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60" r:id="rId10"/>
    <p:sldId id="261" r:id="rId11"/>
    <p:sldId id="262" r:id="rId12"/>
    <p:sldId id="263" r:id="rId13"/>
    <p:sldId id="264" r:id="rId14"/>
    <p:sldId id="266" r:id="rId15"/>
    <p:sldId id="278" r:id="rId16"/>
    <p:sldId id="279" r:id="rId17"/>
    <p:sldId id="280" r:id="rId18"/>
    <p:sldId id="281" r:id="rId19"/>
    <p:sldId id="282" r:id="rId20"/>
    <p:sldId id="283" r:id="rId21"/>
    <p:sldId id="269" r:id="rId22"/>
    <p:sldId id="270" r:id="rId23"/>
    <p:sldId id="271" r:id="rId24"/>
    <p:sldId id="275" r:id="rId25"/>
    <p:sldId id="276" r:id="rId26"/>
    <p:sldId id="277" r:id="rId27"/>
  </p:sldIdLst>
  <p:sldSz cx="9144000" cy="5143500" type="screen16x9"/>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720" cy="16117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panose="020B0604020202020204"/>
            </a:endParaRPr>
          </a:p>
        </p:txBody>
      </p:sp>
      <p:sp>
        <p:nvSpPr>
          <p:cNvPr id="267" name="CustomShape 2"/>
          <p:cNvSpPr/>
          <p:nvPr/>
        </p:nvSpPr>
        <p:spPr>
          <a:xfrm>
            <a:off x="588240" y="3942360"/>
            <a:ext cx="3382920" cy="432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68" name="Google Shape;104;p24"/>
          <p:cNvPicPr/>
          <p:nvPr/>
        </p:nvPicPr>
        <p:blipFill>
          <a:blip r:embed="rId3"/>
          <a:srcRect l="6663" t="4856" r="6220" b="5494"/>
          <a:stretch>
            <a:fillRect/>
          </a:stretch>
        </p:blipFill>
        <p:spPr>
          <a:xfrm>
            <a:off x="4697280" y="444960"/>
            <a:ext cx="4195080" cy="4317480"/>
          </a:xfrm>
          <a:prstGeom prst="rect">
            <a:avLst/>
          </a:prstGeom>
          <a:ln>
            <a:noFill/>
          </a:ln>
        </p:spPr>
      </p:pic>
      <p:sp>
        <p:nvSpPr>
          <p:cNvPr id="269" name="CustomShape 3"/>
          <p:cNvSpPr/>
          <p:nvPr/>
        </p:nvSpPr>
        <p:spPr>
          <a:xfrm>
            <a:off x="731160" y="3108960"/>
            <a:ext cx="3382920" cy="432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p>
        </p:txBody>
      </p:sp>
      <p:pic>
        <p:nvPicPr>
          <p:cNvPr id="8" name="Picture 7" descr="normaluser"/>
          <p:cNvPicPr>
            <a:picLocks noChangeAspect="1"/>
          </p:cNvPicPr>
          <p:nvPr/>
        </p:nvPicPr>
        <p:blipFill>
          <a:blip r:embed="rId2"/>
          <a:stretch>
            <a:fillRect/>
          </a:stretch>
        </p:blipFill>
        <p:spPr>
          <a:xfrm>
            <a:off x="3923665" y="843280"/>
            <a:ext cx="2247265" cy="3971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p>
        </p:txBody>
      </p:sp>
      <p:pic>
        <p:nvPicPr>
          <p:cNvPr id="7" name="Picture 6" descr="adminuser"/>
          <p:cNvPicPr>
            <a:picLocks noChangeAspect="1"/>
          </p:cNvPicPr>
          <p:nvPr/>
        </p:nvPicPr>
        <p:blipFill>
          <a:blip r:embed="rId2"/>
          <a:stretch>
            <a:fillRect/>
          </a:stretch>
        </p:blipFill>
        <p:spPr>
          <a:xfrm>
            <a:off x="2628265" y="1063625"/>
            <a:ext cx="4073525" cy="3773170"/>
          </a:xfrm>
          <a:prstGeom prst="rect">
            <a:avLst/>
          </a:prstGeom>
        </p:spPr>
      </p:pic>
      <p:sp>
        <p:nvSpPr>
          <p:cNvPr id="9" name="Text Box 8"/>
          <p:cNvSpPr txBox="1"/>
          <p:nvPr/>
        </p:nvSpPr>
        <p:spPr>
          <a:xfrm>
            <a:off x="5268595" y="3033395"/>
            <a:ext cx="250825" cy="368300"/>
          </a:xfrm>
          <a:prstGeom prst="rect">
            <a:avLst/>
          </a:prstGeom>
          <a:noFill/>
        </p:spPr>
        <p:txBody>
          <a:bodyPr wrap="square" rtlCol="0">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atabase"/>
          <p:cNvPicPr>
            <a:picLocks noChangeAspect="1"/>
          </p:cNvPicPr>
          <p:nvPr/>
        </p:nvPicPr>
        <p:blipFill>
          <a:blip r:embed="rId2"/>
          <a:stretch>
            <a:fillRect/>
          </a:stretch>
        </p:blipFill>
        <p:spPr>
          <a:xfrm>
            <a:off x="2844165" y="1924050"/>
            <a:ext cx="3429000" cy="1485900"/>
          </a:xfrm>
          <a:prstGeom prst="rect">
            <a:avLst/>
          </a:prstGeom>
        </p:spPr>
      </p:pic>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p>
        </p:txBody>
      </p:sp>
      <p:pic>
        <p:nvPicPr>
          <p:cNvPr id="5" name="Picture 4" descr="system (2)"/>
          <p:cNvPicPr>
            <a:picLocks noChangeAspect="1"/>
          </p:cNvPicPr>
          <p:nvPr/>
        </p:nvPicPr>
        <p:blipFill>
          <a:blip r:embed="rId2"/>
          <a:stretch>
            <a:fillRect/>
          </a:stretch>
        </p:blipFill>
        <p:spPr>
          <a:xfrm>
            <a:off x="1835785" y="987425"/>
            <a:ext cx="5434965" cy="3714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Fira Sans Condensed Light" charset="0"/>
                <a:cs typeface="Fira Sans Condensed Light" charset="0"/>
                <a:sym typeface="+mn-ea"/>
              </a:rPr>
              <a:t>Functional requirements</a:t>
            </a:r>
            <a:r>
              <a:rPr lang="en-US" dirty="0" smtClean="0">
                <a:solidFill>
                  <a:schemeClr val="bg1"/>
                </a:solidFill>
                <a:latin typeface="Fira Sans Condensed Light" charset="0"/>
                <a:cs typeface="Fira Sans Condensed Light" charset="0"/>
              </a:rPr>
              <a:t/>
            </a:r>
            <a:br>
              <a:rPr lang="en-US" dirty="0" smtClean="0">
                <a:solidFill>
                  <a:schemeClr val="bg1"/>
                </a:solidFill>
                <a:latin typeface="Fira Sans Condensed Light" charset="0"/>
                <a:cs typeface="Fira Sans Condensed Light" charset="0"/>
              </a:rPr>
            </a:br>
            <a:endParaRPr lang="en-US"/>
          </a:p>
        </p:txBody>
      </p:sp>
      <p:sp>
        <p:nvSpPr>
          <p:cNvPr id="335" name="CustomShape 2"/>
          <p:cNvSpPr/>
          <p:nvPr/>
        </p:nvSpPr>
        <p:spPr>
          <a:xfrm>
            <a:off x="468170" y="120355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71450" indent="-1714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Check(child, parent)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getWrong</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getResults</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wholeGenome</a:t>
            </a:r>
            <a:r>
              <a:rPr lang="en-US" sz="1600" dirty="0" smtClean="0">
                <a:solidFill>
                  <a:schemeClr val="bg1"/>
                </a:solidFill>
                <a:latin typeface="Fira Sans Condensed Light" charset="0"/>
                <a:cs typeface="Fira Sans Condensed Light" charset="0"/>
                <a:sym typeface="+mn-ea"/>
              </a:rPr>
              <a:t>(file)</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wholeExome</a:t>
            </a:r>
            <a:r>
              <a:rPr lang="en-US" sz="1600" dirty="0" smtClean="0">
                <a:solidFill>
                  <a:schemeClr val="bg1"/>
                </a:solidFill>
                <a:latin typeface="Fira Sans Condensed Light" charset="0"/>
                <a:cs typeface="Fira Sans Condensed Light" charset="0"/>
                <a:sym typeface="+mn-ea"/>
              </a:rPr>
              <a:t>(file)</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rsNumbers(</a:t>
            </a:r>
            <a:r>
              <a:rPr lang="en-US" sz="1600" dirty="0" err="1" smtClean="0">
                <a:solidFill>
                  <a:schemeClr val="bg1"/>
                </a:solidFill>
                <a:latin typeface="Fira Sans Condensed Light" charset="0"/>
                <a:cs typeface="Fira Sans Condensed Light" charset="0"/>
                <a:sym typeface="+mn-ea"/>
              </a:rPr>
              <a:t>allelesData</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endParaRPr lang="en-US" sz="1600" dirty="0">
              <a:solidFill>
                <a:schemeClr val="bg1"/>
              </a:solidFill>
              <a:latin typeface="Fira Sans Condensed Light" charset="0"/>
              <a:cs typeface="Fira Sans Condensed Light" charset="0"/>
            </a:endParaRPr>
          </a:p>
          <a:p>
            <a:pPr marL="285750" indent="-285750">
              <a:buFont typeface="Arial" panose="020B0604020202020204" pitchFamily="34" charset="0"/>
              <a:buChar char="•"/>
            </a:pPr>
            <a:endParaRPr lang="en-US" sz="1600" b="0" strike="noStrike" spc="-1">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584200" y="332200"/>
            <a:ext cx="8229240" cy="858600"/>
          </a:xfrm>
          <a:prstGeom prst="rect">
            <a:avLst/>
          </a:prstGeom>
        </p:spPr>
        <p:txBody>
          <a:bodyPr lIns="0" tIns="0" rIns="0" bIns="0" anchor="ctr">
            <a:noAutofit/>
          </a:bodyPr>
          <a:lstStyle>
            <a:lvl1pPr/>
          </a:lstStyle>
          <a:p>
            <a:r>
              <a:rPr lang="en-US" dirty="0" smtClean="0">
                <a:solidFill>
                  <a:schemeClr val="bg1"/>
                </a:solidFill>
                <a:latin typeface="Fira Sans Condensed Light" charset="0"/>
                <a:cs typeface="Fira Sans Condensed Light" charset="0"/>
                <a:sym typeface="+mn-ea"/>
              </a:rPr>
              <a:t>Functional requirements</a:t>
            </a:r>
            <a:r>
              <a:rPr lang="en-US" dirty="0" smtClean="0">
                <a:solidFill>
                  <a:schemeClr val="bg1"/>
                </a:solidFill>
                <a:latin typeface="Fira Sans Condensed Light" charset="0"/>
                <a:cs typeface="Fira Sans Condensed Light" charset="0"/>
              </a:rPr>
              <a:t/>
            </a:r>
            <a:br>
              <a:rPr lang="en-US" dirty="0" smtClean="0">
                <a:solidFill>
                  <a:schemeClr val="bg1"/>
                </a:solidFill>
                <a:latin typeface="Fira Sans Condensed Light" charset="0"/>
                <a:cs typeface="Fira Sans Condensed Light" charset="0"/>
              </a:rPr>
            </a:br>
            <a:endParaRPr lang="en-US"/>
          </a:p>
        </p:txBody>
      </p:sp>
      <p:sp>
        <p:nvSpPr>
          <p:cNvPr id="335" name="CustomShape 2"/>
          <p:cNvSpPr/>
          <p:nvPr/>
        </p:nvSpPr>
        <p:spPr>
          <a:xfrm>
            <a:off x="828215" y="119085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Security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Availability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Scalability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Performance</a:t>
            </a:r>
            <a:endParaRPr lang="en-US" sz="1600" b="0" strike="noStrike" spc="-1">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264600" y="176040"/>
            <a:ext cx="5193000" cy="885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Diagrams </a:t>
            </a:r>
            <a:endParaRPr lang="en-US" sz="3200" b="0" strike="noStrike" spc="-1">
              <a:latin typeface="Arial" panose="020B0604020202020204"/>
            </a:endParaRPr>
          </a:p>
          <a:p>
            <a:pPr>
              <a:lnSpc>
                <a:spcPct val="100000"/>
              </a:lnSpc>
              <a:tabLst>
                <a:tab pos="0" algn="l"/>
              </a:tabLst>
            </a:pPr>
            <a:r>
              <a:rPr lang="en-US" sz="1600" b="1" strike="noStrike" spc="-1">
                <a:solidFill>
                  <a:srgbClr val="F3F3F3"/>
                </a:solidFill>
                <a:latin typeface="Fira Sans Condensed Light"/>
                <a:ea typeface="DejaVu Sans"/>
              </a:rPr>
              <a:t>Class diagram:</a:t>
            </a:r>
            <a:endParaRPr lang="en-US" sz="1600" b="0" strike="noStrike" spc="-1">
              <a:latin typeface="Arial" panose="020B0604020202020204"/>
            </a:endParaRPr>
          </a:p>
        </p:txBody>
      </p:sp>
      <p:pic>
        <p:nvPicPr>
          <p:cNvPr id="331" name="Picture 3"/>
          <p:cNvPicPr/>
          <p:nvPr/>
        </p:nvPicPr>
        <p:blipFill>
          <a:blip r:embed="rId2"/>
          <a:stretch>
            <a:fillRect/>
          </a:stretch>
        </p:blipFill>
        <p:spPr>
          <a:xfrm>
            <a:off x="491040" y="1062720"/>
            <a:ext cx="8309880" cy="3684240"/>
          </a:xfrm>
          <a:prstGeom prst="rect">
            <a:avLst/>
          </a:prstGeom>
          <a:ln>
            <a:noFill/>
          </a:ln>
        </p:spPr>
      </p:pic>
      <p:sp>
        <p:nvSpPr>
          <p:cNvPr id="332" name="CustomShape 2"/>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12</a:t>
            </a:r>
            <a:endParaRPr lang="en-US" sz="1800" b="0" strike="noStrike" spc="-1">
              <a:latin typeface="Arial" panose="020B0604020202020204"/>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458280" y="75600"/>
            <a:ext cx="519300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FFFFF"/>
                </a:solidFill>
                <a:latin typeface="Rajdhani"/>
                <a:ea typeface="DejaVu Sans"/>
              </a:rPr>
              <a:t>Dataset Used:</a:t>
            </a:r>
            <a:endParaRPr lang="en-US" sz="3200" b="0" strike="noStrike" spc="-1">
              <a:latin typeface="Arial" panose="020B0604020202020204"/>
            </a:endParaRPr>
          </a:p>
        </p:txBody>
      </p:sp>
      <p:pic>
        <p:nvPicPr>
          <p:cNvPr id="334" name="Picture 4"/>
          <p:cNvPicPr/>
          <p:nvPr/>
        </p:nvPicPr>
        <p:blipFill>
          <a:blip r:embed="rId2"/>
          <a:stretch>
            <a:fillRect/>
          </a:stretch>
        </p:blipFill>
        <p:spPr>
          <a:xfrm>
            <a:off x="4489560" y="609480"/>
            <a:ext cx="4457880" cy="3796200"/>
          </a:xfrm>
          <a:prstGeom prst="rect">
            <a:avLst/>
          </a:prstGeom>
          <a:ln>
            <a:noFill/>
          </a:ln>
        </p:spPr>
      </p:pic>
      <p:sp>
        <p:nvSpPr>
          <p:cNvPr id="335" name="CustomShape 2"/>
          <p:cNvSpPr/>
          <p:nvPr/>
        </p:nvSpPr>
        <p:spPr>
          <a:xfrm>
            <a:off x="195120" y="89748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600" b="0" strike="noStrike" spc="-1">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lang="en-US" sz="1600" b="0" strike="noStrike" spc="-1">
              <a:latin typeface="Arial" panose="020B0604020202020204"/>
            </a:endParaRPr>
          </a:p>
        </p:txBody>
      </p:sp>
      <p:sp>
        <p:nvSpPr>
          <p:cNvPr id="336"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13</a:t>
            </a:r>
            <a:endParaRPr lang="en-US" sz="1800" b="0" strike="noStrike" spc="-1">
              <a:latin typeface="Arial" panose="020B0604020202020204"/>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32920" y="337320"/>
            <a:ext cx="8227800" cy="857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Dataset Used</a:t>
            </a:r>
            <a:br>
              <a:rPr lang="en-US" sz="3200" b="1" strike="noStrike" spc="-1">
                <a:solidFill>
                  <a:srgbClr val="FFFFFF"/>
                </a:solidFill>
                <a:latin typeface="Rajdhani"/>
                <a:ea typeface="DejaVu Sans"/>
              </a:rPr>
            </a:br>
            <a:endParaRPr lang="en-US" sz="3200" b="0" strike="noStrike" spc="-1">
              <a:latin typeface="Arial" panose="020B0604020202020204"/>
            </a:endParaRPr>
          </a:p>
        </p:txBody>
      </p:sp>
      <p:sp>
        <p:nvSpPr>
          <p:cNvPr id="338" name="CustomShape 2"/>
          <p:cNvSpPr/>
          <p:nvPr/>
        </p:nvSpPr>
        <p:spPr>
          <a:xfrm>
            <a:off x="232920" y="833760"/>
            <a:ext cx="5161320" cy="23659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400" b="0" strike="noStrike" spc="-1">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lang="en-US" sz="1400" b="0" strike="noStrike" spc="-1">
              <a:latin typeface="Arial" panose="020B0604020202020204"/>
            </a:endParaRPr>
          </a:p>
        </p:txBody>
      </p:sp>
      <p:pic>
        <p:nvPicPr>
          <p:cNvPr id="339" name="Picture 5"/>
          <p:cNvPicPr/>
          <p:nvPr/>
        </p:nvPicPr>
        <p:blipFill>
          <a:blip r:embed="rId2"/>
          <a:stretch>
            <a:fillRect/>
          </a:stretch>
        </p:blipFill>
        <p:spPr>
          <a:xfrm>
            <a:off x="5605560" y="718200"/>
            <a:ext cx="3304080" cy="4086360"/>
          </a:xfrm>
          <a:prstGeom prst="rect">
            <a:avLst/>
          </a:prstGeom>
          <a:ln>
            <a:noFill/>
          </a:ln>
        </p:spPr>
      </p:pic>
      <p:sp>
        <p:nvSpPr>
          <p:cNvPr id="340"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14</a:t>
            </a:r>
            <a:endParaRPr lang="en-US" sz="1800" b="0" strike="noStrike" spc="-1">
              <a:latin typeface="Arial" panose="020B0604020202020204"/>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60" name="CustomShape 1"/>
          <p:cNvSpPr/>
          <p:nvPr/>
        </p:nvSpPr>
        <p:spPr>
          <a:xfrm>
            <a:off x="91440" y="72000"/>
            <a:ext cx="3108960" cy="4766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GB" sz="2200" b="1" strike="noStrike" spc="-1">
                <a:solidFill>
                  <a:schemeClr val="bg1"/>
                </a:solidFill>
                <a:latin typeface="Rajdhani"/>
                <a:ea typeface="Rajdhani"/>
              </a:rPr>
              <a:t>TIME PLAN</a:t>
            </a:r>
          </a:p>
        </p:txBody>
      </p:sp>
      <p:sp>
        <p:nvSpPr>
          <p:cNvPr id="361" name="CustomShape 2"/>
          <p:cNvSpPr/>
          <p:nvPr/>
        </p:nvSpPr>
        <p:spPr>
          <a:xfrm>
            <a:off x="4303520" y="274320"/>
            <a:ext cx="3240" cy="480528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rgbClr val="FFFFFF"/>
          </a:lnRef>
          <a:fillRef idx="0">
            <a:srgbClr val="FFFFFF"/>
          </a:fillRef>
          <a:effectRef idx="0">
            <a:srgbClr val="FFFFFF"/>
          </a:effectRef>
          <a:fontRef idx="minor"/>
        </p:style>
      </p:sp>
      <p:sp>
        <p:nvSpPr>
          <p:cNvPr id="362" name="CustomShape 3"/>
          <p:cNvSpPr/>
          <p:nvPr/>
        </p:nvSpPr>
        <p:spPr>
          <a:xfrm>
            <a:off x="2061440" y="136116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r">
              <a:lnSpc>
                <a:spcPct val="100000"/>
              </a:lnSpc>
            </a:pPr>
            <a:r>
              <a:rPr lang="en-US" sz="1400" b="0" strike="noStrike" spc="-1">
                <a:solidFill>
                  <a:schemeClr val="bg1"/>
                </a:solidFill>
                <a:latin typeface="Fira Sans Condensed Light"/>
                <a:ea typeface="Fira Sans Condensed Light"/>
              </a:rPr>
              <a:t>Whole genome processing from the sources we gathered</a:t>
            </a:r>
          </a:p>
        </p:txBody>
      </p:sp>
      <p:sp>
        <p:nvSpPr>
          <p:cNvPr id="363" name="CustomShape 4"/>
          <p:cNvSpPr/>
          <p:nvPr/>
        </p:nvSpPr>
        <p:spPr>
          <a:xfrm>
            <a:off x="4545800" y="136116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a:solidFill>
                  <a:schemeClr val="bg1"/>
                </a:solidFill>
                <a:latin typeface="Rajdhani"/>
                <a:ea typeface="Rajdhani"/>
              </a:rPr>
              <a:t>B</a:t>
            </a:r>
            <a:r>
              <a:rPr lang="en-GB" sz="1800" b="1" strike="noStrike" spc="-1">
                <a:solidFill>
                  <a:schemeClr val="bg1"/>
                </a:solidFill>
                <a:latin typeface="Rajdhani"/>
                <a:ea typeface="Rajdhani"/>
              </a:rPr>
              <a:t>y the end of </a:t>
            </a:r>
            <a:r>
              <a:rPr lang="en-US" sz="1800" b="1" strike="noStrike" spc="-1">
                <a:solidFill>
                  <a:schemeClr val="bg1"/>
                </a:solidFill>
                <a:latin typeface="Rajdhani"/>
                <a:ea typeface="Rajdhani"/>
              </a:rPr>
              <a:t>January</a:t>
            </a:r>
          </a:p>
        </p:txBody>
      </p:sp>
      <p:sp>
        <p:nvSpPr>
          <p:cNvPr id="364" name="CustomShape 5"/>
          <p:cNvSpPr/>
          <p:nvPr/>
        </p:nvSpPr>
        <p:spPr>
          <a:xfrm>
            <a:off x="4637600" y="20664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pPr>
            <a:r>
              <a:rPr lang="en-US" sz="1400" b="0" strike="noStrike" spc="-1">
                <a:solidFill>
                  <a:schemeClr val="bg1"/>
                </a:solidFill>
                <a:latin typeface="Fira Sans Condensed Light"/>
                <a:ea typeface="Fira Sans Condensed Light"/>
              </a:rPr>
              <a:t>Potentially add Whole genome in our system based on the information we gathered</a:t>
            </a:r>
          </a:p>
        </p:txBody>
      </p:sp>
      <p:sp>
        <p:nvSpPr>
          <p:cNvPr id="365" name="CustomShape 6"/>
          <p:cNvSpPr/>
          <p:nvPr/>
        </p:nvSpPr>
        <p:spPr>
          <a:xfrm>
            <a:off x="2082320" y="33498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1400" b="0" strike="noStrike" spc="-1">
                <a:solidFill>
                  <a:schemeClr val="bg1"/>
                </a:solidFill>
                <a:latin typeface="Fira Sans Condensed Light"/>
                <a:ea typeface="Fira Sans Condensed Light"/>
              </a:rPr>
              <a:t>Implement at least 60 % of the GUI application and mobile application</a:t>
            </a:r>
          </a:p>
        </p:txBody>
      </p:sp>
      <p:sp>
        <p:nvSpPr>
          <p:cNvPr id="366" name="CustomShape 7"/>
          <p:cNvSpPr/>
          <p:nvPr/>
        </p:nvSpPr>
        <p:spPr>
          <a:xfrm>
            <a:off x="4617800" y="429012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a:solidFill>
                  <a:schemeClr val="bg1"/>
                </a:solidFill>
                <a:latin typeface="Fira Sans Condensed Light"/>
                <a:ea typeface="Fira Sans Condensed Light"/>
              </a:rPr>
              <a:t>Prove that if is at least a relevance or kinship degree </a:t>
            </a:r>
          </a:p>
        </p:txBody>
      </p:sp>
      <p:sp>
        <p:nvSpPr>
          <p:cNvPr id="367" name="CustomShape 8"/>
          <p:cNvSpPr/>
          <p:nvPr/>
        </p:nvSpPr>
        <p:spPr>
          <a:xfrm>
            <a:off x="2061440" y="238608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GB" sz="1800" b="1" strike="noStrike" spc="-1">
                <a:solidFill>
                  <a:schemeClr val="bg1"/>
                </a:solidFill>
                <a:latin typeface="Rajdhani"/>
                <a:ea typeface="Rajdhani"/>
              </a:rPr>
              <a:t>By the end of </a:t>
            </a:r>
            <a:r>
              <a:rPr lang="en-US" sz="1800" b="1" strike="noStrike" spc="-1">
                <a:solidFill>
                  <a:schemeClr val="bg1"/>
                </a:solidFill>
                <a:latin typeface="Rajdhani"/>
                <a:ea typeface="Rajdhani"/>
              </a:rPr>
              <a:t>February</a:t>
            </a:r>
          </a:p>
        </p:txBody>
      </p:sp>
      <p:sp>
        <p:nvSpPr>
          <p:cNvPr id="368" name="CustomShape 9"/>
          <p:cNvSpPr/>
          <p:nvPr/>
        </p:nvSpPr>
        <p:spPr>
          <a:xfrm>
            <a:off x="4602320" y="33858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US" sz="1800" b="1" strike="noStrike" spc="-1">
                <a:solidFill>
                  <a:schemeClr val="bg1"/>
                </a:solidFill>
                <a:latin typeface="Rajdhani"/>
                <a:ea typeface="Rajdhani"/>
              </a:rPr>
              <a:t>B</a:t>
            </a:r>
            <a:r>
              <a:rPr lang="en-GB" sz="1800" b="1" strike="noStrike" spc="-1">
                <a:solidFill>
                  <a:schemeClr val="bg1"/>
                </a:solidFill>
                <a:latin typeface="Rajdhani"/>
                <a:ea typeface="Rajdhani"/>
              </a:rPr>
              <a:t>efore the end of Februrary </a:t>
            </a:r>
          </a:p>
        </p:txBody>
      </p:sp>
      <p:sp>
        <p:nvSpPr>
          <p:cNvPr id="369" name="CustomShape 10"/>
          <p:cNvSpPr/>
          <p:nvPr/>
        </p:nvSpPr>
        <p:spPr>
          <a:xfrm>
            <a:off x="1989440" y="425412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a:solidFill>
                  <a:schemeClr val="bg1"/>
                </a:solidFill>
                <a:latin typeface="Rajdhani"/>
                <a:ea typeface="Rajdhani"/>
              </a:rPr>
              <a:t>Start by the end of February</a:t>
            </a:r>
          </a:p>
        </p:txBody>
      </p:sp>
      <p:sp>
        <p:nvSpPr>
          <p:cNvPr id="370" name="CustomShape 11"/>
          <p:cNvSpPr/>
          <p:nvPr/>
        </p:nvSpPr>
        <p:spPr>
          <a:xfrm>
            <a:off x="4135040" y="172548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1" name="CustomShape 12"/>
          <p:cNvSpPr/>
          <p:nvPr/>
        </p:nvSpPr>
        <p:spPr>
          <a:xfrm>
            <a:off x="4197680" y="2805120"/>
            <a:ext cx="206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2" name="CustomShape 13"/>
          <p:cNvSpPr/>
          <p:nvPr/>
        </p:nvSpPr>
        <p:spPr>
          <a:xfrm>
            <a:off x="4145840" y="366300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3" name="CustomShape 14"/>
          <p:cNvSpPr/>
          <p:nvPr/>
        </p:nvSpPr>
        <p:spPr>
          <a:xfrm>
            <a:off x="4118120" y="453024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4" name="CustomShape 15"/>
          <p:cNvSpPr/>
          <p:nvPr/>
        </p:nvSpPr>
        <p:spPr>
          <a:xfrm>
            <a:off x="2702240" y="590760"/>
            <a:ext cx="158976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600" b="1" strike="noStrike" spc="-1">
                <a:solidFill>
                  <a:schemeClr val="bg1"/>
                </a:solidFill>
                <a:latin typeface="Rajdhani"/>
                <a:ea typeface="Rajdhani"/>
              </a:rPr>
              <a:t>13/1/2022</a:t>
            </a:r>
          </a:p>
        </p:txBody>
      </p:sp>
      <p:sp>
        <p:nvSpPr>
          <p:cNvPr id="375" name="CustomShape 16"/>
          <p:cNvSpPr/>
          <p:nvPr/>
        </p:nvSpPr>
        <p:spPr>
          <a:xfrm>
            <a:off x="4527440" y="567360"/>
            <a:ext cx="1775880" cy="6174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a:solidFill>
                  <a:schemeClr val="bg1"/>
                </a:solidFill>
                <a:latin typeface="Fira Sans Condensed Light"/>
                <a:ea typeface="Fira Sans Condensed Light"/>
              </a:rPr>
              <a:t>Enhance everything we implemented so far</a:t>
            </a:r>
          </a:p>
        </p:txBody>
      </p:sp>
      <p:sp>
        <p:nvSpPr>
          <p:cNvPr id="376" name="CustomShape 17"/>
          <p:cNvSpPr/>
          <p:nvPr/>
        </p:nvSpPr>
        <p:spPr>
          <a:xfrm>
            <a:off x="4135760" y="867960"/>
            <a:ext cx="33120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91" name="CustomShape 32"/>
          <p:cNvSpPr/>
          <p:nvPr/>
        </p:nvSpPr>
        <p:spPr>
          <a:xfrm>
            <a:off x="323440" y="4660225"/>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ea typeface="DejaVu Sans"/>
              </a:rPr>
              <a:t>18</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635" y="51290"/>
            <a:ext cx="7701840" cy="570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3000" b="1" strike="noStrike" spc="-1">
                <a:solidFill>
                  <a:srgbClr val="F3F3F3"/>
                </a:solidFill>
                <a:latin typeface="Arial" panose="020B0604020202020204" pitchFamily="34" charset="0"/>
                <a:ea typeface="Rajdhani"/>
                <a:cs typeface="Arial" panose="020B0604020202020204" pitchFamily="34" charset="0"/>
              </a:rPr>
              <a:t>Agenda</a:t>
            </a:r>
          </a:p>
        </p:txBody>
      </p:sp>
      <p:sp>
        <p:nvSpPr>
          <p:cNvPr id="4" name="CustomShape 2"/>
          <p:cNvSpPr/>
          <p:nvPr/>
        </p:nvSpPr>
        <p:spPr>
          <a:xfrm>
            <a:off x="720635" y="1211945"/>
            <a:ext cx="7003274" cy="2764309"/>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Introduction</a:t>
            </a: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Problem Statement</a:t>
            </a: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Objectives</a:t>
            </a: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System Overview</a:t>
            </a: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Use Cases</a:t>
            </a: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Functional &amp; Non functional Requirements </a:t>
            </a: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Class Diagram</a:t>
            </a: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Data design (Database &amp; Dataset)</a:t>
            </a: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Live Demo`</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91440" y="91440"/>
            <a:ext cx="519300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panose="020B0604020202020204"/>
            </a:endParaRPr>
          </a:p>
        </p:txBody>
      </p:sp>
      <p:sp>
        <p:nvSpPr>
          <p:cNvPr id="393" name="CustomShape 2"/>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19</a:t>
            </a:r>
            <a:endParaRPr lang="en-US" sz="1800" b="0" strike="noStrike" spc="-1">
              <a:latin typeface="Arial" panose="020B0604020202020204"/>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502720" y="1108800"/>
            <a:ext cx="4017960" cy="14605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panose="020B0604020202020204"/>
            </a:endParaRPr>
          </a:p>
        </p:txBody>
      </p:sp>
      <p:sp>
        <p:nvSpPr>
          <p:cNvPr id="395" name="CustomShape 2"/>
          <p:cNvSpPr/>
          <p:nvPr/>
        </p:nvSpPr>
        <p:spPr>
          <a:xfrm>
            <a:off x="2562120" y="2571840"/>
            <a:ext cx="4017960" cy="120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panose="05000000000000000000"/>
                <a:ea typeface="Fira Sans Condensed Light"/>
              </a:rPr>
              <a:t></a:t>
            </a:r>
            <a:endParaRPr lang="en-US" sz="1400" b="0" strike="noStrike" spc="-1">
              <a:latin typeface="Arial" panose="020B0604020202020204"/>
            </a:endParaRPr>
          </a:p>
          <a:p>
            <a:pPr algn="ct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2" name="CustomShape 1"/>
          <p:cNvSpPr/>
          <p:nvPr/>
        </p:nvSpPr>
        <p:spPr>
          <a:xfrm>
            <a:off x="651240" y="51336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pic>
        <p:nvPicPr>
          <p:cNvPr id="273" name="Picture 16"/>
          <p:cNvPicPr/>
          <p:nvPr/>
        </p:nvPicPr>
        <p:blipFill>
          <a:blip r:embed="rId3"/>
          <a:stretch>
            <a:fillRect/>
          </a:stretch>
        </p:blipFill>
        <p:spPr>
          <a:xfrm>
            <a:off x="5819040" y="377280"/>
            <a:ext cx="3135960" cy="2311560"/>
          </a:xfrm>
          <a:prstGeom prst="rect">
            <a:avLst/>
          </a:prstGeom>
          <a:ln>
            <a:noFill/>
          </a:ln>
          <a:effectLst>
            <a:softEdge rad="112500"/>
          </a:effectLst>
        </p:spPr>
      </p:pic>
      <p:pic>
        <p:nvPicPr>
          <p:cNvPr id="274" name="Picture 17"/>
          <p:cNvPicPr/>
          <p:nvPr/>
        </p:nvPicPr>
        <p:blipFill>
          <a:blip r:embed="rId4"/>
          <a:stretch>
            <a:fillRect/>
          </a:stretch>
        </p:blipFill>
        <p:spPr>
          <a:xfrm>
            <a:off x="5819040" y="2766960"/>
            <a:ext cx="3135960" cy="2277360"/>
          </a:xfrm>
          <a:prstGeom prst="rect">
            <a:avLst/>
          </a:prstGeom>
          <a:ln>
            <a:noFill/>
          </a:ln>
          <a:effectLst>
            <a:softEdge rad="112500"/>
          </a:effectLst>
        </p:spPr>
      </p:pic>
      <p:sp>
        <p:nvSpPr>
          <p:cNvPr id="275" name="CustomShape 2"/>
          <p:cNvSpPr/>
          <p:nvPr/>
        </p:nvSpPr>
        <p:spPr>
          <a:xfrm>
            <a:off x="219600" y="1225800"/>
            <a:ext cx="5569920" cy="26060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pPr>
            <a:r>
              <a:t/>
            </a:r>
            <a:br/>
            <a:r>
              <a:rPr lang="en-US" sz="1400" b="0" strike="noStrike" spc="-1">
                <a:solidFill>
                  <a:srgbClr val="FFFFFF"/>
                </a:solidFill>
                <a:latin typeface="Fira Sans Condensed Light"/>
                <a:ea typeface="Arial" panose="020B0604020202020204"/>
              </a:rPr>
              <a:t>DNA</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Arial" panose="020B0604020202020204"/>
              </a:rPr>
              <a:t>DNA molecules allow some of our characteristics to be passed down from our generation to the next (our children)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FFFFF"/>
                </a:solidFill>
                <a:latin typeface="Fira Sans Condensed Light"/>
                <a:ea typeface="Arial" panose="020B0604020202020204"/>
              </a:rPr>
              <a:t>Genes →Genes are passed from parents to offspring and contain the information needed to specify traits(qualities). Genes contains a subset of the DNA and this subset is (A, T, C, G).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
        <p:nvSpPr>
          <p:cNvPr id="276"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a:t>
            </a:r>
            <a:endParaRPr lang="en-US" sz="1800" b="0" strike="noStrike" spc="-1">
              <a:latin typeface="Arial" panose="020B06040202020202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37560" y="547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a:t>
            </a:r>
            <a:endParaRPr lang="en-US" sz="3200" b="0" strike="noStrike" spc="-1">
              <a:latin typeface="Arial" panose="020B0604020202020204"/>
            </a:endParaRPr>
          </a:p>
        </p:txBody>
      </p:sp>
      <p:graphicFrame>
        <p:nvGraphicFramePr>
          <p:cNvPr id="285" name="Table 2"/>
          <p:cNvGraphicFramePr/>
          <p:nvPr/>
        </p:nvGraphicFramePr>
        <p:xfrm>
          <a:off x="637560" y="4249440"/>
          <a:ext cx="7544160" cy="741600"/>
        </p:xfrm>
        <a:graphic>
          <a:graphicData uri="http://schemas.openxmlformats.org/drawingml/2006/table">
            <a:tbl>
              <a:tblPr/>
              <a:tblGrid>
                <a:gridCol w="1257120">
                  <a:extLst>
                    <a:ext uri="{9D8B030D-6E8A-4147-A177-3AD203B41FA5}">
                      <a16:colId xmlns:a16="http://schemas.microsoft.com/office/drawing/2014/main" val="20000"/>
                    </a:ext>
                  </a:extLst>
                </a:gridCol>
                <a:gridCol w="1257120">
                  <a:extLst>
                    <a:ext uri="{9D8B030D-6E8A-4147-A177-3AD203B41FA5}">
                      <a16:colId xmlns:a16="http://schemas.microsoft.com/office/drawing/2014/main" val="20001"/>
                    </a:ext>
                  </a:extLst>
                </a:gridCol>
                <a:gridCol w="1257120">
                  <a:extLst>
                    <a:ext uri="{9D8B030D-6E8A-4147-A177-3AD203B41FA5}">
                      <a16:colId xmlns:a16="http://schemas.microsoft.com/office/drawing/2014/main" val="20002"/>
                    </a:ext>
                  </a:extLst>
                </a:gridCol>
                <a:gridCol w="1257120">
                  <a:extLst>
                    <a:ext uri="{9D8B030D-6E8A-4147-A177-3AD203B41FA5}">
                      <a16:colId xmlns:a16="http://schemas.microsoft.com/office/drawing/2014/main" val="20003"/>
                    </a:ext>
                  </a:extLst>
                </a:gridCol>
                <a:gridCol w="125712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tblGrid>
              <a:tr h="370800">
                <a:tc>
                  <a:txBody>
                    <a:bodyPr/>
                    <a:lstStyle/>
                    <a:p>
                      <a:pPr>
                        <a:lnSpc>
                          <a:spcPct val="100000"/>
                        </a:lnSpc>
                      </a:pPr>
                      <a:r>
                        <a:rPr lang="en-US" sz="1400" b="1" strike="noStrike" spc="-1">
                          <a:solidFill>
                            <a:srgbClr val="00C3B1"/>
                          </a:solidFill>
                          <a:latin typeface="Arial" panose="020B0604020202020204"/>
                          <a:ea typeface="Arial" panose="020B0604020202020204"/>
                        </a:rPr>
                        <a:t>RsNumber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Father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Mother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Child1</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Child2</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Child3</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0C343D"/>
                          </a:solidFill>
                          <a:latin typeface="Arial" panose="020B0604020202020204"/>
                          <a:ea typeface="Arial" panose="020B0604020202020204"/>
                        </a:rPr>
                        <a:t>rs3131972</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extLst>
                  <a:ext uri="{0D108BD9-81ED-4DB2-BD59-A6C34878D82A}">
                    <a16:rowId xmlns:a16="http://schemas.microsoft.com/office/drawing/2014/main" val="10001"/>
                  </a:ext>
                </a:extLst>
              </a:tr>
            </a:tbl>
          </a:graphicData>
        </a:graphic>
      </p:graphicFrame>
      <p:sp>
        <p:nvSpPr>
          <p:cNvPr id="286" name="CustomShape 3"/>
          <p:cNvSpPr/>
          <p:nvPr/>
        </p:nvSpPr>
        <p:spPr>
          <a:xfrm>
            <a:off x="6105960" y="353160"/>
            <a:ext cx="2225520" cy="202068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rgbClr val="FFFFFF"/>
          </a:lnRef>
          <a:fillRef idx="0">
            <a:srgbClr val="FFFFFF"/>
          </a:fillRef>
          <a:effectRef idx="0">
            <a:srgbClr val="FFFFFF"/>
          </a:effectRef>
          <a:fontRef idx="minor"/>
        </p:style>
      </p:sp>
      <p:sp>
        <p:nvSpPr>
          <p:cNvPr id="287" name="CustomShape 4"/>
          <p:cNvSpPr/>
          <p:nvPr/>
        </p:nvSpPr>
        <p:spPr>
          <a:xfrm>
            <a:off x="637560" y="1183320"/>
            <a:ext cx="4700520" cy="27133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a:p>
            <a:pPr marL="457200" indent="-302895">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a:p>
            <a:pPr marL="457200" indent="-302895">
              <a:lnSpc>
                <a:spcPct val="100000"/>
              </a:lnSpc>
              <a:tabLst>
                <a:tab pos="0" algn="l"/>
              </a:tabLst>
            </a:pPr>
            <a:r>
              <a:rPr lang="en-US" sz="1400" b="0" strike="noStrike" spc="-1">
                <a:solidFill>
                  <a:srgbClr val="DCDDDE"/>
                </a:solidFill>
                <a:latin typeface="Fira Sans Condensed Light"/>
                <a:ea typeface="DejaVu Sans"/>
              </a:rPr>
              <a:t>What is an Alleles ?</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It is a two characters represents the gene sequence repeats of characters one from father and another one from mother</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a:r>
            <a:br>
              <a:rPr lang="en-US" sz="1400" b="0" strike="noStrike" spc="-1">
                <a:solidFill>
                  <a:srgbClr val="DCDDDE"/>
                </a:solidFill>
                <a:latin typeface="Fira Sans Condensed Light"/>
                <a:ea typeface="DejaVu Sans"/>
              </a:rPr>
            </a:b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p:txBody>
      </p:sp>
      <p:sp>
        <p:nvSpPr>
          <p:cNvPr id="288" name="CustomShape 5"/>
          <p:cNvSpPr/>
          <p:nvPr/>
        </p:nvSpPr>
        <p:spPr>
          <a:xfrm>
            <a:off x="431280" y="3898800"/>
            <a:ext cx="74520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marL="457200" indent="-302895">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panose="020B0604020202020204"/>
            </a:endParaRPr>
          </a:p>
        </p:txBody>
      </p:sp>
      <p:sp>
        <p:nvSpPr>
          <p:cNvPr id="289" name="CustomShape 6"/>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3</a:t>
            </a:r>
            <a:endParaRPr lang="en-US" sz="1800" b="0" strike="noStrike" spc="-1">
              <a:latin typeface="Arial" panose="020B0604020202020204"/>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665280" y="39564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sp>
        <p:nvSpPr>
          <p:cNvPr id="291" name="CustomShape 2"/>
          <p:cNvSpPr/>
          <p:nvPr/>
        </p:nvSpPr>
        <p:spPr>
          <a:xfrm>
            <a:off x="197280" y="1294920"/>
            <a:ext cx="4191120" cy="22705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400" b="0" strike="noStrike" spc="-1">
                <a:solidFill>
                  <a:srgbClr val="F3F3F3"/>
                </a:solidFill>
                <a:latin typeface="Fira Sans Condensed Light"/>
                <a:ea typeface="Fira Sans Condensed Light"/>
              </a:rPr>
              <a:t>Whole genome </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Fira Sans Condensed Light"/>
              </a:rPr>
              <a:t>It is the whole DNA sequence that a human have in their system.</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Each number in the Table represents the repeats of nucleotide.</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Ex:</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ATCGATCGATCGATCGATCGATCGATCGATCGATCGATCG</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92" name="Picture 2"/>
          <p:cNvPicPr/>
          <p:nvPr/>
        </p:nvPicPr>
        <p:blipFill>
          <a:blip r:embed="rId2"/>
          <a:stretch>
            <a:fillRect/>
          </a:stretch>
        </p:blipFill>
        <p:spPr>
          <a:xfrm>
            <a:off x="4502160" y="613440"/>
            <a:ext cx="4579560" cy="4132800"/>
          </a:xfrm>
          <a:prstGeom prst="rect">
            <a:avLst/>
          </a:prstGeom>
          <a:ln>
            <a:noFill/>
          </a:ln>
          <a:effectLst>
            <a:softEdge rad="112500"/>
          </a:effectLst>
        </p:spPr>
      </p:pic>
      <p:sp>
        <p:nvSpPr>
          <p:cNvPr id="293"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4</a:t>
            </a:r>
            <a:endParaRPr lang="en-US" sz="1800" b="0" strike="noStrike" spc="-1">
              <a:latin typeface="Arial" panose="020B0604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94" name="CustomShape 1"/>
          <p:cNvSpPr/>
          <p:nvPr/>
        </p:nvSpPr>
        <p:spPr>
          <a:xfrm>
            <a:off x="637560" y="403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Problem Statement</a:t>
            </a:r>
            <a:endParaRPr lang="en-US" sz="3200" b="0" strike="noStrike" spc="-1">
              <a:latin typeface="Arial" panose="020B0604020202020204"/>
            </a:endParaRPr>
          </a:p>
        </p:txBody>
      </p:sp>
      <p:pic>
        <p:nvPicPr>
          <p:cNvPr id="295" name="Picture 3"/>
          <p:cNvPicPr/>
          <p:nvPr/>
        </p:nvPicPr>
        <p:blipFill>
          <a:blip r:embed="rId3">
            <a:lum bright="70000" contrast="-70000"/>
          </a:blip>
          <a:stretch>
            <a:fillRect/>
          </a:stretch>
        </p:blipFill>
        <p:spPr>
          <a:xfrm>
            <a:off x="5902200" y="271800"/>
            <a:ext cx="2437920" cy="2437920"/>
          </a:xfrm>
          <a:prstGeom prst="rect">
            <a:avLst/>
          </a:prstGeom>
          <a:ln>
            <a:noFill/>
          </a:ln>
        </p:spPr>
      </p:pic>
      <p:sp>
        <p:nvSpPr>
          <p:cNvPr id="296" name="CustomShape 2"/>
          <p:cNvSpPr/>
          <p:nvPr/>
        </p:nvSpPr>
        <p:spPr>
          <a:xfrm>
            <a:off x="637560" y="1269000"/>
            <a:ext cx="4563000" cy="32047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Some parents suffer from the process of paternity testing when they are being sued for child custody.</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Arial" panose="020B0604020202020204"/>
                <a:ea typeface="DejaVu Sans"/>
              </a:rPr>
              <a:t> </a:t>
            </a:r>
            <a:endParaRPr lang="en-US" sz="1400" b="0" strike="noStrike" spc="-1">
              <a:latin typeface="Arial" panose="020B0604020202020204"/>
            </a:endParaRPr>
          </a:p>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Arial" panose="020B0604020202020204"/>
                <a:ea typeface="DejaVu Sans"/>
              </a:rPr>
              <a:t> </a:t>
            </a:r>
            <a:endParaRPr lang="en-US" sz="1400" b="0" strike="noStrike" spc="-1">
              <a:latin typeface="Arial" panose="020B0604020202020204"/>
            </a:endParaRPr>
          </a:p>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Why can’t we have a system that could potentially prove this in less time and be accessible to everyone.</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
        <p:nvSpPr>
          <p:cNvPr id="297"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5</a:t>
            </a:r>
            <a:endParaRPr lang="en-US" sz="1800" b="0" strike="noStrike" spc="-1">
              <a:latin typeface="Arial" panose="020B0604020202020204"/>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37560" y="331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Our Objectives</a:t>
            </a:r>
            <a:endParaRPr lang="en-US" sz="3200" b="0" strike="noStrike" spc="-1">
              <a:latin typeface="Arial" panose="020B0604020202020204"/>
            </a:endParaRPr>
          </a:p>
        </p:txBody>
      </p:sp>
      <p:sp>
        <p:nvSpPr>
          <p:cNvPr id="300"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6</a:t>
            </a:r>
            <a:endParaRPr lang="en-US" sz="1800" b="0" strike="noStrike" spc="-1">
              <a:latin typeface="Arial" panose="020B0604020202020204"/>
            </a:endParaRPr>
          </a:p>
        </p:txBody>
      </p:sp>
      <p:sp>
        <p:nvSpPr>
          <p:cNvPr id="5" name="CustomShape 2"/>
          <p:cNvSpPr/>
          <p:nvPr/>
        </p:nvSpPr>
        <p:spPr>
          <a:xfrm>
            <a:off x="786960" y="1289073"/>
            <a:ext cx="7003274" cy="2764309"/>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the short tandem repeat method in the whole genome</a:t>
            </a: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Implement relevance and kinship through </a:t>
            </a:r>
            <a:r>
              <a:rPr lang="en-US" sz="1400" spc="-1" dirty="0" err="1" smtClean="0">
                <a:solidFill>
                  <a:schemeClr val="bg1"/>
                </a:solidFill>
                <a:latin typeface="Arial" panose="020B0604020202020204"/>
              </a:rPr>
              <a:t>rs</a:t>
            </a:r>
            <a:r>
              <a:rPr lang="en-US" sz="1400" spc="-1" dirty="0" smtClean="0">
                <a:solidFill>
                  <a:schemeClr val="bg1"/>
                </a:solidFill>
                <a:latin typeface="Arial" panose="020B0604020202020204"/>
              </a:rPr>
              <a:t> numbers</a:t>
            </a: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and implement the mobile application and web application</a:t>
            </a: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Implement relevance and kinship through whole genome</a:t>
            </a: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report of whole genome results</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30740" y="185215"/>
            <a:ext cx="48585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System overview</a:t>
            </a:r>
            <a:endParaRPr lang="en-US" sz="3200" b="0" strike="noStrike" spc="-1" dirty="0">
              <a:latin typeface="Arial" panose="020B0604020202020204"/>
            </a:endParaRPr>
          </a:p>
        </p:txBody>
      </p:sp>
      <p:sp>
        <p:nvSpPr>
          <p:cNvPr id="303" name="CustomShape 2"/>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7</a:t>
            </a:r>
            <a:endParaRPr lang="en-US" sz="1800" b="0" strike="noStrike" spc="-1">
              <a:latin typeface="Arial" panose="020B060402020202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4" y="819535"/>
            <a:ext cx="8250382" cy="4240869"/>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339480" y="46764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2000" b="1" strike="noStrike" spc="-1">
                <a:solidFill>
                  <a:srgbClr val="F3F3F3"/>
                </a:solidFill>
                <a:latin typeface="Rajdhani"/>
                <a:ea typeface="Fira Sans Condensed Light"/>
              </a:rPr>
              <a:t>Use Case Diagram:</a:t>
            </a:r>
            <a:endParaRPr lang="en-US" sz="2000" b="0" strike="noStrike" spc="-1">
              <a:latin typeface="Arial" panose="020B0604020202020204"/>
            </a:endParaRPr>
          </a:p>
        </p:txBody>
      </p:sp>
      <p:pic>
        <p:nvPicPr>
          <p:cNvPr id="319" name="Picture 1"/>
          <p:cNvPicPr/>
          <p:nvPr/>
        </p:nvPicPr>
        <p:blipFill>
          <a:blip r:embed="rId2"/>
          <a:stretch>
            <a:fillRect/>
          </a:stretch>
        </p:blipFill>
        <p:spPr>
          <a:xfrm>
            <a:off x="4689720" y="526320"/>
            <a:ext cx="4258800" cy="4418280"/>
          </a:xfrm>
          <a:prstGeom prst="rect">
            <a:avLst/>
          </a:prstGeom>
          <a:ln>
            <a:noFill/>
          </a:ln>
        </p:spPr>
      </p:pic>
      <p:sp>
        <p:nvSpPr>
          <p:cNvPr id="320" name="CustomShape 2"/>
          <p:cNvSpPr/>
          <p:nvPr/>
        </p:nvSpPr>
        <p:spPr>
          <a:xfrm>
            <a:off x="339480" y="1103040"/>
            <a:ext cx="4048560" cy="39639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system can accept files from the user containing their genotypes.</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system can save the user’s data (genotypes) (results)</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user can input their genotypes and get a report showing which genotypes contribute to the paternity test.</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user can see which alleles are different if it was proven wrong. </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DejaVu Sans"/>
              </a:rPr>
              <a:t>Rewrite this part</a:t>
            </a:r>
            <a:endParaRPr lang="en-US" sz="1600" b="0" strike="noStrike" spc="-1">
              <a:latin typeface="Arial" panose="020B0604020202020204"/>
            </a:endParaRPr>
          </a:p>
        </p:txBody>
      </p:sp>
      <p:sp>
        <p:nvSpPr>
          <p:cNvPr id="321"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9</a:t>
            </a:r>
            <a:endParaRPr lang="en-US" sz="1800" b="0" strike="noStrike" spc="-1">
              <a:latin typeface="Arial" panose="020B0604020202020204"/>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524</Words>
  <Application>Microsoft Office PowerPoint</Application>
  <PresentationFormat>On-screen Show (16:9)</PresentationFormat>
  <Paragraphs>124</Paragraphs>
  <Slides>21</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21</vt:i4>
      </vt:variant>
    </vt:vector>
  </HeadingPairs>
  <TitlesOfParts>
    <vt:vector size="35" baseType="lpstr">
      <vt:lpstr>Advent Pro Light</vt:lpstr>
      <vt:lpstr>Anton</vt:lpstr>
      <vt:lpstr>Arial</vt:lpstr>
      <vt:lpstr>DejaVu Sans</vt:lpstr>
      <vt:lpstr>Fira Sans Condensed Light</vt:lpstr>
      <vt:lpstr>Rajdhani</vt:lpstr>
      <vt:lpstr>Symbol</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requirements</vt:lpstr>
      <vt:lpstr>Functional requirements</vt:lpstr>
      <vt:lpstr>Functional requirements</vt:lpstr>
      <vt:lpstr>Functional requirements</vt:lpstr>
      <vt:lpstr>Functional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
  <cp:lastModifiedBy>Mohamed Moataz</cp:lastModifiedBy>
  <cp:revision>46</cp:revision>
  <dcterms:created xsi:type="dcterms:W3CDTF">2022-04-30T20:37:26Z</dcterms:created>
  <dcterms:modified xsi:type="dcterms:W3CDTF">2022-05-04T17:30:04Z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ICV">
    <vt:lpwstr>D3E78630E3444ED8A9E15AE96D341D77</vt:lpwstr>
  </property>
  <property fmtid="{D5CDD505-2E9C-101B-9397-08002B2CF9AE}" pid="13" name="KSOProductBuildVer">
    <vt:lpwstr>1033-11.2.0.11074</vt:lpwstr>
  </property>
</Properties>
</file>