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9.png" ContentType="image/png"/>
  <Override PartName="/ppt/media/image27.png" ContentType="image/png"/>
  <Override PartName="/ppt/media/image26.png" ContentType="image/png"/>
  <Override PartName="/ppt/media/image24.png" ContentType="image/png"/>
  <Override PartName="/ppt/media/image11.jpeg" ContentType="image/jpeg"/>
  <Override PartName="/ppt/media/image22.png" ContentType="image/png"/>
  <Override PartName="/ppt/media/image21.png" ContentType="image/png"/>
  <Override PartName="/ppt/media/image19.png" ContentType="image/png"/>
  <Override PartName="/ppt/media/image8.jpeg" ContentType="image/jpeg"/>
  <Override PartName="/ppt/media/image9.png" ContentType="image/png"/>
  <Override PartName="/ppt/media/image31.png" ContentType="image/png"/>
  <Override PartName="/ppt/media/image32.png" ContentType="image/png"/>
  <Override PartName="/ppt/media/image1.jpeg" ContentType="image/jpeg"/>
  <Override PartName="/ppt/media/image13.jpeg" ContentType="image/jpeg"/>
  <Override PartName="/ppt/media/image23.png" ContentType="image/png"/>
  <Override PartName="/ppt/media/image33.png" ContentType="image/png"/>
  <Override PartName="/ppt/media/image28.png" ContentType="image/png"/>
  <Override PartName="/ppt/media/image7.jpeg" ContentType="image/jpeg"/>
  <Override PartName="/ppt/media/image34.png" ContentType="image/png"/>
  <Override PartName="/ppt/media/image12.jpeg" ContentType="image/jpeg"/>
  <Override PartName="/ppt/media/image35.png" ContentType="image/png"/>
  <Override PartName="/ppt/media/image5.jpeg" ContentType="image/jpeg"/>
  <Override PartName="/ppt/media/image36.png" ContentType="image/png"/>
  <Override PartName="/ppt/media/image18.png" ContentType="image/png"/>
  <Override PartName="/ppt/media/image6.jpeg" ContentType="image/jpeg"/>
  <Override PartName="/ppt/media/image4.jpeg" ContentType="image/jpeg"/>
  <Override PartName="/ppt/media/image25.png" ContentType="image/png"/>
  <Override PartName="/ppt/media/image30.png" ContentType="image/png"/>
  <Override PartName="/ppt/media/image37.jpeg" ContentType="image/jpeg"/>
  <Override PartName="/ppt/media/image3.jpeg" ContentType="image/jpeg"/>
  <Override PartName="/ppt/media/image15.png" ContentType="image/png"/>
  <Override PartName="/ppt/media/image20.png" ContentType="image/png"/>
  <Override PartName="/ppt/media/image2.jpeg" ContentType="image/jpeg"/>
  <Override PartName="/ppt/media/image10.jpeg" ContentType="image/jpeg"/>
  <Override PartName="/ppt/media/image14.png" ContentType="image/png"/>
  <Override PartName="/ppt/media/image16.jpeg" ContentType="image/jpeg"/>
  <Override PartName="/ppt/media/image17.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a:t>
            </a:r>
            <a:r>
              <a:rPr b="0" lang="en-US" sz="4400" spc="-1" strike="noStrike">
                <a:solidFill>
                  <a:srgbClr val="000000"/>
                </a:solidFill>
                <a:latin typeface="Arial"/>
              </a:rPr>
              <a:t>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fontScale="91000"/>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a:t>
            </a:r>
            <a:r>
              <a:rPr b="0" lang="en-US" sz="4400" spc="-1" strike="noStrike">
                <a:solidFill>
                  <a:srgbClr val="000000"/>
                </a:solidFill>
                <a:latin typeface="Arial"/>
              </a:rPr>
              <a:t>k 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a:t>
            </a:r>
            <a:r>
              <a:rPr b="0" lang="en-US" sz="4400" spc="-1" strike="noStrike">
                <a:solidFill>
                  <a:srgbClr val="000000"/>
                </a:solidFill>
                <a:latin typeface="Arial"/>
              </a:rPr>
              <a:t>k 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22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6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6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slideLayout" Target="../slideLayouts/slideLayout63.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63.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66" name="CustomShape 1"/>
          <p:cNvSpPr/>
          <p:nvPr/>
        </p:nvSpPr>
        <p:spPr>
          <a:xfrm>
            <a:off x="210600" y="1443600"/>
            <a:ext cx="4402800" cy="1612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f3f3f3"/>
                </a:solidFill>
                <a:latin typeface="Anton"/>
                <a:ea typeface="Anton"/>
              </a:rPr>
              <a:t>Paternity testing using genetics</a:t>
            </a:r>
            <a:endParaRPr b="0" lang="en-US" sz="4800" spc="-1" strike="noStrike">
              <a:latin typeface="Arial"/>
            </a:endParaRPr>
          </a:p>
        </p:txBody>
      </p:sp>
      <p:sp>
        <p:nvSpPr>
          <p:cNvPr id="267" name="CustomShape 2"/>
          <p:cNvSpPr/>
          <p:nvPr/>
        </p:nvSpPr>
        <p:spPr>
          <a:xfrm>
            <a:off x="588240" y="3474360"/>
            <a:ext cx="3384000" cy="4334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Dr. Ashraf Abdelraouf &amp; Eng. Ahmed Hazem</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68" name="Google Shape;104;p24" descr=""/>
          <p:cNvPicPr/>
          <p:nvPr/>
        </p:nvPicPr>
        <p:blipFill>
          <a:blip r:embed="rId2"/>
          <a:srcRect l="6663" t="4856" r="6220" b="5494"/>
          <a:stretch/>
        </p:blipFill>
        <p:spPr>
          <a:xfrm>
            <a:off x="4697280" y="444960"/>
            <a:ext cx="4196160" cy="4318560"/>
          </a:xfrm>
          <a:prstGeom prst="rect">
            <a:avLst/>
          </a:prstGeom>
          <a:ln>
            <a:noFill/>
          </a:ln>
        </p:spPr>
      </p:pic>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78800" y="304200"/>
            <a:ext cx="4092840" cy="635400"/>
          </a:xfrm>
          <a:prstGeom prst="rect">
            <a:avLst/>
          </a:prstGeom>
          <a:noFill/>
          <a:ln>
            <a:noFill/>
          </a:ln>
        </p:spPr>
        <p:style>
          <a:lnRef idx="0"/>
          <a:fillRef idx="0"/>
          <a:effectRef idx="0"/>
          <a:fontRef idx="minor"/>
        </p:style>
      </p:sp>
      <p:sp>
        <p:nvSpPr>
          <p:cNvPr id="297" name="CustomShape 2"/>
          <p:cNvSpPr/>
          <p:nvPr/>
        </p:nvSpPr>
        <p:spPr>
          <a:xfrm>
            <a:off x="478800" y="439920"/>
            <a:ext cx="45716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Rajdhani"/>
                <a:ea typeface="DejaVu Sans"/>
              </a:rPr>
              <a:t>Methodology</a:t>
            </a:r>
            <a:endParaRPr b="0" lang="en-US" sz="3200" spc="-1" strike="noStrike">
              <a:latin typeface="Arial"/>
            </a:endParaRPr>
          </a:p>
        </p:txBody>
      </p:sp>
      <p:sp>
        <p:nvSpPr>
          <p:cNvPr id="298" name="CustomShape 3"/>
          <p:cNvSpPr/>
          <p:nvPr/>
        </p:nvSpPr>
        <p:spPr>
          <a:xfrm>
            <a:off x="3008160" y="10015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ffffff"/>
                </a:solidFill>
                <a:latin typeface="Fira Sans Condensed Light"/>
                <a:ea typeface="DejaVu Sans"/>
              </a:rPr>
              <a:t>          </a:t>
            </a:r>
            <a:r>
              <a:rPr b="0" lang="en-US" sz="1800" spc="-1" strike="noStrike">
                <a:solidFill>
                  <a:srgbClr val="ffffff"/>
                </a:solidFill>
                <a:latin typeface="Fira Sans Condensed Light"/>
                <a:ea typeface="DejaVu Sans"/>
              </a:rPr>
              <a:t>Methodology</a:t>
            </a:r>
            <a:endParaRPr b="0" lang="en-US" sz="1800" spc="-1" strike="noStrike">
              <a:latin typeface="Arial"/>
            </a:endParaRPr>
          </a:p>
        </p:txBody>
      </p:sp>
      <p:sp>
        <p:nvSpPr>
          <p:cNvPr id="299" name="CustomShape 4"/>
          <p:cNvSpPr/>
          <p:nvPr/>
        </p:nvSpPr>
        <p:spPr>
          <a:xfrm>
            <a:off x="5954760" y="1967760"/>
            <a:ext cx="869400" cy="95112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300" name="CustomShape 5"/>
          <p:cNvSpPr/>
          <p:nvPr/>
        </p:nvSpPr>
        <p:spPr>
          <a:xfrm flipH="1">
            <a:off x="2135880" y="1936080"/>
            <a:ext cx="871920" cy="99576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301" name="CustomShape 6"/>
          <p:cNvSpPr/>
          <p:nvPr/>
        </p:nvSpPr>
        <p:spPr>
          <a:xfrm>
            <a:off x="662760" y="2941920"/>
            <a:ext cx="3812400" cy="17614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Fira Sans Condensed Light"/>
                <a:ea typeface="DejaVu Sans"/>
              </a:rPr>
              <a:t>Apply Mendelian’s Law to prove that if the child is related to father or not</a:t>
            </a:r>
            <a:br/>
            <a:endParaRPr b="0" lang="en-US" sz="1400" spc="-1" strike="noStrike">
              <a:latin typeface="Arial"/>
            </a:endParaRPr>
          </a:p>
        </p:txBody>
      </p:sp>
      <p:sp>
        <p:nvSpPr>
          <p:cNvPr id="302" name="CustomShape 7"/>
          <p:cNvSpPr/>
          <p:nvPr/>
        </p:nvSpPr>
        <p:spPr>
          <a:xfrm>
            <a:off x="5613840" y="2941920"/>
            <a:ext cx="2996280" cy="1630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Fira Sans Condensed Light"/>
                <a:ea typeface="DejaVu Sans"/>
              </a:rPr>
              <a:t>Whole Genome using STR</a:t>
            </a:r>
            <a:endParaRPr b="0" lang="en-US" sz="1400" spc="-1" strike="noStrike">
              <a:latin typeface="Arial"/>
            </a:endParaRPr>
          </a:p>
          <a:p>
            <a:pPr algn="ctr">
              <a:lnSpc>
                <a:spcPct val="100000"/>
              </a:lnSpc>
            </a:pPr>
            <a:r>
              <a:rPr b="0" lang="en-US" sz="1400" spc="-1" strike="noStrike">
                <a:solidFill>
                  <a:srgbClr val="ffffff"/>
                </a:solidFill>
                <a:latin typeface="Fira Sans Condensed Light"/>
                <a:ea typeface="DejaVu Sans"/>
              </a:rPr>
              <a:t>Algorithm</a:t>
            </a:r>
            <a:endParaRPr b="0" lang="en-US" sz="1400" spc="-1" strike="noStrike">
              <a:latin typeface="Arial"/>
            </a:endParaRPr>
          </a:p>
        </p:txBody>
      </p:sp>
      <p:sp>
        <p:nvSpPr>
          <p:cNvPr id="303" name="CustomShape 8"/>
          <p:cNvSpPr/>
          <p:nvPr/>
        </p:nvSpPr>
        <p:spPr>
          <a:xfrm>
            <a:off x="703440" y="3864960"/>
            <a:ext cx="3622680" cy="822600"/>
          </a:xfrm>
          <a:prstGeom prst="rect">
            <a:avLst/>
          </a:prstGeom>
          <a:noFill/>
          <a:ln>
            <a:noFill/>
          </a:ln>
        </p:spPr>
        <p:style>
          <a:lnRef idx="0"/>
          <a:fillRef idx="0"/>
          <a:effectRef idx="0"/>
          <a:fontRef idx="minor"/>
        </p:style>
        <p:txBody>
          <a:bodyPr lIns="0" rIns="0" tIns="0" bIns="0" anchor="ctr">
            <a:spAutoFit/>
          </a:bodyPr>
          <a:p>
            <a:pPr>
              <a:lnSpc>
                <a:spcPct val="100000"/>
              </a:lnSpc>
              <a:tabLst>
                <a:tab algn="l" pos="0"/>
              </a:tabLst>
            </a:pPr>
            <a:endParaRPr b="0" lang="en-US" sz="1800" spc="-1" strike="noStrike">
              <a:latin typeface="Arial"/>
            </a:endParaRPr>
          </a:p>
          <a:p>
            <a:pPr>
              <a:lnSpc>
                <a:spcPct val="100000"/>
              </a:lnSpc>
              <a:tabLst>
                <a:tab algn="l" pos="0"/>
              </a:tabLst>
            </a:pPr>
            <a:r>
              <a:rPr b="0" lang="en-US" sz="1200" spc="-1" strike="noStrike">
                <a:solidFill>
                  <a:srgbClr val="ffffff"/>
                </a:solidFill>
                <a:latin typeface="Fira Sans Condensed Light"/>
                <a:ea typeface="DejaVu Sans"/>
              </a:rPr>
              <a:t>(Rs similar between father and child / all Rs numbers) * 100</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04" name="CustomShape 9"/>
          <p:cNvSpPr/>
          <p:nvPr/>
        </p:nvSpPr>
        <p:spPr>
          <a:xfrm>
            <a:off x="0" y="-274680"/>
            <a:ext cx="183960" cy="549000"/>
          </a:xfrm>
          <a:prstGeom prst="rect">
            <a:avLst/>
          </a:prstGeom>
          <a:noFill/>
          <a:ln>
            <a:noFill/>
          </a:ln>
        </p:spPr>
        <p:style>
          <a:lnRef idx="0"/>
          <a:fillRef idx="0"/>
          <a:effectRef idx="0"/>
          <a:fontRef idx="minor"/>
        </p:style>
        <p:txBody>
          <a:bodyPr wrap="none"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305" name="CustomShape 10"/>
          <p:cNvSpPr/>
          <p:nvPr/>
        </p:nvSpPr>
        <p:spPr>
          <a:xfrm>
            <a:off x="1751760" y="-182520"/>
            <a:ext cx="1080" cy="36576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306" name="CustomShape 11"/>
          <p:cNvSpPr/>
          <p:nvPr/>
        </p:nvSpPr>
        <p:spPr>
          <a:xfrm>
            <a:off x="5669280" y="3932280"/>
            <a:ext cx="2930400" cy="822600"/>
          </a:xfrm>
          <a:prstGeom prst="rect">
            <a:avLst/>
          </a:prstGeom>
          <a:noFill/>
          <a:ln>
            <a:noFill/>
          </a:ln>
        </p:spPr>
        <p:style>
          <a:lnRef idx="0"/>
          <a:fillRef idx="0"/>
          <a:effectRef idx="0"/>
          <a:fontRef idx="minor"/>
        </p:style>
        <p:txBody>
          <a:bodyPr wrap="none" lIns="0" rIns="0" tIns="0" bIns="0" anchor="ctr">
            <a:spAutoFit/>
          </a:bodyPr>
          <a:p>
            <a:pPr>
              <a:lnSpc>
                <a:spcPct val="100000"/>
              </a:lnSpc>
              <a:tabLst>
                <a:tab algn="l" pos="0"/>
              </a:tabLst>
            </a:pPr>
            <a:r>
              <a:rPr b="0" lang="en-US" sz="1200" spc="-1" strike="noStrike">
                <a:solidFill>
                  <a:srgbClr val="ffffff"/>
                </a:solidFill>
                <a:latin typeface="Fira Sans Condensed Light"/>
                <a:ea typeface="DejaVu Sans"/>
              </a:rPr>
              <a:t>Using short tandem repeat method to </a:t>
            </a:r>
            <a:endParaRPr b="0" lang="en-US" sz="1200" spc="-1" strike="noStrike">
              <a:latin typeface="Arial"/>
            </a:endParaRPr>
          </a:p>
          <a:p>
            <a:pPr>
              <a:lnSpc>
                <a:spcPct val="100000"/>
              </a:lnSpc>
              <a:tabLst>
                <a:tab algn="l" pos="0"/>
              </a:tabLst>
            </a:pPr>
            <a:r>
              <a:rPr b="0" lang="en-US" sz="1200" spc="-1" strike="noStrike">
                <a:solidFill>
                  <a:srgbClr val="ffffff"/>
                </a:solidFill>
                <a:latin typeface="Fira Sans Condensed Light"/>
                <a:ea typeface="DejaVu Sans"/>
              </a:rPr>
              <a:t>count the repeats nucleotide </a:t>
            </a:r>
            <a:br/>
            <a:r>
              <a:rPr b="0" lang="en-US" sz="1200" spc="-1" strike="noStrike">
                <a:solidFill>
                  <a:srgbClr val="ffffff"/>
                </a:solidFill>
                <a:latin typeface="Fira Sans Condensed Light"/>
                <a:ea typeface="DejaVu Sans"/>
              </a:rPr>
              <a:t>in the whole genome</a:t>
            </a:r>
            <a:endParaRPr b="0" lang="en-US" sz="1200" spc="-1" strike="noStrike">
              <a:latin typeface="Arial"/>
            </a:endParaRPr>
          </a:p>
          <a:p>
            <a:pPr>
              <a:lnSpc>
                <a:spcPct val="100000"/>
              </a:lnSpc>
              <a:tabLst>
                <a:tab algn="l" pos="0"/>
              </a:tabLst>
            </a:pPr>
            <a:endParaRPr b="0" lang="en-US" sz="1200" spc="-1" strike="noStrike">
              <a:latin typeface="Arial"/>
            </a:endParaRPr>
          </a:p>
        </p:txBody>
      </p:sp>
      <p:sp>
        <p:nvSpPr>
          <p:cNvPr id="307" name="CustomShape 12"/>
          <p:cNvSpPr/>
          <p:nvPr/>
        </p:nvSpPr>
        <p:spPr>
          <a:xfrm>
            <a:off x="5423040" y="3456720"/>
            <a:ext cx="531360" cy="731520"/>
          </a:xfrm>
          <a:prstGeom prst="rect">
            <a:avLst/>
          </a:prstGeom>
          <a:noFill/>
          <a:ln>
            <a:noFill/>
          </a:ln>
        </p:spPr>
        <p:style>
          <a:lnRef idx="0"/>
          <a:fillRef idx="0"/>
          <a:effectRef idx="0"/>
          <a:fontRef idx="minor"/>
        </p:style>
        <p:txBody>
          <a:bodyPr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308" name="CustomShape 13"/>
          <p:cNvSpPr/>
          <p:nvPr/>
        </p:nvSpPr>
        <p:spPr>
          <a:xfrm>
            <a:off x="7174800" y="3640320"/>
            <a:ext cx="1080" cy="36576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39480" y="46764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2000" spc="-1" strike="noStrike">
                <a:solidFill>
                  <a:srgbClr val="f3f3f3"/>
                </a:solidFill>
                <a:latin typeface="Rajdhani"/>
                <a:ea typeface="Fira Sans Condensed Light"/>
              </a:rPr>
              <a:t>Use Case Diagram:</a:t>
            </a:r>
            <a:endParaRPr b="0" lang="en-US" sz="2000" spc="-1" strike="noStrike">
              <a:latin typeface="Arial"/>
            </a:endParaRPr>
          </a:p>
        </p:txBody>
      </p:sp>
      <p:pic>
        <p:nvPicPr>
          <p:cNvPr id="310" name="Picture 1" descr=""/>
          <p:cNvPicPr/>
          <p:nvPr/>
        </p:nvPicPr>
        <p:blipFill>
          <a:blip r:embed="rId1"/>
          <a:stretch/>
        </p:blipFill>
        <p:spPr>
          <a:xfrm>
            <a:off x="4689720" y="526320"/>
            <a:ext cx="4259880" cy="4419360"/>
          </a:xfrm>
          <a:prstGeom prst="rect">
            <a:avLst/>
          </a:prstGeom>
          <a:ln>
            <a:noFill/>
          </a:ln>
        </p:spPr>
      </p:pic>
      <p:sp>
        <p:nvSpPr>
          <p:cNvPr id="311" name="CustomShape 2"/>
          <p:cNvSpPr/>
          <p:nvPr/>
        </p:nvSpPr>
        <p:spPr>
          <a:xfrm>
            <a:off x="339480" y="1103040"/>
            <a:ext cx="4049640" cy="39650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384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system can accept files from the user containing their genotypes.</a:t>
            </a:r>
            <a:endParaRPr b="0" lang="en-US" sz="1600" spc="-1" strike="noStrike">
              <a:latin typeface="Arial"/>
            </a:endParaRPr>
          </a:p>
          <a:p>
            <a:pPr marL="457200" indent="-30384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system can save the user’s data (genotypes) (results)</a:t>
            </a:r>
            <a:endParaRPr b="0" lang="en-US" sz="1600" spc="-1" strike="noStrike">
              <a:latin typeface="Arial"/>
            </a:endParaRPr>
          </a:p>
          <a:p>
            <a:pPr marL="457200" indent="-30384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user can input their genotypes and get a report showing which genotypes contribute to the paternity test.</a:t>
            </a:r>
            <a:endParaRPr b="0" lang="en-US" sz="1600" spc="-1" strike="noStrike">
              <a:latin typeface="Arial"/>
            </a:endParaRPr>
          </a:p>
          <a:p>
            <a:pPr marL="457200" indent="-303840">
              <a:lnSpc>
                <a:spcPct val="100000"/>
              </a:lnSpc>
              <a:buClr>
                <a:srgbClr val="f3f3f3"/>
              </a:buClr>
              <a:buFont typeface="Arial"/>
              <a:buChar char="•"/>
            </a:pPr>
            <a:r>
              <a:rPr b="0" lang="en-US" sz="1600" spc="-1" strike="noStrike">
                <a:solidFill>
                  <a:srgbClr val="f3f3f3"/>
                </a:solidFill>
                <a:latin typeface="Fira Sans Condensed Light"/>
                <a:ea typeface="Fira Sans Condensed Light"/>
              </a:rPr>
              <a:t>The user can see which alleles are different if it was proven wrong. </a:t>
            </a:r>
            <a:endParaRPr b="0" lang="en-US" sz="1600" spc="-1" strike="noStrike">
              <a:latin typeface="Arial"/>
            </a:endParaRPr>
          </a:p>
          <a:p>
            <a:pPr marL="457200" indent="-303840">
              <a:lnSpc>
                <a:spcPct val="100000"/>
              </a:lnSpc>
              <a:buClr>
                <a:srgbClr val="f3f3f3"/>
              </a:buClr>
              <a:buFont typeface="Arial"/>
              <a:buChar char="•"/>
            </a:pPr>
            <a:r>
              <a:rPr b="0" lang="en-US" sz="1600" spc="-1" strike="noStrike">
                <a:solidFill>
                  <a:srgbClr val="f3f3f3"/>
                </a:solidFill>
                <a:latin typeface="Fira Sans Condensed Light"/>
                <a:ea typeface="DejaVu Sans"/>
              </a:rPr>
              <a:t>Rewrite this part</a:t>
            </a:r>
            <a:endParaRPr b="0" lang="en-US" sz="1600" spc="-1" strike="noStrike">
              <a:latin typeface="Arial"/>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260280" y="55080"/>
            <a:ext cx="8228880" cy="1554120"/>
          </a:xfrm>
          <a:prstGeom prst="rect">
            <a:avLst/>
          </a:prstGeom>
          <a:noFill/>
          <a:ln>
            <a:noFill/>
          </a:ln>
        </p:spPr>
        <p:txBody>
          <a:bodyPr lIns="0" rIns="0" tIns="0" bIns="0" anchor="ctr">
            <a:noAutofit/>
          </a:bodyPr>
          <a:p>
            <a:pPr>
              <a:lnSpc>
                <a:spcPct val="90000"/>
              </a:lnSpc>
            </a:pPr>
            <a:r>
              <a:rPr b="1" lang="en-US" sz="3200" spc="-1" strike="noStrike">
                <a:solidFill>
                  <a:srgbClr val="ffffff"/>
                </a:solidFill>
                <a:latin typeface="Rajdhani"/>
                <a:ea typeface="DejaVu Sans"/>
              </a:rPr>
              <a:t>Diagra</a:t>
            </a:r>
            <a:r>
              <a:rPr b="1" lang="en-US" sz="3200" spc="-1" strike="noStrike">
                <a:solidFill>
                  <a:srgbClr val="ffffff"/>
                </a:solidFill>
                <a:latin typeface="Rajdhani"/>
                <a:ea typeface="DejaVu Sans"/>
              </a:rPr>
              <a:t>ms</a:t>
            </a:r>
            <a:br/>
            <a:r>
              <a:rPr b="0" lang="en-US" sz="1400" spc="-1" strike="noStrike">
                <a:solidFill>
                  <a:srgbClr val="f3f3f3"/>
                </a:solidFill>
                <a:latin typeface="Fira Sans Condensed Light"/>
                <a:ea typeface="Fira Sans Condensed Light"/>
              </a:rPr>
              <a:t>Architecture </a:t>
            </a:r>
            <a:r>
              <a:rPr b="0" lang="en-US" sz="1400" spc="-1" strike="noStrike">
                <a:solidFill>
                  <a:srgbClr val="f3f3f3"/>
                </a:solidFill>
                <a:latin typeface="Fira Sans Condensed Light"/>
                <a:ea typeface="Fira Sans Condensed Light"/>
              </a:rPr>
              <a:t>Diagram</a:t>
            </a:r>
            <a:br/>
            <a:endParaRPr b="0" lang="en-US" sz="1400" spc="-1" strike="noStrike">
              <a:solidFill>
                <a:srgbClr val="000000"/>
              </a:solidFill>
              <a:latin typeface="Arial"/>
            </a:endParaRPr>
          </a:p>
        </p:txBody>
      </p:sp>
      <p:pic>
        <p:nvPicPr>
          <p:cNvPr id="313" name="Picture 4" descr=""/>
          <p:cNvPicPr/>
          <p:nvPr/>
        </p:nvPicPr>
        <p:blipFill>
          <a:blip r:embed="rId1"/>
          <a:stretch/>
        </p:blipFill>
        <p:spPr>
          <a:xfrm>
            <a:off x="2602080" y="140400"/>
            <a:ext cx="3705120" cy="4862520"/>
          </a:xfrm>
          <a:prstGeom prst="rect">
            <a:avLst/>
          </a:prstGeom>
          <a:ln>
            <a:noFill/>
          </a:ln>
        </p:spPr>
      </p:pic>
      <p:sp>
        <p:nvSpPr>
          <p:cNvPr id="314" name="CustomShape 2"/>
          <p:cNvSpPr/>
          <p:nvPr/>
        </p:nvSpPr>
        <p:spPr>
          <a:xfrm>
            <a:off x="200880" y="1167840"/>
            <a:ext cx="5631480" cy="1523520"/>
          </a:xfrm>
          <a:prstGeom prst="rect">
            <a:avLst/>
          </a:prstGeom>
          <a:noFill/>
          <a:ln>
            <a:noFill/>
          </a:ln>
        </p:spPr>
        <p:style>
          <a:lnRef idx="0"/>
          <a:fillRef idx="0"/>
          <a:effectRef idx="0"/>
          <a:fontRef idx="minor"/>
        </p:style>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Picture 5" descr=""/>
          <p:cNvPicPr/>
          <p:nvPr/>
        </p:nvPicPr>
        <p:blipFill>
          <a:blip r:embed="rId1"/>
          <a:stretch/>
        </p:blipFill>
        <p:spPr>
          <a:xfrm>
            <a:off x="163440" y="1130040"/>
            <a:ext cx="3538800" cy="3842640"/>
          </a:xfrm>
          <a:prstGeom prst="rect">
            <a:avLst/>
          </a:prstGeom>
          <a:ln>
            <a:noFill/>
          </a:ln>
        </p:spPr>
      </p:pic>
      <p:pic>
        <p:nvPicPr>
          <p:cNvPr id="316" name="Picture 7" descr=""/>
          <p:cNvPicPr/>
          <p:nvPr/>
        </p:nvPicPr>
        <p:blipFill>
          <a:blip r:embed="rId2"/>
          <a:stretch/>
        </p:blipFill>
        <p:spPr>
          <a:xfrm>
            <a:off x="4398480" y="1487160"/>
            <a:ext cx="4167360" cy="3485520"/>
          </a:xfrm>
          <a:prstGeom prst="rect">
            <a:avLst/>
          </a:prstGeom>
          <a:ln>
            <a:noFill/>
          </a:ln>
        </p:spPr>
      </p:pic>
      <p:sp>
        <p:nvSpPr>
          <p:cNvPr id="317" name="TextShape 1"/>
          <p:cNvSpPr txBox="1"/>
          <p:nvPr/>
        </p:nvSpPr>
        <p:spPr>
          <a:xfrm>
            <a:off x="283680" y="96120"/>
            <a:ext cx="8228880" cy="1554120"/>
          </a:xfrm>
          <a:prstGeom prst="rect">
            <a:avLst/>
          </a:prstGeom>
          <a:noFill/>
          <a:ln>
            <a:noFill/>
          </a:ln>
        </p:spPr>
        <p:txBody>
          <a:bodyPr lIns="0" rIns="0" tIns="0" bIns="0" anchor="ctr">
            <a:noAutofit/>
          </a:bodyPr>
          <a:p>
            <a:pPr>
              <a:lnSpc>
                <a:spcPct val="90000"/>
              </a:lnSpc>
            </a:pPr>
            <a:r>
              <a:rPr b="1" lang="en-US" sz="3200" spc="-1" strike="noStrike">
                <a:solidFill>
                  <a:srgbClr val="ffffff"/>
                </a:solidFill>
                <a:latin typeface="Rajdhani"/>
                <a:ea typeface="DejaVu Sans"/>
              </a:rPr>
              <a:t>Diagra</a:t>
            </a:r>
            <a:r>
              <a:rPr b="1" lang="en-US" sz="3200" spc="-1" strike="noStrike">
                <a:solidFill>
                  <a:srgbClr val="ffffff"/>
                </a:solidFill>
                <a:latin typeface="Rajdhani"/>
                <a:ea typeface="DejaVu Sans"/>
              </a:rPr>
              <a:t>ms </a:t>
            </a:r>
            <a:r>
              <a:rPr b="1" lang="en-US" sz="3200" spc="-1" strike="noStrike">
                <a:solidFill>
                  <a:srgbClr val="ffffff"/>
                </a:solidFill>
                <a:latin typeface="Rajdhani"/>
                <a:ea typeface="DejaVu Sans"/>
              </a:rPr>
              <a:t>(cont.)</a:t>
            </a:r>
            <a:br/>
            <a:r>
              <a:rPr b="0" lang="en-US" sz="2600" spc="-1" strike="noStrike">
                <a:solidFill>
                  <a:srgbClr val="f3f3f3"/>
                </a:solidFill>
                <a:latin typeface="Fira Sans Condensed Light"/>
                <a:ea typeface="Fira Sans Condensed Light"/>
              </a:rPr>
              <a:t>Sequence </a:t>
            </a:r>
            <a:r>
              <a:rPr b="0" lang="en-US" sz="2600" spc="-1" strike="noStrike">
                <a:solidFill>
                  <a:srgbClr val="f3f3f3"/>
                </a:solidFill>
                <a:latin typeface="Fira Sans Condensed Light"/>
                <a:ea typeface="Fira Sans Condensed Light"/>
              </a:rPr>
              <a:t>diagrams</a:t>
            </a:r>
            <a:br/>
            <a:endParaRPr b="0" lang="en-US" sz="2600" spc="-1" strike="noStrike">
              <a:solidFill>
                <a:srgbClr val="000000"/>
              </a:solidFill>
              <a:latin typeface="Arial"/>
            </a:endParaRPr>
          </a:p>
        </p:txBody>
      </p:sp>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264600" y="176040"/>
            <a:ext cx="5194080" cy="8866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Diagrams (cont.)</a:t>
            </a:r>
            <a:endParaRPr b="0" lang="en-US" sz="3200" spc="-1" strike="noStrike">
              <a:latin typeface="Arial"/>
            </a:endParaRPr>
          </a:p>
          <a:p>
            <a:pPr>
              <a:lnSpc>
                <a:spcPct val="100000"/>
              </a:lnSpc>
              <a:tabLst>
                <a:tab algn="l" pos="0"/>
              </a:tabLst>
            </a:pPr>
            <a:r>
              <a:rPr b="1" lang="en-US" sz="1600" spc="-1" strike="noStrike">
                <a:solidFill>
                  <a:srgbClr val="f3f3f3"/>
                </a:solidFill>
                <a:latin typeface="Fira Sans Condensed Light"/>
                <a:ea typeface="DejaVu Sans"/>
              </a:rPr>
              <a:t>Class diagram:</a:t>
            </a:r>
            <a:endParaRPr b="0" lang="en-US" sz="1600" spc="-1" strike="noStrike">
              <a:latin typeface="Arial"/>
            </a:endParaRPr>
          </a:p>
        </p:txBody>
      </p:sp>
      <p:pic>
        <p:nvPicPr>
          <p:cNvPr id="319" name="Picture 3" descr=""/>
          <p:cNvPicPr/>
          <p:nvPr/>
        </p:nvPicPr>
        <p:blipFill>
          <a:blip r:embed="rId1"/>
          <a:stretch/>
        </p:blipFill>
        <p:spPr>
          <a:xfrm>
            <a:off x="264600" y="1155240"/>
            <a:ext cx="8310960" cy="3685320"/>
          </a:xfrm>
          <a:prstGeom prst="rect">
            <a:avLst/>
          </a:prstGeom>
          <a:ln>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8280" y="75600"/>
            <a:ext cx="519408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Dataset Used:</a:t>
            </a:r>
            <a:endParaRPr b="0" lang="en-US" sz="3200" spc="-1" strike="noStrike">
              <a:latin typeface="Arial"/>
            </a:endParaRPr>
          </a:p>
        </p:txBody>
      </p:sp>
      <p:pic>
        <p:nvPicPr>
          <p:cNvPr id="321" name="Picture 4" descr=""/>
          <p:cNvPicPr/>
          <p:nvPr/>
        </p:nvPicPr>
        <p:blipFill>
          <a:blip r:embed="rId1"/>
          <a:stretch/>
        </p:blipFill>
        <p:spPr>
          <a:xfrm>
            <a:off x="4489560" y="609480"/>
            <a:ext cx="4458960" cy="3797280"/>
          </a:xfrm>
          <a:prstGeom prst="rect">
            <a:avLst/>
          </a:prstGeom>
          <a:ln>
            <a:noFill/>
          </a:ln>
        </p:spPr>
      </p:pic>
      <p:sp>
        <p:nvSpPr>
          <p:cNvPr id="322" name="CustomShape 2"/>
          <p:cNvSpPr/>
          <p:nvPr/>
        </p:nvSpPr>
        <p:spPr>
          <a:xfrm>
            <a:off x="195120" y="897480"/>
            <a:ext cx="4092840" cy="18529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b="0" lang="en-US" sz="1600" spc="-1" strike="noStrike">
              <a:latin typeface="Arial"/>
            </a:endParaRPr>
          </a:p>
        </p:txBody>
      </p:sp>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32920" y="337320"/>
            <a:ext cx="8228880" cy="858240"/>
          </a:xfrm>
          <a:prstGeom prst="rect">
            <a:avLst/>
          </a:prstGeom>
          <a:noFill/>
          <a:ln>
            <a:noFill/>
          </a:ln>
        </p:spPr>
        <p:txBody>
          <a:bodyPr lIns="0" rIns="0" tIns="0" bIns="0" anchor="ctr">
            <a:noAutofit/>
          </a:bodyPr>
          <a:p>
            <a:pPr>
              <a:lnSpc>
                <a:spcPct val="90000"/>
              </a:lnSpc>
            </a:pPr>
            <a:r>
              <a:rPr b="1" lang="en-US" sz="3200" spc="-1" strike="noStrike">
                <a:solidFill>
                  <a:srgbClr val="ffffff"/>
                </a:solidFill>
                <a:latin typeface="Rajdhani"/>
                <a:ea typeface="DejaVu Sans"/>
              </a:rPr>
              <a:t>Dataset </a:t>
            </a:r>
            <a:r>
              <a:rPr b="1" lang="en-US" sz="3200" spc="-1" strike="noStrike">
                <a:solidFill>
                  <a:srgbClr val="ffffff"/>
                </a:solidFill>
                <a:latin typeface="Rajdhani"/>
                <a:ea typeface="DejaVu Sans"/>
              </a:rPr>
              <a:t>Used(C</a:t>
            </a:r>
            <a:r>
              <a:rPr b="1" lang="en-US" sz="3200" spc="-1" strike="noStrike">
                <a:solidFill>
                  <a:srgbClr val="ffffff"/>
                </a:solidFill>
                <a:latin typeface="Rajdhani"/>
                <a:ea typeface="DejaVu Sans"/>
              </a:rPr>
              <a:t>ont.)</a:t>
            </a:r>
            <a:br/>
            <a:endParaRPr b="0" lang="en-US" sz="3200" spc="-1" strike="noStrike">
              <a:solidFill>
                <a:srgbClr val="000000"/>
              </a:solidFill>
              <a:latin typeface="Arial"/>
            </a:endParaRPr>
          </a:p>
        </p:txBody>
      </p:sp>
      <p:sp>
        <p:nvSpPr>
          <p:cNvPr id="324" name="CustomShape 2"/>
          <p:cNvSpPr/>
          <p:nvPr/>
        </p:nvSpPr>
        <p:spPr>
          <a:xfrm>
            <a:off x="232920" y="833760"/>
            <a:ext cx="5147640" cy="22989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400" spc="-1" strike="noStrike">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b="0" lang="en-US" sz="1400" spc="-1" strike="noStrike">
              <a:latin typeface="Arial"/>
            </a:endParaRPr>
          </a:p>
        </p:txBody>
      </p:sp>
      <p:pic>
        <p:nvPicPr>
          <p:cNvPr id="325" name="Picture 5" descr=""/>
          <p:cNvPicPr/>
          <p:nvPr/>
        </p:nvPicPr>
        <p:blipFill>
          <a:blip r:embed="rId1"/>
          <a:stretch/>
        </p:blipFill>
        <p:spPr>
          <a:xfrm>
            <a:off x="5605560" y="718200"/>
            <a:ext cx="3305160" cy="4087440"/>
          </a:xfrm>
          <a:prstGeom prst="rect">
            <a:avLst/>
          </a:prstGeom>
          <a:ln>
            <a:noFill/>
          </a:ln>
        </p:spPr>
      </p:pic>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317160" y="127080"/>
            <a:ext cx="519408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User interface</a:t>
            </a:r>
            <a:endParaRPr b="0" lang="en-US" sz="3200" spc="-1" strike="noStrike">
              <a:latin typeface="Arial"/>
            </a:endParaRPr>
          </a:p>
          <a:p>
            <a:pPr>
              <a:lnSpc>
                <a:spcPct val="100000"/>
              </a:lnSpc>
              <a:tabLst>
                <a:tab algn="l" pos="0"/>
              </a:tabLst>
            </a:pPr>
            <a:r>
              <a:rPr b="1" lang="en-US" sz="1600" spc="-1" strike="noStrike">
                <a:solidFill>
                  <a:srgbClr val="ffffff"/>
                </a:solidFill>
                <a:latin typeface="Fira Sans Condensed Light"/>
                <a:ea typeface="DejaVu Sans"/>
              </a:rPr>
              <a:t>Mobile application</a:t>
            </a:r>
            <a:endParaRPr b="0" lang="en-US" sz="1600" spc="-1" strike="noStrike">
              <a:latin typeface="Arial"/>
            </a:endParaRPr>
          </a:p>
        </p:txBody>
      </p:sp>
      <p:sp>
        <p:nvSpPr>
          <p:cNvPr id="327" name="CustomShape 2"/>
          <p:cNvSpPr/>
          <p:nvPr/>
        </p:nvSpPr>
        <p:spPr>
          <a:xfrm>
            <a:off x="0" y="870120"/>
            <a:ext cx="9143640" cy="4197240"/>
          </a:xfrm>
          <a:prstGeom prst="rect">
            <a:avLst/>
          </a:prstGeom>
          <a:solidFill>
            <a:srgbClr val="0c343d">
              <a:alpha val="57000"/>
            </a:srgbClr>
          </a:solidFill>
          <a:ln>
            <a:noFill/>
          </a:ln>
        </p:spPr>
        <p:style>
          <a:lnRef idx="0"/>
          <a:fillRef idx="0"/>
          <a:effectRef idx="0"/>
          <a:fontRef idx="minor"/>
        </p:style>
      </p:sp>
      <p:pic>
        <p:nvPicPr>
          <p:cNvPr id="328" name="Picture 14" descr=""/>
          <p:cNvPicPr/>
          <p:nvPr/>
        </p:nvPicPr>
        <p:blipFill>
          <a:blip r:embed="rId1"/>
          <a:stretch/>
        </p:blipFill>
        <p:spPr>
          <a:xfrm>
            <a:off x="6492600" y="1054800"/>
            <a:ext cx="1870560" cy="3828240"/>
          </a:xfrm>
          <a:prstGeom prst="rect">
            <a:avLst/>
          </a:prstGeom>
          <a:ln cap="sq" w="38160">
            <a:solidFill>
              <a:srgbClr val="000000"/>
            </a:solidFill>
            <a:miter/>
          </a:ln>
          <a:effectLst>
            <a:outerShdw algn="tl" blurRad="50800" dir="2700000" dist="37674" rotWithShape="0">
              <a:srgbClr val="000000">
                <a:alpha val="43000"/>
              </a:srgbClr>
            </a:outerShdw>
          </a:effectLst>
        </p:spPr>
      </p:pic>
      <p:pic>
        <p:nvPicPr>
          <p:cNvPr id="329" name="Picture 15" descr=""/>
          <p:cNvPicPr/>
          <p:nvPr/>
        </p:nvPicPr>
        <p:blipFill>
          <a:blip r:embed="rId2"/>
          <a:stretch/>
        </p:blipFill>
        <p:spPr>
          <a:xfrm>
            <a:off x="3539520" y="1060200"/>
            <a:ext cx="1840680" cy="3822480"/>
          </a:xfrm>
          <a:prstGeom prst="rect">
            <a:avLst/>
          </a:prstGeom>
          <a:ln cap="sq" w="38160">
            <a:solidFill>
              <a:srgbClr val="000000"/>
            </a:solidFill>
            <a:miter/>
          </a:ln>
          <a:effectLst>
            <a:outerShdw algn="tl" blurRad="50800" dir="2700000" dist="37674" rotWithShape="0">
              <a:srgbClr val="000000">
                <a:alpha val="43000"/>
              </a:srgbClr>
            </a:outerShdw>
          </a:effectLst>
        </p:spPr>
      </p:pic>
      <p:pic>
        <p:nvPicPr>
          <p:cNvPr id="330" name="Picture 16" descr=""/>
          <p:cNvPicPr/>
          <p:nvPr/>
        </p:nvPicPr>
        <p:blipFill>
          <a:blip r:embed="rId3"/>
          <a:stretch/>
        </p:blipFill>
        <p:spPr>
          <a:xfrm>
            <a:off x="600840" y="1104120"/>
            <a:ext cx="1826280" cy="372960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p:transition spd="slow">
    <p:push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282600" y="359640"/>
            <a:ext cx="519408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User interface (cont.)</a:t>
            </a:r>
            <a:endParaRPr b="0" lang="en-US" sz="3200" spc="-1" strike="noStrike">
              <a:latin typeface="Arial"/>
            </a:endParaRPr>
          </a:p>
          <a:p>
            <a:pPr>
              <a:lnSpc>
                <a:spcPct val="100000"/>
              </a:lnSpc>
              <a:tabLst>
                <a:tab algn="l" pos="0"/>
              </a:tabLst>
            </a:pPr>
            <a:r>
              <a:rPr b="1" lang="en-US" sz="1400" spc="-1" strike="noStrike">
                <a:solidFill>
                  <a:srgbClr val="ffffff"/>
                </a:solidFill>
                <a:latin typeface="Fira Sans Condensed Light"/>
                <a:ea typeface="DejaVu Sans"/>
              </a:rPr>
              <a:t>GUI</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332" name="CustomShape 2"/>
          <p:cNvSpPr/>
          <p:nvPr/>
        </p:nvSpPr>
        <p:spPr>
          <a:xfrm>
            <a:off x="282600" y="843120"/>
            <a:ext cx="8742240" cy="4189320"/>
          </a:xfrm>
          <a:prstGeom prst="rect">
            <a:avLst/>
          </a:prstGeom>
          <a:solidFill>
            <a:srgbClr val="0c343d">
              <a:alpha val="57000"/>
            </a:srgbClr>
          </a:solidFill>
          <a:ln>
            <a:noFill/>
          </a:ln>
        </p:spPr>
        <p:style>
          <a:lnRef idx="0"/>
          <a:fillRef idx="0"/>
          <a:effectRef idx="0"/>
          <a:fontRef idx="minor"/>
        </p:style>
      </p:sp>
      <p:pic>
        <p:nvPicPr>
          <p:cNvPr id="333" name="Picture 7" descr=""/>
          <p:cNvPicPr/>
          <p:nvPr/>
        </p:nvPicPr>
        <p:blipFill>
          <a:blip r:embed="rId1"/>
          <a:stretch/>
        </p:blipFill>
        <p:spPr>
          <a:xfrm>
            <a:off x="541080" y="1001520"/>
            <a:ext cx="1500480" cy="2057400"/>
          </a:xfrm>
          <a:prstGeom prst="rect">
            <a:avLst/>
          </a:prstGeom>
          <a:ln cap="sq" w="88920">
            <a:solidFill>
              <a:srgbClr val="000000"/>
            </a:solidFill>
            <a:miter/>
          </a:ln>
          <a:effectLst>
            <a:innerShdw blurRad="76200">
              <a:srgbClr val="000000"/>
            </a:innerShdw>
          </a:effectLst>
        </p:spPr>
      </p:pic>
      <p:pic>
        <p:nvPicPr>
          <p:cNvPr id="334" name="Picture 12" descr=""/>
          <p:cNvPicPr/>
          <p:nvPr/>
        </p:nvPicPr>
        <p:blipFill>
          <a:blip r:embed="rId2"/>
          <a:stretch/>
        </p:blipFill>
        <p:spPr>
          <a:xfrm>
            <a:off x="2346840" y="1001520"/>
            <a:ext cx="1588680" cy="2057400"/>
          </a:xfrm>
          <a:prstGeom prst="rect">
            <a:avLst/>
          </a:prstGeom>
          <a:ln cap="sq" w="88920">
            <a:solidFill>
              <a:srgbClr val="000000"/>
            </a:solidFill>
            <a:miter/>
          </a:ln>
          <a:effectLst>
            <a:innerShdw blurRad="76200">
              <a:srgbClr val="000000"/>
            </a:innerShdw>
          </a:effectLst>
        </p:spPr>
      </p:pic>
      <p:pic>
        <p:nvPicPr>
          <p:cNvPr id="335" name="Picture 2" descr=""/>
          <p:cNvPicPr/>
          <p:nvPr/>
        </p:nvPicPr>
        <p:blipFill>
          <a:blip r:embed="rId3"/>
          <a:stretch/>
        </p:blipFill>
        <p:spPr>
          <a:xfrm>
            <a:off x="541080" y="3488760"/>
            <a:ext cx="2464560" cy="1397520"/>
          </a:xfrm>
          <a:prstGeom prst="rect">
            <a:avLst/>
          </a:prstGeom>
          <a:ln cap="sq" w="88920">
            <a:solidFill>
              <a:srgbClr val="000000"/>
            </a:solidFill>
            <a:miter/>
          </a:ln>
          <a:effectLst>
            <a:innerShdw blurRad="76200">
              <a:srgbClr val="000000"/>
            </a:innerShdw>
          </a:effectLst>
        </p:spPr>
      </p:pic>
      <p:pic>
        <p:nvPicPr>
          <p:cNvPr id="336" name="Picture 5" descr=""/>
          <p:cNvPicPr/>
          <p:nvPr/>
        </p:nvPicPr>
        <p:blipFill>
          <a:blip r:embed="rId4"/>
          <a:stretch/>
        </p:blipFill>
        <p:spPr>
          <a:xfrm>
            <a:off x="4414680" y="2840400"/>
            <a:ext cx="2037240" cy="1822320"/>
          </a:xfrm>
          <a:prstGeom prst="rect">
            <a:avLst/>
          </a:prstGeom>
          <a:ln cap="sq" w="88920">
            <a:solidFill>
              <a:srgbClr val="000000"/>
            </a:solidFill>
            <a:miter/>
          </a:ln>
          <a:effectLst>
            <a:innerShdw blurRad="76200">
              <a:srgbClr val="000000"/>
            </a:innerShdw>
          </a:effectLst>
        </p:spPr>
      </p:pic>
      <p:pic>
        <p:nvPicPr>
          <p:cNvPr id="337" name="Picture 14" descr=""/>
          <p:cNvPicPr/>
          <p:nvPr/>
        </p:nvPicPr>
        <p:blipFill>
          <a:blip r:embed="rId5"/>
          <a:stretch/>
        </p:blipFill>
        <p:spPr>
          <a:xfrm>
            <a:off x="6987600" y="995400"/>
            <a:ext cx="1948680" cy="2023200"/>
          </a:xfrm>
          <a:prstGeom prst="rect">
            <a:avLst/>
          </a:prstGeom>
          <a:ln cap="sq" w="88920">
            <a:solidFill>
              <a:srgbClr val="000000"/>
            </a:solidFill>
            <a:miter/>
          </a:ln>
          <a:effectLst>
            <a:innerShdw blurRad="76200">
              <a:srgbClr val="000000"/>
            </a:innerShdw>
          </a:effectLst>
        </p:spPr>
      </p:pic>
      <p:pic>
        <p:nvPicPr>
          <p:cNvPr id="338" name="Picture 16" descr=""/>
          <p:cNvPicPr/>
          <p:nvPr/>
        </p:nvPicPr>
        <p:blipFill>
          <a:blip r:embed="rId6"/>
          <a:stretch/>
        </p:blipFill>
        <p:spPr>
          <a:xfrm>
            <a:off x="4206600" y="995400"/>
            <a:ext cx="2452680" cy="1305000"/>
          </a:xfrm>
          <a:prstGeom prst="rect">
            <a:avLst/>
          </a:prstGeom>
          <a:ln cap="sq" w="88920">
            <a:solidFill>
              <a:srgbClr val="000000"/>
            </a:solidFill>
            <a:miter/>
          </a:ln>
          <a:effectLst>
            <a:innerShdw blurRad="76200">
              <a:srgbClr val="000000"/>
            </a:innerShdw>
          </a:effectLst>
        </p:spPr>
      </p:pic>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9" name="Picture 3" descr=""/>
          <p:cNvPicPr/>
          <p:nvPr/>
        </p:nvPicPr>
        <p:blipFill>
          <a:blip r:embed="rId1"/>
          <a:srcRect l="31885" t="23399" r="8863" b="3328"/>
          <a:stretch/>
        </p:blipFill>
        <p:spPr>
          <a:xfrm>
            <a:off x="371880" y="1464840"/>
            <a:ext cx="3560760" cy="2497320"/>
          </a:xfrm>
          <a:prstGeom prst="rect">
            <a:avLst/>
          </a:prstGeom>
          <a:ln cap="sq" w="88920">
            <a:solidFill>
              <a:srgbClr val="000000"/>
            </a:solidFill>
            <a:miter/>
          </a:ln>
          <a:effectLst>
            <a:innerShdw blurRad="76200">
              <a:srgbClr val="000000"/>
            </a:innerShdw>
          </a:effectLst>
        </p:spPr>
      </p:pic>
      <p:pic>
        <p:nvPicPr>
          <p:cNvPr id="340" name="Picture 4" descr=""/>
          <p:cNvPicPr/>
          <p:nvPr/>
        </p:nvPicPr>
        <p:blipFill>
          <a:blip r:embed="rId2"/>
          <a:srcRect l="4351" t="8126" r="4074" b="5086"/>
          <a:stretch/>
        </p:blipFill>
        <p:spPr>
          <a:xfrm>
            <a:off x="4497480" y="1464840"/>
            <a:ext cx="3174120" cy="2690640"/>
          </a:xfrm>
          <a:prstGeom prst="rect">
            <a:avLst/>
          </a:prstGeom>
          <a:ln cap="sq" w="88920">
            <a:solidFill>
              <a:srgbClr val="000000"/>
            </a:solidFill>
            <a:miter/>
          </a:ln>
          <a:effectLst>
            <a:innerShdw blurRad="76200">
              <a:srgbClr val="000000"/>
            </a:innerShdw>
          </a:effectLst>
        </p:spPr>
      </p:pic>
      <p:sp>
        <p:nvSpPr>
          <p:cNvPr id="341" name="CustomShape 1"/>
          <p:cNvSpPr/>
          <p:nvPr/>
        </p:nvSpPr>
        <p:spPr>
          <a:xfrm>
            <a:off x="434880" y="402480"/>
            <a:ext cx="4571640" cy="5778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342" name="CustomShape 2"/>
          <p:cNvSpPr/>
          <p:nvPr/>
        </p:nvSpPr>
        <p:spPr>
          <a:xfrm>
            <a:off x="1405080" y="4070160"/>
            <a:ext cx="2111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Rs numbers report</a:t>
            </a:r>
            <a:endParaRPr b="0" lang="en-US" sz="1800" spc="-1" strike="noStrike">
              <a:latin typeface="Arial"/>
            </a:endParaRPr>
          </a:p>
        </p:txBody>
      </p:sp>
      <p:sp>
        <p:nvSpPr>
          <p:cNvPr id="343" name="CustomShape 3"/>
          <p:cNvSpPr/>
          <p:nvPr/>
        </p:nvSpPr>
        <p:spPr>
          <a:xfrm>
            <a:off x="5029200" y="4263840"/>
            <a:ext cx="2468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Whole genome report</a:t>
            </a:r>
            <a:endParaRPr b="0" lang="en-US" sz="18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69" name="CustomShape 1"/>
          <p:cNvSpPr/>
          <p:nvPr/>
        </p:nvSpPr>
        <p:spPr>
          <a:xfrm>
            <a:off x="720000" y="509760"/>
            <a:ext cx="7702920" cy="5716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Agenda</a:t>
            </a:r>
            <a:endParaRPr b="0" lang="en-US" sz="3000" spc="-1" strike="noStrike">
              <a:latin typeface="Arial"/>
            </a:endParaRPr>
          </a:p>
        </p:txBody>
      </p:sp>
      <p:sp>
        <p:nvSpPr>
          <p:cNvPr id="270" name="CustomShape 2"/>
          <p:cNvSpPr/>
          <p:nvPr/>
        </p:nvSpPr>
        <p:spPr>
          <a:xfrm>
            <a:off x="720000" y="1152360"/>
            <a:ext cx="7702920" cy="36050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736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Introduction &amp; Objectives</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Problem Statement</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Methodology</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Design Patterns</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Diagrams</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Dataset Description</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User Interface</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fffff"/>
                </a:solidFill>
                <a:latin typeface="Fira Sans Condensed Light"/>
                <a:ea typeface="DejaVu Sans"/>
              </a:rPr>
              <a:t>Results</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Time plan</a:t>
            </a:r>
            <a:endParaRPr b="0" lang="en-US" sz="2000" spc="-1" strike="noStrike">
              <a:latin typeface="Arial"/>
            </a:endParaRPr>
          </a:p>
          <a:p>
            <a:pPr marL="457200" indent="-297360">
              <a:lnSpc>
                <a:spcPct val="100000"/>
              </a:lnSpc>
              <a:buClr>
                <a:srgbClr val="f3f3f3"/>
              </a:buClr>
              <a:buFont typeface="Arial"/>
              <a:buChar char="•"/>
            </a:pPr>
            <a:r>
              <a:rPr b="0" lang="en-US" sz="2000" spc="-1" strike="noStrike">
                <a:solidFill>
                  <a:srgbClr val="f3f3f3"/>
                </a:solidFill>
                <a:latin typeface="Fira Sans Condensed Light"/>
                <a:ea typeface="DejaVu Sans"/>
              </a:rPr>
              <a:t>Demo</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44" name="CustomShape 1"/>
          <p:cNvSpPr/>
          <p:nvPr/>
        </p:nvSpPr>
        <p:spPr>
          <a:xfrm>
            <a:off x="-804960" y="5040"/>
            <a:ext cx="2758680" cy="108252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1" lang="en" sz="2200" spc="-1" strike="noStrike">
                <a:solidFill>
                  <a:srgbClr val="f3f3f3"/>
                </a:solidFill>
                <a:latin typeface="Rajdhani"/>
                <a:ea typeface="Rajdhani"/>
              </a:rPr>
              <a:t>TIME PLAN</a:t>
            </a:r>
            <a:endParaRPr b="0" lang="en-US" sz="2200" spc="-1" strike="noStrike">
              <a:latin typeface="Arial"/>
            </a:endParaRPr>
          </a:p>
        </p:txBody>
      </p:sp>
      <p:sp>
        <p:nvSpPr>
          <p:cNvPr id="345" name="CustomShape 2"/>
          <p:cNvSpPr/>
          <p:nvPr/>
        </p:nvSpPr>
        <p:spPr>
          <a:xfrm>
            <a:off x="2647440" y="274320"/>
            <a:ext cx="4320" cy="480636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346" name="CustomShape 3"/>
          <p:cNvSpPr/>
          <p:nvPr/>
        </p:nvSpPr>
        <p:spPr>
          <a:xfrm>
            <a:off x="405360" y="1361160"/>
            <a:ext cx="2062800" cy="62532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00a933"/>
                </a:solidFill>
                <a:latin typeface="Fira Sans Condensed Light"/>
                <a:ea typeface="Fira Sans Condensed Light"/>
              </a:rPr>
              <a:t>Whole genome processing from the sources we gathered</a:t>
            </a:r>
            <a:endParaRPr b="0" lang="en-US" sz="1400" spc="-1" strike="noStrike">
              <a:solidFill>
                <a:srgbClr val="00a933"/>
              </a:solidFill>
              <a:latin typeface="Arial"/>
            </a:endParaRPr>
          </a:p>
        </p:txBody>
      </p:sp>
      <p:sp>
        <p:nvSpPr>
          <p:cNvPr id="347" name="CustomShape 4"/>
          <p:cNvSpPr/>
          <p:nvPr/>
        </p:nvSpPr>
        <p:spPr>
          <a:xfrm>
            <a:off x="2889720" y="1361160"/>
            <a:ext cx="2062800" cy="625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B</a:t>
            </a:r>
            <a:r>
              <a:rPr b="1" lang="en" sz="1800" spc="-1" strike="noStrike">
                <a:solidFill>
                  <a:srgbClr val="00a933"/>
                </a:solidFill>
                <a:latin typeface="Rajdhani"/>
                <a:ea typeface="Rajdhani"/>
              </a:rPr>
              <a:t>y the end of </a:t>
            </a:r>
            <a:r>
              <a:rPr b="1" lang="en-US" sz="1800" spc="-1" strike="noStrike">
                <a:solidFill>
                  <a:srgbClr val="00a933"/>
                </a:solidFill>
                <a:latin typeface="Rajdhani"/>
                <a:ea typeface="Rajdhani"/>
              </a:rPr>
              <a:t>January</a:t>
            </a:r>
            <a:endParaRPr b="0" lang="en-US" sz="1800" spc="-1" strike="noStrike">
              <a:solidFill>
                <a:srgbClr val="00a933"/>
              </a:solidFill>
              <a:latin typeface="Arial"/>
            </a:endParaRPr>
          </a:p>
        </p:txBody>
      </p:sp>
      <p:sp>
        <p:nvSpPr>
          <p:cNvPr id="348" name="CustomShape 5"/>
          <p:cNvSpPr/>
          <p:nvPr/>
        </p:nvSpPr>
        <p:spPr>
          <a:xfrm>
            <a:off x="2981520" y="2066400"/>
            <a:ext cx="2062800" cy="625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a933"/>
                </a:solidFill>
                <a:latin typeface="Fira Sans Condensed Light"/>
                <a:ea typeface="Fira Sans Condensed Light"/>
              </a:rPr>
              <a:t>Potentially add Whole genome in our system based on the information we gathered</a:t>
            </a:r>
            <a:endParaRPr b="0" lang="en-US" sz="1400" spc="-1" strike="noStrike">
              <a:solidFill>
                <a:srgbClr val="00a933"/>
              </a:solidFill>
              <a:latin typeface="Arial"/>
            </a:endParaRPr>
          </a:p>
        </p:txBody>
      </p:sp>
      <p:sp>
        <p:nvSpPr>
          <p:cNvPr id="349" name="CustomShape 6"/>
          <p:cNvSpPr/>
          <p:nvPr/>
        </p:nvSpPr>
        <p:spPr>
          <a:xfrm>
            <a:off x="426240" y="3349800"/>
            <a:ext cx="2062800" cy="62532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a933"/>
                </a:solidFill>
                <a:latin typeface="Fira Sans Condensed Light"/>
                <a:ea typeface="Fira Sans Condensed Light"/>
              </a:rPr>
              <a:t>Implement at least 60 % of the GUI application and mobile application</a:t>
            </a:r>
            <a:endParaRPr b="0" lang="en-US" sz="1400" spc="-1" strike="noStrike">
              <a:solidFill>
                <a:srgbClr val="00a933"/>
              </a:solidFill>
              <a:latin typeface="Arial"/>
            </a:endParaRPr>
          </a:p>
        </p:txBody>
      </p:sp>
      <p:sp>
        <p:nvSpPr>
          <p:cNvPr id="350" name="CustomShape 7"/>
          <p:cNvSpPr/>
          <p:nvPr/>
        </p:nvSpPr>
        <p:spPr>
          <a:xfrm>
            <a:off x="2961720" y="4290120"/>
            <a:ext cx="2062800" cy="6253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Prove that if is at least a relevance or kinship degree </a:t>
            </a:r>
            <a:endParaRPr b="0" lang="en-US" sz="1400" spc="-1" strike="noStrike">
              <a:solidFill>
                <a:srgbClr val="00a933"/>
              </a:solidFill>
              <a:latin typeface="Arial"/>
            </a:endParaRPr>
          </a:p>
        </p:txBody>
      </p:sp>
      <p:sp>
        <p:nvSpPr>
          <p:cNvPr id="351" name="CustomShape 8"/>
          <p:cNvSpPr/>
          <p:nvPr/>
        </p:nvSpPr>
        <p:spPr>
          <a:xfrm>
            <a:off x="405360" y="2386080"/>
            <a:ext cx="2062800" cy="625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 sz="1800" spc="-1" strike="noStrike">
                <a:solidFill>
                  <a:srgbClr val="00a933"/>
                </a:solidFill>
                <a:latin typeface="Rajdhani"/>
                <a:ea typeface="Rajdhani"/>
              </a:rPr>
              <a:t>By the end of </a:t>
            </a:r>
            <a:r>
              <a:rPr b="1" lang="en-US" sz="1800" spc="-1" strike="noStrike">
                <a:solidFill>
                  <a:srgbClr val="00a933"/>
                </a:solidFill>
                <a:latin typeface="Rajdhani"/>
                <a:ea typeface="Rajdhani"/>
              </a:rPr>
              <a:t>February</a:t>
            </a:r>
            <a:endParaRPr b="0" lang="en-US" sz="1800" spc="-1" strike="noStrike">
              <a:solidFill>
                <a:srgbClr val="00a933"/>
              </a:solidFill>
              <a:latin typeface="Arial"/>
            </a:endParaRPr>
          </a:p>
        </p:txBody>
      </p:sp>
      <p:sp>
        <p:nvSpPr>
          <p:cNvPr id="352" name="CustomShape 9"/>
          <p:cNvSpPr/>
          <p:nvPr/>
        </p:nvSpPr>
        <p:spPr>
          <a:xfrm>
            <a:off x="2946240" y="3385800"/>
            <a:ext cx="2062800" cy="625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US" sz="1800" spc="-1" strike="noStrike">
                <a:solidFill>
                  <a:srgbClr val="00a933"/>
                </a:solidFill>
                <a:latin typeface="Rajdhani"/>
                <a:ea typeface="Rajdhani"/>
              </a:rPr>
              <a:t>B</a:t>
            </a:r>
            <a:r>
              <a:rPr b="1" lang="en" sz="1800" spc="-1" strike="noStrike">
                <a:solidFill>
                  <a:srgbClr val="00a933"/>
                </a:solidFill>
                <a:latin typeface="Rajdhani"/>
                <a:ea typeface="Rajdhani"/>
              </a:rPr>
              <a:t>efore the end of Februrary </a:t>
            </a:r>
            <a:endParaRPr b="0" lang="en-US" sz="1800" spc="-1" strike="noStrike">
              <a:solidFill>
                <a:srgbClr val="00a933"/>
              </a:solidFill>
              <a:latin typeface="Arial"/>
            </a:endParaRPr>
          </a:p>
        </p:txBody>
      </p:sp>
      <p:sp>
        <p:nvSpPr>
          <p:cNvPr id="353" name="CustomShape 10"/>
          <p:cNvSpPr/>
          <p:nvPr/>
        </p:nvSpPr>
        <p:spPr>
          <a:xfrm>
            <a:off x="333360" y="4254120"/>
            <a:ext cx="2062800" cy="625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Start by the end of February</a:t>
            </a:r>
            <a:endParaRPr b="0" lang="en-US" sz="1800" spc="-1" strike="noStrike">
              <a:solidFill>
                <a:srgbClr val="00a933"/>
              </a:solidFill>
              <a:latin typeface="Arial"/>
            </a:endParaRPr>
          </a:p>
        </p:txBody>
      </p:sp>
      <p:sp>
        <p:nvSpPr>
          <p:cNvPr id="354" name="CustomShape 11"/>
          <p:cNvSpPr/>
          <p:nvPr/>
        </p:nvSpPr>
        <p:spPr>
          <a:xfrm>
            <a:off x="2478960" y="1725480"/>
            <a:ext cx="3114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5" name="CustomShape 12"/>
          <p:cNvSpPr/>
          <p:nvPr/>
        </p:nvSpPr>
        <p:spPr>
          <a:xfrm>
            <a:off x="2541600" y="2805120"/>
            <a:ext cx="2073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6" name="CustomShape 13"/>
          <p:cNvSpPr/>
          <p:nvPr/>
        </p:nvSpPr>
        <p:spPr>
          <a:xfrm>
            <a:off x="2489760" y="3663000"/>
            <a:ext cx="3114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7" name="CustomShape 14"/>
          <p:cNvSpPr/>
          <p:nvPr/>
        </p:nvSpPr>
        <p:spPr>
          <a:xfrm>
            <a:off x="2462040" y="4530240"/>
            <a:ext cx="3114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8" name="CustomShape 15"/>
          <p:cNvSpPr/>
          <p:nvPr/>
        </p:nvSpPr>
        <p:spPr>
          <a:xfrm>
            <a:off x="1046160" y="590760"/>
            <a:ext cx="1590840" cy="62532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600" spc="-1" strike="noStrike">
                <a:solidFill>
                  <a:srgbClr val="00a933"/>
                </a:solidFill>
                <a:latin typeface="Rajdhani"/>
                <a:ea typeface="Rajdhani"/>
              </a:rPr>
              <a:t>13/1/2022</a:t>
            </a:r>
            <a:endParaRPr b="0" lang="en-US" sz="1600" spc="-1" strike="noStrike">
              <a:solidFill>
                <a:srgbClr val="00a933"/>
              </a:solidFill>
              <a:latin typeface="Arial"/>
            </a:endParaRPr>
          </a:p>
        </p:txBody>
      </p:sp>
      <p:sp>
        <p:nvSpPr>
          <p:cNvPr id="359" name="CustomShape 16"/>
          <p:cNvSpPr/>
          <p:nvPr/>
        </p:nvSpPr>
        <p:spPr>
          <a:xfrm>
            <a:off x="2871360" y="567360"/>
            <a:ext cx="1776960" cy="6184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Enhance everything we implemented so far</a:t>
            </a:r>
            <a:endParaRPr b="0" lang="en-US" sz="1400" spc="-1" strike="noStrike">
              <a:solidFill>
                <a:srgbClr val="00a933"/>
              </a:solidFill>
              <a:latin typeface="Arial"/>
            </a:endParaRPr>
          </a:p>
        </p:txBody>
      </p:sp>
      <p:sp>
        <p:nvSpPr>
          <p:cNvPr id="360" name="CustomShape 17"/>
          <p:cNvSpPr/>
          <p:nvPr/>
        </p:nvSpPr>
        <p:spPr>
          <a:xfrm>
            <a:off x="2479680" y="867960"/>
            <a:ext cx="332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61" name="CustomShape 18"/>
          <p:cNvSpPr/>
          <p:nvPr/>
        </p:nvSpPr>
        <p:spPr>
          <a:xfrm>
            <a:off x="7036560" y="182880"/>
            <a:ext cx="4320" cy="480636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362" name="CustomShape 19"/>
          <p:cNvSpPr/>
          <p:nvPr/>
        </p:nvSpPr>
        <p:spPr>
          <a:xfrm>
            <a:off x="6858000" y="822960"/>
            <a:ext cx="332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63" name="TextShape 20"/>
          <p:cNvSpPr txBox="1"/>
          <p:nvPr/>
        </p:nvSpPr>
        <p:spPr>
          <a:xfrm>
            <a:off x="5486400" y="680400"/>
            <a:ext cx="1322280" cy="325440"/>
          </a:xfrm>
          <a:prstGeom prst="rect">
            <a:avLst/>
          </a:prstGeom>
          <a:noFill/>
          <a:ln>
            <a:noFill/>
          </a:ln>
        </p:spPr>
        <p:txBody>
          <a:bodyPr lIns="90000" rIns="90000" tIns="45000" bIns="45000">
            <a:noAutofit/>
          </a:bodyPr>
          <a:p>
            <a:r>
              <a:rPr b="1" lang="en-US" sz="1600" spc="-1" strike="noStrike">
                <a:solidFill>
                  <a:srgbClr val="eeeeee"/>
                </a:solidFill>
                <a:latin typeface="Rajdhani"/>
                <a:ea typeface="Rajdhani"/>
              </a:rPr>
              <a:t>12/3/2022</a:t>
            </a:r>
            <a:endParaRPr b="0" lang="en-US" sz="1600" spc="-1" strike="noStrike">
              <a:solidFill>
                <a:srgbClr val="eeeeee"/>
              </a:solidFill>
              <a:latin typeface="Arial"/>
            </a:endParaRPr>
          </a:p>
        </p:txBody>
      </p:sp>
      <p:sp>
        <p:nvSpPr>
          <p:cNvPr id="364" name="TextShape 21"/>
          <p:cNvSpPr txBox="1"/>
          <p:nvPr/>
        </p:nvSpPr>
        <p:spPr>
          <a:xfrm>
            <a:off x="7223760" y="365760"/>
            <a:ext cx="1920240" cy="1343160"/>
          </a:xfrm>
          <a:prstGeom prst="rect">
            <a:avLst/>
          </a:prstGeom>
          <a:noFill/>
          <a:ln>
            <a:noFill/>
          </a:ln>
        </p:spPr>
        <p:txBody>
          <a:bodyPr lIns="90000" rIns="90000" tIns="45000" bIns="45000">
            <a:noAutofit/>
          </a:bodyPr>
          <a:p>
            <a:r>
              <a:rPr b="0" lang="en-US" sz="1400" spc="-1" strike="noStrike">
                <a:solidFill>
                  <a:srgbClr val="eeeeee"/>
                </a:solidFill>
                <a:latin typeface="Fira Sans Condensed Light"/>
                <a:ea typeface="Fira Sans Condensed Light"/>
              </a:rPr>
              <a:t>Try to collect whole genome family and apply the paternity test on, and collect rs numbers for relevance analysis</a:t>
            </a:r>
            <a:endParaRPr b="0" lang="en-US" sz="1400" spc="-1" strike="noStrike">
              <a:solidFill>
                <a:srgbClr val="eeeeee"/>
              </a:solidFill>
              <a:latin typeface="Arial"/>
            </a:endParaRPr>
          </a:p>
        </p:txBody>
      </p:sp>
      <p:sp>
        <p:nvSpPr>
          <p:cNvPr id="365" name="CustomShape 22"/>
          <p:cNvSpPr/>
          <p:nvPr/>
        </p:nvSpPr>
        <p:spPr>
          <a:xfrm>
            <a:off x="6894000" y="2190960"/>
            <a:ext cx="332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66" name="TextShape 23"/>
          <p:cNvSpPr txBox="1"/>
          <p:nvPr/>
        </p:nvSpPr>
        <p:spPr>
          <a:xfrm>
            <a:off x="7364520" y="1920240"/>
            <a:ext cx="1322280" cy="559800"/>
          </a:xfrm>
          <a:prstGeom prst="rect">
            <a:avLst/>
          </a:prstGeom>
          <a:noFill/>
          <a:ln>
            <a:noFill/>
          </a:ln>
        </p:spPr>
        <p:txBody>
          <a:bodyPr lIns="90000" rIns="90000" tIns="45000" bIns="45000">
            <a:noAutofit/>
          </a:bodyPr>
          <a:p>
            <a:r>
              <a:rPr b="1" lang="en-US" sz="1600" spc="-1" strike="noStrike">
                <a:solidFill>
                  <a:srgbClr val="eeeeee"/>
                </a:solidFill>
                <a:latin typeface="Rajdhani"/>
                <a:ea typeface="Rajdhani"/>
              </a:rPr>
              <a:t>Start of April</a:t>
            </a:r>
            <a:endParaRPr b="0" lang="en-US" sz="1600" spc="-1" strike="noStrike">
              <a:solidFill>
                <a:srgbClr val="eeeeee"/>
              </a:solidFill>
              <a:latin typeface="Arial"/>
            </a:endParaRPr>
          </a:p>
        </p:txBody>
      </p:sp>
      <p:sp>
        <p:nvSpPr>
          <p:cNvPr id="367" name="TextShape 24"/>
          <p:cNvSpPr txBox="1"/>
          <p:nvPr/>
        </p:nvSpPr>
        <p:spPr>
          <a:xfrm>
            <a:off x="7315200" y="2546280"/>
            <a:ext cx="1645920" cy="1551960"/>
          </a:xfrm>
          <a:prstGeom prst="rect">
            <a:avLst/>
          </a:prstGeom>
          <a:noFill/>
          <a:ln>
            <a:noFill/>
          </a:ln>
        </p:spPr>
        <p:txBody>
          <a:bodyPr lIns="90000" rIns="90000" tIns="45000" bIns="45000">
            <a:noAutofit/>
          </a:bodyPr>
          <a:p>
            <a:r>
              <a:rPr b="0" lang="en-US" sz="1400" spc="-1" strike="noStrike">
                <a:solidFill>
                  <a:srgbClr val="eeeeee"/>
                </a:solidFill>
                <a:latin typeface="Fira Sans Condensed Light"/>
                <a:ea typeface="Fira Sans Condensed Light"/>
              </a:rPr>
              <a:t>Get relevance between new </a:t>
            </a:r>
            <a:r>
              <a:rPr b="0" lang="en-US" sz="1400" spc="-1" strike="noStrike">
                <a:solidFill>
                  <a:srgbClr val="eeeeee"/>
                </a:solidFill>
                <a:latin typeface="Fira Sans Condensed Light"/>
                <a:ea typeface="Fira Sans Condensed Light"/>
              </a:rPr>
              <a:t>child and all fathers we </a:t>
            </a:r>
            <a:r>
              <a:rPr b="0" lang="en-US" sz="1400" spc="-1" strike="noStrike">
                <a:solidFill>
                  <a:srgbClr val="eeeeee"/>
                </a:solidFill>
                <a:latin typeface="Fira Sans Condensed Light"/>
                <a:ea typeface="Fira Sans Condensed Light"/>
              </a:rPr>
              <a:t>have using rs numbers and </a:t>
            </a:r>
            <a:r>
              <a:rPr b="0" lang="en-US" sz="1400" spc="-1" strike="noStrike">
                <a:solidFill>
                  <a:srgbClr val="eeeeee"/>
                </a:solidFill>
                <a:latin typeface="Fira Sans Condensed Light"/>
                <a:ea typeface="Fira Sans Condensed Light"/>
              </a:rPr>
              <a:t>whole genome</a:t>
            </a:r>
            <a:endParaRPr b="0" lang="en-US" sz="1400" spc="-1" strike="noStrike">
              <a:latin typeface="Arial"/>
            </a:endParaRPr>
          </a:p>
        </p:txBody>
      </p:sp>
      <p:sp>
        <p:nvSpPr>
          <p:cNvPr id="368" name="CustomShape 25"/>
          <p:cNvSpPr/>
          <p:nvPr/>
        </p:nvSpPr>
        <p:spPr>
          <a:xfrm>
            <a:off x="6894000" y="3306960"/>
            <a:ext cx="332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69" name="TextShape 26"/>
          <p:cNvSpPr txBox="1"/>
          <p:nvPr/>
        </p:nvSpPr>
        <p:spPr>
          <a:xfrm>
            <a:off x="5444280" y="3003480"/>
            <a:ext cx="1322280" cy="559800"/>
          </a:xfrm>
          <a:prstGeom prst="rect">
            <a:avLst/>
          </a:prstGeom>
          <a:noFill/>
          <a:ln>
            <a:noFill/>
          </a:ln>
        </p:spPr>
        <p:txBody>
          <a:bodyPr lIns="90000" rIns="90000" tIns="45000" bIns="45000">
            <a:noAutofit/>
          </a:bodyPr>
          <a:p>
            <a:r>
              <a:rPr b="1" lang="en-US" sz="1600" spc="-1" strike="noStrike">
                <a:solidFill>
                  <a:srgbClr val="eeeeee"/>
                </a:solidFill>
                <a:latin typeface="Rajdhani"/>
                <a:ea typeface="Rajdhani"/>
              </a:rPr>
              <a:t>Middle of April</a:t>
            </a:r>
            <a:endParaRPr b="0" lang="en-US" sz="1600" spc="-1" strike="noStrike">
              <a:solidFill>
                <a:srgbClr val="eeeeee"/>
              </a:solidFill>
              <a:latin typeface="Arial"/>
            </a:endParaRPr>
          </a:p>
        </p:txBody>
      </p:sp>
      <p:sp>
        <p:nvSpPr>
          <p:cNvPr id="370" name="TextShape 27"/>
          <p:cNvSpPr txBox="1"/>
          <p:nvPr/>
        </p:nvSpPr>
        <p:spPr>
          <a:xfrm>
            <a:off x="5212080" y="1371600"/>
            <a:ext cx="1645920" cy="1343160"/>
          </a:xfrm>
          <a:prstGeom prst="rect">
            <a:avLst/>
          </a:prstGeom>
          <a:noFill/>
          <a:ln>
            <a:noFill/>
          </a:ln>
        </p:spPr>
        <p:txBody>
          <a:bodyPr lIns="90000" rIns="90000" tIns="45000" bIns="45000">
            <a:noAutofit/>
          </a:bodyPr>
          <a:p>
            <a:r>
              <a:rPr b="0" lang="en-US" sz="1400" spc="-1" strike="noStrike">
                <a:solidFill>
                  <a:srgbClr val="eeeeee"/>
                </a:solidFill>
                <a:latin typeface="Fira Sans Condensed Light"/>
                <a:ea typeface="Fira Sans Condensed Light"/>
              </a:rPr>
              <a:t>Get the STR for each chromosome and compare between father and child</a:t>
            </a:r>
            <a:endParaRPr b="0" lang="en-US" sz="1400" spc="-1" strike="noStrike">
              <a:latin typeface="Arial"/>
            </a:endParaRPr>
          </a:p>
        </p:txBody>
      </p:sp>
      <p:sp>
        <p:nvSpPr>
          <p:cNvPr id="371" name="CustomShape 28"/>
          <p:cNvSpPr/>
          <p:nvPr/>
        </p:nvSpPr>
        <p:spPr>
          <a:xfrm>
            <a:off x="6894000" y="4530960"/>
            <a:ext cx="332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72" name="TextShape 29"/>
          <p:cNvSpPr txBox="1"/>
          <p:nvPr/>
        </p:nvSpPr>
        <p:spPr>
          <a:xfrm>
            <a:off x="5480280" y="4214520"/>
            <a:ext cx="1322280" cy="559800"/>
          </a:xfrm>
          <a:prstGeom prst="rect">
            <a:avLst/>
          </a:prstGeom>
          <a:noFill/>
          <a:ln>
            <a:noFill/>
          </a:ln>
        </p:spPr>
        <p:txBody>
          <a:bodyPr lIns="90000" rIns="90000" tIns="45000" bIns="45000">
            <a:noAutofit/>
          </a:bodyPr>
          <a:p>
            <a:r>
              <a:rPr b="1" lang="en-US" sz="1600" spc="-1" strike="noStrike">
                <a:solidFill>
                  <a:srgbClr val="eeeeee"/>
                </a:solidFill>
                <a:latin typeface="Rajdhani"/>
                <a:ea typeface="Rajdhani"/>
              </a:rPr>
              <a:t>End of April</a:t>
            </a:r>
            <a:endParaRPr b="0" lang="en-US" sz="1600" spc="-1" strike="noStrike">
              <a:solidFill>
                <a:srgbClr val="eeeeee"/>
              </a:solidFill>
              <a:latin typeface="Arial"/>
            </a:endParaRPr>
          </a:p>
        </p:txBody>
      </p:sp>
      <p:sp>
        <p:nvSpPr>
          <p:cNvPr id="373" name="TextShape 30"/>
          <p:cNvSpPr txBox="1"/>
          <p:nvPr/>
        </p:nvSpPr>
        <p:spPr>
          <a:xfrm>
            <a:off x="7315200" y="4189680"/>
            <a:ext cx="1645920" cy="731520"/>
          </a:xfrm>
          <a:prstGeom prst="rect">
            <a:avLst/>
          </a:prstGeom>
          <a:noFill/>
          <a:ln>
            <a:noFill/>
          </a:ln>
        </p:spPr>
        <p:txBody>
          <a:bodyPr lIns="90000" rIns="90000" tIns="45000" bIns="45000">
            <a:noAutofit/>
          </a:bodyPr>
          <a:p>
            <a:r>
              <a:rPr b="0" lang="en-US" sz="1400" spc="-1" strike="noStrike">
                <a:solidFill>
                  <a:srgbClr val="eeeeee"/>
                </a:solidFill>
                <a:latin typeface="Fira Sans Condensed Light"/>
                <a:ea typeface="Fira Sans Condensed Light"/>
              </a:rPr>
              <a:t>Finish the prototype of our system</a:t>
            </a:r>
            <a:endParaRPr b="0" lang="en-US" sz="1400" spc="-1" strike="noStrike">
              <a:latin typeface="Arial"/>
            </a:endParaRPr>
          </a:p>
        </p:txBody>
      </p:sp>
      <p:sp>
        <p:nvSpPr>
          <p:cNvPr id="374" name="Line 31"/>
          <p:cNvSpPr/>
          <p:nvPr/>
        </p:nvSpPr>
        <p:spPr>
          <a:xfrm>
            <a:off x="5029200" y="91440"/>
            <a:ext cx="0" cy="4937760"/>
          </a:xfrm>
          <a:prstGeom prst="line">
            <a:avLst/>
          </a:prstGeom>
          <a:ln>
            <a:solidFill>
              <a:srgbClr val="ffffff"/>
            </a:solidFill>
          </a:ln>
        </p:spPr>
        <p:style>
          <a:lnRef idx="0"/>
          <a:fillRef idx="0"/>
          <a:effectRef idx="0"/>
          <a:fontRef idx="minor"/>
        </p:style>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637560" y="547920"/>
            <a:ext cx="519408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Live Demo</a:t>
            </a:r>
            <a:endParaRPr b="0" lang="en-US" sz="3200" spc="-1" strike="noStrike">
              <a:latin typeface="Arial"/>
            </a:endParaRPr>
          </a:p>
        </p:txBody>
      </p:sp>
    </p:spTree>
  </p:cSld>
  <p:transition spd="slow">
    <p:push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502720" y="1108800"/>
            <a:ext cx="4019040" cy="1461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377" name="CustomShape 2"/>
          <p:cNvSpPr/>
          <p:nvPr/>
        </p:nvSpPr>
        <p:spPr>
          <a:xfrm>
            <a:off x="2562120" y="2571840"/>
            <a:ext cx="4019040" cy="12027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1400" spc="-1" strike="noStrike">
                <a:solidFill>
                  <a:srgbClr val="f3f3f3"/>
                </a:solidFill>
                <a:latin typeface="Fira Sans Condensed Light"/>
                <a:ea typeface="Fira Sans Condensed Light"/>
              </a:rPr>
              <a:t>Do you have any questions? </a:t>
            </a:r>
            <a:r>
              <a:rPr b="0" lang="en"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71" name="CustomShape 1"/>
          <p:cNvSpPr/>
          <p:nvPr/>
        </p:nvSpPr>
        <p:spPr>
          <a:xfrm>
            <a:off x="651240" y="51336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pic>
        <p:nvPicPr>
          <p:cNvPr id="272" name="Picture 16" descr=""/>
          <p:cNvPicPr/>
          <p:nvPr/>
        </p:nvPicPr>
        <p:blipFill>
          <a:blip r:embed="rId2"/>
          <a:stretch/>
        </p:blipFill>
        <p:spPr>
          <a:xfrm>
            <a:off x="5819040" y="377280"/>
            <a:ext cx="3137040" cy="2312640"/>
          </a:xfrm>
          <a:prstGeom prst="rect">
            <a:avLst/>
          </a:prstGeom>
          <a:ln>
            <a:noFill/>
          </a:ln>
          <a:effectLst>
            <a:softEdge rad="112500"/>
          </a:effectLst>
        </p:spPr>
      </p:pic>
      <p:pic>
        <p:nvPicPr>
          <p:cNvPr id="273" name="Picture 17" descr=""/>
          <p:cNvPicPr/>
          <p:nvPr/>
        </p:nvPicPr>
        <p:blipFill>
          <a:blip r:embed="rId3"/>
          <a:stretch/>
        </p:blipFill>
        <p:spPr>
          <a:xfrm>
            <a:off x="5819040" y="2766960"/>
            <a:ext cx="3137040" cy="2278440"/>
          </a:xfrm>
          <a:prstGeom prst="rect">
            <a:avLst/>
          </a:prstGeom>
          <a:ln>
            <a:noFill/>
          </a:ln>
          <a:effectLst>
            <a:softEdge rad="112500"/>
          </a:effectLst>
        </p:spPr>
      </p:pic>
      <p:sp>
        <p:nvSpPr>
          <p:cNvPr id="274" name="CustomShape 2"/>
          <p:cNvSpPr/>
          <p:nvPr/>
        </p:nvSpPr>
        <p:spPr>
          <a:xfrm>
            <a:off x="219600" y="1225800"/>
            <a:ext cx="5571000" cy="26071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br/>
            <a:r>
              <a:rPr b="0" lang="en-US" sz="1400" spc="-1" strike="noStrike">
                <a:solidFill>
                  <a:srgbClr val="ffffff"/>
                </a:solidFill>
                <a:latin typeface="Fira Sans Condensed Light"/>
                <a:ea typeface="Arial"/>
              </a:rPr>
              <a:t>DNA</a:t>
            </a:r>
            <a:endParaRPr b="0" lang="en-US" sz="1400" spc="-1" strike="noStrike">
              <a:latin typeface="Arial"/>
            </a:endParaRPr>
          </a:p>
          <a:p>
            <a:pPr>
              <a:lnSpc>
                <a:spcPct val="100000"/>
              </a:lnSpc>
            </a:pPr>
            <a:r>
              <a:rPr b="0" lang="en-US" sz="1400" spc="-1" strike="noStrike">
                <a:solidFill>
                  <a:srgbClr val="f3f3f3"/>
                </a:solidFill>
                <a:latin typeface="Fira Sans Condensed Light"/>
                <a:ea typeface="Arial"/>
              </a:rPr>
              <a:t>DNA molecules allow this information to be passed from one generation to the next.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2968560" y="120420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Paternity Testing </a:t>
            </a:r>
            <a:endParaRPr b="0" lang="en-US" sz="1800" spc="-1" strike="noStrike">
              <a:latin typeface="Arial"/>
            </a:endParaRPr>
          </a:p>
        </p:txBody>
      </p:sp>
      <p:sp>
        <p:nvSpPr>
          <p:cNvPr id="276" name="CustomShape 2"/>
          <p:cNvSpPr/>
          <p:nvPr/>
        </p:nvSpPr>
        <p:spPr>
          <a:xfrm>
            <a:off x="665280" y="39564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r>
              <a:rPr b="1" lang="en-US" sz="3200" spc="-1" strike="noStrike">
                <a:solidFill>
                  <a:srgbClr val="f3f3f3"/>
                </a:solidFill>
                <a:latin typeface="Rajdhani"/>
                <a:ea typeface="Fira Sans Condensed Light"/>
              </a:rPr>
              <a:t>(cont.)</a:t>
            </a:r>
            <a:endParaRPr b="0" lang="en-US" sz="3200" spc="-1" strike="noStrike">
              <a:latin typeface="Arial"/>
            </a:endParaRPr>
          </a:p>
        </p:txBody>
      </p:sp>
      <p:sp>
        <p:nvSpPr>
          <p:cNvPr id="277" name="CustomShape 3"/>
          <p:cNvSpPr/>
          <p:nvPr/>
        </p:nvSpPr>
        <p:spPr>
          <a:xfrm>
            <a:off x="5954760" y="2215440"/>
            <a:ext cx="869400" cy="95112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78" name="CustomShape 4"/>
          <p:cNvSpPr/>
          <p:nvPr/>
        </p:nvSpPr>
        <p:spPr>
          <a:xfrm flipH="1">
            <a:off x="2096280" y="2170800"/>
            <a:ext cx="871920" cy="99576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79" name="CustomShape 5"/>
          <p:cNvSpPr/>
          <p:nvPr/>
        </p:nvSpPr>
        <p:spPr>
          <a:xfrm>
            <a:off x="623160" y="31669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Rs numbers using Mendelian’s Law</a:t>
            </a:r>
            <a:endParaRPr b="0" lang="en-US" sz="1800" spc="-1" strike="noStrike">
              <a:latin typeface="Arial"/>
            </a:endParaRPr>
          </a:p>
        </p:txBody>
      </p:sp>
      <p:sp>
        <p:nvSpPr>
          <p:cNvPr id="280" name="CustomShape 6"/>
          <p:cNvSpPr/>
          <p:nvPr/>
        </p:nvSpPr>
        <p:spPr>
          <a:xfrm>
            <a:off x="5574240" y="3166920"/>
            <a:ext cx="2946240" cy="9662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Whole Genome using STR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Algorithm</a:t>
            </a:r>
            <a:endParaRPr b="0" lang="en-US" sz="18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37560" y="54792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 (cont.)</a:t>
            </a:r>
            <a:endParaRPr b="0" lang="en-US" sz="3200" spc="-1" strike="noStrike">
              <a:latin typeface="Arial"/>
            </a:endParaRPr>
          </a:p>
        </p:txBody>
      </p:sp>
      <p:graphicFrame>
        <p:nvGraphicFramePr>
          <p:cNvPr id="282" name="Table 2"/>
          <p:cNvGraphicFramePr/>
          <p:nvPr/>
        </p:nvGraphicFramePr>
        <p:xfrm>
          <a:off x="637560" y="4249440"/>
          <a:ext cx="7543800" cy="741240"/>
        </p:xfrm>
        <a:graphic>
          <a:graphicData uri="http://schemas.openxmlformats.org/drawingml/2006/table">
            <a:tbl>
              <a:tblPr/>
              <a:tblGrid>
                <a:gridCol w="1257120"/>
                <a:gridCol w="1257120"/>
                <a:gridCol w="1257120"/>
                <a:gridCol w="1257120"/>
                <a:gridCol w="1257120"/>
                <a:gridCol w="1258560"/>
              </a:tblGrid>
              <a:tr h="370800">
                <a:tc>
                  <a:txBody>
                    <a:bodyPr>
                      <a:noAutofit/>
                    </a:bodyPr>
                    <a:p>
                      <a:pPr>
                        <a:lnSpc>
                          <a:spcPct val="100000"/>
                        </a:lnSpc>
                      </a:pPr>
                      <a:r>
                        <a:rPr b="1" lang="en-US" sz="1400" spc="-1" strike="noStrike">
                          <a:solidFill>
                            <a:srgbClr val="00c3b1"/>
                          </a:solidFill>
                          <a:latin typeface="Arial"/>
                          <a:ea typeface="Arial"/>
                        </a:rPr>
                        <a:t>RsNumber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Father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Mother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Child1</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Child2</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Child3</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noAutofit/>
                    </a:bodyPr>
                    <a:p>
                      <a:pPr>
                        <a:lnSpc>
                          <a:spcPct val="100000"/>
                        </a:lnSpc>
                      </a:pPr>
                      <a:r>
                        <a:rPr b="0" lang="en-US" sz="1400" spc="-1" strike="noStrike">
                          <a:solidFill>
                            <a:srgbClr val="0c343d"/>
                          </a:solidFill>
                          <a:latin typeface="Arial"/>
                          <a:ea typeface="Arial"/>
                        </a:rPr>
                        <a:t>rs3131972</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83" name="CustomShape 3"/>
          <p:cNvSpPr/>
          <p:nvPr/>
        </p:nvSpPr>
        <p:spPr>
          <a:xfrm>
            <a:off x="6105960" y="353160"/>
            <a:ext cx="2226600" cy="2021760"/>
          </a:xfrm>
          <a:prstGeom prst="roundRect">
            <a:avLst>
              <a:gd name="adj" fmla="val 16667"/>
            </a:avLst>
          </a:prstGeom>
          <a:blipFill rotWithShape="0">
            <a:blip r:embed="rId1"/>
            <a:stretch>
              <a:fillRect/>
            </a:stretch>
          </a:blipFill>
          <a:ln>
            <a:noFill/>
          </a:ln>
          <a:effectLst>
            <a:outerShdw algn="tl" blurRad="7620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sp>
      <p:sp>
        <p:nvSpPr>
          <p:cNvPr id="284" name="CustomShape 4"/>
          <p:cNvSpPr/>
          <p:nvPr/>
        </p:nvSpPr>
        <p:spPr>
          <a:xfrm>
            <a:off x="637560" y="1503000"/>
            <a:ext cx="4701600" cy="15544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3840">
              <a:lnSpc>
                <a:spcPct val="100000"/>
              </a:lnSpc>
              <a:tabLst>
                <a:tab algn="l" pos="0"/>
              </a:tabLst>
            </a:pPr>
            <a:r>
              <a:rPr b="0" lang="en-US" sz="1400" spc="-1" strike="noStrike">
                <a:solidFill>
                  <a:srgbClr val="f3f3f3"/>
                </a:solidFill>
                <a:latin typeface="Fira Sans Condensed Light"/>
                <a:ea typeface="Fira Sans Condensed Light"/>
              </a:rPr>
              <a:t>What is an rsNumebr?</a:t>
            </a:r>
            <a:endParaRPr b="0" lang="en-US" sz="1400" spc="-1" strike="noStrike">
              <a:latin typeface="Arial"/>
            </a:endParaRPr>
          </a:p>
          <a:p>
            <a:pPr marL="457200" indent="-303840">
              <a:lnSpc>
                <a:spcPct val="100000"/>
              </a:lnSpc>
              <a:tabLst>
                <a:tab algn="l" pos="0"/>
              </a:tabLst>
            </a:pPr>
            <a:endParaRPr b="0" lang="en-US" sz="1400" spc="-1" strike="noStrike">
              <a:latin typeface="Arial"/>
            </a:endParaRPr>
          </a:p>
          <a:p>
            <a:pPr marL="457200" indent="-303840">
              <a:lnSpc>
                <a:spcPct val="100000"/>
              </a:lnSpc>
              <a:tabLst>
                <a:tab algn="l" pos="0"/>
              </a:tabLst>
            </a:pPr>
            <a:r>
              <a:rPr b="0" lang="en-US" sz="1400" spc="-1" strike="noStrike">
                <a:solidFill>
                  <a:srgbClr val="f3f3f3"/>
                </a:solidFill>
                <a:latin typeface="Fira Sans Condensed Light"/>
                <a:ea typeface="Fira Sans Condensed Light"/>
              </a:rPr>
              <a:t>It is a reference number to the gene we have that consists of two alleles (one from the father and the other from the mother).</a:t>
            </a:r>
            <a:endParaRPr b="0" lang="en-US" sz="1400" spc="-1" strike="noStrike">
              <a:latin typeface="Arial"/>
            </a:endParaRPr>
          </a:p>
        </p:txBody>
      </p:sp>
      <p:sp>
        <p:nvSpPr>
          <p:cNvPr id="285" name="CustomShape 5"/>
          <p:cNvSpPr/>
          <p:nvPr/>
        </p:nvSpPr>
        <p:spPr>
          <a:xfrm>
            <a:off x="398160" y="3629160"/>
            <a:ext cx="746280" cy="364680"/>
          </a:xfrm>
          <a:prstGeom prst="rect">
            <a:avLst/>
          </a:prstGeom>
          <a:noFill/>
          <a:ln>
            <a:noFill/>
          </a:ln>
        </p:spPr>
        <p:style>
          <a:lnRef idx="0"/>
          <a:fillRef idx="0"/>
          <a:effectRef idx="0"/>
          <a:fontRef idx="minor"/>
        </p:style>
        <p:txBody>
          <a:bodyPr lIns="90000" rIns="90000" tIns="45000" bIns="45000">
            <a:spAutoFit/>
          </a:bodyPr>
          <a:p>
            <a:pPr marL="457200" indent="-303840">
              <a:lnSpc>
                <a:spcPct val="100000"/>
              </a:lnSpc>
              <a:tabLst>
                <a:tab algn="l" pos="0"/>
              </a:tabLst>
            </a:pPr>
            <a:r>
              <a:rPr b="0" lang="en-US" sz="1800" spc="-1" strike="noStrike">
                <a:solidFill>
                  <a:srgbClr val="f3f3f3"/>
                </a:solidFill>
                <a:latin typeface="Fira Sans Condensed Light"/>
                <a:ea typeface="Fira Sans Condensed Light"/>
              </a:rPr>
              <a:t>EX: </a:t>
            </a:r>
            <a:endParaRPr b="0" lang="en-US" sz="18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665280" y="39564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r>
              <a:rPr b="1" lang="en-US" sz="3200" spc="-1" strike="noStrike">
                <a:solidFill>
                  <a:srgbClr val="f3f3f3"/>
                </a:solidFill>
                <a:latin typeface="Rajdhani"/>
                <a:ea typeface="Fira Sans Condensed Light"/>
              </a:rPr>
              <a:t>(cont.)</a:t>
            </a:r>
            <a:endParaRPr b="0" lang="en-US" sz="3200" spc="-1" strike="noStrike">
              <a:latin typeface="Arial"/>
            </a:endParaRPr>
          </a:p>
        </p:txBody>
      </p:sp>
      <p:sp>
        <p:nvSpPr>
          <p:cNvPr id="287" name="CustomShape 2"/>
          <p:cNvSpPr/>
          <p:nvPr/>
        </p:nvSpPr>
        <p:spPr>
          <a:xfrm>
            <a:off x="197280" y="1294920"/>
            <a:ext cx="4203360" cy="21243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tabLst>
                <a:tab algn="l" pos="0"/>
              </a:tabLst>
            </a:pPr>
            <a:r>
              <a:rPr b="0" lang="en-US" sz="1400" spc="-1" strike="noStrike">
                <a:solidFill>
                  <a:srgbClr val="f3f3f3"/>
                </a:solidFill>
                <a:latin typeface="Fira Sans Condensed Light"/>
                <a:ea typeface="Fira Sans Condensed Light"/>
              </a:rPr>
              <a:t>Whole genome </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Fira Sans Condensed Light"/>
              </a:rPr>
              <a:t>It is the whole DNA sequence that a human have in their system.</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Each number in the Table represents the repeats of nucleotide.</a:t>
            </a:r>
            <a:br/>
            <a:br/>
            <a:r>
              <a:rPr b="0" lang="en-US" sz="1400" spc="-1" strike="noStrike">
                <a:solidFill>
                  <a:srgbClr val="f3f3f3"/>
                </a:solidFill>
                <a:latin typeface="Fira Sans Condensed Light"/>
                <a:ea typeface="DejaVu Sans"/>
              </a:rPr>
              <a:t>Ex:</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ATCGATCGATCGATCGATCGATCGATCGATCGATCGATCG</a:t>
            </a: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88" name="Picture 2" descr=""/>
          <p:cNvPicPr/>
          <p:nvPr/>
        </p:nvPicPr>
        <p:blipFill>
          <a:blip r:embed="rId1"/>
          <a:stretch/>
        </p:blipFill>
        <p:spPr>
          <a:xfrm>
            <a:off x="4502160" y="613440"/>
            <a:ext cx="4580640" cy="4133880"/>
          </a:xfrm>
          <a:prstGeom prst="rect">
            <a:avLst/>
          </a:prstGeom>
          <a:ln>
            <a:noFill/>
          </a:ln>
          <a:effectLst>
            <a:softEdge rad="112500"/>
          </a:effectLst>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89" name="CustomShape 1"/>
          <p:cNvSpPr/>
          <p:nvPr/>
        </p:nvSpPr>
        <p:spPr>
          <a:xfrm>
            <a:off x="637560" y="40392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Problem Statement</a:t>
            </a:r>
            <a:endParaRPr b="0" lang="en-US" sz="3200" spc="-1" strike="noStrike">
              <a:latin typeface="Arial"/>
            </a:endParaRPr>
          </a:p>
        </p:txBody>
      </p:sp>
      <p:pic>
        <p:nvPicPr>
          <p:cNvPr id="290" name="Picture 3" descr=""/>
          <p:cNvPicPr/>
          <p:nvPr/>
        </p:nvPicPr>
        <p:blipFill>
          <a:blip r:embed="rId2">
            <a:lum bright="70000" contrast="-70000"/>
          </a:blip>
          <a:stretch/>
        </p:blipFill>
        <p:spPr>
          <a:xfrm>
            <a:off x="5902200" y="271800"/>
            <a:ext cx="2439000" cy="2439000"/>
          </a:xfrm>
          <a:prstGeom prst="rect">
            <a:avLst/>
          </a:prstGeom>
          <a:ln>
            <a:noFill/>
          </a:ln>
        </p:spPr>
      </p:pic>
      <p:sp>
        <p:nvSpPr>
          <p:cNvPr id="291" name="CustomShape 2"/>
          <p:cNvSpPr/>
          <p:nvPr/>
        </p:nvSpPr>
        <p:spPr>
          <a:xfrm>
            <a:off x="637560" y="1269000"/>
            <a:ext cx="4564080" cy="32058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384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Some parents suffer from the process of paternity testing when they are being sued for child custody.</a:t>
            </a:r>
            <a:br/>
            <a:r>
              <a:rPr b="0" lang="en-US" sz="1400" spc="-1" strike="noStrike">
                <a:solidFill>
                  <a:srgbClr val="f3f3f3"/>
                </a:solidFill>
                <a:latin typeface="Arial"/>
              </a:rPr>
              <a:t> </a:t>
            </a:r>
            <a:endParaRPr b="0" lang="en-US" sz="1400" spc="-1" strike="noStrike">
              <a:latin typeface="Arial"/>
            </a:endParaRPr>
          </a:p>
          <a:p>
            <a:pPr marL="457200" indent="-30384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
              <a:rPr b="0" lang="en-US" sz="1400" spc="-1" strike="noStrike">
                <a:solidFill>
                  <a:srgbClr val="f3f3f3"/>
                </a:solidFill>
                <a:latin typeface="Arial"/>
              </a:rPr>
              <a:t> </a:t>
            </a:r>
            <a:endParaRPr b="0" lang="en-US" sz="1400" spc="-1" strike="noStrike">
              <a:latin typeface="Arial"/>
            </a:endParaRPr>
          </a:p>
          <a:p>
            <a:pPr marL="457200" indent="-303840">
              <a:lnSpc>
                <a:spcPct val="100000"/>
              </a:lnSpc>
              <a:buClr>
                <a:srgbClr val="f3f3f3"/>
              </a:buClr>
              <a:buFont typeface="Arial"/>
              <a:buChar char="•"/>
            </a:pPr>
            <a:r>
              <a:rPr b="0" lang="en-US" sz="1400" spc="-1" strike="noStrike">
                <a:solidFill>
                  <a:srgbClr val="f3f3f3"/>
                </a:solidFill>
                <a:latin typeface="Fira Sans Condensed Light"/>
                <a:ea typeface="Fira Sans Condensed Light"/>
              </a:rPr>
              <a:t>Why can’t we have a system that could potentially prove this in less time and be accessible to everyone.</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637560" y="331920"/>
            <a:ext cx="40928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Our Objectives</a:t>
            </a:r>
            <a:endParaRPr b="0" lang="en-US" sz="3200" spc="-1" strike="noStrike">
              <a:latin typeface="Arial"/>
            </a:endParaRPr>
          </a:p>
        </p:txBody>
      </p:sp>
      <p:sp>
        <p:nvSpPr>
          <p:cNvPr id="293" name="CustomShape 2"/>
          <p:cNvSpPr/>
          <p:nvPr/>
        </p:nvSpPr>
        <p:spPr>
          <a:xfrm>
            <a:off x="637560" y="1161360"/>
            <a:ext cx="7663680" cy="31363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456120">
              <a:lnSpc>
                <a:spcPct val="100000"/>
              </a:lnSpc>
              <a:buClr>
                <a:srgbClr val="f3f3f3"/>
              </a:buClr>
              <a:buFont typeface="Arial"/>
              <a:buAutoNum type="arabicPeriod"/>
            </a:pPr>
            <a:r>
              <a:rPr b="0" lang="en-US" sz="1400" spc="-1" strike="noStrike">
                <a:solidFill>
                  <a:srgbClr val="f3f3f3"/>
                </a:solidFill>
                <a:latin typeface="Fira Sans Condensed Light"/>
                <a:ea typeface="Fira Sans Condensed Light"/>
              </a:rPr>
              <a:t>Make an automated system to accurately prove parentage of someone by their Rs numbers and their genotypes.</a:t>
            </a:r>
            <a:br/>
            <a:r>
              <a:rPr b="0" lang="en-US" sz="1400" spc="-1" strike="noStrike">
                <a:solidFill>
                  <a:srgbClr val="f3f3f3"/>
                </a:solidFill>
                <a:latin typeface="Fira Sans Condensed Light"/>
              </a:rPr>
              <a:t> </a:t>
            </a:r>
            <a:endParaRPr b="0" lang="en-US" sz="1400" spc="-1" strike="noStrike">
              <a:latin typeface="Arial"/>
            </a:endParaRPr>
          </a:p>
          <a:p>
            <a:pPr marL="457200" indent="-456120">
              <a:lnSpc>
                <a:spcPct val="100000"/>
              </a:lnSpc>
              <a:buClr>
                <a:srgbClr val="f3f3f3"/>
              </a:buClr>
              <a:buFont typeface="Arial"/>
              <a:buAutoNum type="arabicPeriod"/>
            </a:pPr>
            <a:r>
              <a:rPr b="0" lang="en-US" sz="1400" spc="-1" strike="noStrike">
                <a:solidFill>
                  <a:srgbClr val="f3f3f3"/>
                </a:solidFill>
                <a:latin typeface="Fira Sans Condensed Light"/>
                <a:ea typeface="Fira Sans Condensed Light"/>
              </a:rPr>
              <a:t>Add another part to enter the user’s whole genome .</a:t>
            </a:r>
            <a:br/>
            <a:r>
              <a:rPr b="0" lang="en-US" sz="1400" spc="-1" strike="noStrike">
                <a:solidFill>
                  <a:srgbClr val="f3f3f3"/>
                </a:solidFill>
                <a:latin typeface="Fira Sans Condensed Light"/>
              </a:rPr>
              <a:t> </a:t>
            </a:r>
            <a:endParaRPr b="0" lang="en-US" sz="1400" spc="-1" strike="noStrike">
              <a:latin typeface="Arial"/>
            </a:endParaRPr>
          </a:p>
          <a:p>
            <a:pPr marL="457200" indent="-456120">
              <a:lnSpc>
                <a:spcPct val="100000"/>
              </a:lnSpc>
              <a:buClr>
                <a:srgbClr val="f3f3f3"/>
              </a:buClr>
              <a:buFont typeface="Arial"/>
              <a:buAutoNum type="arabicPeriod"/>
            </a:pPr>
            <a:r>
              <a:rPr b="0" lang="en-US" sz="1400" spc="-1" strike="noStrike">
                <a:solidFill>
                  <a:srgbClr val="f3f3f3"/>
                </a:solidFill>
                <a:latin typeface="Fira Sans Condensed Light"/>
                <a:ea typeface="DejaVu Sans"/>
              </a:rPr>
              <a:t>Implement a section for relevance using Rs numbers</a:t>
            </a:r>
            <a:br/>
            <a:r>
              <a:rPr b="0" lang="en-US" sz="1400" spc="-1" strike="noStrike">
                <a:solidFill>
                  <a:srgbClr val="f3f3f3"/>
                </a:solidFill>
                <a:latin typeface="Fira Sans Condensed Light"/>
              </a:rPr>
              <a:t> </a:t>
            </a:r>
            <a:endParaRPr b="0" lang="en-US" sz="1400" spc="-1" strike="noStrike">
              <a:latin typeface="Arial"/>
            </a:endParaRPr>
          </a:p>
          <a:p>
            <a:pPr marL="457200" indent="-456120">
              <a:lnSpc>
                <a:spcPct val="100000"/>
              </a:lnSpc>
              <a:buClr>
                <a:srgbClr val="f3f3f3"/>
              </a:buClr>
              <a:buFont typeface="Arial"/>
              <a:buAutoNum type="arabicPeriod"/>
            </a:pPr>
            <a:r>
              <a:rPr b="0" lang="en-US" sz="1400" spc="-1" strike="noStrike">
                <a:solidFill>
                  <a:srgbClr val="f3f3f3"/>
                </a:solidFill>
                <a:latin typeface="Fira Sans Condensed Light"/>
                <a:ea typeface="Fira Sans Condensed Light"/>
              </a:rPr>
              <a:t>We aim to implement our system in two parts: GUI system used by Government Clients and Mobile application used by users. </a:t>
            </a:r>
            <a:br/>
            <a:r>
              <a:rPr b="0" lang="en-US" sz="1400" spc="-1" strike="noStrike">
                <a:solidFill>
                  <a:srgbClr val="f3f3f3"/>
                </a:solidFill>
                <a:latin typeface="Fira Sans Condensed Light"/>
              </a:rPr>
              <a:t> </a:t>
            </a:r>
            <a:endParaRPr b="0" lang="en-US" sz="1400" spc="-1" strike="noStrike">
              <a:latin typeface="Arial"/>
            </a:endParaRPr>
          </a:p>
          <a:p>
            <a:pPr marL="457200" indent="-456120">
              <a:lnSpc>
                <a:spcPct val="100000"/>
              </a:lnSpc>
              <a:buClr>
                <a:srgbClr val="f3f3f3"/>
              </a:buClr>
              <a:buFont typeface="Arial"/>
              <a:buAutoNum type="arabicPeriod"/>
            </a:pPr>
            <a:r>
              <a:rPr b="0" lang="en-US" sz="1400" spc="-1" strike="noStrike">
                <a:solidFill>
                  <a:srgbClr val="f3f3f3"/>
                </a:solidFill>
                <a:latin typeface="Fira Sans Condensed Light"/>
                <a:ea typeface="Fira Sans Condensed Light"/>
              </a:rPr>
              <a:t>We aim that the user can see which alleles contributed to being wrong that led to prove wrong parentage.</a:t>
            </a:r>
            <a:endParaRPr b="0" lang="en-US" sz="1400" spc="-1" strike="noStrike">
              <a:latin typeface="Arial"/>
            </a:endParaRPr>
          </a:p>
          <a:p>
            <a:pPr marL="720">
              <a:lnSpc>
                <a:spcPct val="100000"/>
              </a:lnSpc>
            </a:pP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69560" y="171360"/>
            <a:ext cx="4859640" cy="6354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pic>
        <p:nvPicPr>
          <p:cNvPr id="295" name="Picture 1" descr=""/>
          <p:cNvPicPr/>
          <p:nvPr/>
        </p:nvPicPr>
        <p:blipFill>
          <a:blip r:embed="rId1"/>
          <a:stretch/>
        </p:blipFill>
        <p:spPr>
          <a:xfrm>
            <a:off x="317520" y="914400"/>
            <a:ext cx="8003520" cy="3861720"/>
          </a:xfrm>
          <a:prstGeom prst="rect">
            <a:avLst/>
          </a:prstGeom>
          <a:ln>
            <a:noFill/>
          </a:ln>
        </p:spPr>
      </p:pic>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534</TotalTime>
  <Application>LibreOffice/6.4.7.2$Linux_X86_64 LibreOffice_project/40$Build-2</Application>
  <Words>739</Words>
  <Paragraphs>117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2022-03-09T02:47:16Z</dcterms:modified>
  <cp:revision>31</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