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30"/>
  </p:notesMasterIdLst>
  <p:handoutMasterIdLst>
    <p:handoutMasterId r:id="rId31"/>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8C5777-ADB2-470E-B980-F8A2BCD553D1}"/>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10CF9C-6ED2-424A-9FF1-62E59C60515E}"/>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B3542288-FFE9-458C-863D-2AE9BBF140BF}" type="datetimeFigureOut">
              <a:rPr lang="en-US" smtClean="0"/>
              <a:t>3/9/2022</a:t>
            </a:fld>
            <a:endParaRPr lang="en-US"/>
          </a:p>
        </p:txBody>
      </p:sp>
      <p:sp>
        <p:nvSpPr>
          <p:cNvPr id="4" name="Footer Placeholder 3">
            <a:extLst>
              <a:ext uri="{FF2B5EF4-FFF2-40B4-BE49-F238E27FC236}">
                <a16:creationId xmlns:a16="http://schemas.microsoft.com/office/drawing/2014/main" id="{C4EE4FB7-1D58-4261-92E3-788CC935A6A4}"/>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B5A385B-874A-4C15-9263-4BAE7E82A9C6}"/>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6E7B1A9A-274D-43EE-BB45-3535100101CB}" type="slidenum">
              <a:rPr lang="en-US" smtClean="0"/>
              <a:t>‹#›</a:t>
            </a:fld>
            <a:endParaRPr lang="en-US"/>
          </a:p>
        </p:txBody>
      </p:sp>
    </p:spTree>
    <p:extLst>
      <p:ext uri="{BB962C8B-B14F-4D97-AF65-F5344CB8AC3E}">
        <p14:creationId xmlns:p14="http://schemas.microsoft.com/office/powerpoint/2010/main" val="2029344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D21B671-F8C3-4D2B-A83C-45484A691858}" type="datetimeFigureOut">
              <a:rPr lang="en-US" smtClean="0"/>
              <a:t>3/9/2022</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8C18032F-B317-455B-9E69-6C2DC484F1C6}" type="slidenum">
              <a:rPr lang="en-US" smtClean="0"/>
              <a:t>‹#›</a:t>
            </a:fld>
            <a:endParaRPr lang="en-US"/>
          </a:p>
        </p:txBody>
      </p:sp>
    </p:spTree>
    <p:extLst>
      <p:ext uri="{BB962C8B-B14F-4D97-AF65-F5344CB8AC3E}">
        <p14:creationId xmlns:p14="http://schemas.microsoft.com/office/powerpoint/2010/main" val="36335883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8880" cy="2982600"/>
          </a:xfrm>
          <a:prstGeom prst="rect">
            <a:avLst/>
          </a:prstGeom>
        </p:spPr>
        <p:txBody>
          <a:bodyPr lIns="0" tIns="0" rIns="0" bIns="0">
            <a:normAutofit fontScale="91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2800" cy="1612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a:endParaRPr>
          </a:p>
        </p:txBody>
      </p:sp>
      <p:sp>
        <p:nvSpPr>
          <p:cNvPr id="267" name="CustomShape 2"/>
          <p:cNvSpPr/>
          <p:nvPr/>
        </p:nvSpPr>
        <p:spPr>
          <a:xfrm>
            <a:off x="588240" y="3474360"/>
            <a:ext cx="3384000" cy="43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268" name="Google Shape;104;p24"/>
          <p:cNvPicPr/>
          <p:nvPr/>
        </p:nvPicPr>
        <p:blipFill>
          <a:blip r:embed="rId3"/>
          <a:srcRect l="6663" t="4856" r="6220" b="5494"/>
          <a:stretch/>
        </p:blipFill>
        <p:spPr>
          <a:xfrm>
            <a:off x="4697280" y="444960"/>
            <a:ext cx="4196160" cy="4318560"/>
          </a:xfrm>
          <a:prstGeom prst="rect">
            <a:avLst/>
          </a:prstGeom>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78800" y="304200"/>
            <a:ext cx="4092840" cy="635400"/>
          </a:xfrm>
          <a:prstGeom prst="rect">
            <a:avLst/>
          </a:prstGeom>
          <a:noFill/>
          <a:ln>
            <a:noFill/>
          </a:ln>
        </p:spPr>
        <p:style>
          <a:lnRef idx="0">
            <a:scrgbClr r="0" g="0" b="0"/>
          </a:lnRef>
          <a:fillRef idx="0">
            <a:scrgbClr r="0" g="0" b="0"/>
          </a:fillRef>
          <a:effectRef idx="0">
            <a:scrgbClr r="0" g="0" b="0"/>
          </a:effectRef>
          <a:fontRef idx="minor"/>
        </p:style>
      </p:sp>
      <p:sp>
        <p:nvSpPr>
          <p:cNvPr id="297" name="CustomShape 2"/>
          <p:cNvSpPr/>
          <p:nvPr/>
        </p:nvSpPr>
        <p:spPr>
          <a:xfrm>
            <a:off x="478800" y="439920"/>
            <a:ext cx="4571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spc="-1">
                <a:solidFill>
                  <a:srgbClr val="FFFFFF"/>
                </a:solidFill>
                <a:latin typeface="Rajdhani"/>
                <a:ea typeface="DejaVu Sans"/>
              </a:rPr>
              <a:t>Methodology</a:t>
            </a:r>
            <a:endParaRPr lang="en-US" sz="3200" b="0" strike="noStrike" spc="-1">
              <a:latin typeface="Arial"/>
            </a:endParaRPr>
          </a:p>
        </p:txBody>
      </p:sp>
      <p:sp>
        <p:nvSpPr>
          <p:cNvPr id="298" name="CustomShape 3"/>
          <p:cNvSpPr/>
          <p:nvPr/>
        </p:nvSpPr>
        <p:spPr>
          <a:xfrm>
            <a:off x="3008160" y="10015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Fira Sans Condensed Light"/>
                <a:ea typeface="DejaVu Sans"/>
              </a:rPr>
              <a:t>          Methodology</a:t>
            </a:r>
            <a:endParaRPr lang="en-US" sz="1800" b="0" strike="noStrike" spc="-1">
              <a:latin typeface="Arial"/>
            </a:endParaRPr>
          </a:p>
        </p:txBody>
      </p:sp>
      <p:sp>
        <p:nvSpPr>
          <p:cNvPr id="299" name="CustomShape 4"/>
          <p:cNvSpPr/>
          <p:nvPr/>
        </p:nvSpPr>
        <p:spPr>
          <a:xfrm>
            <a:off x="5954760" y="1967760"/>
            <a:ext cx="869400" cy="951120"/>
          </a:xfrm>
          <a:custGeom>
            <a:avLst/>
            <a:gdLst/>
            <a:ahLst/>
            <a:cxnLst/>
            <a:rect l="l" t="t" r="r" b="b"/>
            <a:pathLst>
              <a:path w="21600" h="21600">
                <a:moveTo>
                  <a:pt x="0" y="0"/>
                </a:moveTo>
                <a:lnTo>
                  <a:pt x="21600" y="21600"/>
                </a:lnTo>
              </a:path>
            </a:pathLst>
          </a:custGeom>
          <a:noFill/>
          <a:ln>
            <a:solidFill>
              <a:srgbClr val="00BEAD"/>
            </a:solidFill>
            <a:tailEnd type="triangle" w="med" len="med"/>
          </a:ln>
        </p:spPr>
        <p:style>
          <a:lnRef idx="1">
            <a:schemeClr val="accent6"/>
          </a:lnRef>
          <a:fillRef idx="0">
            <a:schemeClr val="accent6"/>
          </a:fillRef>
          <a:effectRef idx="0">
            <a:schemeClr val="accent6"/>
          </a:effectRef>
          <a:fontRef idx="minor"/>
        </p:style>
      </p:sp>
      <p:sp>
        <p:nvSpPr>
          <p:cNvPr id="300" name="CustomShape 5"/>
          <p:cNvSpPr/>
          <p:nvPr/>
        </p:nvSpPr>
        <p:spPr>
          <a:xfrm flipH="1">
            <a:off x="2135880" y="1936080"/>
            <a:ext cx="871920" cy="995760"/>
          </a:xfrm>
          <a:custGeom>
            <a:avLst/>
            <a:gdLst/>
            <a:ahLst/>
            <a:cxnLst/>
            <a:rect l="l" t="t" r="r" b="b"/>
            <a:pathLst>
              <a:path w="21600" h="21600">
                <a:moveTo>
                  <a:pt x="0" y="0"/>
                </a:moveTo>
                <a:lnTo>
                  <a:pt x="21600" y="21600"/>
                </a:lnTo>
              </a:path>
            </a:pathLst>
          </a:custGeom>
          <a:noFill/>
          <a:ln>
            <a:solidFill>
              <a:srgbClr val="00BEAD"/>
            </a:solidFill>
            <a:tailEnd type="triangle" w="med" len="med"/>
          </a:ln>
        </p:spPr>
        <p:style>
          <a:lnRef idx="1">
            <a:schemeClr val="accent6"/>
          </a:lnRef>
          <a:fillRef idx="0">
            <a:schemeClr val="accent6"/>
          </a:fillRef>
          <a:effectRef idx="0">
            <a:schemeClr val="accent6"/>
          </a:effectRef>
          <a:fontRef idx="minor"/>
        </p:style>
      </p:sp>
      <p:sp>
        <p:nvSpPr>
          <p:cNvPr id="301" name="CustomShape 6"/>
          <p:cNvSpPr/>
          <p:nvPr/>
        </p:nvSpPr>
        <p:spPr>
          <a:xfrm>
            <a:off x="662760" y="2941920"/>
            <a:ext cx="3812400" cy="176148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Fira Sans Condensed Light"/>
                <a:ea typeface="DejaVu Sans"/>
              </a:rPr>
              <a:t>Apply Mendelian’s Law to prove that if the child is related to father or not</a:t>
            </a:r>
            <a:br/>
            <a:endParaRPr lang="en-US" sz="1400" b="0" strike="noStrike" spc="-1">
              <a:latin typeface="Arial"/>
            </a:endParaRPr>
          </a:p>
        </p:txBody>
      </p:sp>
      <p:sp>
        <p:nvSpPr>
          <p:cNvPr id="302" name="CustomShape 7"/>
          <p:cNvSpPr/>
          <p:nvPr/>
        </p:nvSpPr>
        <p:spPr>
          <a:xfrm>
            <a:off x="5613840" y="2941920"/>
            <a:ext cx="2996280" cy="163008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Fira Sans Condensed Light"/>
                <a:ea typeface="DejaVu Sans"/>
              </a:rPr>
              <a:t>Whole Genome using STR</a:t>
            </a:r>
            <a:endParaRPr lang="en-US" sz="1400" b="0" strike="noStrike" spc="-1">
              <a:latin typeface="Arial"/>
            </a:endParaRPr>
          </a:p>
          <a:p>
            <a:pPr algn="ctr">
              <a:lnSpc>
                <a:spcPct val="100000"/>
              </a:lnSpc>
            </a:pPr>
            <a:r>
              <a:rPr lang="en-US" sz="1400" b="0" strike="noStrike" spc="-1">
                <a:solidFill>
                  <a:srgbClr val="FFFFFF"/>
                </a:solidFill>
                <a:latin typeface="Fira Sans Condensed Light"/>
                <a:ea typeface="DejaVu Sans"/>
              </a:rPr>
              <a:t>Algorithm</a:t>
            </a:r>
            <a:endParaRPr lang="en-US" sz="1400" b="0" strike="noStrike" spc="-1">
              <a:latin typeface="Arial"/>
            </a:endParaRPr>
          </a:p>
        </p:txBody>
      </p:sp>
      <p:sp>
        <p:nvSpPr>
          <p:cNvPr id="303" name="CustomShape 8"/>
          <p:cNvSpPr/>
          <p:nvPr/>
        </p:nvSpPr>
        <p:spPr>
          <a:xfrm>
            <a:off x="703440" y="3864960"/>
            <a:ext cx="362268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tabLst>
                <a:tab pos="0" algn="l"/>
              </a:tabLst>
            </a:pPr>
            <a:endParaRPr lang="en-US" sz="1800" b="0" strike="noStrike" spc="-1">
              <a:latin typeface="Arial"/>
            </a:endParaRPr>
          </a:p>
          <a:p>
            <a:pPr>
              <a:lnSpc>
                <a:spcPct val="100000"/>
              </a:lnSpc>
              <a:tabLst>
                <a:tab pos="0" algn="l"/>
              </a:tabLst>
            </a:pPr>
            <a:r>
              <a:rPr lang="en-US" sz="1200" b="0" strike="noStrike" spc="-1">
                <a:solidFill>
                  <a:srgbClr val="FFFFFF"/>
                </a:solidFill>
                <a:latin typeface="Fira Sans Condensed Light"/>
                <a:ea typeface="DejaVu Sans"/>
              </a:rPr>
              <a:t>(Rs similar between father and child / all Rs numbers) * 100</a:t>
            </a:r>
            <a:endParaRPr lang="en-US" sz="1200" b="0" strike="noStrike" spc="-1">
              <a:latin typeface="Arial"/>
            </a:endParaRPr>
          </a:p>
          <a:p>
            <a:pPr>
              <a:lnSpc>
                <a:spcPct val="100000"/>
              </a:lnSpc>
              <a:tabLst>
                <a:tab pos="0" algn="l"/>
              </a:tabLst>
            </a:pPr>
            <a:endParaRPr lang="en-US" sz="1200" b="0" strike="noStrike" spc="-1">
              <a:latin typeface="Arial"/>
            </a:endParaRPr>
          </a:p>
        </p:txBody>
      </p:sp>
      <p:sp>
        <p:nvSpPr>
          <p:cNvPr id="304" name="CustomShape 9"/>
          <p:cNvSpPr/>
          <p:nvPr/>
        </p:nvSpPr>
        <p:spPr>
          <a:xfrm>
            <a:off x="0" y="-274680"/>
            <a:ext cx="183960" cy="549000"/>
          </a:xfrm>
          <a:prstGeom prst="rect">
            <a:avLst/>
          </a:prstGeom>
          <a:no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305" name="CustomShape 10"/>
          <p:cNvSpPr/>
          <p:nvPr/>
        </p:nvSpPr>
        <p:spPr>
          <a:xfrm>
            <a:off x="1751760" y="-182520"/>
            <a:ext cx="1080" cy="365760"/>
          </a:xfrm>
          <a:prstGeom prst="rect">
            <a:avLst/>
          </a:prstGeom>
          <a:solidFill>
            <a:srgbClr val="40444B"/>
          </a:solid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tabLst>
                <a:tab pos="0" algn="l"/>
              </a:tabLst>
            </a:pPr>
            <a:br/>
            <a:endParaRPr lang="en-US" sz="1800" b="0" strike="noStrike" spc="-1">
              <a:latin typeface="Arial"/>
            </a:endParaRPr>
          </a:p>
        </p:txBody>
      </p:sp>
      <p:sp>
        <p:nvSpPr>
          <p:cNvPr id="306" name="CustomShape 11"/>
          <p:cNvSpPr/>
          <p:nvPr/>
        </p:nvSpPr>
        <p:spPr>
          <a:xfrm>
            <a:off x="5669280" y="3932280"/>
            <a:ext cx="2930400" cy="8226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tabLst>
                <a:tab pos="0" algn="l"/>
              </a:tabLst>
            </a:pPr>
            <a:r>
              <a:rPr lang="en-US" sz="1200" b="0" strike="noStrike" spc="-1">
                <a:solidFill>
                  <a:srgbClr val="FFFFFF"/>
                </a:solidFill>
                <a:latin typeface="Fira Sans Condensed Light"/>
                <a:ea typeface="DejaVu Sans"/>
              </a:rPr>
              <a:t>Using short tandem repeat method to </a:t>
            </a:r>
            <a:endParaRPr lang="en-US" sz="1200" b="0" strike="noStrike" spc="-1">
              <a:latin typeface="Arial"/>
            </a:endParaRPr>
          </a:p>
          <a:p>
            <a:pPr>
              <a:lnSpc>
                <a:spcPct val="100000"/>
              </a:lnSpc>
              <a:tabLst>
                <a:tab pos="0" algn="l"/>
              </a:tabLst>
            </a:pPr>
            <a:r>
              <a:rPr lang="en-US" sz="1200" b="0" strike="noStrike" spc="-1">
                <a:solidFill>
                  <a:srgbClr val="FFFFFF"/>
                </a:solidFill>
                <a:latin typeface="Fira Sans Condensed Light"/>
                <a:ea typeface="DejaVu Sans"/>
              </a:rPr>
              <a:t>count the repeats nucleotide </a:t>
            </a:r>
            <a:br/>
            <a:r>
              <a:rPr lang="en-US" sz="1200" b="0" strike="noStrike" spc="-1">
                <a:solidFill>
                  <a:srgbClr val="FFFFFF"/>
                </a:solidFill>
                <a:latin typeface="Fira Sans Condensed Light"/>
                <a:ea typeface="DejaVu Sans"/>
              </a:rPr>
              <a:t>in the whole genome</a:t>
            </a:r>
            <a:endParaRPr lang="en-US" sz="1200" b="0" strike="noStrike" spc="-1">
              <a:latin typeface="Arial"/>
            </a:endParaRPr>
          </a:p>
          <a:p>
            <a:pPr>
              <a:lnSpc>
                <a:spcPct val="100000"/>
              </a:lnSpc>
              <a:tabLst>
                <a:tab pos="0" algn="l"/>
              </a:tabLst>
            </a:pPr>
            <a:endParaRPr lang="en-US" sz="1200" b="0" strike="noStrike" spc="-1">
              <a:latin typeface="Arial"/>
            </a:endParaRPr>
          </a:p>
        </p:txBody>
      </p:sp>
      <p:sp>
        <p:nvSpPr>
          <p:cNvPr id="307" name="CustomShape 12"/>
          <p:cNvSpPr/>
          <p:nvPr/>
        </p:nvSpPr>
        <p:spPr>
          <a:xfrm>
            <a:off x="5423040" y="3456720"/>
            <a:ext cx="531360" cy="73152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308" name="CustomShape 13"/>
          <p:cNvSpPr/>
          <p:nvPr/>
        </p:nvSpPr>
        <p:spPr>
          <a:xfrm>
            <a:off x="7174800" y="3640320"/>
            <a:ext cx="1080" cy="365760"/>
          </a:xfrm>
          <a:prstGeom prst="rect">
            <a:avLst/>
          </a:prstGeom>
          <a:solidFill>
            <a:srgbClr val="40444B"/>
          </a:solid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tabLst>
                <a:tab pos="0" algn="l"/>
              </a:tabLst>
            </a:pPr>
            <a:br/>
            <a:endParaRPr lang="en-US" sz="1800" b="0" strike="noStrike" spc="-1">
              <a:latin typeface="Arial"/>
            </a:endParaRPr>
          </a:p>
        </p:txBody>
      </p:sp>
      <p:sp>
        <p:nvSpPr>
          <p:cNvPr id="15" name="TextBox 14">
            <a:extLst>
              <a:ext uri="{FF2B5EF4-FFF2-40B4-BE49-F238E27FC236}">
                <a16:creationId xmlns:a16="http://schemas.microsoft.com/office/drawing/2014/main" id="{68F856F9-8656-4D11-9AB1-7C5CB9C546F7}"/>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8</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339480" y="46764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latin typeface="Rajdhani"/>
                <a:ea typeface="Fira Sans Condensed Light"/>
              </a:rPr>
              <a:t>Use Case Diagram:</a:t>
            </a:r>
            <a:endParaRPr lang="en-US" sz="2000" b="0" strike="noStrike" spc="-1">
              <a:latin typeface="Arial"/>
            </a:endParaRPr>
          </a:p>
        </p:txBody>
      </p:sp>
      <p:pic>
        <p:nvPicPr>
          <p:cNvPr id="310" name="Picture 1"/>
          <p:cNvPicPr/>
          <p:nvPr/>
        </p:nvPicPr>
        <p:blipFill>
          <a:blip r:embed="rId2"/>
          <a:stretch/>
        </p:blipFill>
        <p:spPr>
          <a:xfrm>
            <a:off x="4689720" y="526320"/>
            <a:ext cx="4259880" cy="4419360"/>
          </a:xfrm>
          <a:prstGeom prst="rect">
            <a:avLst/>
          </a:prstGeom>
          <a:ln>
            <a:noFill/>
          </a:ln>
        </p:spPr>
      </p:pic>
      <p:sp>
        <p:nvSpPr>
          <p:cNvPr id="311" name="CustomShape 2"/>
          <p:cNvSpPr/>
          <p:nvPr/>
        </p:nvSpPr>
        <p:spPr>
          <a:xfrm>
            <a:off x="339480" y="1103040"/>
            <a:ext cx="4049640" cy="396504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3840">
              <a:lnSpc>
                <a:spcPct val="100000"/>
              </a:lnSpc>
              <a:buClr>
                <a:srgbClr val="F3F3F3"/>
              </a:buClr>
              <a:buFont typeface="Arial"/>
              <a:buChar char="•"/>
            </a:pPr>
            <a:r>
              <a:rPr lang="en-US" sz="1600" b="0" strike="noStrike" spc="-1">
                <a:solidFill>
                  <a:srgbClr val="F3F3F3"/>
                </a:solidFill>
                <a:latin typeface="Fira Sans Condensed Light"/>
                <a:ea typeface="Fira Sans Condensed Light"/>
              </a:rPr>
              <a:t>The system can accept files from the user containing their genotypes.</a:t>
            </a:r>
            <a:endParaRPr lang="en-US" sz="1600" b="0" strike="noStrike" spc="-1">
              <a:latin typeface="Arial"/>
            </a:endParaRPr>
          </a:p>
          <a:p>
            <a:pPr marL="457200" indent="-303840">
              <a:lnSpc>
                <a:spcPct val="100000"/>
              </a:lnSpc>
              <a:buClr>
                <a:srgbClr val="F3F3F3"/>
              </a:buClr>
              <a:buFont typeface="Arial"/>
              <a:buChar char="•"/>
            </a:pPr>
            <a:r>
              <a:rPr lang="en-US" sz="1600" b="0" strike="noStrike" spc="-1">
                <a:solidFill>
                  <a:srgbClr val="F3F3F3"/>
                </a:solidFill>
                <a:latin typeface="Fira Sans Condensed Light"/>
                <a:ea typeface="Fira Sans Condensed Light"/>
              </a:rPr>
              <a:t>The system can save the user’s data (genotypes) (results)</a:t>
            </a:r>
            <a:endParaRPr lang="en-US" sz="1600" b="0" strike="noStrike" spc="-1">
              <a:latin typeface="Arial"/>
            </a:endParaRPr>
          </a:p>
          <a:p>
            <a:pPr marL="457200" indent="-303840">
              <a:lnSpc>
                <a:spcPct val="100000"/>
              </a:lnSpc>
              <a:buClr>
                <a:srgbClr val="F3F3F3"/>
              </a:buClr>
              <a:buFont typeface="Arial"/>
              <a:buChar char="•"/>
            </a:pPr>
            <a:r>
              <a:rPr lang="en-US" sz="1600" b="0" strike="noStrike" spc="-1">
                <a:solidFill>
                  <a:srgbClr val="F3F3F3"/>
                </a:solidFill>
                <a:latin typeface="Fira Sans Condensed Light"/>
                <a:ea typeface="Fira Sans Condensed Light"/>
              </a:rPr>
              <a:t>The user can input their genotypes and get a report showing which genotypes contribute to the paternity test.</a:t>
            </a:r>
            <a:endParaRPr lang="en-US" sz="1600" b="0" strike="noStrike" spc="-1">
              <a:latin typeface="Arial"/>
            </a:endParaRPr>
          </a:p>
          <a:p>
            <a:pPr marL="457200" indent="-303840">
              <a:lnSpc>
                <a:spcPct val="100000"/>
              </a:lnSpc>
              <a:buClr>
                <a:srgbClr val="F3F3F3"/>
              </a:buClr>
              <a:buFont typeface="Arial"/>
              <a:buChar char="•"/>
            </a:pPr>
            <a:r>
              <a:rPr lang="en-US" sz="1600" b="0" strike="noStrike" spc="-1">
                <a:solidFill>
                  <a:srgbClr val="F3F3F3"/>
                </a:solidFill>
                <a:latin typeface="Fira Sans Condensed Light"/>
                <a:ea typeface="Fira Sans Condensed Light"/>
              </a:rPr>
              <a:t>The user can see which alleles are different if it was proven wrong. </a:t>
            </a:r>
            <a:endParaRPr lang="en-US" sz="1600" b="0" strike="noStrike" spc="-1">
              <a:latin typeface="Arial"/>
            </a:endParaRPr>
          </a:p>
          <a:p>
            <a:pPr marL="457200" indent="-303840">
              <a:lnSpc>
                <a:spcPct val="100000"/>
              </a:lnSpc>
              <a:buClr>
                <a:srgbClr val="F3F3F3"/>
              </a:buClr>
              <a:buFont typeface="Arial"/>
              <a:buChar char="•"/>
            </a:pPr>
            <a:r>
              <a:rPr lang="en-US" sz="1600" b="0" strike="noStrike" spc="-1">
                <a:solidFill>
                  <a:srgbClr val="F3F3F3"/>
                </a:solidFill>
                <a:latin typeface="Fira Sans Condensed Light"/>
                <a:ea typeface="DejaVu Sans"/>
              </a:rPr>
              <a:t>Rewrite this part</a:t>
            </a:r>
            <a:endParaRPr lang="en-US" sz="1600" b="0" strike="noStrike" spc="-1">
              <a:latin typeface="Arial"/>
            </a:endParaRPr>
          </a:p>
        </p:txBody>
      </p:sp>
      <p:sp>
        <p:nvSpPr>
          <p:cNvPr id="5" name="TextBox 4">
            <a:extLst>
              <a:ext uri="{FF2B5EF4-FFF2-40B4-BE49-F238E27FC236}">
                <a16:creationId xmlns:a16="http://schemas.microsoft.com/office/drawing/2014/main" id="{78F95E32-B4CC-4269-A808-FF4A4A05CE9A}"/>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9</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60280" y="55080"/>
            <a:ext cx="8228880" cy="1554120"/>
          </a:xfrm>
          <a:prstGeom prst="rect">
            <a:avLst/>
          </a:prstGeom>
          <a:noFill/>
          <a:ln>
            <a:noFill/>
          </a:ln>
        </p:spPr>
        <p:txBody>
          <a:bodyPr lIns="0" tIns="0" rIns="0" bIns="0" anchor="ctr">
            <a:noAutofit/>
          </a:bodyPr>
          <a:lstStyle/>
          <a:p>
            <a:pPr>
              <a:lnSpc>
                <a:spcPct val="90000"/>
              </a:lnSpc>
            </a:pPr>
            <a:r>
              <a:rPr lang="en-US" sz="3200" b="1" strike="noStrike" spc="-1">
                <a:solidFill>
                  <a:srgbClr val="FFFFFF"/>
                </a:solidFill>
                <a:latin typeface="Rajdhani"/>
                <a:ea typeface="DejaVu Sans"/>
              </a:rPr>
              <a:t>Diagrams</a:t>
            </a:r>
            <a:br/>
            <a:r>
              <a:rPr lang="en-US" sz="1400" b="0" strike="noStrike" spc="-1">
                <a:solidFill>
                  <a:srgbClr val="F3F3F3"/>
                </a:solidFill>
                <a:latin typeface="Fira Sans Condensed Light"/>
                <a:ea typeface="Fira Sans Condensed Light"/>
              </a:rPr>
              <a:t>Architecture Diagram</a:t>
            </a:r>
            <a:br/>
            <a:endParaRPr lang="en-US" sz="1400" b="0" strike="noStrike" spc="-1">
              <a:solidFill>
                <a:srgbClr val="000000"/>
              </a:solidFill>
              <a:latin typeface="Arial"/>
            </a:endParaRPr>
          </a:p>
        </p:txBody>
      </p:sp>
      <p:pic>
        <p:nvPicPr>
          <p:cNvPr id="313" name="Picture 4"/>
          <p:cNvPicPr/>
          <p:nvPr/>
        </p:nvPicPr>
        <p:blipFill>
          <a:blip r:embed="rId2"/>
          <a:stretch/>
        </p:blipFill>
        <p:spPr>
          <a:xfrm>
            <a:off x="2602080" y="140400"/>
            <a:ext cx="3705120" cy="4862520"/>
          </a:xfrm>
          <a:prstGeom prst="rect">
            <a:avLst/>
          </a:prstGeom>
          <a:ln>
            <a:noFill/>
          </a:ln>
        </p:spPr>
      </p:pic>
      <p:sp>
        <p:nvSpPr>
          <p:cNvPr id="314" name="CustomShape 2"/>
          <p:cNvSpPr/>
          <p:nvPr/>
        </p:nvSpPr>
        <p:spPr>
          <a:xfrm>
            <a:off x="200880" y="1167840"/>
            <a:ext cx="5631480" cy="152352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1E964C63-4C0A-44D7-8ECC-D19393332EF6}"/>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10</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Picture 5"/>
          <p:cNvPicPr/>
          <p:nvPr/>
        </p:nvPicPr>
        <p:blipFill>
          <a:blip r:embed="rId2"/>
          <a:stretch/>
        </p:blipFill>
        <p:spPr>
          <a:xfrm>
            <a:off x="431180" y="1149397"/>
            <a:ext cx="3538800" cy="3842640"/>
          </a:xfrm>
          <a:prstGeom prst="rect">
            <a:avLst/>
          </a:prstGeom>
          <a:ln>
            <a:noFill/>
          </a:ln>
        </p:spPr>
      </p:pic>
      <p:pic>
        <p:nvPicPr>
          <p:cNvPr id="316" name="Picture 7"/>
          <p:cNvPicPr/>
          <p:nvPr/>
        </p:nvPicPr>
        <p:blipFill>
          <a:blip r:embed="rId3"/>
          <a:stretch/>
        </p:blipFill>
        <p:spPr>
          <a:xfrm>
            <a:off x="4398480" y="1487160"/>
            <a:ext cx="4167360" cy="3485520"/>
          </a:xfrm>
          <a:prstGeom prst="rect">
            <a:avLst/>
          </a:prstGeom>
          <a:ln>
            <a:noFill/>
          </a:ln>
        </p:spPr>
      </p:pic>
      <p:sp>
        <p:nvSpPr>
          <p:cNvPr id="317" name="TextShape 1"/>
          <p:cNvSpPr txBox="1"/>
          <p:nvPr/>
        </p:nvSpPr>
        <p:spPr>
          <a:xfrm>
            <a:off x="283680" y="96120"/>
            <a:ext cx="8228880" cy="1554120"/>
          </a:xfrm>
          <a:prstGeom prst="rect">
            <a:avLst/>
          </a:prstGeom>
          <a:noFill/>
          <a:ln>
            <a:noFill/>
          </a:ln>
        </p:spPr>
        <p:txBody>
          <a:bodyPr lIns="0" tIns="0" rIns="0" bIns="0" anchor="ctr">
            <a:noAutofit/>
          </a:bodyPr>
          <a:lstStyle/>
          <a:p>
            <a:pPr>
              <a:lnSpc>
                <a:spcPct val="90000"/>
              </a:lnSpc>
            </a:pPr>
            <a:r>
              <a:rPr lang="en-US" sz="3200" b="1" strike="noStrike" spc="-1" dirty="0">
                <a:solidFill>
                  <a:srgbClr val="FFFFFF"/>
                </a:solidFill>
                <a:latin typeface="Rajdhani"/>
                <a:ea typeface="DejaVu Sans"/>
              </a:rPr>
              <a:t>Diagrams </a:t>
            </a:r>
            <a:br>
              <a:rPr dirty="0"/>
            </a:br>
            <a:r>
              <a:rPr lang="en-US" sz="2600" b="0" strike="noStrike" spc="-1" dirty="0">
                <a:solidFill>
                  <a:srgbClr val="F3F3F3"/>
                </a:solidFill>
                <a:latin typeface="Fira Sans Condensed Light"/>
                <a:ea typeface="Fira Sans Condensed Light"/>
              </a:rPr>
              <a:t>Sequence diagrams</a:t>
            </a:r>
            <a:br>
              <a:rPr dirty="0"/>
            </a:br>
            <a:endParaRPr lang="en-US" sz="2600" b="0" strike="noStrike" spc="-1" dirty="0">
              <a:solidFill>
                <a:srgbClr val="000000"/>
              </a:solidFill>
              <a:latin typeface="Arial"/>
            </a:endParaRPr>
          </a:p>
        </p:txBody>
      </p:sp>
      <p:sp>
        <p:nvSpPr>
          <p:cNvPr id="5" name="TextBox 4">
            <a:extLst>
              <a:ext uri="{FF2B5EF4-FFF2-40B4-BE49-F238E27FC236}">
                <a16:creationId xmlns:a16="http://schemas.microsoft.com/office/drawing/2014/main" id="{911367F3-611C-4D19-AB6F-401F301449D5}"/>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11</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264600" y="176040"/>
            <a:ext cx="5194080" cy="88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Diagrams </a:t>
            </a:r>
            <a:endParaRPr lang="en-US" sz="3200" b="0" strike="noStrike" spc="-1" dirty="0">
              <a:latin typeface="Arial"/>
            </a:endParaRPr>
          </a:p>
          <a:p>
            <a:pPr>
              <a:lnSpc>
                <a:spcPct val="100000"/>
              </a:lnSpc>
              <a:tabLst>
                <a:tab pos="0" algn="l"/>
              </a:tabLst>
            </a:pPr>
            <a:r>
              <a:rPr lang="en-US" sz="1600" b="1" strike="noStrike" spc="-1" dirty="0">
                <a:solidFill>
                  <a:srgbClr val="F3F3F3"/>
                </a:solidFill>
                <a:latin typeface="Fira Sans Condensed Light"/>
                <a:ea typeface="DejaVu Sans"/>
              </a:rPr>
              <a:t>Class diagram:</a:t>
            </a:r>
            <a:endParaRPr lang="en-US" sz="1600" b="0" strike="noStrike" spc="-1" dirty="0">
              <a:latin typeface="Arial"/>
            </a:endParaRPr>
          </a:p>
        </p:txBody>
      </p:sp>
      <p:pic>
        <p:nvPicPr>
          <p:cNvPr id="319" name="Picture 3"/>
          <p:cNvPicPr/>
          <p:nvPr/>
        </p:nvPicPr>
        <p:blipFill>
          <a:blip r:embed="rId2"/>
          <a:stretch/>
        </p:blipFill>
        <p:spPr>
          <a:xfrm>
            <a:off x="490861" y="1062720"/>
            <a:ext cx="8310960" cy="3685320"/>
          </a:xfrm>
          <a:prstGeom prst="rect">
            <a:avLst/>
          </a:prstGeom>
          <a:ln>
            <a:noFill/>
          </a:ln>
        </p:spPr>
      </p:pic>
      <p:sp>
        <p:nvSpPr>
          <p:cNvPr id="4" name="TextBox 3">
            <a:extLst>
              <a:ext uri="{FF2B5EF4-FFF2-40B4-BE49-F238E27FC236}">
                <a16:creationId xmlns:a16="http://schemas.microsoft.com/office/drawing/2014/main" id="{9BC57EE1-039B-4E93-9902-C65A5C527FCD}"/>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12</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458280" y="75600"/>
            <a:ext cx="519408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Dataset Used:</a:t>
            </a:r>
            <a:endParaRPr lang="en-US" sz="3200" b="0" strike="noStrike" spc="-1">
              <a:latin typeface="Arial"/>
            </a:endParaRPr>
          </a:p>
        </p:txBody>
      </p:sp>
      <p:pic>
        <p:nvPicPr>
          <p:cNvPr id="321" name="Picture 4"/>
          <p:cNvPicPr/>
          <p:nvPr/>
        </p:nvPicPr>
        <p:blipFill>
          <a:blip r:embed="rId2"/>
          <a:stretch/>
        </p:blipFill>
        <p:spPr>
          <a:xfrm>
            <a:off x="4489560" y="609480"/>
            <a:ext cx="4458960" cy="3797280"/>
          </a:xfrm>
          <a:prstGeom prst="rect">
            <a:avLst/>
          </a:prstGeom>
          <a:ln>
            <a:noFill/>
          </a:ln>
        </p:spPr>
      </p:pic>
      <p:sp>
        <p:nvSpPr>
          <p:cNvPr id="322" name="CustomShape 2"/>
          <p:cNvSpPr/>
          <p:nvPr/>
        </p:nvSpPr>
        <p:spPr>
          <a:xfrm>
            <a:off x="195120" y="897480"/>
            <a:ext cx="4092840" cy="18529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153000">
              <a:lnSpc>
                <a:spcPct val="100000"/>
              </a:lnSpc>
            </a:pPr>
            <a:r>
              <a:rPr lang="en-US" sz="1600" b="0" strike="noStrike" spc="-1">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lang="en-US" sz="1600" b="0" strike="noStrike" spc="-1">
              <a:latin typeface="Arial"/>
            </a:endParaRPr>
          </a:p>
        </p:txBody>
      </p:sp>
      <p:sp>
        <p:nvSpPr>
          <p:cNvPr id="5" name="TextBox 4">
            <a:extLst>
              <a:ext uri="{FF2B5EF4-FFF2-40B4-BE49-F238E27FC236}">
                <a16:creationId xmlns:a16="http://schemas.microsoft.com/office/drawing/2014/main" id="{0586D6AE-E617-4A9D-9D9D-650E841F43E7}"/>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13</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232920" y="337320"/>
            <a:ext cx="8228880" cy="858240"/>
          </a:xfrm>
          <a:prstGeom prst="rect">
            <a:avLst/>
          </a:prstGeom>
          <a:noFill/>
          <a:ln>
            <a:noFill/>
          </a:ln>
        </p:spPr>
        <p:txBody>
          <a:bodyPr lIns="0" tIns="0" rIns="0" bIns="0" anchor="ctr">
            <a:noAutofit/>
          </a:bodyPr>
          <a:lstStyle/>
          <a:p>
            <a:pPr>
              <a:lnSpc>
                <a:spcPct val="90000"/>
              </a:lnSpc>
            </a:pPr>
            <a:r>
              <a:rPr lang="en-US" sz="3200" b="1" strike="noStrike" spc="-1" dirty="0">
                <a:solidFill>
                  <a:srgbClr val="FFFFFF"/>
                </a:solidFill>
                <a:latin typeface="Rajdhani"/>
                <a:ea typeface="DejaVu Sans"/>
              </a:rPr>
              <a:t>Dataset Used</a:t>
            </a:r>
            <a:br>
              <a:rPr dirty="0"/>
            </a:br>
            <a:endParaRPr lang="en-US" sz="3200" b="0" strike="noStrike" spc="-1" dirty="0">
              <a:solidFill>
                <a:srgbClr val="000000"/>
              </a:solidFill>
              <a:latin typeface="Arial"/>
            </a:endParaRPr>
          </a:p>
        </p:txBody>
      </p:sp>
      <p:sp>
        <p:nvSpPr>
          <p:cNvPr id="324" name="CustomShape 2"/>
          <p:cNvSpPr/>
          <p:nvPr/>
        </p:nvSpPr>
        <p:spPr>
          <a:xfrm>
            <a:off x="232920" y="833760"/>
            <a:ext cx="5147640" cy="229896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153000">
              <a:lnSpc>
                <a:spcPct val="100000"/>
              </a:lnSpc>
            </a:pPr>
            <a:r>
              <a:rPr lang="en-US" sz="1400" b="0" strike="noStrike" spc="-1">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a:latin typeface="Arial"/>
            </a:endParaRPr>
          </a:p>
        </p:txBody>
      </p:sp>
      <p:pic>
        <p:nvPicPr>
          <p:cNvPr id="325" name="Picture 5"/>
          <p:cNvPicPr/>
          <p:nvPr/>
        </p:nvPicPr>
        <p:blipFill>
          <a:blip r:embed="rId2"/>
          <a:stretch/>
        </p:blipFill>
        <p:spPr>
          <a:xfrm>
            <a:off x="5605560" y="718200"/>
            <a:ext cx="3305160" cy="4087440"/>
          </a:xfrm>
          <a:prstGeom prst="rect">
            <a:avLst/>
          </a:prstGeom>
          <a:ln>
            <a:noFill/>
          </a:ln>
        </p:spPr>
      </p:pic>
      <p:sp>
        <p:nvSpPr>
          <p:cNvPr id="5" name="TextBox 4">
            <a:extLst>
              <a:ext uri="{FF2B5EF4-FFF2-40B4-BE49-F238E27FC236}">
                <a16:creationId xmlns:a16="http://schemas.microsoft.com/office/drawing/2014/main" id="{E3A54F04-DC58-455D-A5E8-E55605BD3F0E}"/>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14</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317160" y="127080"/>
            <a:ext cx="519408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User interface</a:t>
            </a:r>
            <a:endParaRPr lang="en-US" sz="3200" b="0" strike="noStrike" spc="-1">
              <a:latin typeface="Arial"/>
            </a:endParaRPr>
          </a:p>
          <a:p>
            <a:pPr>
              <a:lnSpc>
                <a:spcPct val="100000"/>
              </a:lnSpc>
              <a:tabLst>
                <a:tab pos="0" algn="l"/>
              </a:tabLst>
            </a:pPr>
            <a:r>
              <a:rPr lang="en-US" sz="1600" b="1" strike="noStrike" spc="-1">
                <a:solidFill>
                  <a:srgbClr val="FFFFFF"/>
                </a:solidFill>
                <a:latin typeface="Fira Sans Condensed Light"/>
                <a:ea typeface="DejaVu Sans"/>
              </a:rPr>
              <a:t>Mobile application</a:t>
            </a:r>
            <a:endParaRPr lang="en-US" sz="1600" b="0" strike="noStrike" spc="-1">
              <a:latin typeface="Arial"/>
            </a:endParaRPr>
          </a:p>
        </p:txBody>
      </p:sp>
      <p:sp>
        <p:nvSpPr>
          <p:cNvPr id="327" name="CustomShape 2"/>
          <p:cNvSpPr/>
          <p:nvPr/>
        </p:nvSpPr>
        <p:spPr>
          <a:xfrm>
            <a:off x="0" y="870120"/>
            <a:ext cx="9143640" cy="419724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sp>
      <p:pic>
        <p:nvPicPr>
          <p:cNvPr id="328" name="Picture 14"/>
          <p:cNvPicPr/>
          <p:nvPr/>
        </p:nvPicPr>
        <p:blipFill>
          <a:blip r:embed="rId2"/>
          <a:stretch/>
        </p:blipFill>
        <p:spPr>
          <a:xfrm>
            <a:off x="6492600" y="1054800"/>
            <a:ext cx="1870560" cy="3828240"/>
          </a:xfrm>
          <a:prstGeom prst="rect">
            <a:avLst/>
          </a:prstGeom>
          <a:ln w="38160" cap="sq">
            <a:solidFill>
              <a:srgbClr val="000000"/>
            </a:solidFill>
            <a:miter/>
          </a:ln>
          <a:effectLst>
            <a:outerShdw blurRad="50800" dist="37674" dir="2700000" algn="tl" rotWithShape="0">
              <a:srgbClr val="000000">
                <a:alpha val="43000"/>
              </a:srgbClr>
            </a:outerShdw>
          </a:effectLst>
        </p:spPr>
      </p:pic>
      <p:pic>
        <p:nvPicPr>
          <p:cNvPr id="329" name="Picture 15"/>
          <p:cNvPicPr/>
          <p:nvPr/>
        </p:nvPicPr>
        <p:blipFill>
          <a:blip r:embed="rId3"/>
          <a:stretch/>
        </p:blipFill>
        <p:spPr>
          <a:xfrm>
            <a:off x="3539520" y="1060200"/>
            <a:ext cx="1840680" cy="3822480"/>
          </a:xfrm>
          <a:prstGeom prst="rect">
            <a:avLst/>
          </a:prstGeom>
          <a:ln w="38160" cap="sq">
            <a:solidFill>
              <a:srgbClr val="000000"/>
            </a:solidFill>
            <a:miter/>
          </a:ln>
          <a:effectLst>
            <a:outerShdw blurRad="50800" dist="37674" dir="2700000" algn="tl" rotWithShape="0">
              <a:srgbClr val="000000">
                <a:alpha val="43000"/>
              </a:srgbClr>
            </a:outerShdw>
          </a:effectLst>
        </p:spPr>
      </p:pic>
      <p:pic>
        <p:nvPicPr>
          <p:cNvPr id="330" name="Picture 16"/>
          <p:cNvPicPr/>
          <p:nvPr/>
        </p:nvPicPr>
        <p:blipFill>
          <a:blip r:embed="rId4"/>
          <a:stretch/>
        </p:blipFill>
        <p:spPr>
          <a:xfrm>
            <a:off x="600840" y="1104120"/>
            <a:ext cx="1826280" cy="3729600"/>
          </a:xfrm>
          <a:prstGeom prst="rect">
            <a:avLst/>
          </a:prstGeom>
          <a:ln w="38160" cap="sq">
            <a:solidFill>
              <a:srgbClr val="000000"/>
            </a:solidFill>
            <a:miter/>
          </a:ln>
          <a:effectLst>
            <a:outerShdw blurRad="50800" dist="37674" dir="2700000" algn="tl" rotWithShape="0">
              <a:srgbClr val="000000">
                <a:alpha val="43000"/>
              </a:srgbClr>
            </a:outerShdw>
          </a:effectLst>
        </p:spPr>
      </p:pic>
      <p:sp>
        <p:nvSpPr>
          <p:cNvPr id="7" name="TextBox 6">
            <a:extLst>
              <a:ext uri="{FF2B5EF4-FFF2-40B4-BE49-F238E27FC236}">
                <a16:creationId xmlns:a16="http://schemas.microsoft.com/office/drawing/2014/main" id="{23D68F2F-1633-4817-85C5-CBEB9A91C216}"/>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15</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282600" y="359640"/>
            <a:ext cx="519408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FFFFF"/>
                </a:solidFill>
                <a:latin typeface="Rajdhani"/>
                <a:ea typeface="DejaVu Sans"/>
              </a:rPr>
              <a:t>User interface (cont.)</a:t>
            </a:r>
            <a:endParaRPr lang="en-US" sz="3200" b="0" strike="noStrike" spc="-1">
              <a:latin typeface="Arial"/>
            </a:endParaRPr>
          </a:p>
          <a:p>
            <a:pPr>
              <a:lnSpc>
                <a:spcPct val="100000"/>
              </a:lnSpc>
              <a:tabLst>
                <a:tab pos="0" algn="l"/>
              </a:tabLst>
            </a:pPr>
            <a:r>
              <a:rPr lang="en-US" sz="1400" b="1" strike="noStrike" spc="-1">
                <a:solidFill>
                  <a:srgbClr val="FFFFFF"/>
                </a:solidFill>
                <a:latin typeface="Fira Sans Condensed Light"/>
                <a:ea typeface="DejaVu Sans"/>
              </a:rPr>
              <a:t>GUI</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332" name="CustomShape 2"/>
          <p:cNvSpPr/>
          <p:nvPr/>
        </p:nvSpPr>
        <p:spPr>
          <a:xfrm>
            <a:off x="282600" y="843120"/>
            <a:ext cx="8742240" cy="41893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sp>
      <p:pic>
        <p:nvPicPr>
          <p:cNvPr id="333" name="Picture 7"/>
          <p:cNvPicPr/>
          <p:nvPr/>
        </p:nvPicPr>
        <p:blipFill>
          <a:blip r:embed="rId2"/>
          <a:stretch/>
        </p:blipFill>
        <p:spPr>
          <a:xfrm>
            <a:off x="541080" y="1001520"/>
            <a:ext cx="1500480" cy="2057400"/>
          </a:xfrm>
          <a:prstGeom prst="rect">
            <a:avLst/>
          </a:prstGeom>
          <a:ln w="88920" cap="sq">
            <a:solidFill>
              <a:srgbClr val="000000"/>
            </a:solidFill>
            <a:miter/>
          </a:ln>
          <a:effectLst>
            <a:innerShdw blurRad="76200">
              <a:srgbClr val="000000"/>
            </a:innerShdw>
          </a:effectLst>
        </p:spPr>
      </p:pic>
      <p:pic>
        <p:nvPicPr>
          <p:cNvPr id="334" name="Picture 12"/>
          <p:cNvPicPr/>
          <p:nvPr/>
        </p:nvPicPr>
        <p:blipFill>
          <a:blip r:embed="rId3"/>
          <a:stretch/>
        </p:blipFill>
        <p:spPr>
          <a:xfrm>
            <a:off x="2346840" y="1001520"/>
            <a:ext cx="1588680" cy="2057400"/>
          </a:xfrm>
          <a:prstGeom prst="rect">
            <a:avLst/>
          </a:prstGeom>
          <a:ln w="88920" cap="sq">
            <a:solidFill>
              <a:srgbClr val="000000"/>
            </a:solidFill>
            <a:miter/>
          </a:ln>
          <a:effectLst>
            <a:innerShdw blurRad="76200">
              <a:srgbClr val="000000"/>
            </a:innerShdw>
          </a:effectLst>
        </p:spPr>
      </p:pic>
      <p:pic>
        <p:nvPicPr>
          <p:cNvPr id="335" name="Picture 2"/>
          <p:cNvPicPr/>
          <p:nvPr/>
        </p:nvPicPr>
        <p:blipFill>
          <a:blip r:embed="rId4"/>
          <a:stretch/>
        </p:blipFill>
        <p:spPr>
          <a:xfrm>
            <a:off x="541080" y="3488760"/>
            <a:ext cx="2464560" cy="1397520"/>
          </a:xfrm>
          <a:prstGeom prst="rect">
            <a:avLst/>
          </a:prstGeom>
          <a:ln w="88920" cap="sq">
            <a:solidFill>
              <a:srgbClr val="000000"/>
            </a:solidFill>
            <a:miter/>
          </a:ln>
          <a:effectLst>
            <a:innerShdw blurRad="76200">
              <a:srgbClr val="000000"/>
            </a:innerShdw>
          </a:effectLst>
        </p:spPr>
      </p:pic>
      <p:pic>
        <p:nvPicPr>
          <p:cNvPr id="336" name="Picture 5"/>
          <p:cNvPicPr/>
          <p:nvPr/>
        </p:nvPicPr>
        <p:blipFill>
          <a:blip r:embed="rId5"/>
          <a:stretch/>
        </p:blipFill>
        <p:spPr>
          <a:xfrm>
            <a:off x="4414680" y="2840400"/>
            <a:ext cx="2037240" cy="1822320"/>
          </a:xfrm>
          <a:prstGeom prst="rect">
            <a:avLst/>
          </a:prstGeom>
          <a:ln w="88920" cap="sq">
            <a:solidFill>
              <a:srgbClr val="000000"/>
            </a:solidFill>
            <a:miter/>
          </a:ln>
          <a:effectLst>
            <a:innerShdw blurRad="76200">
              <a:srgbClr val="000000"/>
            </a:innerShdw>
          </a:effectLst>
        </p:spPr>
      </p:pic>
      <p:pic>
        <p:nvPicPr>
          <p:cNvPr id="337" name="Picture 14"/>
          <p:cNvPicPr/>
          <p:nvPr/>
        </p:nvPicPr>
        <p:blipFill>
          <a:blip r:embed="rId6"/>
          <a:stretch/>
        </p:blipFill>
        <p:spPr>
          <a:xfrm>
            <a:off x="6987600" y="995400"/>
            <a:ext cx="1948680" cy="2023200"/>
          </a:xfrm>
          <a:prstGeom prst="rect">
            <a:avLst/>
          </a:prstGeom>
          <a:ln w="88920" cap="sq">
            <a:solidFill>
              <a:srgbClr val="000000"/>
            </a:solidFill>
            <a:miter/>
          </a:ln>
          <a:effectLst>
            <a:innerShdw blurRad="76200">
              <a:srgbClr val="000000"/>
            </a:innerShdw>
          </a:effectLst>
        </p:spPr>
      </p:pic>
      <p:pic>
        <p:nvPicPr>
          <p:cNvPr id="338" name="Picture 16"/>
          <p:cNvPicPr/>
          <p:nvPr/>
        </p:nvPicPr>
        <p:blipFill>
          <a:blip r:embed="rId7"/>
          <a:stretch/>
        </p:blipFill>
        <p:spPr>
          <a:xfrm>
            <a:off x="4206600" y="995400"/>
            <a:ext cx="2452680" cy="1305000"/>
          </a:xfrm>
          <a:prstGeom prst="rect">
            <a:avLst/>
          </a:prstGeom>
          <a:ln w="88920" cap="sq">
            <a:solidFill>
              <a:srgbClr val="000000"/>
            </a:solidFill>
            <a:miter/>
          </a:ln>
          <a:effectLst>
            <a:innerShdw blurRad="76200">
              <a:srgbClr val="000000"/>
            </a:innerShdw>
          </a:effectLst>
        </p:spPr>
      </p:pic>
      <p:sp>
        <p:nvSpPr>
          <p:cNvPr id="10" name="TextBox 9">
            <a:extLst>
              <a:ext uri="{FF2B5EF4-FFF2-40B4-BE49-F238E27FC236}">
                <a16:creationId xmlns:a16="http://schemas.microsoft.com/office/drawing/2014/main" id="{5F6E7D9D-2BFA-4787-9F80-5EF8B4AA2AC7}"/>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16</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Picture 3"/>
          <p:cNvPicPr/>
          <p:nvPr/>
        </p:nvPicPr>
        <p:blipFill>
          <a:blip r:embed="rId2"/>
          <a:srcRect l="31885" t="23399" r="8863" b="3328"/>
          <a:stretch/>
        </p:blipFill>
        <p:spPr>
          <a:xfrm>
            <a:off x="371880" y="1464840"/>
            <a:ext cx="3560760" cy="2497320"/>
          </a:xfrm>
          <a:prstGeom prst="rect">
            <a:avLst/>
          </a:prstGeom>
          <a:ln w="88920" cap="sq">
            <a:solidFill>
              <a:srgbClr val="000000"/>
            </a:solidFill>
            <a:miter/>
          </a:ln>
          <a:effectLst>
            <a:innerShdw blurRad="76200">
              <a:srgbClr val="000000"/>
            </a:innerShdw>
          </a:effectLst>
        </p:spPr>
      </p:pic>
      <p:pic>
        <p:nvPicPr>
          <p:cNvPr id="340" name="Picture 4"/>
          <p:cNvPicPr/>
          <p:nvPr/>
        </p:nvPicPr>
        <p:blipFill>
          <a:blip r:embed="rId3"/>
          <a:srcRect l="4351" t="8126" r="4074" b="5086"/>
          <a:stretch/>
        </p:blipFill>
        <p:spPr>
          <a:xfrm>
            <a:off x="4497480" y="1464840"/>
            <a:ext cx="3174120" cy="2690640"/>
          </a:xfrm>
          <a:prstGeom prst="rect">
            <a:avLst/>
          </a:prstGeom>
          <a:ln w="88920" cap="sq">
            <a:solidFill>
              <a:srgbClr val="000000"/>
            </a:solidFill>
            <a:miter/>
          </a:ln>
          <a:effectLst>
            <a:innerShdw blurRad="76200">
              <a:srgbClr val="000000"/>
            </a:innerShdw>
          </a:effectLst>
        </p:spPr>
      </p:pic>
      <p:sp>
        <p:nvSpPr>
          <p:cNvPr id="341" name="CustomShape 1"/>
          <p:cNvSpPr/>
          <p:nvPr/>
        </p:nvSpPr>
        <p:spPr>
          <a:xfrm>
            <a:off x="434880" y="402480"/>
            <a:ext cx="4571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3200" b="1" strike="noStrike" spc="-1">
                <a:solidFill>
                  <a:srgbClr val="FFFFFF"/>
                </a:solidFill>
                <a:latin typeface="Rajdhani"/>
                <a:ea typeface="DejaVu Sans"/>
              </a:rPr>
              <a:t>Results</a:t>
            </a:r>
            <a:endParaRPr lang="en-US" sz="3200" b="0" strike="noStrike" spc="-1">
              <a:latin typeface="Arial"/>
            </a:endParaRPr>
          </a:p>
        </p:txBody>
      </p:sp>
      <p:sp>
        <p:nvSpPr>
          <p:cNvPr id="342" name="CustomShape 2"/>
          <p:cNvSpPr/>
          <p:nvPr/>
        </p:nvSpPr>
        <p:spPr>
          <a:xfrm>
            <a:off x="1405080" y="4070160"/>
            <a:ext cx="2111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FF"/>
                </a:solidFill>
                <a:latin typeface="Arial"/>
                <a:ea typeface="DejaVu Sans"/>
              </a:rPr>
              <a:t>Rs numbers report</a:t>
            </a:r>
            <a:endParaRPr lang="en-US" sz="1800" b="0" strike="noStrike" spc="-1">
              <a:latin typeface="Arial"/>
            </a:endParaRPr>
          </a:p>
        </p:txBody>
      </p:sp>
      <p:sp>
        <p:nvSpPr>
          <p:cNvPr id="343" name="CustomShape 3"/>
          <p:cNvSpPr/>
          <p:nvPr/>
        </p:nvSpPr>
        <p:spPr>
          <a:xfrm>
            <a:off x="5029200" y="4263840"/>
            <a:ext cx="246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FF"/>
                </a:solidFill>
                <a:latin typeface="Arial"/>
                <a:ea typeface="DejaVu Sans"/>
              </a:rPr>
              <a:t>Whole genome report</a:t>
            </a:r>
            <a:endParaRPr lang="en-US" sz="1800" b="0" strike="noStrike" spc="-1">
              <a:latin typeface="Arial"/>
            </a:endParaRPr>
          </a:p>
        </p:txBody>
      </p:sp>
      <p:sp>
        <p:nvSpPr>
          <p:cNvPr id="7" name="TextBox 6">
            <a:extLst>
              <a:ext uri="{FF2B5EF4-FFF2-40B4-BE49-F238E27FC236}">
                <a16:creationId xmlns:a16="http://schemas.microsoft.com/office/drawing/2014/main" id="{1A0B1A3A-BE0A-49FF-AB3E-EE1A84A370B9}"/>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17</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9" name="CustomShape 1"/>
          <p:cNvSpPr/>
          <p:nvPr/>
        </p:nvSpPr>
        <p:spPr>
          <a:xfrm>
            <a:off x="720000" y="509760"/>
            <a:ext cx="7702920" cy="571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F3F3F3"/>
                </a:solidFill>
                <a:latin typeface="Rajdhani"/>
                <a:ea typeface="Rajdhani"/>
              </a:rPr>
              <a:t>Agenda</a:t>
            </a:r>
            <a:endParaRPr lang="en-US" sz="3000" b="0" strike="noStrike" spc="-1">
              <a:latin typeface="Arial"/>
            </a:endParaRPr>
          </a:p>
        </p:txBody>
      </p:sp>
      <p:sp>
        <p:nvSpPr>
          <p:cNvPr id="270" name="CustomShape 2"/>
          <p:cNvSpPr/>
          <p:nvPr/>
        </p:nvSpPr>
        <p:spPr>
          <a:xfrm>
            <a:off x="720000" y="1152360"/>
            <a:ext cx="7702920" cy="360504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736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Introduction &amp; Objectives</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Problem Statement</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System Overview</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Methodology</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Design Patterns</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Diagrams</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Dataset Description</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User Interface</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FFFFF"/>
                </a:solidFill>
                <a:latin typeface="Fira Sans Condensed Light"/>
                <a:ea typeface="DejaVu Sans"/>
              </a:rPr>
              <a:t>Results</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Time plan</a:t>
            </a:r>
            <a:endParaRPr lang="en-US" sz="2000" b="0" strike="noStrike" spc="-1">
              <a:latin typeface="Arial"/>
            </a:endParaRPr>
          </a:p>
          <a:p>
            <a:pPr marL="457200" indent="-297360">
              <a:lnSpc>
                <a:spcPct val="100000"/>
              </a:lnSpc>
              <a:buClr>
                <a:srgbClr val="F3F3F3"/>
              </a:buClr>
              <a:buFont typeface="Arial"/>
              <a:buChar char="•"/>
            </a:pPr>
            <a:r>
              <a:rPr lang="en-US" sz="2000" b="0" strike="noStrike" spc="-1">
                <a:solidFill>
                  <a:srgbClr val="F3F3F3"/>
                </a:solidFill>
                <a:latin typeface="Fira Sans Condensed Light"/>
                <a:ea typeface="DejaVu Sans"/>
              </a:rPr>
              <a:t>Demo</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spcBef>
                <a:spcPts val="1599"/>
              </a:spcBef>
              <a:spcAft>
                <a:spcPts val="1599"/>
              </a:spcAft>
              <a:tabLst>
                <a:tab pos="0" algn="l"/>
              </a:tabLst>
            </a:pPr>
            <a:endParaRPr lang="en-US" sz="2000" b="0" strike="noStrike" spc="-1">
              <a:latin typeface="Aria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44" name="CustomShape 1"/>
          <p:cNvSpPr/>
          <p:nvPr/>
        </p:nvSpPr>
        <p:spPr>
          <a:xfrm>
            <a:off x="-804960" y="5040"/>
            <a:ext cx="2758680" cy="1082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en" sz="2200" b="1" strike="noStrike" spc="-1">
                <a:solidFill>
                  <a:srgbClr val="F3F3F3"/>
                </a:solidFill>
                <a:latin typeface="Rajdhani"/>
                <a:ea typeface="Rajdhani"/>
              </a:rPr>
              <a:t>TIME PLAN</a:t>
            </a:r>
            <a:endParaRPr lang="en-US" sz="2200" b="0" strike="noStrike" spc="-1">
              <a:latin typeface="Arial"/>
            </a:endParaRPr>
          </a:p>
        </p:txBody>
      </p:sp>
      <p:sp>
        <p:nvSpPr>
          <p:cNvPr id="345" name="CustomShape 2"/>
          <p:cNvSpPr/>
          <p:nvPr/>
        </p:nvSpPr>
        <p:spPr>
          <a:xfrm>
            <a:off x="2647440" y="274320"/>
            <a:ext cx="4320" cy="480636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46" name="CustomShape 3"/>
          <p:cNvSpPr/>
          <p:nvPr/>
        </p:nvSpPr>
        <p:spPr>
          <a:xfrm>
            <a:off x="405360" y="136116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00A933"/>
                </a:solidFill>
                <a:latin typeface="Fira Sans Condensed Light"/>
                <a:ea typeface="Fira Sans Condensed Light"/>
              </a:rPr>
              <a:t>Whole genome processing from the sources we gathered</a:t>
            </a:r>
            <a:endParaRPr lang="en-US" sz="1400" b="0" strike="noStrike" spc="-1">
              <a:solidFill>
                <a:srgbClr val="00A933"/>
              </a:solidFill>
              <a:latin typeface="Arial"/>
            </a:endParaRPr>
          </a:p>
        </p:txBody>
      </p:sp>
      <p:sp>
        <p:nvSpPr>
          <p:cNvPr id="347" name="CustomShape 4"/>
          <p:cNvSpPr/>
          <p:nvPr/>
        </p:nvSpPr>
        <p:spPr>
          <a:xfrm>
            <a:off x="2889720" y="136116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B</a:t>
            </a:r>
            <a:r>
              <a:rPr lang="en" sz="1800" b="1" strike="noStrike" spc="-1">
                <a:solidFill>
                  <a:srgbClr val="00A933"/>
                </a:solidFill>
                <a:latin typeface="Rajdhani"/>
                <a:ea typeface="Rajdhani"/>
              </a:rPr>
              <a:t>y the end of </a:t>
            </a:r>
            <a:r>
              <a:rPr lang="en-US" sz="1800" b="1" strike="noStrike" spc="-1">
                <a:solidFill>
                  <a:srgbClr val="00A933"/>
                </a:solidFill>
                <a:latin typeface="Rajdhani"/>
                <a:ea typeface="Rajdhani"/>
              </a:rPr>
              <a:t>January</a:t>
            </a:r>
            <a:endParaRPr lang="en-US" sz="1800" b="0" strike="noStrike" spc="-1">
              <a:solidFill>
                <a:srgbClr val="00A933"/>
              </a:solidFill>
              <a:latin typeface="Arial"/>
            </a:endParaRPr>
          </a:p>
        </p:txBody>
      </p:sp>
      <p:sp>
        <p:nvSpPr>
          <p:cNvPr id="348" name="CustomShape 5"/>
          <p:cNvSpPr/>
          <p:nvPr/>
        </p:nvSpPr>
        <p:spPr>
          <a:xfrm>
            <a:off x="2981520" y="206640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US" sz="1400" b="0" strike="noStrike" spc="-1">
                <a:solidFill>
                  <a:srgbClr val="00A933"/>
                </a:solidFill>
                <a:latin typeface="Fira Sans Condensed Light"/>
                <a:ea typeface="Fira Sans Condensed Light"/>
              </a:rPr>
              <a:t>Potentially add Whole genome in our system based on the information we gathered</a:t>
            </a:r>
            <a:endParaRPr lang="en-US" sz="1400" b="0" strike="noStrike" spc="-1">
              <a:solidFill>
                <a:srgbClr val="00A933"/>
              </a:solidFill>
              <a:latin typeface="Arial"/>
            </a:endParaRPr>
          </a:p>
        </p:txBody>
      </p:sp>
      <p:sp>
        <p:nvSpPr>
          <p:cNvPr id="349" name="CustomShape 6"/>
          <p:cNvSpPr/>
          <p:nvPr/>
        </p:nvSpPr>
        <p:spPr>
          <a:xfrm>
            <a:off x="426240" y="334980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400" b="0" strike="noStrike" spc="-1">
                <a:solidFill>
                  <a:srgbClr val="00A933"/>
                </a:solidFill>
                <a:latin typeface="Fira Sans Condensed Light"/>
                <a:ea typeface="Fira Sans Condensed Light"/>
              </a:rPr>
              <a:t>Implement at least 60 % of the GUI application and mobile application</a:t>
            </a:r>
            <a:endParaRPr lang="en-US" sz="1400" b="0" strike="noStrike" spc="-1">
              <a:solidFill>
                <a:srgbClr val="00A933"/>
              </a:solidFill>
              <a:latin typeface="Arial"/>
            </a:endParaRPr>
          </a:p>
        </p:txBody>
      </p:sp>
      <p:sp>
        <p:nvSpPr>
          <p:cNvPr id="350" name="CustomShape 7"/>
          <p:cNvSpPr/>
          <p:nvPr/>
        </p:nvSpPr>
        <p:spPr>
          <a:xfrm>
            <a:off x="2961720" y="429012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Prove that if is at least a relevance or kinship degree </a:t>
            </a:r>
            <a:endParaRPr lang="en-US" sz="1400" b="0" strike="noStrike" spc="-1">
              <a:solidFill>
                <a:srgbClr val="00A933"/>
              </a:solidFill>
              <a:latin typeface="Arial"/>
            </a:endParaRPr>
          </a:p>
        </p:txBody>
      </p:sp>
      <p:sp>
        <p:nvSpPr>
          <p:cNvPr id="351" name="CustomShape 8"/>
          <p:cNvSpPr/>
          <p:nvPr/>
        </p:nvSpPr>
        <p:spPr>
          <a:xfrm>
            <a:off x="405360" y="238608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 sz="1800" b="1" strike="noStrike" spc="-1">
                <a:solidFill>
                  <a:srgbClr val="00A933"/>
                </a:solidFill>
                <a:latin typeface="Rajdhani"/>
                <a:ea typeface="Rajdhani"/>
              </a:rPr>
              <a:t>By the end of </a:t>
            </a:r>
            <a:r>
              <a:rPr lang="en-US" sz="1800" b="1" strike="noStrike" spc="-1">
                <a:solidFill>
                  <a:srgbClr val="00A933"/>
                </a:solidFill>
                <a:latin typeface="Rajdhani"/>
                <a:ea typeface="Rajdhani"/>
              </a:rPr>
              <a:t>February</a:t>
            </a:r>
            <a:endParaRPr lang="en-US" sz="1800" b="0" strike="noStrike" spc="-1">
              <a:solidFill>
                <a:srgbClr val="00A933"/>
              </a:solidFill>
              <a:latin typeface="Arial"/>
            </a:endParaRPr>
          </a:p>
        </p:txBody>
      </p:sp>
      <p:sp>
        <p:nvSpPr>
          <p:cNvPr id="352" name="CustomShape 9"/>
          <p:cNvSpPr/>
          <p:nvPr/>
        </p:nvSpPr>
        <p:spPr>
          <a:xfrm>
            <a:off x="2946240" y="338580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US" sz="1800" b="1" strike="noStrike" spc="-1">
                <a:solidFill>
                  <a:srgbClr val="00A933"/>
                </a:solidFill>
                <a:latin typeface="Rajdhani"/>
                <a:ea typeface="Rajdhani"/>
              </a:rPr>
              <a:t>B</a:t>
            </a:r>
            <a:r>
              <a:rPr lang="en" sz="1800" b="1" strike="noStrike" spc="-1">
                <a:solidFill>
                  <a:srgbClr val="00A933"/>
                </a:solidFill>
                <a:latin typeface="Rajdhani"/>
                <a:ea typeface="Rajdhani"/>
              </a:rPr>
              <a:t>efore the end of Februrary </a:t>
            </a:r>
            <a:endParaRPr lang="en-US" sz="1800" b="0" strike="noStrike" spc="-1">
              <a:solidFill>
                <a:srgbClr val="00A933"/>
              </a:solidFill>
              <a:latin typeface="Arial"/>
            </a:endParaRPr>
          </a:p>
        </p:txBody>
      </p:sp>
      <p:sp>
        <p:nvSpPr>
          <p:cNvPr id="353" name="CustomShape 10"/>
          <p:cNvSpPr/>
          <p:nvPr/>
        </p:nvSpPr>
        <p:spPr>
          <a:xfrm>
            <a:off x="333360" y="4254120"/>
            <a:ext cx="206280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Start by the end of February</a:t>
            </a:r>
            <a:endParaRPr lang="en-US" sz="1800" b="0" strike="noStrike" spc="-1">
              <a:solidFill>
                <a:srgbClr val="00A933"/>
              </a:solidFill>
              <a:latin typeface="Arial"/>
            </a:endParaRPr>
          </a:p>
        </p:txBody>
      </p:sp>
      <p:sp>
        <p:nvSpPr>
          <p:cNvPr id="354" name="CustomShape 11"/>
          <p:cNvSpPr/>
          <p:nvPr/>
        </p:nvSpPr>
        <p:spPr>
          <a:xfrm>
            <a:off x="2478960" y="1725480"/>
            <a:ext cx="31140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5" name="CustomShape 12"/>
          <p:cNvSpPr/>
          <p:nvPr/>
        </p:nvSpPr>
        <p:spPr>
          <a:xfrm>
            <a:off x="2541600" y="2805120"/>
            <a:ext cx="2073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6" name="CustomShape 13"/>
          <p:cNvSpPr/>
          <p:nvPr/>
        </p:nvSpPr>
        <p:spPr>
          <a:xfrm>
            <a:off x="2489760" y="3663000"/>
            <a:ext cx="31140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7" name="CustomShape 14"/>
          <p:cNvSpPr/>
          <p:nvPr/>
        </p:nvSpPr>
        <p:spPr>
          <a:xfrm>
            <a:off x="2462040" y="4530240"/>
            <a:ext cx="31140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8" name="CustomShape 15"/>
          <p:cNvSpPr/>
          <p:nvPr/>
        </p:nvSpPr>
        <p:spPr>
          <a:xfrm>
            <a:off x="1046160" y="590760"/>
            <a:ext cx="1590840" cy="62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600" b="1" strike="noStrike" spc="-1">
                <a:solidFill>
                  <a:srgbClr val="00A933"/>
                </a:solidFill>
                <a:latin typeface="Rajdhani"/>
                <a:ea typeface="Rajdhani"/>
              </a:rPr>
              <a:t>13/1/2022</a:t>
            </a:r>
            <a:endParaRPr lang="en-US" sz="1600" b="0" strike="noStrike" spc="-1">
              <a:solidFill>
                <a:srgbClr val="00A933"/>
              </a:solidFill>
              <a:latin typeface="Arial"/>
            </a:endParaRPr>
          </a:p>
        </p:txBody>
      </p:sp>
      <p:sp>
        <p:nvSpPr>
          <p:cNvPr id="359" name="CustomShape 16"/>
          <p:cNvSpPr/>
          <p:nvPr/>
        </p:nvSpPr>
        <p:spPr>
          <a:xfrm>
            <a:off x="2871360" y="567360"/>
            <a:ext cx="1776960" cy="61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Enhance everything we implemented so far</a:t>
            </a:r>
            <a:endParaRPr lang="en-US" sz="1400" b="0" strike="noStrike" spc="-1">
              <a:solidFill>
                <a:srgbClr val="00A933"/>
              </a:solidFill>
              <a:latin typeface="Arial"/>
            </a:endParaRPr>
          </a:p>
        </p:txBody>
      </p:sp>
      <p:sp>
        <p:nvSpPr>
          <p:cNvPr id="360" name="CustomShape 17"/>
          <p:cNvSpPr/>
          <p:nvPr/>
        </p:nvSpPr>
        <p:spPr>
          <a:xfrm>
            <a:off x="2479680" y="867960"/>
            <a:ext cx="332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61" name="CustomShape 18"/>
          <p:cNvSpPr/>
          <p:nvPr/>
        </p:nvSpPr>
        <p:spPr>
          <a:xfrm>
            <a:off x="7036560" y="182880"/>
            <a:ext cx="4320" cy="480636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62" name="CustomShape 19"/>
          <p:cNvSpPr/>
          <p:nvPr/>
        </p:nvSpPr>
        <p:spPr>
          <a:xfrm>
            <a:off x="6858000" y="822960"/>
            <a:ext cx="332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63" name="TextShape 20"/>
          <p:cNvSpPr txBox="1"/>
          <p:nvPr/>
        </p:nvSpPr>
        <p:spPr>
          <a:xfrm>
            <a:off x="5486400" y="680400"/>
            <a:ext cx="1322280" cy="325440"/>
          </a:xfrm>
          <a:prstGeom prst="rect">
            <a:avLst/>
          </a:prstGeom>
          <a:noFill/>
          <a:ln>
            <a:noFill/>
          </a:ln>
        </p:spPr>
        <p:txBody>
          <a:bodyPr lIns="90000" tIns="45000" rIns="90000" bIns="45000">
            <a:noAutofit/>
          </a:bodyPr>
          <a:lstStyle/>
          <a:p>
            <a:r>
              <a:rPr lang="en-US" sz="1600" b="1" strike="noStrike" spc="-1">
                <a:solidFill>
                  <a:srgbClr val="EEEEEE"/>
                </a:solidFill>
                <a:latin typeface="Rajdhani"/>
                <a:ea typeface="Rajdhani"/>
              </a:rPr>
              <a:t>12/3/2022</a:t>
            </a:r>
            <a:endParaRPr lang="en-US" sz="1600" b="0" strike="noStrike" spc="-1">
              <a:solidFill>
                <a:srgbClr val="EEEEEE"/>
              </a:solidFill>
              <a:latin typeface="Arial"/>
            </a:endParaRPr>
          </a:p>
        </p:txBody>
      </p:sp>
      <p:sp>
        <p:nvSpPr>
          <p:cNvPr id="364" name="TextShape 21"/>
          <p:cNvSpPr txBox="1"/>
          <p:nvPr/>
        </p:nvSpPr>
        <p:spPr>
          <a:xfrm>
            <a:off x="7223760" y="365760"/>
            <a:ext cx="1920240" cy="1343160"/>
          </a:xfrm>
          <a:prstGeom prst="rect">
            <a:avLst/>
          </a:prstGeom>
          <a:noFill/>
          <a:ln>
            <a:noFill/>
          </a:ln>
        </p:spPr>
        <p:txBody>
          <a:bodyPr lIns="90000" tIns="45000" rIns="90000" bIns="45000">
            <a:noAutofit/>
          </a:bodyPr>
          <a:lstStyle/>
          <a:p>
            <a:r>
              <a:rPr lang="en-US" sz="1400" b="0" strike="noStrike" spc="-1">
                <a:solidFill>
                  <a:srgbClr val="EEEEEE"/>
                </a:solidFill>
                <a:latin typeface="Fira Sans Condensed Light"/>
                <a:ea typeface="Fira Sans Condensed Light"/>
              </a:rPr>
              <a:t>Try to collect whole genome family and apply the paternity test on, and collect rs numbers for relevance analysis</a:t>
            </a:r>
            <a:endParaRPr lang="en-US" sz="1400" b="0" strike="noStrike" spc="-1">
              <a:solidFill>
                <a:srgbClr val="EEEEEE"/>
              </a:solidFill>
              <a:latin typeface="Arial"/>
            </a:endParaRPr>
          </a:p>
        </p:txBody>
      </p:sp>
      <p:sp>
        <p:nvSpPr>
          <p:cNvPr id="365" name="CustomShape 22"/>
          <p:cNvSpPr/>
          <p:nvPr/>
        </p:nvSpPr>
        <p:spPr>
          <a:xfrm>
            <a:off x="6894000" y="2190960"/>
            <a:ext cx="332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66" name="TextShape 23"/>
          <p:cNvSpPr txBox="1"/>
          <p:nvPr/>
        </p:nvSpPr>
        <p:spPr>
          <a:xfrm>
            <a:off x="7364520" y="1920240"/>
            <a:ext cx="1322280" cy="559800"/>
          </a:xfrm>
          <a:prstGeom prst="rect">
            <a:avLst/>
          </a:prstGeom>
          <a:noFill/>
          <a:ln>
            <a:noFill/>
          </a:ln>
        </p:spPr>
        <p:txBody>
          <a:bodyPr lIns="90000" tIns="45000" rIns="90000" bIns="45000">
            <a:noAutofit/>
          </a:bodyPr>
          <a:lstStyle/>
          <a:p>
            <a:r>
              <a:rPr lang="en-US" sz="1600" b="1" strike="noStrike" spc="-1">
                <a:solidFill>
                  <a:srgbClr val="EEEEEE"/>
                </a:solidFill>
                <a:latin typeface="Rajdhani"/>
                <a:ea typeface="Rajdhani"/>
              </a:rPr>
              <a:t>Start of April</a:t>
            </a:r>
            <a:endParaRPr lang="en-US" sz="1600" b="0" strike="noStrike" spc="-1">
              <a:solidFill>
                <a:srgbClr val="EEEEEE"/>
              </a:solidFill>
              <a:latin typeface="Arial"/>
            </a:endParaRPr>
          </a:p>
        </p:txBody>
      </p:sp>
      <p:sp>
        <p:nvSpPr>
          <p:cNvPr id="367" name="TextShape 24"/>
          <p:cNvSpPr txBox="1"/>
          <p:nvPr/>
        </p:nvSpPr>
        <p:spPr>
          <a:xfrm>
            <a:off x="7315200" y="2546280"/>
            <a:ext cx="1645920" cy="1551960"/>
          </a:xfrm>
          <a:prstGeom prst="rect">
            <a:avLst/>
          </a:prstGeom>
          <a:noFill/>
          <a:ln>
            <a:noFill/>
          </a:ln>
        </p:spPr>
        <p:txBody>
          <a:bodyPr lIns="90000" tIns="45000" rIns="90000" bIns="45000">
            <a:noAutofit/>
          </a:bodyPr>
          <a:lstStyle/>
          <a:p>
            <a:r>
              <a:rPr lang="en-US" sz="1400" b="0" strike="noStrike" spc="-1">
                <a:solidFill>
                  <a:srgbClr val="EEEEEE"/>
                </a:solidFill>
                <a:latin typeface="Fira Sans Condensed Light"/>
                <a:ea typeface="Fira Sans Condensed Light"/>
              </a:rPr>
              <a:t>Get relevance between new child and all fathers we have using rs numbers and whole genome</a:t>
            </a:r>
            <a:endParaRPr lang="en-US" sz="1400" b="0" strike="noStrike" spc="-1">
              <a:latin typeface="Arial"/>
            </a:endParaRPr>
          </a:p>
        </p:txBody>
      </p:sp>
      <p:sp>
        <p:nvSpPr>
          <p:cNvPr id="368" name="CustomShape 25"/>
          <p:cNvSpPr/>
          <p:nvPr/>
        </p:nvSpPr>
        <p:spPr>
          <a:xfrm>
            <a:off x="6894000" y="3306960"/>
            <a:ext cx="332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69" name="TextShape 26"/>
          <p:cNvSpPr txBox="1"/>
          <p:nvPr/>
        </p:nvSpPr>
        <p:spPr>
          <a:xfrm>
            <a:off x="5444280" y="3003480"/>
            <a:ext cx="1322280" cy="559800"/>
          </a:xfrm>
          <a:prstGeom prst="rect">
            <a:avLst/>
          </a:prstGeom>
          <a:noFill/>
          <a:ln>
            <a:noFill/>
          </a:ln>
        </p:spPr>
        <p:txBody>
          <a:bodyPr lIns="90000" tIns="45000" rIns="90000" bIns="45000">
            <a:noAutofit/>
          </a:bodyPr>
          <a:lstStyle/>
          <a:p>
            <a:r>
              <a:rPr lang="en-US" sz="1600" b="1" strike="noStrike" spc="-1">
                <a:solidFill>
                  <a:srgbClr val="EEEEEE"/>
                </a:solidFill>
                <a:latin typeface="Rajdhani"/>
                <a:ea typeface="Rajdhani"/>
              </a:rPr>
              <a:t>Middle of April</a:t>
            </a:r>
            <a:endParaRPr lang="en-US" sz="1600" b="0" strike="noStrike" spc="-1">
              <a:solidFill>
                <a:srgbClr val="EEEEEE"/>
              </a:solidFill>
              <a:latin typeface="Arial"/>
            </a:endParaRPr>
          </a:p>
        </p:txBody>
      </p:sp>
      <p:sp>
        <p:nvSpPr>
          <p:cNvPr id="370" name="TextShape 27"/>
          <p:cNvSpPr txBox="1"/>
          <p:nvPr/>
        </p:nvSpPr>
        <p:spPr>
          <a:xfrm>
            <a:off x="5212080" y="1371600"/>
            <a:ext cx="1645920" cy="1343160"/>
          </a:xfrm>
          <a:prstGeom prst="rect">
            <a:avLst/>
          </a:prstGeom>
          <a:noFill/>
          <a:ln>
            <a:noFill/>
          </a:ln>
        </p:spPr>
        <p:txBody>
          <a:bodyPr lIns="90000" tIns="45000" rIns="90000" bIns="45000">
            <a:noAutofit/>
          </a:bodyPr>
          <a:lstStyle/>
          <a:p>
            <a:r>
              <a:rPr lang="en-US" sz="1400" b="0" strike="noStrike" spc="-1">
                <a:solidFill>
                  <a:srgbClr val="EEEEEE"/>
                </a:solidFill>
                <a:latin typeface="Fira Sans Condensed Light"/>
                <a:ea typeface="Fira Sans Condensed Light"/>
              </a:rPr>
              <a:t>Get the STR for each chromosome and compare between father and child</a:t>
            </a:r>
            <a:endParaRPr lang="en-US" sz="1400" b="0" strike="noStrike" spc="-1">
              <a:latin typeface="Arial"/>
            </a:endParaRPr>
          </a:p>
        </p:txBody>
      </p:sp>
      <p:sp>
        <p:nvSpPr>
          <p:cNvPr id="371" name="CustomShape 28"/>
          <p:cNvSpPr/>
          <p:nvPr/>
        </p:nvSpPr>
        <p:spPr>
          <a:xfrm>
            <a:off x="6894000" y="4530960"/>
            <a:ext cx="332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72" name="TextShape 29"/>
          <p:cNvSpPr txBox="1"/>
          <p:nvPr/>
        </p:nvSpPr>
        <p:spPr>
          <a:xfrm>
            <a:off x="5480280" y="4214520"/>
            <a:ext cx="1322280" cy="559800"/>
          </a:xfrm>
          <a:prstGeom prst="rect">
            <a:avLst/>
          </a:prstGeom>
          <a:noFill/>
          <a:ln>
            <a:noFill/>
          </a:ln>
        </p:spPr>
        <p:txBody>
          <a:bodyPr lIns="90000" tIns="45000" rIns="90000" bIns="45000">
            <a:noAutofit/>
          </a:bodyPr>
          <a:lstStyle/>
          <a:p>
            <a:r>
              <a:rPr lang="en-US" sz="1600" b="1" strike="noStrike" spc="-1">
                <a:solidFill>
                  <a:srgbClr val="EEEEEE"/>
                </a:solidFill>
                <a:latin typeface="Rajdhani"/>
                <a:ea typeface="Rajdhani"/>
              </a:rPr>
              <a:t>End of April</a:t>
            </a:r>
            <a:endParaRPr lang="en-US" sz="1600" b="0" strike="noStrike" spc="-1">
              <a:solidFill>
                <a:srgbClr val="EEEEEE"/>
              </a:solidFill>
              <a:latin typeface="Arial"/>
            </a:endParaRPr>
          </a:p>
        </p:txBody>
      </p:sp>
      <p:sp>
        <p:nvSpPr>
          <p:cNvPr id="373" name="TextShape 30"/>
          <p:cNvSpPr txBox="1"/>
          <p:nvPr/>
        </p:nvSpPr>
        <p:spPr>
          <a:xfrm>
            <a:off x="7315200" y="4189680"/>
            <a:ext cx="1645920" cy="731520"/>
          </a:xfrm>
          <a:prstGeom prst="rect">
            <a:avLst/>
          </a:prstGeom>
          <a:noFill/>
          <a:ln>
            <a:noFill/>
          </a:ln>
        </p:spPr>
        <p:txBody>
          <a:bodyPr lIns="90000" tIns="45000" rIns="90000" bIns="45000">
            <a:noAutofit/>
          </a:bodyPr>
          <a:lstStyle/>
          <a:p>
            <a:r>
              <a:rPr lang="en-US" sz="1400" b="0" strike="noStrike" spc="-1">
                <a:solidFill>
                  <a:srgbClr val="EEEEEE"/>
                </a:solidFill>
                <a:latin typeface="Fira Sans Condensed Light"/>
                <a:ea typeface="Fira Sans Condensed Light"/>
              </a:rPr>
              <a:t>Finish the prototype of our system</a:t>
            </a:r>
            <a:endParaRPr lang="en-US" sz="1400" b="0" strike="noStrike" spc="-1">
              <a:latin typeface="Arial"/>
            </a:endParaRPr>
          </a:p>
        </p:txBody>
      </p:sp>
      <p:sp>
        <p:nvSpPr>
          <p:cNvPr id="374" name="Line 31"/>
          <p:cNvSpPr/>
          <p:nvPr/>
        </p:nvSpPr>
        <p:spPr>
          <a:xfrm>
            <a:off x="5029200" y="91440"/>
            <a:ext cx="0" cy="49377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33" name="TextBox 32">
            <a:extLst>
              <a:ext uri="{FF2B5EF4-FFF2-40B4-BE49-F238E27FC236}">
                <a16:creationId xmlns:a16="http://schemas.microsoft.com/office/drawing/2014/main" id="{EB004AAB-3A41-4596-8B8A-1463D18BD226}"/>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18</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37560" y="547920"/>
            <a:ext cx="519408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a:endParaRPr>
          </a:p>
        </p:txBody>
      </p:sp>
      <p:sp>
        <p:nvSpPr>
          <p:cNvPr id="3" name="TextBox 2">
            <a:extLst>
              <a:ext uri="{FF2B5EF4-FFF2-40B4-BE49-F238E27FC236}">
                <a16:creationId xmlns:a16="http://schemas.microsoft.com/office/drawing/2014/main" id="{7BF05E87-685F-44B8-BDFB-940FD9ECC1A2}"/>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19</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2502720" y="1108800"/>
            <a:ext cx="4019040" cy="1461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377" name="CustomShape 2"/>
          <p:cNvSpPr/>
          <p:nvPr/>
        </p:nvSpPr>
        <p:spPr>
          <a:xfrm>
            <a:off x="2562120" y="2571840"/>
            <a:ext cx="4019040" cy="120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1400" b="0" strike="noStrike" spc="-1">
                <a:solidFill>
                  <a:srgbClr val="F3F3F3"/>
                </a:solidFill>
                <a:latin typeface="Fira Sans Condensed Light"/>
                <a:ea typeface="Fira Sans Condensed Light"/>
              </a:rPr>
              <a:t>Do you have any questions? </a:t>
            </a:r>
            <a:r>
              <a:rPr lang="en" sz="1400" b="0" strike="noStrike" spc="-1">
                <a:solidFill>
                  <a:srgbClr val="F3F3F3"/>
                </a:solidFill>
                <a:latin typeface="Wingdings"/>
                <a:ea typeface="Fira Sans Condensed Light"/>
              </a:rPr>
              <a:t></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1" name="CustomShape 1"/>
          <p:cNvSpPr/>
          <p:nvPr/>
        </p:nvSpPr>
        <p:spPr>
          <a:xfrm>
            <a:off x="651240" y="51336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a:endParaRPr>
          </a:p>
        </p:txBody>
      </p:sp>
      <p:pic>
        <p:nvPicPr>
          <p:cNvPr id="272" name="Picture 16"/>
          <p:cNvPicPr/>
          <p:nvPr/>
        </p:nvPicPr>
        <p:blipFill>
          <a:blip r:embed="rId3"/>
          <a:stretch/>
        </p:blipFill>
        <p:spPr>
          <a:xfrm>
            <a:off x="5819040" y="377280"/>
            <a:ext cx="3137040" cy="2312640"/>
          </a:xfrm>
          <a:prstGeom prst="rect">
            <a:avLst/>
          </a:prstGeom>
          <a:ln>
            <a:noFill/>
          </a:ln>
          <a:effectLst>
            <a:softEdge rad="112500"/>
          </a:effectLst>
        </p:spPr>
      </p:pic>
      <p:pic>
        <p:nvPicPr>
          <p:cNvPr id="273" name="Picture 17"/>
          <p:cNvPicPr/>
          <p:nvPr/>
        </p:nvPicPr>
        <p:blipFill>
          <a:blip r:embed="rId4"/>
          <a:stretch/>
        </p:blipFill>
        <p:spPr>
          <a:xfrm>
            <a:off x="5819040" y="2766960"/>
            <a:ext cx="3137040" cy="2278440"/>
          </a:xfrm>
          <a:prstGeom prst="rect">
            <a:avLst/>
          </a:prstGeom>
          <a:ln>
            <a:noFill/>
          </a:ln>
          <a:effectLst>
            <a:softEdge rad="112500"/>
          </a:effectLst>
        </p:spPr>
      </p:pic>
      <p:sp>
        <p:nvSpPr>
          <p:cNvPr id="274" name="CustomShape 2"/>
          <p:cNvSpPr/>
          <p:nvPr/>
        </p:nvSpPr>
        <p:spPr>
          <a:xfrm>
            <a:off x="219600" y="1225800"/>
            <a:ext cx="5571000" cy="26071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pPr>
            <a:br>
              <a:rPr dirty="0"/>
            </a:br>
            <a:r>
              <a:rPr lang="en-US" sz="1400" b="0" strike="noStrike" spc="-1" dirty="0">
                <a:solidFill>
                  <a:srgbClr val="FFFFFF"/>
                </a:solidFill>
                <a:latin typeface="Fira Sans Condensed Light"/>
                <a:ea typeface="Arial"/>
              </a:rPr>
              <a:t>DNA</a:t>
            </a:r>
            <a:endParaRPr lang="en-US" sz="1400" b="0" strike="noStrike" spc="-1" dirty="0">
              <a:latin typeface="Arial"/>
            </a:endParaRPr>
          </a:p>
          <a:p>
            <a:pPr>
              <a:lnSpc>
                <a:spcPct val="100000"/>
              </a:lnSpc>
            </a:pPr>
            <a:r>
              <a:rPr lang="en-US" sz="1400" b="0" strike="noStrike" spc="-1" dirty="0">
                <a:solidFill>
                  <a:srgbClr val="F3F3F3"/>
                </a:solidFill>
                <a:latin typeface="Fira Sans Condensed Light"/>
                <a:ea typeface="Arial"/>
              </a:rPr>
              <a:t>DNA molecules allow this information to be passed from one generation to the next.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p:txBody>
      </p:sp>
      <p:sp>
        <p:nvSpPr>
          <p:cNvPr id="2" name="TextBox 1">
            <a:extLst>
              <a:ext uri="{FF2B5EF4-FFF2-40B4-BE49-F238E27FC236}">
                <a16:creationId xmlns:a16="http://schemas.microsoft.com/office/drawing/2014/main" id="{A66FF235-DB77-40B2-9895-C1AB0305DF1C}"/>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1</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2968560" y="120420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ea typeface="DejaVu Sans"/>
              </a:rPr>
              <a:t>Paternity Testing </a:t>
            </a:r>
            <a:endParaRPr lang="en-US" sz="1800" b="0" strike="noStrike" spc="-1">
              <a:latin typeface="Arial"/>
            </a:endParaRPr>
          </a:p>
        </p:txBody>
      </p:sp>
      <p:sp>
        <p:nvSpPr>
          <p:cNvPr id="276" name="CustomShape 2"/>
          <p:cNvSpPr/>
          <p:nvPr/>
        </p:nvSpPr>
        <p:spPr>
          <a:xfrm>
            <a:off x="665280" y="39564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Introduction</a:t>
            </a:r>
            <a:r>
              <a:rPr lang="en-US" sz="3200" b="1" strike="noStrike" spc="-1" dirty="0">
                <a:solidFill>
                  <a:srgbClr val="F3F3F3"/>
                </a:solidFill>
                <a:latin typeface="Fira Sans Condensed Light"/>
                <a:ea typeface="Fira Sans Condensed Light"/>
              </a:rPr>
              <a:t> </a:t>
            </a:r>
            <a:endParaRPr lang="en-US" sz="3200" b="0" strike="noStrike" spc="-1" dirty="0">
              <a:latin typeface="Arial"/>
            </a:endParaRPr>
          </a:p>
        </p:txBody>
      </p:sp>
      <p:sp>
        <p:nvSpPr>
          <p:cNvPr id="277" name="CustomShape 3"/>
          <p:cNvSpPr/>
          <p:nvPr/>
        </p:nvSpPr>
        <p:spPr>
          <a:xfrm>
            <a:off x="5954760" y="2215440"/>
            <a:ext cx="869400" cy="951120"/>
          </a:xfrm>
          <a:custGeom>
            <a:avLst/>
            <a:gdLst/>
            <a:ahLst/>
            <a:cxnLst/>
            <a:rect l="l" t="t" r="r" b="b"/>
            <a:pathLst>
              <a:path w="21600" h="21600">
                <a:moveTo>
                  <a:pt x="0" y="0"/>
                </a:moveTo>
                <a:lnTo>
                  <a:pt x="21600" y="21600"/>
                </a:lnTo>
              </a:path>
            </a:pathLst>
          </a:custGeom>
          <a:noFill/>
          <a:ln>
            <a:solidFill>
              <a:srgbClr val="00BEAD"/>
            </a:solidFill>
            <a:tailEnd type="triangle" w="med" len="med"/>
          </a:ln>
        </p:spPr>
        <p:style>
          <a:lnRef idx="1">
            <a:schemeClr val="accent6"/>
          </a:lnRef>
          <a:fillRef idx="0">
            <a:schemeClr val="accent6"/>
          </a:fillRef>
          <a:effectRef idx="0">
            <a:schemeClr val="accent6"/>
          </a:effectRef>
          <a:fontRef idx="minor"/>
        </p:style>
      </p:sp>
      <p:sp>
        <p:nvSpPr>
          <p:cNvPr id="278" name="CustomShape 4"/>
          <p:cNvSpPr/>
          <p:nvPr/>
        </p:nvSpPr>
        <p:spPr>
          <a:xfrm flipH="1">
            <a:off x="2096280" y="2170800"/>
            <a:ext cx="871920" cy="995760"/>
          </a:xfrm>
          <a:custGeom>
            <a:avLst/>
            <a:gdLst/>
            <a:ahLst/>
            <a:cxnLst/>
            <a:rect l="l" t="t" r="r" b="b"/>
            <a:pathLst>
              <a:path w="21600" h="21600">
                <a:moveTo>
                  <a:pt x="0" y="0"/>
                </a:moveTo>
                <a:lnTo>
                  <a:pt x="21600" y="21600"/>
                </a:lnTo>
              </a:path>
            </a:pathLst>
          </a:custGeom>
          <a:noFill/>
          <a:ln>
            <a:solidFill>
              <a:srgbClr val="00BEAD"/>
            </a:solidFill>
            <a:tailEnd type="triangle" w="med" len="med"/>
          </a:ln>
        </p:spPr>
        <p:style>
          <a:lnRef idx="1">
            <a:schemeClr val="accent6"/>
          </a:lnRef>
          <a:fillRef idx="0">
            <a:schemeClr val="accent6"/>
          </a:fillRef>
          <a:effectRef idx="0">
            <a:schemeClr val="accent6"/>
          </a:effectRef>
          <a:fontRef idx="minor"/>
        </p:style>
      </p:sp>
      <p:sp>
        <p:nvSpPr>
          <p:cNvPr id="279" name="CustomShape 5"/>
          <p:cNvSpPr/>
          <p:nvPr/>
        </p:nvSpPr>
        <p:spPr>
          <a:xfrm>
            <a:off x="623160" y="31669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ea typeface="DejaVu Sans"/>
              </a:rPr>
              <a:t>Rs numbers using Mendelian’s Law</a:t>
            </a:r>
            <a:endParaRPr lang="en-US" sz="1800" b="0" strike="noStrike" spc="-1">
              <a:latin typeface="Arial"/>
            </a:endParaRPr>
          </a:p>
        </p:txBody>
      </p:sp>
      <p:sp>
        <p:nvSpPr>
          <p:cNvPr id="280" name="CustomShape 6"/>
          <p:cNvSpPr/>
          <p:nvPr/>
        </p:nvSpPr>
        <p:spPr>
          <a:xfrm>
            <a:off x="5574240" y="31669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ea typeface="DejaVu Sans"/>
              </a:rPr>
              <a:t>Whole Genome using STR</a:t>
            </a:r>
            <a:endParaRPr lang="en-US" sz="1800" b="0" strike="noStrike" spc="-1">
              <a:latin typeface="Arial"/>
            </a:endParaRPr>
          </a:p>
          <a:p>
            <a:pPr algn="ctr">
              <a:lnSpc>
                <a:spcPct val="100000"/>
              </a:lnSpc>
            </a:pPr>
            <a:r>
              <a:rPr lang="en-US" sz="1800" b="0" strike="noStrike" spc="-1">
                <a:solidFill>
                  <a:srgbClr val="FFFFFF"/>
                </a:solidFill>
                <a:latin typeface="Arial"/>
                <a:ea typeface="DejaVu Sans"/>
              </a:rPr>
              <a:t>Algorithm</a:t>
            </a:r>
            <a:endParaRPr lang="en-US" sz="1800" b="0" strike="noStrike" spc="-1">
              <a:latin typeface="Arial"/>
            </a:endParaRPr>
          </a:p>
        </p:txBody>
      </p:sp>
      <p:sp>
        <p:nvSpPr>
          <p:cNvPr id="9" name="TextBox 8">
            <a:extLst>
              <a:ext uri="{FF2B5EF4-FFF2-40B4-BE49-F238E27FC236}">
                <a16:creationId xmlns:a16="http://schemas.microsoft.com/office/drawing/2014/main" id="{C2BE36FC-BF19-4C05-9CE0-78899783EC07}"/>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2</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637560" y="54792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Introduction </a:t>
            </a:r>
            <a:endParaRPr lang="en-US" sz="3200" b="0" strike="noStrike" spc="-1" dirty="0">
              <a:latin typeface="Arial"/>
            </a:endParaRPr>
          </a:p>
        </p:txBody>
      </p:sp>
      <p:graphicFrame>
        <p:nvGraphicFramePr>
          <p:cNvPr id="282" name="Table 2"/>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a:ea typeface="Arial"/>
                        </a:rPr>
                        <a:t>RsNumber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Father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Mother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Child1</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Child2</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Child3</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a:ea typeface="Arial"/>
                        </a:rPr>
                        <a:t>rs3131972</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83" name="CustomShape 3"/>
          <p:cNvSpPr/>
          <p:nvPr/>
        </p:nvSpPr>
        <p:spPr>
          <a:xfrm>
            <a:off x="6105960" y="353160"/>
            <a:ext cx="2226600" cy="202176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
        <p:nvSpPr>
          <p:cNvPr id="284" name="CustomShape 4"/>
          <p:cNvSpPr/>
          <p:nvPr/>
        </p:nvSpPr>
        <p:spPr>
          <a:xfrm>
            <a:off x="637560" y="1503000"/>
            <a:ext cx="4701600" cy="155448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3840">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a:endParaRPr>
          </a:p>
          <a:p>
            <a:pPr marL="457200" indent="-303840">
              <a:lnSpc>
                <a:spcPct val="100000"/>
              </a:lnSpc>
              <a:tabLst>
                <a:tab pos="0" algn="l"/>
              </a:tabLst>
            </a:pPr>
            <a:endParaRPr lang="en-US" sz="1400" b="0" strike="noStrike" spc="-1">
              <a:latin typeface="Arial"/>
            </a:endParaRPr>
          </a:p>
          <a:p>
            <a:pPr marL="457200" indent="-303840">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a:endParaRPr>
          </a:p>
        </p:txBody>
      </p:sp>
      <p:sp>
        <p:nvSpPr>
          <p:cNvPr id="285" name="CustomShape 5"/>
          <p:cNvSpPr/>
          <p:nvPr/>
        </p:nvSpPr>
        <p:spPr>
          <a:xfrm>
            <a:off x="398160" y="3629160"/>
            <a:ext cx="746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30384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a:endParaRPr>
          </a:p>
        </p:txBody>
      </p:sp>
      <p:sp>
        <p:nvSpPr>
          <p:cNvPr id="7" name="TextBox 6">
            <a:extLst>
              <a:ext uri="{FF2B5EF4-FFF2-40B4-BE49-F238E27FC236}">
                <a16:creationId xmlns:a16="http://schemas.microsoft.com/office/drawing/2014/main" id="{265E8CA4-4D3A-46C4-80AE-E1A435049668}"/>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3</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65280" y="39564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Introduction</a:t>
            </a:r>
            <a:r>
              <a:rPr lang="en-US" sz="3200" b="1" strike="noStrike" spc="-1" dirty="0">
                <a:solidFill>
                  <a:srgbClr val="F3F3F3"/>
                </a:solidFill>
                <a:latin typeface="Fira Sans Condensed Light"/>
                <a:ea typeface="Fira Sans Condensed Light"/>
              </a:rPr>
              <a:t> </a:t>
            </a:r>
            <a:endParaRPr lang="en-US" sz="3200" b="0" strike="noStrike" spc="-1" dirty="0">
              <a:latin typeface="Arial"/>
            </a:endParaRPr>
          </a:p>
        </p:txBody>
      </p:sp>
      <p:sp>
        <p:nvSpPr>
          <p:cNvPr id="287" name="CustomShape 2"/>
          <p:cNvSpPr/>
          <p:nvPr/>
        </p:nvSpPr>
        <p:spPr>
          <a:xfrm>
            <a:off x="197280" y="1294920"/>
            <a:ext cx="4203360" cy="212436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tabLst>
                <a:tab pos="0" algn="l"/>
              </a:tabLst>
            </a:pPr>
            <a:r>
              <a:rPr lang="en-US" sz="1400" b="0" strike="noStrike" spc="-1" dirty="0">
                <a:solidFill>
                  <a:srgbClr val="F3F3F3"/>
                </a:solidFill>
                <a:latin typeface="Fira Sans Condensed Light"/>
                <a:ea typeface="Fira Sans Condensed Light"/>
              </a:rPr>
              <a:t>Whole genome </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Fira Sans Condensed Light"/>
              </a:rPr>
              <a:t>It is the whole DNA sequence that a human have in their system.</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DejaVu Sans"/>
              </a:rPr>
              <a:t>Each number in the Table represents the repeats of nucleotide.</a:t>
            </a:r>
            <a:br>
              <a:rPr dirty="0"/>
            </a:br>
            <a:br>
              <a:rPr dirty="0"/>
            </a:br>
            <a:r>
              <a:rPr lang="en-US" sz="1400" b="0" strike="noStrike" spc="-1" dirty="0">
                <a:solidFill>
                  <a:srgbClr val="F3F3F3"/>
                </a:solidFill>
                <a:latin typeface="Fira Sans Condensed Light"/>
                <a:ea typeface="DejaVu Sans"/>
              </a:rPr>
              <a:t>Ex:</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DejaVu Sans"/>
              </a:rPr>
              <a:t>ATCGATCGATCGATCGATCGATCGATCGATCGATCGATCG</a:t>
            </a: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br>
              <a:rPr dirty="0"/>
            </a:br>
            <a:endParaRPr lang="en-US" sz="1400" b="0" strike="noStrike" spc="-1" dirty="0">
              <a:latin typeface="Arial"/>
            </a:endParaRPr>
          </a:p>
          <a:p>
            <a:pPr>
              <a:lnSpc>
                <a:spcPct val="100000"/>
              </a:lnSpc>
              <a:tabLst>
                <a:tab pos="0" algn="l"/>
              </a:tabLst>
            </a:pP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pic>
        <p:nvPicPr>
          <p:cNvPr id="288" name="Picture 2"/>
          <p:cNvPicPr/>
          <p:nvPr/>
        </p:nvPicPr>
        <p:blipFill>
          <a:blip r:embed="rId2"/>
          <a:stretch/>
        </p:blipFill>
        <p:spPr>
          <a:xfrm>
            <a:off x="4502160" y="613440"/>
            <a:ext cx="4580640" cy="4133880"/>
          </a:xfrm>
          <a:prstGeom prst="rect">
            <a:avLst/>
          </a:prstGeom>
          <a:ln>
            <a:noFill/>
          </a:ln>
          <a:effectLst>
            <a:softEdge rad="112500"/>
          </a:effectLst>
        </p:spPr>
      </p:pic>
      <p:sp>
        <p:nvSpPr>
          <p:cNvPr id="5" name="TextBox 4">
            <a:extLst>
              <a:ext uri="{FF2B5EF4-FFF2-40B4-BE49-F238E27FC236}">
                <a16:creationId xmlns:a16="http://schemas.microsoft.com/office/drawing/2014/main" id="{30DE890A-16B8-45EB-AF04-158ACFFC553E}"/>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4</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9" name="CustomShape 1"/>
          <p:cNvSpPr/>
          <p:nvPr/>
        </p:nvSpPr>
        <p:spPr>
          <a:xfrm>
            <a:off x="637560" y="40392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a:endParaRPr>
          </a:p>
        </p:txBody>
      </p:sp>
      <p:pic>
        <p:nvPicPr>
          <p:cNvPr id="290" name="Picture 3"/>
          <p:cNvPicPr/>
          <p:nvPr/>
        </p:nvPicPr>
        <p:blipFill>
          <a:blip r:embed="rId3">
            <a:lum bright="70000" contrast="-70000"/>
          </a:blip>
          <a:stretch/>
        </p:blipFill>
        <p:spPr>
          <a:xfrm>
            <a:off x="5902200" y="271800"/>
            <a:ext cx="2439000" cy="2439000"/>
          </a:xfrm>
          <a:prstGeom prst="rect">
            <a:avLst/>
          </a:prstGeom>
          <a:ln>
            <a:noFill/>
          </a:ln>
        </p:spPr>
      </p:pic>
      <p:sp>
        <p:nvSpPr>
          <p:cNvPr id="291" name="CustomShape 2"/>
          <p:cNvSpPr/>
          <p:nvPr/>
        </p:nvSpPr>
        <p:spPr>
          <a:xfrm>
            <a:off x="637560" y="1269000"/>
            <a:ext cx="4564080" cy="32058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3840">
              <a:lnSpc>
                <a:spcPct val="100000"/>
              </a:lnSpc>
              <a:buClr>
                <a:srgbClr val="F3F3F3"/>
              </a:buClr>
              <a:buFont typeface="Arial"/>
              <a:buChar char="•"/>
            </a:pPr>
            <a:r>
              <a:rPr lang="en-US" sz="1400" b="0" strike="noStrike" spc="-1">
                <a:solidFill>
                  <a:srgbClr val="F3F3F3"/>
                </a:solidFill>
                <a:latin typeface="Fira Sans Condensed Light"/>
                <a:ea typeface="Fira Sans Condensed Light"/>
              </a:rPr>
              <a:t>Some parents suffer from the process of paternity testing when they are being sued for child custody.</a:t>
            </a:r>
            <a:br/>
            <a:r>
              <a:rPr lang="en-US" sz="1400" b="0" strike="noStrike" spc="-1">
                <a:solidFill>
                  <a:srgbClr val="F3F3F3"/>
                </a:solidFill>
                <a:latin typeface="Arial"/>
              </a:rPr>
              <a:t> </a:t>
            </a:r>
            <a:endParaRPr lang="en-US" sz="1400" b="0" strike="noStrike" spc="-1">
              <a:latin typeface="Arial"/>
            </a:endParaRPr>
          </a:p>
          <a:p>
            <a:pPr marL="457200" indent="-303840">
              <a:lnSpc>
                <a:spcPct val="100000"/>
              </a:lnSpc>
              <a:buClr>
                <a:srgbClr val="F3F3F3"/>
              </a:buClr>
              <a:buFont typeface="Arial"/>
              <a:buChar char="•"/>
            </a:pPr>
            <a:r>
              <a:rPr lang="en-US" sz="14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
              <a:rPr lang="en-US" sz="1400" b="0" strike="noStrike" spc="-1">
                <a:solidFill>
                  <a:srgbClr val="F3F3F3"/>
                </a:solidFill>
                <a:latin typeface="Arial"/>
              </a:rPr>
              <a:t> </a:t>
            </a:r>
            <a:endParaRPr lang="en-US" sz="1400" b="0" strike="noStrike" spc="-1">
              <a:latin typeface="Arial"/>
            </a:endParaRPr>
          </a:p>
          <a:p>
            <a:pPr marL="457200" indent="-303840">
              <a:lnSpc>
                <a:spcPct val="100000"/>
              </a:lnSpc>
              <a:buClr>
                <a:srgbClr val="F3F3F3"/>
              </a:buClr>
              <a:buFont typeface="Arial"/>
              <a:buChar char="•"/>
            </a:pPr>
            <a:r>
              <a:rPr lang="en-US" sz="14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5" name="TextBox 4">
            <a:extLst>
              <a:ext uri="{FF2B5EF4-FFF2-40B4-BE49-F238E27FC236}">
                <a16:creationId xmlns:a16="http://schemas.microsoft.com/office/drawing/2014/main" id="{86DBE0AD-E332-45C2-B0C9-5E8BC4F1CB73}"/>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5</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37560" y="331920"/>
            <a:ext cx="40928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a:endParaRPr>
          </a:p>
        </p:txBody>
      </p:sp>
      <p:sp>
        <p:nvSpPr>
          <p:cNvPr id="293" name="CustomShape 2"/>
          <p:cNvSpPr/>
          <p:nvPr/>
        </p:nvSpPr>
        <p:spPr>
          <a:xfrm>
            <a:off x="637560" y="1161360"/>
            <a:ext cx="7663680" cy="31363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456120">
              <a:lnSpc>
                <a:spcPct val="100000"/>
              </a:lnSpc>
              <a:buClr>
                <a:srgbClr val="F3F3F3"/>
              </a:buClr>
              <a:buFont typeface="Arial"/>
              <a:buAutoNum type="arabicPeriod"/>
            </a:pPr>
            <a:r>
              <a:rPr lang="en-US" sz="1400" b="0" strike="noStrike" spc="-1">
                <a:solidFill>
                  <a:srgbClr val="F3F3F3"/>
                </a:solidFill>
                <a:latin typeface="Fira Sans Condensed Light"/>
                <a:ea typeface="Fira Sans Condensed Light"/>
              </a:rPr>
              <a:t>Make an automated system to accurately prove parentage of someone by their Rs numbers and their genotypes.</a:t>
            </a:r>
            <a:br/>
            <a:r>
              <a:rPr lang="en-US" sz="1400" b="0" strike="noStrike" spc="-1">
                <a:solidFill>
                  <a:srgbClr val="F3F3F3"/>
                </a:solidFill>
                <a:latin typeface="Fira Sans Condensed Light"/>
              </a:rPr>
              <a:t> </a:t>
            </a:r>
            <a:endParaRPr lang="en-US" sz="1400" b="0" strike="noStrike" spc="-1">
              <a:latin typeface="Arial"/>
            </a:endParaRPr>
          </a:p>
          <a:p>
            <a:pPr marL="457200" indent="-456120">
              <a:lnSpc>
                <a:spcPct val="100000"/>
              </a:lnSpc>
              <a:buClr>
                <a:srgbClr val="F3F3F3"/>
              </a:buClr>
              <a:buFont typeface="Arial"/>
              <a:buAutoNum type="arabicPeriod"/>
            </a:pPr>
            <a:r>
              <a:rPr lang="en-US" sz="1400" b="0" strike="noStrike" spc="-1">
                <a:solidFill>
                  <a:srgbClr val="F3F3F3"/>
                </a:solidFill>
                <a:latin typeface="Fira Sans Condensed Light"/>
                <a:ea typeface="Fira Sans Condensed Light"/>
              </a:rPr>
              <a:t>Add another part to enter the user’s whole genome .</a:t>
            </a:r>
            <a:br/>
            <a:r>
              <a:rPr lang="en-US" sz="1400" b="0" strike="noStrike" spc="-1">
                <a:solidFill>
                  <a:srgbClr val="F3F3F3"/>
                </a:solidFill>
                <a:latin typeface="Fira Sans Condensed Light"/>
              </a:rPr>
              <a:t> </a:t>
            </a:r>
            <a:endParaRPr lang="en-US" sz="1400" b="0" strike="noStrike" spc="-1">
              <a:latin typeface="Arial"/>
            </a:endParaRPr>
          </a:p>
          <a:p>
            <a:pPr marL="457200" indent="-456120">
              <a:lnSpc>
                <a:spcPct val="100000"/>
              </a:lnSpc>
              <a:buClr>
                <a:srgbClr val="F3F3F3"/>
              </a:buClr>
              <a:buFont typeface="Arial"/>
              <a:buAutoNum type="arabicPeriod"/>
            </a:pPr>
            <a:r>
              <a:rPr lang="en-US" sz="1400" b="0" strike="noStrike" spc="-1">
                <a:solidFill>
                  <a:srgbClr val="F3F3F3"/>
                </a:solidFill>
                <a:latin typeface="Fira Sans Condensed Light"/>
                <a:ea typeface="DejaVu Sans"/>
              </a:rPr>
              <a:t>Implement a section for relevance using Rs numbers</a:t>
            </a:r>
            <a:br/>
            <a:r>
              <a:rPr lang="en-US" sz="1400" b="0" strike="noStrike" spc="-1">
                <a:solidFill>
                  <a:srgbClr val="F3F3F3"/>
                </a:solidFill>
                <a:latin typeface="Fira Sans Condensed Light"/>
              </a:rPr>
              <a:t> </a:t>
            </a:r>
            <a:endParaRPr lang="en-US" sz="1400" b="0" strike="noStrike" spc="-1">
              <a:latin typeface="Arial"/>
            </a:endParaRPr>
          </a:p>
          <a:p>
            <a:pPr marL="457200" indent="-456120">
              <a:lnSpc>
                <a:spcPct val="100000"/>
              </a:lnSpc>
              <a:buClr>
                <a:srgbClr val="F3F3F3"/>
              </a:buClr>
              <a:buFont typeface="Arial"/>
              <a:buAutoNum type="arabicPeriod"/>
            </a:pPr>
            <a:r>
              <a:rPr lang="en-US" sz="1400" b="0" strike="noStrike" spc="-1">
                <a:solidFill>
                  <a:srgbClr val="F3F3F3"/>
                </a:solidFill>
                <a:latin typeface="Fira Sans Condensed Light"/>
                <a:ea typeface="Fira Sans Condensed Light"/>
              </a:rPr>
              <a:t>We aim to implement our system in two parts: GUI system used by Government Clients and Mobile application used by users. </a:t>
            </a:r>
            <a:br/>
            <a:r>
              <a:rPr lang="en-US" sz="1400" b="0" strike="noStrike" spc="-1">
                <a:solidFill>
                  <a:srgbClr val="F3F3F3"/>
                </a:solidFill>
                <a:latin typeface="Fira Sans Condensed Light"/>
              </a:rPr>
              <a:t> </a:t>
            </a:r>
            <a:endParaRPr lang="en-US" sz="1400" b="0" strike="noStrike" spc="-1">
              <a:latin typeface="Arial"/>
            </a:endParaRPr>
          </a:p>
          <a:p>
            <a:pPr marL="457200" indent="-456120">
              <a:lnSpc>
                <a:spcPct val="100000"/>
              </a:lnSpc>
              <a:buClr>
                <a:srgbClr val="F3F3F3"/>
              </a:buClr>
              <a:buFont typeface="Arial"/>
              <a:buAutoNum type="arabicPeriod"/>
            </a:pPr>
            <a:r>
              <a:rPr lang="en-US" sz="1400" b="0" strike="noStrike" spc="-1">
                <a:solidFill>
                  <a:srgbClr val="F3F3F3"/>
                </a:solidFill>
                <a:latin typeface="Fira Sans Condensed Light"/>
                <a:ea typeface="Fira Sans Condensed Light"/>
              </a:rPr>
              <a:t>We aim that the user can see which alleles contributed to being wrong that led to prove wrong parentage.</a:t>
            </a:r>
            <a:endParaRPr lang="en-US" sz="1400" b="0" strike="noStrike" spc="-1">
              <a:latin typeface="Arial"/>
            </a:endParaRPr>
          </a:p>
          <a:p>
            <a:pPr marL="720">
              <a:lnSpc>
                <a:spcPct val="100000"/>
              </a:lnSpc>
            </a:pP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4" name="TextBox 3">
            <a:extLst>
              <a:ext uri="{FF2B5EF4-FFF2-40B4-BE49-F238E27FC236}">
                <a16:creationId xmlns:a16="http://schemas.microsoft.com/office/drawing/2014/main" id="{E953D644-F65D-45AC-BE47-3C693270ABF1}"/>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6</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69560" y="171360"/>
            <a:ext cx="4859640" cy="635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System overview</a:t>
            </a:r>
            <a:endParaRPr lang="en-US" sz="3200" b="0" strike="noStrike" spc="-1">
              <a:latin typeface="Arial"/>
            </a:endParaRPr>
          </a:p>
        </p:txBody>
      </p:sp>
      <p:pic>
        <p:nvPicPr>
          <p:cNvPr id="295" name="Picture 1"/>
          <p:cNvPicPr/>
          <p:nvPr/>
        </p:nvPicPr>
        <p:blipFill>
          <a:blip r:embed="rId2"/>
          <a:stretch/>
        </p:blipFill>
        <p:spPr>
          <a:xfrm>
            <a:off x="431180" y="806760"/>
            <a:ext cx="8003520" cy="3861720"/>
          </a:xfrm>
          <a:prstGeom prst="rect">
            <a:avLst/>
          </a:prstGeom>
          <a:ln>
            <a:noFill/>
          </a:ln>
        </p:spPr>
      </p:pic>
      <p:sp>
        <p:nvSpPr>
          <p:cNvPr id="4" name="TextBox 3">
            <a:extLst>
              <a:ext uri="{FF2B5EF4-FFF2-40B4-BE49-F238E27FC236}">
                <a16:creationId xmlns:a16="http://schemas.microsoft.com/office/drawing/2014/main" id="{EF233204-9F11-465B-8D86-C884EFC45536}"/>
              </a:ext>
            </a:extLst>
          </p:cNvPr>
          <p:cNvSpPr txBox="1"/>
          <p:nvPr/>
        </p:nvSpPr>
        <p:spPr>
          <a:xfrm>
            <a:off x="74341" y="4622705"/>
            <a:ext cx="713678" cy="369332"/>
          </a:xfrm>
          <a:prstGeom prst="rect">
            <a:avLst/>
          </a:prstGeom>
          <a:noFill/>
        </p:spPr>
        <p:txBody>
          <a:bodyPr wrap="square" rtlCol="0">
            <a:spAutoFit/>
          </a:bodyPr>
          <a:lstStyle/>
          <a:p>
            <a:r>
              <a:rPr lang="en-US" dirty="0">
                <a:solidFill>
                  <a:schemeClr val="bg2"/>
                </a:solidFill>
              </a:rPr>
              <a:t>7</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815</Words>
  <Application>Microsoft Office PowerPoint</Application>
  <PresentationFormat>On-screen Show (16:9)</PresentationFormat>
  <Paragraphs>144</Paragraphs>
  <Slides>22</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22</vt:i4>
      </vt:variant>
    </vt:vector>
  </HeadingPairs>
  <TitlesOfParts>
    <vt:vector size="37" baseType="lpstr">
      <vt:lpstr>Advent Pro Light</vt:lpstr>
      <vt:lpstr>Anton</vt:lpstr>
      <vt:lpstr>Arial</vt:lpstr>
      <vt:lpstr>Calibri</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kareem ehab</cp:lastModifiedBy>
  <cp:revision>32</cp:revision>
  <dcterms:modified xsi:type="dcterms:W3CDTF">2022-03-09T15:53:29Z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