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png" ContentType="image/png"/>
  <Override PartName="/ppt/media/image5.jpeg" ContentType="image/jpeg"/>
  <Override PartName="/ppt/media/image6.jpeg" ContentType="image/jpeg"/>
  <Override PartName="/ppt/media/image8.png" ContentType="image/png"/>
  <Override PartName="/ppt/media/image7.png" ContentType="image/png"/>
  <Override PartName="/ppt/media/image12.png" ContentType="image/png"/>
  <Override PartName="/ppt/media/image9.png" ContentType="image/png"/>
  <Override PartName="/ppt/media/image10.png" ContentType="image/png"/>
  <Override PartName="/ppt/media/image1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88825"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120" y="273600"/>
            <a:ext cx="1096956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120" y="273600"/>
            <a:ext cx="1096956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120" y="273600"/>
            <a:ext cx="1096956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120" y="273600"/>
            <a:ext cx="1096956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120" y="273600"/>
            <a:ext cx="1096956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120" y="273600"/>
            <a:ext cx="1096956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6;p1" descr=""/>
          <p:cNvPicPr/>
          <p:nvPr/>
        </p:nvPicPr>
        <p:blipFill>
          <a:blip r:embed="rId2"/>
          <a:stretch/>
        </p:blipFill>
        <p:spPr>
          <a:xfrm>
            <a:off x="0" y="0"/>
            <a:ext cx="12187800" cy="6856920"/>
          </a:xfrm>
          <a:prstGeom prst="rect">
            <a:avLst/>
          </a:prstGeom>
          <a:ln>
            <a:noFill/>
          </a:ln>
        </p:spPr>
      </p:pic>
      <p:sp>
        <p:nvSpPr>
          <p:cNvPr id="1" name="PlaceHolder 1"/>
          <p:cNvSpPr>
            <a:spLocks noGrp="1"/>
          </p:cNvSpPr>
          <p:nvPr>
            <p:ph type="sldNum"/>
          </p:nvPr>
        </p:nvSpPr>
        <p:spPr>
          <a:xfrm>
            <a:off x="11406240" y="6333120"/>
            <a:ext cx="731160" cy="524520"/>
          </a:xfrm>
          <a:prstGeom prst="rect">
            <a:avLst/>
          </a:prstGeom>
        </p:spPr>
        <p:txBody>
          <a:bodyPr tIns="91440" bIns="91440">
            <a:noAutofit/>
          </a:bodyPr>
          <a:p>
            <a:pPr algn="r">
              <a:lnSpc>
                <a:spcPct val="100000"/>
              </a:lnSpc>
              <a:tabLst>
                <a:tab algn="l" pos="0"/>
              </a:tabLst>
            </a:pPr>
            <a:fld id="{3156E2C8-E9ED-4690-AF14-A67C2E522A07}" type="slidenum">
              <a:rPr b="0" lang="en-US" sz="1300" spc="-1" strike="noStrike">
                <a:solidFill>
                  <a:srgbClr val="000000"/>
                </a:solidFill>
                <a:latin typeface="Arial"/>
                <a:ea typeface="Arial"/>
              </a:rPr>
              <a:t>&lt;number&gt;</a:t>
            </a:fld>
            <a:endParaRPr b="0" lang="en-US" sz="1300" spc="-1" strike="noStrike">
              <a:latin typeface="Times New Roman"/>
            </a:endParaRPr>
          </a:p>
        </p:txBody>
      </p:sp>
      <p:sp>
        <p:nvSpPr>
          <p:cNvPr id="2" name="PlaceHolder 2"/>
          <p:cNvSpPr>
            <a:spLocks noGrp="1"/>
          </p:cNvSpPr>
          <p:nvPr>
            <p:ph type="title"/>
          </p:nvPr>
        </p:nvSpPr>
        <p:spPr>
          <a:xfrm>
            <a:off x="609120" y="273600"/>
            <a:ext cx="10969560" cy="1144800"/>
          </a:xfrm>
          <a:prstGeom prst="rect">
            <a:avLst/>
          </a:prstGeom>
        </p:spPr>
        <p:txBody>
          <a:bodyPr lIns="0" rIns="0" tIns="0" bIns="0" anchor="ctr">
            <a:noAutofit/>
          </a:bodyPr>
          <a:p>
            <a:r>
              <a:rPr b="0" lang="en-US" sz="1400" spc="-1" strike="noStrike">
                <a:solidFill>
                  <a:srgbClr val="000000"/>
                </a:solidFill>
                <a:latin typeface="Arial"/>
              </a:rPr>
              <a:t>Click to edit the </a:t>
            </a:r>
            <a:r>
              <a:rPr b="0" lang="en-US" sz="1400" spc="-1" strike="noStrike">
                <a:solidFill>
                  <a:srgbClr val="000000"/>
                </a:solidFill>
                <a:latin typeface="Arial"/>
              </a:rPr>
              <a:t>title text format</a:t>
            </a:r>
            <a:endParaRPr b="0" lang="en-US" sz="1400" spc="-1" strike="noStrike">
              <a:solidFill>
                <a:srgbClr val="000000"/>
              </a:solidFill>
              <a:latin typeface="Arial"/>
            </a:endParaRPr>
          </a:p>
        </p:txBody>
      </p:sp>
      <p:sp>
        <p:nvSpPr>
          <p:cNvPr id="3" name="PlaceHolder 3"/>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hyperlink" Target="https://ieeexplore.ieee.org/abstract/document/7005947" TargetMode="External"/><Relationship Id="rId2" Type="http://schemas.openxmlformats.org/officeDocument/2006/relationships/hyperlink" Target="https://ieeexplore.ieee.org/abstract/document/9325640" TargetMode="External"/><Relationship Id="rId3" Type="http://schemas.openxmlformats.org/officeDocument/2006/relationships/hyperlink" Target="https://ieeexplore.ieee.org/abstract/document/9392655" TargetMode="External"/><Relationship Id="rId4" Type="http://schemas.openxmlformats.org/officeDocument/2006/relationships/hyperlink" Target="https://www.ncbi.nlm.nih.gov/books/NBK22266/" TargetMode="External"/><Relationship Id="rId5" Type="http://schemas.openxmlformats.org/officeDocument/2006/relationships/hyperlink" Target="https://pubmed.ncbi.nlm.nih.gov/27022141/" TargetMode="External"/><Relationship Id="rId6" Type="http://schemas.openxmlformats.org/officeDocument/2006/relationships/hyperlink" Target="https://pubmed.ncbi.nlm.nih.gov/33100714/" TargetMode="External"/><Relationship Id="rId7" Type="http://schemas.openxmlformats.org/officeDocument/2006/relationships/hyperlink" Target="https://pubmed.ncbi.nlm.nih.gov/27022141/" TargetMode="External"/><Relationship Id="rId8" Type="http://schemas.openxmlformats.org/officeDocument/2006/relationships/hyperlink" Target="https://www.ncbi.nlm.nih.gov/snp/rs7565301" TargetMode="External"/><Relationship Id="rId9" Type="http://schemas.openxmlformats.org/officeDocument/2006/relationships/hyperlink" Target="https://www.ensembl.org/Homo_sapiens/Phenotype/Locations?db=core;ph=75099;r=2:60494405-60495405;v=rs6706648;vdb=variation;vf=184401125" TargetMode="External"/><Relationship Id="rId10" Type="http://schemas.openxmlformats.org/officeDocument/2006/relationships/hyperlink" Target="https://www.nature.com/articles/s41467-020-17964-1" TargetMode="External"/><Relationship Id="rId1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2833200" y="274320"/>
            <a:ext cx="6489360" cy="913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600" spc="-1" strike="noStrike">
                <a:solidFill>
                  <a:srgbClr val="ffffff"/>
                </a:solidFill>
                <a:latin typeface="Arial"/>
                <a:ea typeface="Arial"/>
              </a:rPr>
              <a:t>Genetics</a:t>
            </a:r>
            <a:endParaRPr b="0" lang="en-US" sz="3600" spc="-1" strike="noStrike">
              <a:latin typeface="Arial"/>
            </a:endParaRPr>
          </a:p>
        </p:txBody>
      </p:sp>
      <p:sp>
        <p:nvSpPr>
          <p:cNvPr id="41" name="CustomShape 2"/>
          <p:cNvSpPr/>
          <p:nvPr/>
        </p:nvSpPr>
        <p:spPr>
          <a:xfrm>
            <a:off x="3815280" y="2926080"/>
            <a:ext cx="5324760" cy="135792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r>
              <a:rPr b="0" lang="en-US" sz="2260" spc="-1" strike="noStrike">
                <a:solidFill>
                  <a:srgbClr val="ffffff"/>
                </a:solidFill>
                <a:latin typeface="Arial"/>
                <a:ea typeface="Arial"/>
              </a:rPr>
              <a:t>Youssif Assem</a:t>
            </a:r>
            <a:br/>
            <a:r>
              <a:rPr b="0" lang="en-US" sz="2260" spc="-1" strike="noStrike">
                <a:solidFill>
                  <a:srgbClr val="ffffff"/>
                </a:solidFill>
                <a:latin typeface="Arial"/>
                <a:ea typeface="Arial"/>
              </a:rPr>
              <a:t>Mohamed Moataz</a:t>
            </a:r>
            <a:br/>
            <a:r>
              <a:rPr b="0" lang="en-US" sz="2260" spc="-1" strike="noStrike">
                <a:solidFill>
                  <a:srgbClr val="ffffff"/>
                </a:solidFill>
                <a:latin typeface="Arial"/>
                <a:ea typeface="Arial"/>
              </a:rPr>
              <a:t>Kareem Ehab</a:t>
            </a:r>
            <a:br/>
            <a:r>
              <a:rPr b="0" lang="en-US" sz="2260" spc="-1" strike="noStrike">
                <a:solidFill>
                  <a:srgbClr val="ffffff"/>
                </a:solidFill>
                <a:latin typeface="Arial"/>
                <a:ea typeface="Arial"/>
              </a:rPr>
              <a:t>Ahmed Gamal</a:t>
            </a:r>
            <a:endParaRPr b="0" lang="en-US" sz="2260" spc="-1" strike="noStrike">
              <a:latin typeface="Arial"/>
            </a:endParaRPr>
          </a:p>
        </p:txBody>
      </p:sp>
      <p:sp>
        <p:nvSpPr>
          <p:cNvPr id="42" name="TextShape 3"/>
          <p:cNvSpPr txBox="1"/>
          <p:nvPr/>
        </p:nvSpPr>
        <p:spPr>
          <a:xfrm>
            <a:off x="11406240" y="6333120"/>
            <a:ext cx="731160" cy="4160520"/>
          </a:xfrm>
          <a:prstGeom prst="rect">
            <a:avLst/>
          </a:prstGeom>
          <a:noFill/>
          <a:ln>
            <a:noFill/>
          </a:ln>
        </p:spPr>
        <p:txBody>
          <a:bodyPr tIns="91440" bIns="91440">
            <a:noAutofit/>
          </a:bodyPr>
          <a:p>
            <a:pPr algn="r">
              <a:lnSpc>
                <a:spcPct val="100000"/>
              </a:lnSpc>
              <a:tabLst>
                <a:tab algn="l" pos="0"/>
              </a:tabLst>
            </a:pPr>
            <a:fld id="{F7CAD299-9F3D-44B8-BCBE-4B9BA595E75D}"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4000">
        <p:fade thruBlk="true"/>
      </p:transition>
    </mc:Choice>
    <mc:Fallback>
      <p:transition spd="slow">
        <p:fade thruBlk="tru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2924640" y="454320"/>
            <a:ext cx="6306480" cy="821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800" spc="-1" strike="noStrike">
                <a:solidFill>
                  <a:srgbClr val="ffffff"/>
                </a:solidFill>
                <a:latin typeface="Arial"/>
                <a:ea typeface="Arial"/>
              </a:rPr>
              <a:t>Deliverables</a:t>
            </a:r>
            <a:br/>
            <a:endParaRPr b="0" lang="en-US" sz="2800" spc="-1" strike="noStrike">
              <a:latin typeface="Arial"/>
            </a:endParaRPr>
          </a:p>
        </p:txBody>
      </p:sp>
      <p:sp>
        <p:nvSpPr>
          <p:cNvPr id="76" name="CustomShape 2"/>
          <p:cNvSpPr/>
          <p:nvPr/>
        </p:nvSpPr>
        <p:spPr>
          <a:xfrm>
            <a:off x="799920" y="2384280"/>
            <a:ext cx="10537920" cy="3748320"/>
          </a:xfrm>
          <a:prstGeom prst="rect">
            <a:avLst/>
          </a:prstGeom>
          <a:noFill/>
          <a:ln>
            <a:noFill/>
          </a:ln>
        </p:spPr>
        <p:style>
          <a:lnRef idx="0"/>
          <a:fillRef idx="0"/>
          <a:effectRef idx="0"/>
          <a:fontRef idx="minor"/>
        </p:style>
        <p:txBody>
          <a:bodyPr lIns="90000" rIns="90000" tIns="91440" bIns="91440">
            <a:noAutofit/>
          </a:bodyPr>
          <a:p>
            <a:pPr marL="457200" indent="-340200">
              <a:lnSpc>
                <a:spcPct val="100000"/>
              </a:lnSpc>
              <a:buClr>
                <a:srgbClr val="ffffff"/>
              </a:buClr>
              <a:buFont typeface="Arial"/>
              <a:buChar char="●"/>
            </a:pPr>
            <a:r>
              <a:rPr b="0" lang="en-US" sz="1800" spc="-1" strike="noStrike">
                <a:solidFill>
                  <a:srgbClr val="ffffff"/>
                </a:solidFill>
                <a:latin typeface="Arial"/>
                <a:ea typeface="Arial"/>
              </a:rPr>
              <a:t>Collect a useful dataset containing snippets of altered genes OR the entire genome of patients with genetic diseases.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0200">
              <a:lnSpc>
                <a:spcPct val="100000"/>
              </a:lnSpc>
              <a:buClr>
                <a:srgbClr val="ffffff"/>
              </a:buClr>
              <a:buFont typeface="Arial"/>
              <a:buChar char="●"/>
              <a:tabLst>
                <a:tab algn="l" pos="0"/>
              </a:tabLst>
            </a:pPr>
            <a:r>
              <a:rPr b="0" lang="en-US" sz="1800" spc="-1" strike="noStrike">
                <a:solidFill>
                  <a:srgbClr val="ffffff"/>
                </a:solidFill>
                <a:latin typeface="Arial"/>
                <a:ea typeface="Arial"/>
              </a:rPr>
              <a:t>Make a system that allows anyone to enter their entire genome or snippets of mutated genes.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0200">
              <a:lnSpc>
                <a:spcPct val="100000"/>
              </a:lnSpc>
              <a:buClr>
                <a:srgbClr val="ffffff"/>
              </a:buClr>
              <a:buFont typeface="Arial"/>
              <a:buChar char="●"/>
              <a:tabLst>
                <a:tab algn="l" pos="0"/>
              </a:tabLst>
            </a:pPr>
            <a:r>
              <a:rPr b="0" lang="en-US" sz="1800" spc="-1" strike="noStrike">
                <a:solidFill>
                  <a:srgbClr val="ffffff"/>
                </a:solidFill>
                <a:latin typeface="Arial"/>
                <a:ea typeface="Arial"/>
              </a:rPr>
              <a:t>Create a robust model for predicting genetic illnesses in future generations.</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r>
              <a:rPr b="0" lang="en-US" sz="1800" spc="-1" strike="noStrike">
                <a:solidFill>
                  <a:srgbClr val="ffffff"/>
                </a:solidFill>
                <a:latin typeface="Arial"/>
                <a:ea typeface="Arial"/>
              </a:rPr>
              <a:t> </a:t>
            </a:r>
            <a:endParaRPr b="0" lang="en-US" sz="1800" spc="-1" strike="noStrike">
              <a:latin typeface="Arial"/>
            </a:endParaRPr>
          </a:p>
          <a:p>
            <a:pPr marL="457200" indent="-340200">
              <a:lnSpc>
                <a:spcPct val="100000"/>
              </a:lnSpc>
              <a:buClr>
                <a:srgbClr val="ffffff"/>
              </a:buClr>
              <a:buFont typeface="Arial"/>
              <a:buChar char="●"/>
              <a:tabLst>
                <a:tab algn="l" pos="0"/>
              </a:tabLst>
            </a:pPr>
            <a:r>
              <a:rPr b="0" lang="en-US" sz="1800" spc="-1" strike="noStrike">
                <a:solidFill>
                  <a:srgbClr val="ffffff"/>
                </a:solidFill>
                <a:latin typeface="Arial"/>
                <a:ea typeface="Arial"/>
              </a:rPr>
              <a:t>Deploy our software in the marketplace.</a:t>
            </a:r>
            <a:endParaRPr b="0" lang="en-US" sz="1800" spc="-1" strike="noStrike">
              <a:latin typeface="Arial"/>
            </a:endParaRPr>
          </a:p>
          <a:p>
            <a:pPr marL="457200">
              <a:lnSpc>
                <a:spcPct val="100000"/>
              </a:lnSpc>
              <a:tabLst>
                <a:tab algn="l" pos="0"/>
              </a:tabLst>
            </a:pPr>
            <a:endParaRPr b="0" lang="en-US" sz="1800" spc="-1" strike="noStrike">
              <a:latin typeface="Arial"/>
            </a:endParaRPr>
          </a:p>
        </p:txBody>
      </p:sp>
      <p:sp>
        <p:nvSpPr>
          <p:cNvPr id="77" name="TextShape 3"/>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C5358DD2-5760-410A-8FDA-B8033F49C3FE}"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timing>
    <p:tnLst>
      <p:par>
        <p:cTn id="102" dur="indefinite" restart="never" nodeType="tmRoot">
          <p:childTnLst>
            <p:seq>
              <p:cTn id="103" dur="indefinite" nodeType="mainSeq">
                <p:childTnLst>
                  <p:par>
                    <p:cTn id="104" fill="hold">
                      <p:stCondLst>
                        <p:cond delay="indefinite"/>
                      </p:stCondLst>
                      <p:childTnLst>
                        <p:par>
                          <p:cTn id="105" fill="hold">
                            <p:stCondLst>
                              <p:cond delay="0"/>
                            </p:stCondLst>
                            <p:childTnLst>
                              <p:par>
                                <p:cTn id="106" nodeType="clickEffect" fill="hold" presetClass="entr" presetID="10">
                                  <p:stCondLst>
                                    <p:cond delay="0"/>
                                  </p:stCondLst>
                                  <p:childTnLst>
                                    <p:set>
                                      <p:cBhvr>
                                        <p:cTn id="107" dur="1" fill="hold">
                                          <p:stCondLst>
                                            <p:cond delay="0"/>
                                          </p:stCondLst>
                                        </p:cTn>
                                        <p:tgtEl>
                                          <p:spTgt spid="76">
                                            <p:txEl>
                                              <p:pRg st="0" end="0"/>
                                            </p:txEl>
                                          </p:spTgt>
                                        </p:tgtEl>
                                        <p:attrNameLst>
                                          <p:attrName>style.visibility</p:attrName>
                                        </p:attrNameLst>
                                      </p:cBhvr>
                                      <p:to>
                                        <p:strVal val="visible"/>
                                      </p:to>
                                    </p:set>
                                    <p:animEffect filter="fade" transition="in">
                                      <p:cBhvr additive="repl">
                                        <p:cTn id="108" dur="500"/>
                                        <p:tgtEl>
                                          <p:spTgt spid="76">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0">
                                  <p:stCondLst>
                                    <p:cond delay="0"/>
                                  </p:stCondLst>
                                  <p:childTnLst>
                                    <p:set>
                                      <p:cBhvr>
                                        <p:cTn id="112" dur="1" fill="hold">
                                          <p:stCondLst>
                                            <p:cond delay="0"/>
                                          </p:stCondLst>
                                        </p:cTn>
                                        <p:tgtEl>
                                          <p:spTgt spid="76">
                                            <p:txEl>
                                              <p:pRg st="1" end="1"/>
                                            </p:txEl>
                                          </p:spTgt>
                                        </p:tgtEl>
                                        <p:attrNameLst>
                                          <p:attrName>style.visibility</p:attrName>
                                        </p:attrNameLst>
                                      </p:cBhvr>
                                      <p:to>
                                        <p:strVal val="visible"/>
                                      </p:to>
                                    </p:set>
                                    <p:animEffect filter="fade" transition="in">
                                      <p:cBhvr additive="repl">
                                        <p:cTn id="113" dur="500"/>
                                        <p:tgtEl>
                                          <p:spTgt spid="76">
                                            <p:txEl>
                                              <p:pRg st="1" end="1"/>
                                            </p:txEl>
                                          </p:spTgt>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10">
                                  <p:stCondLst>
                                    <p:cond delay="0"/>
                                  </p:stCondLst>
                                  <p:childTnLst>
                                    <p:set>
                                      <p:cBhvr>
                                        <p:cTn id="117" dur="1" fill="hold">
                                          <p:stCondLst>
                                            <p:cond delay="0"/>
                                          </p:stCondLst>
                                        </p:cTn>
                                        <p:tgtEl>
                                          <p:spTgt spid="76">
                                            <p:txEl>
                                              <p:pRg st="2" end="2"/>
                                            </p:txEl>
                                          </p:spTgt>
                                        </p:tgtEl>
                                        <p:attrNameLst>
                                          <p:attrName>style.visibility</p:attrName>
                                        </p:attrNameLst>
                                      </p:cBhvr>
                                      <p:to>
                                        <p:strVal val="visible"/>
                                      </p:to>
                                    </p:set>
                                    <p:animEffect filter="fade" transition="in">
                                      <p:cBhvr additive="repl">
                                        <p:cTn id="118" dur="500"/>
                                        <p:tgtEl>
                                          <p:spTgt spid="76">
                                            <p:txEl>
                                              <p:pRg st="2" end="2"/>
                                            </p:txEl>
                                          </p:spTgt>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0">
                                  <p:stCondLst>
                                    <p:cond delay="0"/>
                                  </p:stCondLst>
                                  <p:childTnLst>
                                    <p:set>
                                      <p:cBhvr>
                                        <p:cTn id="122" dur="1" fill="hold">
                                          <p:stCondLst>
                                            <p:cond delay="0"/>
                                          </p:stCondLst>
                                        </p:cTn>
                                        <p:tgtEl>
                                          <p:spTgt spid="76">
                                            <p:txEl>
                                              <p:pRg st="3" end="3"/>
                                            </p:txEl>
                                          </p:spTgt>
                                        </p:tgtEl>
                                        <p:attrNameLst>
                                          <p:attrName>style.visibility</p:attrName>
                                        </p:attrNameLst>
                                      </p:cBhvr>
                                      <p:to>
                                        <p:strVal val="visible"/>
                                      </p:to>
                                    </p:set>
                                    <p:animEffect filter="fade" transition="in">
                                      <p:cBhvr additive="repl">
                                        <p:cTn id="123" dur="500"/>
                                        <p:tgtEl>
                                          <p:spTgt spid="76">
                                            <p:txEl>
                                              <p:pRg st="3" end="3"/>
                                            </p:txEl>
                                          </p:spTgt>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10">
                                  <p:stCondLst>
                                    <p:cond delay="0"/>
                                  </p:stCondLst>
                                  <p:childTnLst>
                                    <p:set>
                                      <p:cBhvr>
                                        <p:cTn id="127" dur="1" fill="hold">
                                          <p:stCondLst>
                                            <p:cond delay="0"/>
                                          </p:stCondLst>
                                        </p:cTn>
                                        <p:tgtEl>
                                          <p:spTgt spid="76">
                                            <p:txEl>
                                              <p:pRg st="4" end="4"/>
                                            </p:txEl>
                                          </p:spTgt>
                                        </p:tgtEl>
                                        <p:attrNameLst>
                                          <p:attrName>style.visibility</p:attrName>
                                        </p:attrNameLst>
                                      </p:cBhvr>
                                      <p:to>
                                        <p:strVal val="visible"/>
                                      </p:to>
                                    </p:set>
                                    <p:animEffect filter="fade" transition="in">
                                      <p:cBhvr additive="repl">
                                        <p:cTn id="128" dur="500"/>
                                        <p:tgtEl>
                                          <p:spTgt spid="76">
                                            <p:txEl>
                                              <p:pRg st="4" end="4"/>
                                            </p:txEl>
                                          </p:spTgt>
                                        </p:tgtEl>
                                      </p:cBhvr>
                                    </p:animEffec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0">
                                  <p:stCondLst>
                                    <p:cond delay="0"/>
                                  </p:stCondLst>
                                  <p:childTnLst>
                                    <p:set>
                                      <p:cBhvr>
                                        <p:cTn id="132" dur="1" fill="hold">
                                          <p:stCondLst>
                                            <p:cond delay="0"/>
                                          </p:stCondLst>
                                        </p:cTn>
                                        <p:tgtEl>
                                          <p:spTgt spid="76">
                                            <p:txEl>
                                              <p:pRg st="5" end="5"/>
                                            </p:txEl>
                                          </p:spTgt>
                                        </p:tgtEl>
                                        <p:attrNameLst>
                                          <p:attrName>style.visibility</p:attrName>
                                        </p:attrNameLst>
                                      </p:cBhvr>
                                      <p:to>
                                        <p:strVal val="visible"/>
                                      </p:to>
                                    </p:set>
                                    <p:animEffect filter="fade" transition="in">
                                      <p:cBhvr additive="repl">
                                        <p:cTn id="133" dur="500"/>
                                        <p:tgtEl>
                                          <p:spTgt spid="76">
                                            <p:txEl>
                                              <p:pRg st="5" end="5"/>
                                            </p:txEl>
                                          </p:spTgt>
                                        </p:tgtEl>
                                      </p:cBhvr>
                                    </p:animEffect>
                                  </p:childTnLst>
                                </p:cTn>
                              </p:par>
                            </p:childTnLst>
                          </p:cTn>
                        </p:par>
                      </p:childTnLst>
                    </p:cTn>
                  </p:par>
                  <p:par>
                    <p:cTn id="134" fill="hold">
                      <p:stCondLst>
                        <p:cond delay="indefinite"/>
                      </p:stCondLst>
                      <p:childTnLst>
                        <p:par>
                          <p:cTn id="135" fill="hold">
                            <p:stCondLst>
                              <p:cond delay="0"/>
                            </p:stCondLst>
                            <p:childTnLst>
                              <p:par>
                                <p:cTn id="136" nodeType="clickEffect" fill="hold" presetClass="entr" presetID="10">
                                  <p:stCondLst>
                                    <p:cond delay="0"/>
                                  </p:stCondLst>
                                  <p:childTnLst>
                                    <p:set>
                                      <p:cBhvr>
                                        <p:cTn id="137" dur="1" fill="hold">
                                          <p:stCondLst>
                                            <p:cond delay="0"/>
                                          </p:stCondLst>
                                        </p:cTn>
                                        <p:tgtEl>
                                          <p:spTgt spid="76">
                                            <p:txEl>
                                              <p:pRg st="6" end="6"/>
                                            </p:txEl>
                                          </p:spTgt>
                                        </p:tgtEl>
                                        <p:attrNameLst>
                                          <p:attrName>style.visibility</p:attrName>
                                        </p:attrNameLst>
                                      </p:cBhvr>
                                      <p:to>
                                        <p:strVal val="visible"/>
                                      </p:to>
                                    </p:set>
                                    <p:animEffect filter="fade" transition="in">
                                      <p:cBhvr additive="repl">
                                        <p:cTn id="138" dur="500"/>
                                        <p:tgtEl>
                                          <p:spTgt spid="76">
                                            <p:txEl>
                                              <p:pRg st="6" end="6"/>
                                            </p:txEl>
                                          </p:spTgt>
                                        </p:tgtEl>
                                      </p:cBhvr>
                                    </p:animEffec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0">
                                  <p:stCondLst>
                                    <p:cond delay="0"/>
                                  </p:stCondLst>
                                  <p:childTnLst>
                                    <p:set>
                                      <p:cBhvr>
                                        <p:cTn id="142" dur="1" fill="hold">
                                          <p:stCondLst>
                                            <p:cond delay="0"/>
                                          </p:stCondLst>
                                        </p:cTn>
                                        <p:tgtEl>
                                          <p:spTgt spid="76">
                                            <p:txEl>
                                              <p:pRg st="7" end="7"/>
                                            </p:txEl>
                                          </p:spTgt>
                                        </p:tgtEl>
                                        <p:attrNameLst>
                                          <p:attrName>style.visibility</p:attrName>
                                        </p:attrNameLst>
                                      </p:cBhvr>
                                      <p:to>
                                        <p:strVal val="visible"/>
                                      </p:to>
                                    </p:set>
                                    <p:animEffect filter="fade" transition="in">
                                      <p:cBhvr additive="repl">
                                        <p:cTn id="143" dur="500"/>
                                        <p:tgtEl>
                                          <p:spTgt spid="76">
                                            <p:txEl>
                                              <p:pRg st="7" end="7"/>
                                            </p:txEl>
                                          </p:spTgt>
                                        </p:tgtEl>
                                      </p:cBhvr>
                                    </p:animEffect>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10">
                                  <p:stCondLst>
                                    <p:cond delay="0"/>
                                  </p:stCondLst>
                                  <p:childTnLst>
                                    <p:set>
                                      <p:cBhvr>
                                        <p:cTn id="147" dur="1" fill="hold">
                                          <p:stCondLst>
                                            <p:cond delay="0"/>
                                          </p:stCondLst>
                                        </p:cTn>
                                        <p:tgtEl>
                                          <p:spTgt spid="76">
                                            <p:txEl>
                                              <p:pRg st="8" end="8"/>
                                            </p:txEl>
                                          </p:spTgt>
                                        </p:tgtEl>
                                        <p:attrNameLst>
                                          <p:attrName>style.visibility</p:attrName>
                                        </p:attrNameLst>
                                      </p:cBhvr>
                                      <p:to>
                                        <p:strVal val="visible"/>
                                      </p:to>
                                    </p:set>
                                    <p:animEffect filter="fade" transition="in">
                                      <p:cBhvr additive="repl">
                                        <p:cTn id="148" dur="500"/>
                                        <p:tgtEl>
                                          <p:spTgt spid="76">
                                            <p:txEl>
                                              <p:pRg st="8" end="8"/>
                                            </p:txEl>
                                          </p:spTgt>
                                        </p:tgtEl>
                                      </p:cBhvr>
                                    </p:animEffec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0">
                                  <p:stCondLst>
                                    <p:cond delay="0"/>
                                  </p:stCondLst>
                                  <p:childTnLst>
                                    <p:set>
                                      <p:cBhvr>
                                        <p:cTn id="152" dur="1" fill="hold">
                                          <p:stCondLst>
                                            <p:cond delay="0"/>
                                          </p:stCondLst>
                                        </p:cTn>
                                        <p:tgtEl>
                                          <p:spTgt spid="76">
                                            <p:txEl>
                                              <p:pRg st="9" end="9"/>
                                            </p:txEl>
                                          </p:spTgt>
                                        </p:tgtEl>
                                        <p:attrNameLst>
                                          <p:attrName>style.visibility</p:attrName>
                                        </p:attrNameLst>
                                      </p:cBhvr>
                                      <p:to>
                                        <p:strVal val="visible"/>
                                      </p:to>
                                    </p:set>
                                    <p:animEffect filter="fade" transition="in">
                                      <p:cBhvr additive="repl">
                                        <p:cTn id="153" dur="500"/>
                                        <p:tgtEl>
                                          <p:spTgt spid="76">
                                            <p:txEl>
                                              <p:pRg st="9" end="9"/>
                                            </p:txEl>
                                          </p:spTgt>
                                        </p:tgtEl>
                                      </p:cBhvr>
                                    </p:animEffec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10">
                                  <p:stCondLst>
                                    <p:cond delay="0"/>
                                  </p:stCondLst>
                                  <p:childTnLst>
                                    <p:set>
                                      <p:cBhvr>
                                        <p:cTn id="157" dur="1" fill="hold">
                                          <p:stCondLst>
                                            <p:cond delay="0"/>
                                          </p:stCondLst>
                                        </p:cTn>
                                        <p:tgtEl>
                                          <p:spTgt spid="76">
                                            <p:txEl>
                                              <p:pRg st="10" end="10"/>
                                            </p:txEl>
                                          </p:spTgt>
                                        </p:tgtEl>
                                        <p:attrNameLst>
                                          <p:attrName>style.visibility</p:attrName>
                                        </p:attrNameLst>
                                      </p:cBhvr>
                                      <p:to>
                                        <p:strVal val="visible"/>
                                      </p:to>
                                    </p:set>
                                    <p:animEffect filter="fade" transition="in">
                                      <p:cBhvr additive="repl">
                                        <p:cTn id="158" dur="500"/>
                                        <p:tgtEl>
                                          <p:spTgt spid="76">
                                            <p:txEl>
                                              <p:pRg st="10" end="10"/>
                                            </p:txEl>
                                          </p:spTgt>
                                        </p:tgtEl>
                                      </p:cBhvr>
                                    </p:animEffec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0">
                                  <p:stCondLst>
                                    <p:cond delay="0"/>
                                  </p:stCondLst>
                                  <p:childTnLst>
                                    <p:set>
                                      <p:cBhvr>
                                        <p:cTn id="162" dur="1" fill="hold">
                                          <p:stCondLst>
                                            <p:cond delay="0"/>
                                          </p:stCondLst>
                                        </p:cTn>
                                        <p:tgtEl>
                                          <p:spTgt spid="76">
                                            <p:txEl>
                                              <p:pRg st="11" end="11"/>
                                            </p:txEl>
                                          </p:spTgt>
                                        </p:tgtEl>
                                        <p:attrNameLst>
                                          <p:attrName>style.visibility</p:attrName>
                                        </p:attrNameLst>
                                      </p:cBhvr>
                                      <p:to>
                                        <p:strVal val="visible"/>
                                      </p:to>
                                    </p:set>
                                    <p:animEffect filter="fade" transition="in">
                                      <p:cBhvr additive="repl">
                                        <p:cTn id="163" dur="500"/>
                                        <p:tgtEl>
                                          <p:spTgt spid="76">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730800" y="383400"/>
            <a:ext cx="11022840" cy="712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610" spc="-1" strike="noStrike">
                <a:solidFill>
                  <a:srgbClr val="ffffff"/>
                </a:solidFill>
                <a:latin typeface="Arial"/>
                <a:ea typeface="Arial"/>
              </a:rPr>
              <a:t>Supportive Documents</a:t>
            </a:r>
            <a:br/>
            <a:r>
              <a:rPr b="0" lang="en-US" sz="1679" spc="-1" strike="noStrike">
                <a:solidFill>
                  <a:srgbClr val="ebebeb"/>
                </a:solidFill>
                <a:latin typeface="Arial"/>
                <a:ea typeface="Arial"/>
              </a:rPr>
              <a:t>SURVEY</a:t>
            </a:r>
            <a:endParaRPr b="0" lang="en-US" sz="1679" spc="-1" strike="noStrike">
              <a:latin typeface="Arial"/>
            </a:endParaRPr>
          </a:p>
        </p:txBody>
      </p:sp>
      <p:pic>
        <p:nvPicPr>
          <p:cNvPr id="79" name="Google Shape;153;p24" descr=""/>
          <p:cNvPicPr/>
          <p:nvPr/>
        </p:nvPicPr>
        <p:blipFill>
          <a:blip r:embed="rId1"/>
          <a:stretch/>
        </p:blipFill>
        <p:spPr>
          <a:xfrm>
            <a:off x="1400040" y="2173320"/>
            <a:ext cx="9100440" cy="3916440"/>
          </a:xfrm>
          <a:prstGeom prst="rect">
            <a:avLst/>
          </a:prstGeom>
          <a:ln>
            <a:noFill/>
          </a:ln>
        </p:spPr>
      </p:pic>
      <p:sp>
        <p:nvSpPr>
          <p:cNvPr id="80" name="CustomShape 2"/>
          <p:cNvSpPr/>
          <p:nvPr/>
        </p:nvSpPr>
        <p:spPr>
          <a:xfrm>
            <a:off x="766800" y="1438560"/>
            <a:ext cx="10562760" cy="3456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1800" spc="-1" strike="noStrike">
                <a:solidFill>
                  <a:srgbClr val="ffffff"/>
                </a:solidFill>
                <a:latin typeface="Arial"/>
                <a:ea typeface="Arial"/>
              </a:rPr>
              <a:t>we collected (210) responses in two days some people from Saudi Arabia, Dubai. Here is our statistics.</a:t>
            </a:r>
            <a:endParaRPr b="0" lang="en-US" sz="1800" spc="-1" strike="noStrike">
              <a:latin typeface="Arial"/>
            </a:endParaRPr>
          </a:p>
        </p:txBody>
      </p:sp>
      <p:sp>
        <p:nvSpPr>
          <p:cNvPr id="81" name="TextShape 3"/>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861D893C-4217-4547-B4C2-5E4F1D3C1B1E}"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939760" y="274320"/>
            <a:ext cx="6291360" cy="7401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pic>
        <p:nvPicPr>
          <p:cNvPr id="83" name="Google Shape;161;p25" descr=""/>
          <p:cNvPicPr/>
          <p:nvPr/>
        </p:nvPicPr>
        <p:blipFill>
          <a:blip r:embed="rId1"/>
          <a:stretch/>
        </p:blipFill>
        <p:spPr>
          <a:xfrm>
            <a:off x="1991160" y="1498320"/>
            <a:ext cx="8607600" cy="4387320"/>
          </a:xfrm>
          <a:prstGeom prst="rect">
            <a:avLst/>
          </a:prstGeom>
          <a:ln>
            <a:noFill/>
          </a:ln>
        </p:spPr>
      </p:pic>
      <p:sp>
        <p:nvSpPr>
          <p:cNvPr id="84" name="TextShape 2"/>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28308E1F-EAB5-4514-937E-334336BC5366}"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924640" y="179280"/>
            <a:ext cx="6306480" cy="1009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pic>
        <p:nvPicPr>
          <p:cNvPr id="86" name="Google Shape;168;p26" descr=""/>
          <p:cNvPicPr/>
          <p:nvPr/>
        </p:nvPicPr>
        <p:blipFill>
          <a:blip r:embed="rId1"/>
          <a:stretch/>
        </p:blipFill>
        <p:spPr>
          <a:xfrm>
            <a:off x="1539720" y="1435320"/>
            <a:ext cx="9442800" cy="4599000"/>
          </a:xfrm>
          <a:prstGeom prst="rect">
            <a:avLst/>
          </a:prstGeom>
          <a:ln>
            <a:noFill/>
          </a:ln>
        </p:spPr>
      </p:pic>
      <p:sp>
        <p:nvSpPr>
          <p:cNvPr id="87" name="TextShape 2"/>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1B624664-C691-4B63-A636-F29294FC1989}"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210280" y="447120"/>
            <a:ext cx="3201120" cy="557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300" spc="-1" strike="noStrike">
                <a:solidFill>
                  <a:srgbClr val="ffffff"/>
                </a:solidFill>
                <a:latin typeface="Arial"/>
                <a:ea typeface="Arial"/>
              </a:rPr>
              <a:t>Data Set</a:t>
            </a:r>
            <a:endParaRPr b="0" lang="en-US" sz="3300" spc="-1" strike="noStrike">
              <a:latin typeface="Arial"/>
            </a:endParaRPr>
          </a:p>
        </p:txBody>
      </p:sp>
      <p:pic>
        <p:nvPicPr>
          <p:cNvPr id="89" name="Google Shape;175;p27" descr=""/>
          <p:cNvPicPr/>
          <p:nvPr/>
        </p:nvPicPr>
        <p:blipFill>
          <a:blip r:embed="rId1"/>
          <a:srcRect l="0" t="16955" r="11154" b="8357"/>
          <a:stretch/>
        </p:blipFill>
        <p:spPr>
          <a:xfrm>
            <a:off x="639360" y="1371600"/>
            <a:ext cx="10876680" cy="5302440"/>
          </a:xfrm>
          <a:prstGeom prst="rect">
            <a:avLst/>
          </a:prstGeom>
          <a:ln>
            <a:noFill/>
          </a:ln>
        </p:spPr>
      </p:pic>
      <p:sp>
        <p:nvSpPr>
          <p:cNvPr id="90" name="TextShape 2"/>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4940EBD0-FCA0-48DC-8AF0-AF2EE2DEBB0F}"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2924640" y="275400"/>
            <a:ext cx="6397920" cy="7128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tabLst>
                <a:tab algn="l" pos="0"/>
              </a:tabLst>
            </a:pPr>
            <a:r>
              <a:rPr b="0" lang="en-US" sz="3100" spc="-1" strike="noStrike">
                <a:solidFill>
                  <a:srgbClr val="ffffff"/>
                </a:solidFill>
                <a:latin typeface="Arial"/>
                <a:ea typeface="Arial"/>
              </a:rPr>
              <a:t>Plan away (To Do)</a:t>
            </a:r>
            <a:endParaRPr b="0" lang="en-US" sz="3100" spc="-1" strike="noStrike">
              <a:latin typeface="Arial"/>
            </a:endParaRPr>
          </a:p>
        </p:txBody>
      </p:sp>
      <p:sp>
        <p:nvSpPr>
          <p:cNvPr id="92" name="CustomShape 2"/>
          <p:cNvSpPr/>
          <p:nvPr/>
        </p:nvSpPr>
        <p:spPr>
          <a:xfrm>
            <a:off x="569160" y="1955520"/>
            <a:ext cx="5740200" cy="3415320"/>
          </a:xfrm>
          <a:prstGeom prst="rect">
            <a:avLst/>
          </a:prstGeom>
          <a:noFill/>
          <a:ln>
            <a:noFill/>
          </a:ln>
        </p:spPr>
        <p:style>
          <a:lnRef idx="0"/>
          <a:fillRef idx="0"/>
          <a:effectRef idx="0"/>
          <a:fontRef idx="minor"/>
        </p:style>
        <p:txBody>
          <a:bodyPr lIns="0" rIns="0" tIns="0" bIns="0" anchor="ctr">
            <a:noAutofit/>
          </a:bodyPr>
          <a:p>
            <a:pPr marL="432000" indent="-360360">
              <a:lnSpc>
                <a:spcPct val="100000"/>
              </a:lnSpc>
              <a:buClr>
                <a:srgbClr val="ffffff"/>
              </a:buClr>
              <a:buFont typeface="Noto Sans Symbols"/>
              <a:buChar char="●"/>
            </a:pPr>
            <a:r>
              <a:rPr b="0" lang="en-US" sz="1679" spc="-1" strike="noStrike">
                <a:solidFill>
                  <a:srgbClr val="ffffff"/>
                </a:solidFill>
                <a:latin typeface="Arial"/>
                <a:ea typeface="Arial"/>
              </a:rPr>
              <a:t>Cross between males and each female in the data set.</a:t>
            </a:r>
            <a:endParaRPr b="0" lang="en-US" sz="1679" spc="-1" strike="noStrike">
              <a:latin typeface="Arial"/>
            </a:endParaRPr>
          </a:p>
          <a:p>
            <a:pPr marL="432000" indent="-360360">
              <a:lnSpc>
                <a:spcPct val="100000"/>
              </a:lnSpc>
              <a:spcBef>
                <a:spcPts val="1060"/>
              </a:spcBef>
              <a:buClr>
                <a:srgbClr val="ffffff"/>
              </a:buClr>
              <a:buFont typeface="Noto Sans Symbols"/>
              <a:buChar char="●"/>
            </a:pPr>
            <a:r>
              <a:rPr b="0" lang="en-US" sz="1679" spc="-1" strike="noStrike">
                <a:solidFill>
                  <a:srgbClr val="ffffff"/>
                </a:solidFill>
                <a:latin typeface="Arial"/>
                <a:ea typeface="Arial"/>
              </a:rPr>
              <a:t>Decide which male can marry which female.</a:t>
            </a:r>
            <a:endParaRPr b="0" lang="en-US" sz="1679" spc="-1" strike="noStrike">
              <a:latin typeface="Arial"/>
            </a:endParaRPr>
          </a:p>
          <a:p>
            <a:pPr marL="432000" indent="-360360">
              <a:lnSpc>
                <a:spcPct val="100000"/>
              </a:lnSpc>
              <a:spcBef>
                <a:spcPts val="1060"/>
              </a:spcBef>
              <a:buClr>
                <a:srgbClr val="ffffff"/>
              </a:buClr>
              <a:buFont typeface="Noto Sans Symbols"/>
              <a:buChar char="●"/>
            </a:pPr>
            <a:r>
              <a:rPr b="0" lang="en-US" sz="1679" spc="-1" strike="noStrike">
                <a:solidFill>
                  <a:srgbClr val="ffffff"/>
                </a:solidFill>
                <a:latin typeface="Arial"/>
                <a:ea typeface="Arial"/>
              </a:rPr>
              <a:t> </a:t>
            </a:r>
            <a:r>
              <a:rPr b="0" lang="en-US" sz="1679" spc="-1" strike="noStrike">
                <a:solidFill>
                  <a:srgbClr val="ffffff"/>
                </a:solidFill>
                <a:latin typeface="Arial"/>
                <a:ea typeface="Arial"/>
              </a:rPr>
              <a:t>Make the same steps on European data.</a:t>
            </a:r>
            <a:endParaRPr b="0" lang="en-US" sz="1679" spc="-1" strike="noStrike">
              <a:latin typeface="Arial"/>
            </a:endParaRPr>
          </a:p>
          <a:p>
            <a:pPr marL="432000" indent="-360360">
              <a:lnSpc>
                <a:spcPct val="100000"/>
              </a:lnSpc>
              <a:spcBef>
                <a:spcPts val="1060"/>
              </a:spcBef>
              <a:buClr>
                <a:srgbClr val="ffffff"/>
              </a:buClr>
              <a:buFont typeface="Noto Sans Symbols"/>
              <a:buChar char="●"/>
            </a:pPr>
            <a:r>
              <a:rPr b="0" lang="en-US" sz="1679" spc="-1" strike="noStrike">
                <a:solidFill>
                  <a:srgbClr val="ffffff"/>
                </a:solidFill>
                <a:latin typeface="Arial"/>
                <a:ea typeface="Arial"/>
              </a:rPr>
              <a:t>Make the cross between African and European people.</a:t>
            </a:r>
            <a:endParaRPr b="0" lang="en-US" sz="1679" spc="-1" strike="noStrike">
              <a:latin typeface="Arial"/>
            </a:endParaRPr>
          </a:p>
          <a:p>
            <a:pPr marL="432000" indent="-360360">
              <a:lnSpc>
                <a:spcPct val="100000"/>
              </a:lnSpc>
              <a:spcBef>
                <a:spcPts val="1060"/>
              </a:spcBef>
              <a:buClr>
                <a:srgbClr val="ffffff"/>
              </a:buClr>
              <a:buFont typeface="Noto Sans Symbols"/>
              <a:buChar char="●"/>
            </a:pPr>
            <a:r>
              <a:rPr b="0" lang="en-US" sz="1679" spc="-1" strike="noStrike">
                <a:solidFill>
                  <a:srgbClr val="ffffff"/>
                </a:solidFill>
                <a:latin typeface="Arial"/>
                <a:ea typeface="Arial"/>
              </a:rPr>
              <a:t>Create the same steps for other diseases that are similar to sickle cell like Thalassemia.</a:t>
            </a:r>
            <a:endParaRPr b="0" lang="en-US" sz="1679" spc="-1" strike="noStrike">
              <a:latin typeface="Arial"/>
            </a:endParaRPr>
          </a:p>
          <a:p>
            <a:pPr marL="432000" indent="-360360">
              <a:lnSpc>
                <a:spcPct val="100000"/>
              </a:lnSpc>
              <a:spcBef>
                <a:spcPts val="1060"/>
              </a:spcBef>
              <a:buClr>
                <a:srgbClr val="ffffff"/>
              </a:buClr>
              <a:buFont typeface="Noto Sans Symbols"/>
              <a:buChar char="●"/>
            </a:pPr>
            <a:r>
              <a:rPr b="0" lang="en-US" sz="1679" spc="-1" strike="noStrike">
                <a:solidFill>
                  <a:srgbClr val="ffffff"/>
                </a:solidFill>
                <a:latin typeface="Arial"/>
                <a:ea typeface="Arial"/>
              </a:rPr>
              <a:t>Explore more about whole genome for creating the proof of parentage. </a:t>
            </a:r>
            <a:endParaRPr b="0" lang="en-US" sz="1679" spc="-1" strike="noStrike">
              <a:latin typeface="Arial"/>
            </a:endParaRPr>
          </a:p>
          <a:p>
            <a:pPr marL="432000" indent="-360360">
              <a:lnSpc>
                <a:spcPct val="100000"/>
              </a:lnSpc>
              <a:spcBef>
                <a:spcPts val="1060"/>
              </a:spcBef>
              <a:buClr>
                <a:srgbClr val="ffffff"/>
              </a:buClr>
              <a:buFont typeface="Noto Sans Symbols"/>
              <a:buChar char="●"/>
            </a:pPr>
            <a:r>
              <a:rPr b="0" lang="en-US" sz="1679" spc="-1" strike="noStrike">
                <a:solidFill>
                  <a:srgbClr val="ffffff"/>
                </a:solidFill>
                <a:latin typeface="Arial"/>
                <a:ea typeface="Arial"/>
              </a:rPr>
              <a:t>Include the Egyptian genome seeing that our genome has been affected by other races throughout centuries. </a:t>
            </a:r>
            <a:endParaRPr b="0" lang="en-US" sz="1679" spc="-1" strike="noStrike">
              <a:latin typeface="Arial"/>
            </a:endParaRPr>
          </a:p>
        </p:txBody>
      </p:sp>
      <p:sp>
        <p:nvSpPr>
          <p:cNvPr id="93" name="TextShape 3"/>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80832BE4-CEE4-4ED6-9D30-1410D9B99BE4}" type="slidenum">
              <a:rPr b="0" lang="en-US" sz="1600" spc="-1" strike="noStrike">
                <a:solidFill>
                  <a:srgbClr val="ffffff"/>
                </a:solidFill>
                <a:latin typeface="Arial"/>
                <a:ea typeface="Arial"/>
              </a:rPr>
              <a:t>&lt;number&gt;</a:t>
            </a:fld>
            <a:endParaRPr b="0" lang="en-US" sz="1600" spc="-1" strike="noStrike">
              <a:latin typeface="Times New Roman"/>
            </a:endParaRPr>
          </a:p>
        </p:txBody>
      </p:sp>
      <p:pic>
        <p:nvPicPr>
          <p:cNvPr id="94" name="" descr=""/>
          <p:cNvPicPr/>
          <p:nvPr/>
        </p:nvPicPr>
        <p:blipFill>
          <a:blip r:embed="rId1"/>
          <a:srcRect l="19911" t="12878" r="17071" b="7097"/>
          <a:stretch/>
        </p:blipFill>
        <p:spPr>
          <a:xfrm>
            <a:off x="6400800" y="1188720"/>
            <a:ext cx="5669280" cy="5029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27400" y="182880"/>
            <a:ext cx="2160360" cy="100980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r>
              <a:rPr b="0" lang="en-US" sz="2800" spc="-1" strike="noStrike">
                <a:solidFill>
                  <a:srgbClr val="ffffff"/>
                </a:solidFill>
                <a:latin typeface="Arial"/>
                <a:ea typeface="Arial"/>
              </a:rPr>
              <a:t> </a:t>
            </a:r>
            <a:r>
              <a:rPr b="0" lang="en-US" sz="2800" spc="-1" strike="noStrike">
                <a:solidFill>
                  <a:srgbClr val="ffffff"/>
                </a:solidFill>
                <a:latin typeface="Arial"/>
                <a:ea typeface="Arial"/>
              </a:rPr>
              <a:t>Live Demo</a:t>
            </a:r>
            <a:endParaRPr b="0" lang="en-US" sz="2800" spc="-1" strike="noStrike">
              <a:latin typeface="Arial"/>
            </a:endParaRPr>
          </a:p>
        </p:txBody>
      </p:sp>
      <p:sp>
        <p:nvSpPr>
          <p:cNvPr id="96" name="TextShape 2"/>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D951C43B-649D-458D-BCB7-72CACFC2B08D}"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625920" y="2926080"/>
            <a:ext cx="5514120" cy="11361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3100" spc="-1" strike="noStrike">
                <a:solidFill>
                  <a:srgbClr val="ffffff"/>
                </a:solidFill>
                <a:latin typeface="Arial"/>
                <a:ea typeface="Arial"/>
              </a:rPr>
              <a:t>Any Questions? :)</a:t>
            </a:r>
            <a:endParaRPr b="0" lang="en-US" sz="3100" spc="-1" strike="noStrike">
              <a:latin typeface="Arial"/>
            </a:endParaRPr>
          </a:p>
          <a:p>
            <a:pPr algn="ctr">
              <a:lnSpc>
                <a:spcPct val="100000"/>
              </a:lnSpc>
              <a:tabLst>
                <a:tab algn="l" pos="0"/>
              </a:tabLst>
            </a:pPr>
            <a:endParaRPr b="0" lang="en-US" sz="3100" spc="-1" strike="noStrike">
              <a:latin typeface="Arial"/>
            </a:endParaRPr>
          </a:p>
        </p:txBody>
      </p:sp>
      <p:sp>
        <p:nvSpPr>
          <p:cNvPr id="98" name="CustomShape 2"/>
          <p:cNvSpPr/>
          <p:nvPr/>
        </p:nvSpPr>
        <p:spPr>
          <a:xfrm>
            <a:off x="3559320" y="411840"/>
            <a:ext cx="5032080" cy="5936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2700" spc="-1" strike="noStrike">
                <a:solidFill>
                  <a:srgbClr val="ffffff"/>
                </a:solidFill>
                <a:latin typeface="Arial"/>
                <a:ea typeface="Arial"/>
              </a:rPr>
              <a:t>Thank You! :)</a:t>
            </a:r>
            <a:endParaRPr b="0" lang="en-US" sz="2700" spc="-1" strike="noStrike">
              <a:latin typeface="Arial"/>
            </a:endParaRPr>
          </a:p>
        </p:txBody>
      </p:sp>
      <p:sp>
        <p:nvSpPr>
          <p:cNvPr id="99" name="TextShape 3"/>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FEE51826-BADB-4762-A549-7146B89CA813}"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timing>
    <p:tnLst>
      <p:par>
        <p:cTn id="164" dur="indefinite" restart="never" nodeType="tmRoot">
          <p:childTnLst>
            <p:seq>
              <p:cTn id="165" dur="indefinite" nodeType="mainSeq">
                <p:childTnLst>
                  <p:par>
                    <p:cTn id="166" fill="hold">
                      <p:stCondLst>
                        <p:cond delay="indefinite"/>
                      </p:stCondLst>
                      <p:childTnLst>
                        <p:par>
                          <p:cTn id="167" fill="hold">
                            <p:stCondLst>
                              <p:cond delay="0"/>
                            </p:stCondLst>
                            <p:childTnLst>
                              <p:par>
                                <p:cTn id="168" nodeType="clickEffect" fill="hold" presetClass="entr" presetID="10">
                                  <p:stCondLst>
                                    <p:cond delay="0"/>
                                  </p:stCondLst>
                                  <p:childTnLst>
                                    <p:set>
                                      <p:cBhvr>
                                        <p:cTn id="169" dur="1" fill="hold">
                                          <p:stCondLst>
                                            <p:cond delay="0"/>
                                          </p:stCondLst>
                                        </p:cTn>
                                        <p:tgtEl>
                                          <p:spTgt spid="97">
                                            <p:txEl>
                                              <p:pRg st="0" end="0"/>
                                            </p:txEl>
                                          </p:spTgt>
                                        </p:tgtEl>
                                        <p:attrNameLst>
                                          <p:attrName>style.visibility</p:attrName>
                                        </p:attrNameLst>
                                      </p:cBhvr>
                                      <p:to>
                                        <p:strVal val="visible"/>
                                      </p:to>
                                    </p:set>
                                    <p:animEffect filter="fade" transition="in">
                                      <p:cBhvr additive="repl">
                                        <p:cTn id="170" dur="500"/>
                                        <p:tgtEl>
                                          <p:spTgt spid="97">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0">
                                  <p:stCondLst>
                                    <p:cond delay="0"/>
                                  </p:stCondLst>
                                  <p:childTnLst>
                                    <p:set>
                                      <p:cBhvr>
                                        <p:cTn id="174" dur="1" fill="hold">
                                          <p:stCondLst>
                                            <p:cond delay="0"/>
                                          </p:stCondLst>
                                        </p:cTn>
                                        <p:tgtEl>
                                          <p:spTgt spid="97">
                                            <p:txEl>
                                              <p:pRg st="1" end="1"/>
                                            </p:txEl>
                                          </p:spTgt>
                                        </p:tgtEl>
                                        <p:attrNameLst>
                                          <p:attrName>style.visibility</p:attrName>
                                        </p:attrNameLst>
                                      </p:cBhvr>
                                      <p:to>
                                        <p:strVal val="visible"/>
                                      </p:to>
                                    </p:set>
                                    <p:animEffect filter="fade" transition="in">
                                      <p:cBhvr additive="repl">
                                        <p:cTn id="175" dur="500"/>
                                        <p:tgtEl>
                                          <p:spTgt spid="97">
                                            <p:txEl>
                                              <p:pRg st="1" end="1"/>
                                            </p:txEl>
                                          </p:spTgt>
                                        </p:tgtEl>
                                      </p:cBhvr>
                                    </p:animEffect>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10">
                                  <p:stCondLst>
                                    <p:cond delay="0"/>
                                  </p:stCondLst>
                                  <p:childTnLst>
                                    <p:set>
                                      <p:cBhvr>
                                        <p:cTn id="179" dur="1" fill="hold">
                                          <p:stCondLst>
                                            <p:cond delay="0"/>
                                          </p:stCondLst>
                                        </p:cTn>
                                        <p:tgtEl>
                                          <p:spTgt spid="98">
                                            <p:txEl>
                                              <p:pRg st="0" end="0"/>
                                            </p:txEl>
                                          </p:spTgt>
                                        </p:tgtEl>
                                        <p:attrNameLst>
                                          <p:attrName>style.visibility</p:attrName>
                                        </p:attrNameLst>
                                      </p:cBhvr>
                                      <p:to>
                                        <p:strVal val="visible"/>
                                      </p:to>
                                    </p:set>
                                    <p:animEffect filter="fade" transition="in">
                                      <p:cBhvr additive="repl">
                                        <p:cTn id="180" dur="500"/>
                                        <p:tgtEl>
                                          <p:spTgt spid="9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661640" y="365760"/>
            <a:ext cx="2702160" cy="6541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3100" spc="-1" strike="noStrike">
                <a:solidFill>
                  <a:srgbClr val="ffffff"/>
                </a:solidFill>
                <a:latin typeface="Arial"/>
                <a:ea typeface="Arial"/>
              </a:rPr>
              <a:t>References</a:t>
            </a:r>
            <a:endParaRPr b="0" lang="en-US" sz="3100" spc="-1" strike="noStrike">
              <a:latin typeface="Arial"/>
            </a:endParaRPr>
          </a:p>
        </p:txBody>
      </p:sp>
      <p:sp>
        <p:nvSpPr>
          <p:cNvPr id="101" name="CustomShape 2"/>
          <p:cNvSpPr/>
          <p:nvPr/>
        </p:nvSpPr>
        <p:spPr>
          <a:xfrm>
            <a:off x="459000" y="1632240"/>
            <a:ext cx="11153880" cy="4555800"/>
          </a:xfrm>
          <a:prstGeom prst="rect">
            <a:avLst/>
          </a:prstGeom>
          <a:noFill/>
          <a:ln>
            <a:noFill/>
          </a:ln>
        </p:spPr>
        <p:style>
          <a:lnRef idx="0"/>
          <a:fillRef idx="0"/>
          <a:effectRef idx="0"/>
          <a:fontRef idx="minor"/>
        </p:style>
        <p:txBody>
          <a:bodyPr lIns="90000" rIns="90000" tIns="91440" bIns="91440">
            <a:noAutofit/>
          </a:bodyPr>
          <a:p>
            <a:pPr marL="457200" indent="-358920">
              <a:lnSpc>
                <a:spcPct val="100000"/>
              </a:lnSpc>
              <a:buClr>
                <a:srgbClr val="ffffff"/>
              </a:buClr>
              <a:buFont typeface="Arial"/>
              <a:buChar char="●"/>
            </a:pPr>
            <a:r>
              <a:rPr b="0" lang="en-US" sz="2100" spc="-1" strike="noStrike">
                <a:solidFill>
                  <a:srgbClr val="ffffff"/>
                </a:solidFill>
                <a:latin typeface="Arial"/>
                <a:ea typeface="Arial"/>
              </a:rPr>
              <a:t>1-</a:t>
            </a:r>
            <a:r>
              <a:rPr b="0" lang="en-US" sz="2100" spc="-1" strike="noStrike" u="sng">
                <a:solidFill>
                  <a:srgbClr val="ffffff"/>
                </a:solidFill>
                <a:uFillTx/>
                <a:latin typeface="Arial"/>
                <a:ea typeface="Arial"/>
                <a:hlinkClick r:id="rId1"/>
              </a:rPr>
              <a:t>https://ieeexplore.ieee.org/abstract/document/7005947</a:t>
            </a:r>
            <a:endParaRPr b="0" lang="en-US" sz="2100" spc="-1" strike="noStrike">
              <a:latin typeface="Arial"/>
            </a:endParaRPr>
          </a:p>
          <a:p>
            <a:pPr marL="457200" indent="-358920">
              <a:lnSpc>
                <a:spcPct val="100000"/>
              </a:lnSpc>
              <a:buClr>
                <a:srgbClr val="ffffff"/>
              </a:buClr>
              <a:buFont typeface="Arial"/>
              <a:buChar char="●"/>
            </a:pPr>
            <a:r>
              <a:rPr b="0" lang="en-US" sz="2100" spc="-1" strike="noStrike">
                <a:solidFill>
                  <a:srgbClr val="ffffff"/>
                </a:solidFill>
                <a:latin typeface="Arial"/>
                <a:ea typeface="Arial"/>
              </a:rPr>
              <a:t>2- </a:t>
            </a:r>
            <a:r>
              <a:rPr b="0" lang="en-US" sz="2100" spc="-1" strike="noStrike" u="sng">
                <a:solidFill>
                  <a:srgbClr val="ffffff"/>
                </a:solidFill>
                <a:uFillTx/>
                <a:latin typeface="Arial"/>
                <a:ea typeface="Arial"/>
                <a:hlinkClick r:id="rId2"/>
              </a:rPr>
              <a:t>https://ieeexplore.ieee.org/abstract/document/9325640</a:t>
            </a:r>
            <a:endParaRPr b="0" lang="en-US" sz="2100" spc="-1" strike="noStrike">
              <a:latin typeface="Arial"/>
            </a:endParaRPr>
          </a:p>
          <a:p>
            <a:pPr marL="457200" indent="-358920">
              <a:lnSpc>
                <a:spcPct val="100000"/>
              </a:lnSpc>
              <a:buClr>
                <a:srgbClr val="ffffff"/>
              </a:buClr>
              <a:buFont typeface="Arial"/>
              <a:buChar char="●"/>
            </a:pPr>
            <a:r>
              <a:rPr b="0" lang="en-US" sz="2100" spc="-1" strike="noStrike">
                <a:solidFill>
                  <a:srgbClr val="ffffff"/>
                </a:solidFill>
                <a:latin typeface="Arial"/>
                <a:ea typeface="Arial"/>
              </a:rPr>
              <a:t>3- </a:t>
            </a:r>
            <a:r>
              <a:rPr b="0" lang="en-US" sz="2100" spc="-1" strike="noStrike" u="sng">
                <a:solidFill>
                  <a:srgbClr val="ffffff"/>
                </a:solidFill>
                <a:uFillTx/>
                <a:latin typeface="Arial"/>
                <a:ea typeface="Arial"/>
                <a:hlinkClick r:id="rId3"/>
              </a:rPr>
              <a:t>https://ieeexplore.ieee.org/abstract/document/9392655</a:t>
            </a:r>
            <a:endParaRPr b="0" lang="en-US" sz="2100" spc="-1" strike="noStrike">
              <a:latin typeface="Arial"/>
            </a:endParaRPr>
          </a:p>
          <a:p>
            <a:pPr>
              <a:lnSpc>
                <a:spcPct val="100000"/>
              </a:lnSpc>
              <a:tabLst>
                <a:tab algn="l" pos="0"/>
              </a:tabLst>
            </a:pPr>
            <a:endParaRPr b="0" lang="en-US" sz="2100" spc="-1" strike="noStrike">
              <a:latin typeface="Arial"/>
            </a:endParaRPr>
          </a:p>
          <a:p>
            <a:pPr marL="457200" indent="-361440">
              <a:lnSpc>
                <a:spcPct val="100000"/>
              </a:lnSpc>
              <a:buClr>
                <a:srgbClr val="ffffff"/>
              </a:buClr>
              <a:buFont typeface="Arial"/>
              <a:buChar char="●"/>
              <a:tabLst>
                <a:tab algn="l" pos="0"/>
              </a:tabLst>
            </a:pPr>
            <a:r>
              <a:rPr b="0" lang="en-US" sz="2400" spc="-1" strike="noStrike" u="sng">
                <a:solidFill>
                  <a:srgbClr val="ffffff"/>
                </a:solidFill>
                <a:uFillTx/>
                <a:latin typeface="Times New Roman"/>
                <a:ea typeface="Times New Roman"/>
                <a:hlinkClick r:id="rId4"/>
              </a:rPr>
              <a:t>https://www.ncbi.nlm.nih.gov/books/NBK22266/</a:t>
            </a:r>
            <a:endParaRPr b="0" lang="en-US" sz="2400" spc="-1" strike="noStrike">
              <a:latin typeface="Arial"/>
            </a:endParaRPr>
          </a:p>
          <a:p>
            <a:pPr marL="457200" indent="-361440">
              <a:lnSpc>
                <a:spcPct val="100000"/>
              </a:lnSpc>
              <a:buClr>
                <a:srgbClr val="ffffff"/>
              </a:buClr>
              <a:buFont typeface="Arial"/>
              <a:buChar char="●"/>
              <a:tabLst>
                <a:tab algn="l" pos="0"/>
              </a:tabLst>
            </a:pPr>
            <a:r>
              <a:rPr b="0" lang="en-US" sz="2400" spc="-1" strike="noStrike" u="sng">
                <a:solidFill>
                  <a:srgbClr val="ffffff"/>
                </a:solidFill>
                <a:uFillTx/>
                <a:latin typeface="Times New Roman"/>
                <a:ea typeface="Times New Roman"/>
                <a:hlinkClick r:id="rId5"/>
              </a:rPr>
              <a:t>https://pubmed.ncbi.nlm.nih.gov/27022141/</a:t>
            </a:r>
            <a:endParaRPr b="0" lang="en-US" sz="2400" spc="-1" strike="noStrike">
              <a:latin typeface="Arial"/>
            </a:endParaRPr>
          </a:p>
          <a:p>
            <a:pPr marL="457200" indent="-361440">
              <a:lnSpc>
                <a:spcPct val="100000"/>
              </a:lnSpc>
              <a:buClr>
                <a:srgbClr val="ffffff"/>
              </a:buClr>
              <a:buFont typeface="Arial"/>
              <a:buChar char="●"/>
              <a:tabLst>
                <a:tab algn="l" pos="0"/>
              </a:tabLst>
            </a:pPr>
            <a:r>
              <a:rPr b="0" lang="en-US" sz="2400" spc="-1" strike="noStrike" u="sng">
                <a:solidFill>
                  <a:srgbClr val="ffffff"/>
                </a:solidFill>
                <a:uFillTx/>
                <a:latin typeface="Times New Roman"/>
                <a:ea typeface="Times New Roman"/>
                <a:hlinkClick r:id="rId6"/>
              </a:rPr>
              <a:t>https://pubmed.ncbi.nlm.nih.gov/33100714/</a:t>
            </a:r>
            <a:r>
              <a:rPr b="0" lang="en-US" sz="2400" spc="-1" strike="noStrike" u="sng">
                <a:solidFill>
                  <a:srgbClr val="ffffff"/>
                </a:solidFill>
                <a:uFillTx/>
                <a:latin typeface="Times New Roman"/>
                <a:ea typeface="Times New Roman"/>
                <a:hlinkClick r:id="rId7"/>
              </a:rPr>
              <a:t>https://pubmed.ncbi.nlm.nih.gov/27022141/</a:t>
            </a:r>
            <a:endParaRPr b="0" lang="en-US" sz="2400" spc="-1" strike="noStrike">
              <a:latin typeface="Arial"/>
            </a:endParaRPr>
          </a:p>
          <a:p>
            <a:pPr marL="457200" indent="-361440">
              <a:lnSpc>
                <a:spcPct val="100000"/>
              </a:lnSpc>
              <a:buClr>
                <a:srgbClr val="ffffff"/>
              </a:buClr>
              <a:buFont typeface="Arial"/>
              <a:buChar char="●"/>
              <a:tabLst>
                <a:tab algn="l" pos="0"/>
              </a:tabLst>
            </a:pPr>
            <a:r>
              <a:rPr b="0" lang="en-US" sz="2400" spc="-1" strike="noStrike" u="sng">
                <a:solidFill>
                  <a:srgbClr val="ffffff"/>
                </a:solidFill>
                <a:uFillTx/>
                <a:latin typeface="Times New Roman"/>
                <a:ea typeface="Times New Roman"/>
                <a:hlinkClick r:id="rId8"/>
              </a:rPr>
              <a:t>https://www.ncbi.nlm.nih.gov/snp/rs7565301</a:t>
            </a:r>
            <a:endParaRPr b="0" lang="en-US" sz="2400" spc="-1" strike="noStrike">
              <a:latin typeface="Arial"/>
            </a:endParaRPr>
          </a:p>
          <a:p>
            <a:pPr marL="457200" indent="-361440">
              <a:lnSpc>
                <a:spcPct val="100000"/>
              </a:lnSpc>
              <a:buClr>
                <a:srgbClr val="ffffff"/>
              </a:buClr>
              <a:buFont typeface="Arial"/>
              <a:buChar char="●"/>
              <a:tabLst>
                <a:tab algn="l" pos="0"/>
              </a:tabLst>
            </a:pPr>
            <a:r>
              <a:rPr b="0" lang="en-US" sz="2400" spc="-1" strike="noStrike" u="sng">
                <a:solidFill>
                  <a:srgbClr val="ffffff"/>
                </a:solidFill>
                <a:uFillTx/>
                <a:latin typeface="Times New Roman"/>
                <a:ea typeface="Times New Roman"/>
                <a:hlinkClick r:id="rId9"/>
              </a:rPr>
              <a:t>https://www.ensembl.org/Homo_sapiens/Phenotype/Locations?db=core;ph=75099;r=2:60494405-60495405;v=rs6706648;vdb=variation;vf=18440112</a:t>
            </a:r>
            <a:r>
              <a:rPr b="0" lang="en-US" sz="1800" spc="-1" strike="noStrike">
                <a:solidFill>
                  <a:srgbClr val="ffffff"/>
                </a:solidFill>
                <a:latin typeface="Arial"/>
                <a:hlinkClick r:id="rId10"/>
              </a:rPr>
              <a:t>https://www.nature.com/articles/s41467-020-17964-1</a:t>
            </a:r>
            <a:endParaRPr b="0" lang="en-US" sz="1800" spc="-1" strike="noStrike">
              <a:latin typeface="Arial"/>
            </a:endParaRPr>
          </a:p>
        </p:txBody>
      </p:sp>
      <p:sp>
        <p:nvSpPr>
          <p:cNvPr id="102" name="CustomShape 3"/>
          <p:cNvSpPr/>
          <p:nvPr/>
        </p:nvSpPr>
        <p:spPr>
          <a:xfrm>
            <a:off x="913680" y="3436920"/>
            <a:ext cx="7509960" cy="1774080"/>
          </a:xfrm>
          <a:prstGeom prst="rect">
            <a:avLst/>
          </a:prstGeom>
          <a:noFill/>
          <a:ln>
            <a:noFill/>
          </a:ln>
        </p:spPr>
        <p:style>
          <a:lnRef idx="0"/>
          <a:fillRef idx="0"/>
          <a:effectRef idx="0"/>
          <a:fontRef idx="minor"/>
        </p:style>
      </p:sp>
      <p:sp>
        <p:nvSpPr>
          <p:cNvPr id="103" name="TextShape 4"/>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BF5C0CD6-731C-44E5-BF8A-12ABF76F4CCE}"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10">
                                  <p:stCondLst>
                                    <p:cond delay="0"/>
                                  </p:stCondLst>
                                  <p:childTnLst>
                                    <p:set>
                                      <p:cBhvr>
                                        <p:cTn id="186" dur="1" fill="hold">
                                          <p:stCondLst>
                                            <p:cond delay="0"/>
                                          </p:stCondLst>
                                        </p:cTn>
                                        <p:tgtEl>
                                          <p:spTgt spid="101">
                                            <p:txEl>
                                              <p:pRg st="0" end="0"/>
                                            </p:txEl>
                                          </p:spTgt>
                                        </p:tgtEl>
                                        <p:attrNameLst>
                                          <p:attrName>style.visibility</p:attrName>
                                        </p:attrNameLst>
                                      </p:cBhvr>
                                      <p:to>
                                        <p:strVal val="visible"/>
                                      </p:to>
                                    </p:set>
                                    <p:animEffect filter="fade" transition="in">
                                      <p:cBhvr additive="repl">
                                        <p:cTn id="187" dur="500"/>
                                        <p:tgtEl>
                                          <p:spTgt spid="101">
                                            <p:txEl>
                                              <p:pRg st="0" end="0"/>
                                            </p:txEl>
                                          </p:spTgt>
                                        </p:tgtEl>
                                      </p:cBhvr>
                                    </p:animEffect>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10">
                                  <p:stCondLst>
                                    <p:cond delay="0"/>
                                  </p:stCondLst>
                                  <p:childTnLst>
                                    <p:set>
                                      <p:cBhvr>
                                        <p:cTn id="191" dur="1" fill="hold">
                                          <p:stCondLst>
                                            <p:cond delay="0"/>
                                          </p:stCondLst>
                                        </p:cTn>
                                        <p:tgtEl>
                                          <p:spTgt spid="101">
                                            <p:txEl>
                                              <p:pRg st="1" end="1"/>
                                            </p:txEl>
                                          </p:spTgt>
                                        </p:tgtEl>
                                        <p:attrNameLst>
                                          <p:attrName>style.visibility</p:attrName>
                                        </p:attrNameLst>
                                      </p:cBhvr>
                                      <p:to>
                                        <p:strVal val="visible"/>
                                      </p:to>
                                    </p:set>
                                    <p:animEffect filter="fade" transition="in">
                                      <p:cBhvr additive="repl">
                                        <p:cTn id="192" dur="500"/>
                                        <p:tgtEl>
                                          <p:spTgt spid="101">
                                            <p:txEl>
                                              <p:pRg st="1" end="1"/>
                                            </p:txEl>
                                          </p:spTgt>
                                        </p:tgtEl>
                                      </p:cBhvr>
                                    </p:animEffec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0">
                                  <p:stCondLst>
                                    <p:cond delay="0"/>
                                  </p:stCondLst>
                                  <p:childTnLst>
                                    <p:set>
                                      <p:cBhvr>
                                        <p:cTn id="196" dur="1" fill="hold">
                                          <p:stCondLst>
                                            <p:cond delay="0"/>
                                          </p:stCondLst>
                                        </p:cTn>
                                        <p:tgtEl>
                                          <p:spTgt spid="101">
                                            <p:txEl>
                                              <p:pRg st="2" end="2"/>
                                            </p:txEl>
                                          </p:spTgt>
                                        </p:tgtEl>
                                        <p:attrNameLst>
                                          <p:attrName>style.visibility</p:attrName>
                                        </p:attrNameLst>
                                      </p:cBhvr>
                                      <p:to>
                                        <p:strVal val="visible"/>
                                      </p:to>
                                    </p:set>
                                    <p:animEffect filter="fade" transition="in">
                                      <p:cBhvr additive="repl">
                                        <p:cTn id="197" dur="500"/>
                                        <p:tgtEl>
                                          <p:spTgt spid="101">
                                            <p:txEl>
                                              <p:pRg st="2" end="2"/>
                                            </p:txEl>
                                          </p:spTgt>
                                        </p:tgtEl>
                                      </p:cBhvr>
                                    </p:animEffec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0">
                                  <p:stCondLst>
                                    <p:cond delay="0"/>
                                  </p:stCondLst>
                                  <p:childTnLst>
                                    <p:set>
                                      <p:cBhvr>
                                        <p:cTn id="201" dur="1" fill="hold">
                                          <p:stCondLst>
                                            <p:cond delay="0"/>
                                          </p:stCondLst>
                                        </p:cTn>
                                        <p:tgtEl>
                                          <p:spTgt spid="101">
                                            <p:txEl>
                                              <p:pRg st="3" end="3"/>
                                            </p:txEl>
                                          </p:spTgt>
                                        </p:tgtEl>
                                        <p:attrNameLst>
                                          <p:attrName>style.visibility</p:attrName>
                                        </p:attrNameLst>
                                      </p:cBhvr>
                                      <p:to>
                                        <p:strVal val="visible"/>
                                      </p:to>
                                    </p:set>
                                    <p:animEffect filter="fade" transition="in">
                                      <p:cBhvr additive="repl">
                                        <p:cTn id="202" dur="500"/>
                                        <p:tgtEl>
                                          <p:spTgt spid="101">
                                            <p:txEl>
                                              <p:pRg st="3" end="3"/>
                                            </p:txEl>
                                          </p:spTgt>
                                        </p:tgtEl>
                                      </p:cBhvr>
                                    </p:animEffec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0">
                                  <p:stCondLst>
                                    <p:cond delay="0"/>
                                  </p:stCondLst>
                                  <p:childTnLst>
                                    <p:set>
                                      <p:cBhvr>
                                        <p:cTn id="206" dur="1" fill="hold">
                                          <p:stCondLst>
                                            <p:cond delay="0"/>
                                          </p:stCondLst>
                                        </p:cTn>
                                        <p:tgtEl>
                                          <p:spTgt spid="101">
                                            <p:txEl>
                                              <p:pRg st="4" end="4"/>
                                            </p:txEl>
                                          </p:spTgt>
                                        </p:tgtEl>
                                        <p:attrNameLst>
                                          <p:attrName>style.visibility</p:attrName>
                                        </p:attrNameLst>
                                      </p:cBhvr>
                                      <p:to>
                                        <p:strVal val="visible"/>
                                      </p:to>
                                    </p:set>
                                    <p:animEffect filter="fade" transition="in">
                                      <p:cBhvr additive="repl">
                                        <p:cTn id="207" dur="500"/>
                                        <p:tgtEl>
                                          <p:spTgt spid="101">
                                            <p:txEl>
                                              <p:pRg st="4" end="4"/>
                                            </p:txEl>
                                          </p:spTgt>
                                        </p:tgtEl>
                                      </p:cBhvr>
                                    </p:animEffect>
                                  </p:childTnLst>
                                </p:cTn>
                              </p:par>
                            </p:childTnLst>
                          </p:cTn>
                        </p:par>
                      </p:childTnLst>
                    </p:cTn>
                  </p:par>
                  <p:par>
                    <p:cTn id="208" fill="hold">
                      <p:stCondLst>
                        <p:cond delay="indefinite"/>
                      </p:stCondLst>
                      <p:childTnLst>
                        <p:par>
                          <p:cTn id="209" fill="hold">
                            <p:stCondLst>
                              <p:cond delay="0"/>
                            </p:stCondLst>
                            <p:childTnLst>
                              <p:par>
                                <p:cTn id="210" nodeType="clickEffect" fill="hold" presetClass="entr" presetID="10">
                                  <p:stCondLst>
                                    <p:cond delay="0"/>
                                  </p:stCondLst>
                                  <p:childTnLst>
                                    <p:set>
                                      <p:cBhvr>
                                        <p:cTn id="211" dur="1" fill="hold">
                                          <p:stCondLst>
                                            <p:cond delay="0"/>
                                          </p:stCondLst>
                                        </p:cTn>
                                        <p:tgtEl>
                                          <p:spTgt spid="101">
                                            <p:txEl>
                                              <p:pRg st="5" end="5"/>
                                            </p:txEl>
                                          </p:spTgt>
                                        </p:tgtEl>
                                        <p:attrNameLst>
                                          <p:attrName>style.visibility</p:attrName>
                                        </p:attrNameLst>
                                      </p:cBhvr>
                                      <p:to>
                                        <p:strVal val="visible"/>
                                      </p:to>
                                    </p:set>
                                    <p:animEffect filter="fade" transition="in">
                                      <p:cBhvr additive="repl">
                                        <p:cTn id="212" dur="500"/>
                                        <p:tgtEl>
                                          <p:spTgt spid="101">
                                            <p:txEl>
                                              <p:pRg st="5" end="5"/>
                                            </p:txEl>
                                          </p:spTgt>
                                        </p:tgtEl>
                                      </p:cBhvr>
                                    </p:animEffec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0">
                                  <p:stCondLst>
                                    <p:cond delay="0"/>
                                  </p:stCondLst>
                                  <p:childTnLst>
                                    <p:set>
                                      <p:cBhvr>
                                        <p:cTn id="216" dur="1" fill="hold">
                                          <p:stCondLst>
                                            <p:cond delay="0"/>
                                          </p:stCondLst>
                                        </p:cTn>
                                        <p:tgtEl>
                                          <p:spTgt spid="101">
                                            <p:txEl>
                                              <p:pRg st="6" end="6"/>
                                            </p:txEl>
                                          </p:spTgt>
                                        </p:tgtEl>
                                        <p:attrNameLst>
                                          <p:attrName>style.visibility</p:attrName>
                                        </p:attrNameLst>
                                      </p:cBhvr>
                                      <p:to>
                                        <p:strVal val="visible"/>
                                      </p:to>
                                    </p:set>
                                    <p:animEffect filter="fade" transition="in">
                                      <p:cBhvr additive="repl">
                                        <p:cTn id="217" dur="500"/>
                                        <p:tgtEl>
                                          <p:spTgt spid="101">
                                            <p:txEl>
                                              <p:pRg st="6" end="6"/>
                                            </p:txEl>
                                          </p:spTgt>
                                        </p:tgtEl>
                                      </p:cBhvr>
                                    </p:animEffect>
                                  </p:childTnLst>
                                </p:cTn>
                              </p:par>
                            </p:childTnLst>
                          </p:cTn>
                        </p:par>
                      </p:childTnLst>
                    </p:cTn>
                  </p:par>
                  <p:par>
                    <p:cTn id="218" fill="hold">
                      <p:stCondLst>
                        <p:cond delay="indefinite"/>
                      </p:stCondLst>
                      <p:childTnLst>
                        <p:par>
                          <p:cTn id="219" fill="hold">
                            <p:stCondLst>
                              <p:cond delay="0"/>
                            </p:stCondLst>
                            <p:childTnLst>
                              <p:par>
                                <p:cTn id="220" nodeType="clickEffect" fill="hold" presetClass="entr" presetID="10">
                                  <p:stCondLst>
                                    <p:cond delay="0"/>
                                  </p:stCondLst>
                                  <p:childTnLst>
                                    <p:set>
                                      <p:cBhvr>
                                        <p:cTn id="221" dur="1" fill="hold">
                                          <p:stCondLst>
                                            <p:cond delay="0"/>
                                          </p:stCondLst>
                                        </p:cTn>
                                        <p:tgtEl>
                                          <p:spTgt spid="101">
                                            <p:txEl>
                                              <p:pRg st="7" end="7"/>
                                            </p:txEl>
                                          </p:spTgt>
                                        </p:tgtEl>
                                        <p:attrNameLst>
                                          <p:attrName>style.visibility</p:attrName>
                                        </p:attrNameLst>
                                      </p:cBhvr>
                                      <p:to>
                                        <p:strVal val="visible"/>
                                      </p:to>
                                    </p:set>
                                    <p:animEffect filter="fade" transition="in">
                                      <p:cBhvr additive="repl">
                                        <p:cTn id="222" dur="500"/>
                                        <p:tgtEl>
                                          <p:spTgt spid="101">
                                            <p:txEl>
                                              <p:pRg st="7" end="7"/>
                                            </p:txEl>
                                          </p:spTgt>
                                        </p:tgtEl>
                                      </p:cBhvr>
                                    </p:animEffec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0">
                                  <p:stCondLst>
                                    <p:cond delay="0"/>
                                  </p:stCondLst>
                                  <p:childTnLst>
                                    <p:set>
                                      <p:cBhvr>
                                        <p:cTn id="226" dur="1" fill="hold">
                                          <p:stCondLst>
                                            <p:cond delay="0"/>
                                          </p:stCondLst>
                                        </p:cTn>
                                        <p:tgtEl>
                                          <p:spTgt spid="101">
                                            <p:txEl>
                                              <p:pRg st="8" end="8"/>
                                            </p:txEl>
                                          </p:spTgt>
                                        </p:tgtEl>
                                        <p:attrNameLst>
                                          <p:attrName>style.visibility</p:attrName>
                                        </p:attrNameLst>
                                      </p:cBhvr>
                                      <p:to>
                                        <p:strVal val="visible"/>
                                      </p:to>
                                    </p:set>
                                    <p:animEffect filter="fade" transition="in">
                                      <p:cBhvr additive="repl">
                                        <p:cTn id="227" dur="500"/>
                                        <p:tgtEl>
                                          <p:spTgt spid="101">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2924640" y="396000"/>
            <a:ext cx="6306480" cy="6548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3100" spc="-1" strike="noStrike">
                <a:solidFill>
                  <a:srgbClr val="ffffff"/>
                </a:solidFill>
                <a:latin typeface="Arial"/>
                <a:ea typeface="Arial"/>
              </a:rPr>
              <a:t>Agenda</a:t>
            </a:r>
            <a:endParaRPr b="0" lang="en-US" sz="3100" spc="-1" strike="noStrike">
              <a:latin typeface="Arial"/>
            </a:endParaRPr>
          </a:p>
        </p:txBody>
      </p:sp>
      <p:sp>
        <p:nvSpPr>
          <p:cNvPr id="44" name="CustomShape 2"/>
          <p:cNvSpPr/>
          <p:nvPr/>
        </p:nvSpPr>
        <p:spPr>
          <a:xfrm>
            <a:off x="822240" y="1979640"/>
            <a:ext cx="9129600" cy="3231360"/>
          </a:xfrm>
          <a:prstGeom prst="rect">
            <a:avLst/>
          </a:prstGeom>
          <a:noFill/>
          <a:ln>
            <a:noFill/>
          </a:ln>
        </p:spPr>
        <p:style>
          <a:lnRef idx="0"/>
          <a:fillRef idx="0"/>
          <a:effectRef idx="0"/>
          <a:fontRef idx="minor"/>
        </p:style>
        <p:txBody>
          <a:bodyPr lIns="90000" rIns="90000" tIns="91440" bIns="91440">
            <a:noAutofit/>
          </a:bodyPr>
          <a:p>
            <a:pPr marL="457200" indent="-352800">
              <a:lnSpc>
                <a:spcPct val="100000"/>
              </a:lnSpc>
              <a:buClr>
                <a:srgbClr val="ffffff"/>
              </a:buClr>
              <a:buFont typeface="Arial"/>
              <a:buChar char="●"/>
            </a:pPr>
            <a:r>
              <a:rPr b="0" lang="en-US" sz="2000" spc="-1" strike="noStrike">
                <a:solidFill>
                  <a:srgbClr val="ffffff"/>
                </a:solidFill>
                <a:latin typeface="Arial"/>
                <a:ea typeface="Arial"/>
              </a:rPr>
              <a:t>Introduction</a:t>
            </a:r>
            <a:endParaRPr b="0" lang="en-US" sz="2000" spc="-1" strike="noStrike">
              <a:latin typeface="Arial"/>
            </a:endParaRPr>
          </a:p>
          <a:p>
            <a:pPr marL="457200" indent="-352800">
              <a:lnSpc>
                <a:spcPct val="100000"/>
              </a:lnSpc>
              <a:buClr>
                <a:srgbClr val="ffffff"/>
              </a:buClr>
              <a:buFont typeface="Arial"/>
              <a:buChar char="●"/>
            </a:pPr>
            <a:r>
              <a:rPr b="0" lang="en-US" sz="2000" spc="-1" strike="noStrike">
                <a:solidFill>
                  <a:srgbClr val="ffffff"/>
                </a:solidFill>
                <a:latin typeface="Arial"/>
                <a:ea typeface="Arial"/>
              </a:rPr>
              <a:t>Motivation</a:t>
            </a:r>
            <a:endParaRPr b="0" lang="en-US" sz="2000" spc="-1" strike="noStrike">
              <a:latin typeface="Arial"/>
            </a:endParaRPr>
          </a:p>
          <a:p>
            <a:pPr marL="457200" indent="-352800">
              <a:lnSpc>
                <a:spcPct val="100000"/>
              </a:lnSpc>
              <a:buClr>
                <a:srgbClr val="ffffff"/>
              </a:buClr>
              <a:buFont typeface="Arial"/>
              <a:buChar char="●"/>
            </a:pPr>
            <a:r>
              <a:rPr b="0" lang="en-US" sz="2000" spc="-1" strike="noStrike">
                <a:solidFill>
                  <a:srgbClr val="ffffff"/>
                </a:solidFill>
                <a:latin typeface="Arial"/>
                <a:ea typeface="Arial"/>
              </a:rPr>
              <a:t>Problem Statement</a:t>
            </a:r>
            <a:endParaRPr b="0" lang="en-US" sz="2000" spc="-1" strike="noStrike">
              <a:latin typeface="Arial"/>
            </a:endParaRPr>
          </a:p>
          <a:p>
            <a:pPr marL="457200" indent="-352800">
              <a:lnSpc>
                <a:spcPct val="100000"/>
              </a:lnSpc>
              <a:buClr>
                <a:srgbClr val="ffffff"/>
              </a:buClr>
              <a:buFont typeface="Arial"/>
              <a:buChar char="●"/>
            </a:pPr>
            <a:r>
              <a:rPr b="0" lang="en-US" sz="2000" spc="-1" strike="noStrike">
                <a:solidFill>
                  <a:srgbClr val="ffffff"/>
                </a:solidFill>
                <a:latin typeface="Arial"/>
                <a:ea typeface="Arial"/>
              </a:rPr>
              <a:t>Similar Systems</a:t>
            </a:r>
            <a:endParaRPr b="0" lang="en-US" sz="2000" spc="-1" strike="noStrike">
              <a:latin typeface="Arial"/>
            </a:endParaRPr>
          </a:p>
          <a:p>
            <a:pPr marL="457200" indent="-352800">
              <a:lnSpc>
                <a:spcPct val="100000"/>
              </a:lnSpc>
              <a:buClr>
                <a:srgbClr val="ffffff"/>
              </a:buClr>
              <a:buFont typeface="Arial"/>
              <a:buChar char="●"/>
            </a:pPr>
            <a:r>
              <a:rPr b="0" lang="en-US" sz="2000" spc="-1" strike="noStrike">
                <a:solidFill>
                  <a:srgbClr val="ffffff"/>
                </a:solidFill>
                <a:latin typeface="Arial"/>
                <a:ea typeface="Arial"/>
              </a:rPr>
              <a:t>System Overview</a:t>
            </a:r>
            <a:endParaRPr b="0" lang="en-US" sz="2000" spc="-1" strike="noStrike">
              <a:latin typeface="Arial"/>
            </a:endParaRPr>
          </a:p>
          <a:p>
            <a:pPr marL="457200" indent="-352800">
              <a:lnSpc>
                <a:spcPct val="100000"/>
              </a:lnSpc>
              <a:buClr>
                <a:srgbClr val="ffffff"/>
              </a:buClr>
              <a:buFont typeface="Arial"/>
              <a:buChar char="●"/>
            </a:pPr>
            <a:r>
              <a:rPr b="0" lang="en-US" sz="2000" spc="-1" strike="noStrike">
                <a:solidFill>
                  <a:srgbClr val="ffffff"/>
                </a:solidFill>
                <a:latin typeface="Arial"/>
                <a:ea typeface="Arial"/>
              </a:rPr>
              <a:t>Deliverables</a:t>
            </a:r>
            <a:endParaRPr b="0" lang="en-US" sz="2000" spc="-1" strike="noStrike">
              <a:latin typeface="Arial"/>
            </a:endParaRPr>
          </a:p>
          <a:p>
            <a:pPr marL="457200" indent="-352800">
              <a:lnSpc>
                <a:spcPct val="100000"/>
              </a:lnSpc>
              <a:buClr>
                <a:srgbClr val="ffffff"/>
              </a:buClr>
              <a:buFont typeface="Arial"/>
              <a:buChar char="●"/>
            </a:pPr>
            <a:r>
              <a:rPr b="0" lang="en-US" sz="2000" spc="-1" strike="noStrike">
                <a:solidFill>
                  <a:srgbClr val="ffffff"/>
                </a:solidFill>
                <a:latin typeface="Arial"/>
                <a:ea typeface="Arial"/>
              </a:rPr>
              <a:t>Time plan</a:t>
            </a:r>
            <a:endParaRPr b="0" lang="en-US" sz="2000" spc="-1" strike="noStrike">
              <a:latin typeface="Arial"/>
            </a:endParaRPr>
          </a:p>
          <a:p>
            <a:pPr marL="457200" indent="-352800">
              <a:lnSpc>
                <a:spcPct val="100000"/>
              </a:lnSpc>
              <a:buClr>
                <a:srgbClr val="ffffff"/>
              </a:buClr>
              <a:buFont typeface="Arial"/>
              <a:buChar char="●"/>
            </a:pPr>
            <a:r>
              <a:rPr b="0" lang="en-US" sz="2000" spc="-1" strike="noStrike">
                <a:solidFill>
                  <a:srgbClr val="ffffff"/>
                </a:solidFill>
                <a:latin typeface="Arial"/>
                <a:ea typeface="Arial"/>
              </a:rPr>
              <a:t>Supportive Documents</a:t>
            </a:r>
            <a:endParaRPr b="0" lang="en-US" sz="2000" spc="-1" strike="noStrike">
              <a:latin typeface="Arial"/>
            </a:endParaRPr>
          </a:p>
          <a:p>
            <a:pPr marL="457200" indent="-352800">
              <a:lnSpc>
                <a:spcPct val="100000"/>
              </a:lnSpc>
              <a:buClr>
                <a:srgbClr val="ffffff"/>
              </a:buClr>
              <a:buFont typeface="Arial"/>
              <a:buChar char="●"/>
            </a:pPr>
            <a:r>
              <a:rPr b="0" lang="en-US" sz="2000" spc="-1" strike="noStrike">
                <a:solidFill>
                  <a:srgbClr val="ffffff"/>
                </a:solidFill>
                <a:latin typeface="Arial"/>
                <a:ea typeface="Arial"/>
              </a:rPr>
              <a:t>Live Demo</a:t>
            </a:r>
            <a:endParaRPr b="0" lang="en-US" sz="2000" spc="-1" strike="noStrike">
              <a:latin typeface="Arial"/>
            </a:endParaRPr>
          </a:p>
          <a:p>
            <a:pPr marL="457200" indent="-352800">
              <a:lnSpc>
                <a:spcPct val="100000"/>
              </a:lnSpc>
              <a:buClr>
                <a:srgbClr val="ffffff"/>
              </a:buClr>
              <a:buFont typeface="Arial"/>
              <a:buChar char="●"/>
            </a:pPr>
            <a:r>
              <a:rPr b="0" lang="en-US" sz="2000" spc="-1" strike="noStrike">
                <a:solidFill>
                  <a:srgbClr val="ffffff"/>
                </a:solidFill>
                <a:latin typeface="Arial"/>
                <a:ea typeface="Arial"/>
              </a:rPr>
              <a:t>References</a:t>
            </a:r>
            <a:endParaRPr b="0" lang="en-US" sz="2000" spc="-1" strike="noStrike">
              <a:latin typeface="Arial"/>
            </a:endParaRPr>
          </a:p>
        </p:txBody>
      </p:sp>
      <p:sp>
        <p:nvSpPr>
          <p:cNvPr id="45" name="TextShape 3"/>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E99FD29A-5533-4601-828B-2F6D078FA3A3}"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368960" y="412920"/>
            <a:ext cx="3490920" cy="5918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tabLst>
                <a:tab algn="l" pos="0"/>
              </a:tabLst>
            </a:pPr>
            <a:r>
              <a:rPr b="0" lang="en-US" sz="3100" spc="-1" strike="noStrike">
                <a:solidFill>
                  <a:srgbClr val="ffffff"/>
                </a:solidFill>
                <a:latin typeface="Arial"/>
                <a:ea typeface="Arial"/>
              </a:rPr>
              <a:t>Genetics</a:t>
            </a:r>
            <a:endParaRPr b="0" lang="en-US" sz="3100" spc="-1" strike="noStrike">
              <a:latin typeface="Arial"/>
            </a:endParaRPr>
          </a:p>
        </p:txBody>
      </p:sp>
      <p:sp>
        <p:nvSpPr>
          <p:cNvPr id="47" name="CustomShape 2"/>
          <p:cNvSpPr/>
          <p:nvPr/>
        </p:nvSpPr>
        <p:spPr>
          <a:xfrm>
            <a:off x="913680" y="1645920"/>
            <a:ext cx="8592480" cy="393120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endParaRPr b="0" lang="en-US" sz="1800" spc="-1" strike="noStrike">
              <a:latin typeface="Arial"/>
            </a:endParaRPr>
          </a:p>
          <a:p>
            <a:pPr>
              <a:lnSpc>
                <a:spcPct val="100000"/>
              </a:lnSpc>
              <a:spcBef>
                <a:spcPts val="1060"/>
              </a:spcBef>
              <a:tabLst>
                <a:tab algn="l" pos="0"/>
              </a:tabLst>
            </a:pPr>
            <a:r>
              <a:rPr b="0" lang="en-US" sz="2400" spc="-1" strike="noStrike">
                <a:solidFill>
                  <a:srgbClr val="ffffff"/>
                </a:solidFill>
                <a:latin typeface="Arial"/>
                <a:ea typeface="Arial"/>
              </a:rPr>
              <a:t>Genetics → Is a project that will predict the genetic diseases that will appear in the new generations(offspring). In addition it can also help us prove the parentage of anyone. Both can be done by studying the genes in someone's body (system).</a:t>
            </a:r>
            <a:endParaRPr b="0" lang="en-US" sz="2400" spc="-1" strike="noStrike">
              <a:latin typeface="Arial"/>
            </a:endParaRPr>
          </a:p>
          <a:p>
            <a:pPr>
              <a:lnSpc>
                <a:spcPct val="100000"/>
              </a:lnSpc>
              <a:spcBef>
                <a:spcPts val="1060"/>
              </a:spcBef>
              <a:tabLst>
                <a:tab algn="l" pos="0"/>
              </a:tabLst>
            </a:pPr>
            <a:r>
              <a:rPr b="0" lang="en-US" sz="2400" spc="-1" strike="noStrike">
                <a:solidFill>
                  <a:srgbClr val="ffffff"/>
                </a:solidFill>
                <a:latin typeface="Arial"/>
                <a:ea typeface="Arial"/>
              </a:rPr>
              <a:t>Genes →Genes are passed from parents to offspring and contain the information needed to specify traits(qualities). Genes contains a subset of the DNA and this subset is (A, T, C, G).  </a:t>
            </a:r>
            <a:endParaRPr b="0" lang="en-US" sz="2400" spc="-1" strike="noStrike">
              <a:latin typeface="Arial"/>
            </a:endParaRPr>
          </a:p>
        </p:txBody>
      </p:sp>
      <p:sp>
        <p:nvSpPr>
          <p:cNvPr id="48" name="TextShape 3"/>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CAE21F15-13B3-4744-9554-BBEE7DA7A739}"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4540320" y="447120"/>
            <a:ext cx="3643560" cy="557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300" spc="-1" strike="noStrike">
                <a:solidFill>
                  <a:srgbClr val="ffffff"/>
                </a:solidFill>
                <a:latin typeface="Arial"/>
                <a:ea typeface="Arial"/>
              </a:rPr>
              <a:t>Genes Mutation</a:t>
            </a:r>
            <a:endParaRPr b="0" lang="en-US" sz="3300" spc="-1" strike="noStrike">
              <a:latin typeface="Arial"/>
            </a:endParaRPr>
          </a:p>
        </p:txBody>
      </p:sp>
      <p:sp>
        <p:nvSpPr>
          <p:cNvPr id="50" name="CustomShape 2"/>
          <p:cNvSpPr/>
          <p:nvPr/>
        </p:nvSpPr>
        <p:spPr>
          <a:xfrm>
            <a:off x="4021920" y="1555200"/>
            <a:ext cx="8043480" cy="4844520"/>
          </a:xfrm>
          <a:prstGeom prst="rect">
            <a:avLst/>
          </a:prstGeom>
          <a:solidFill>
            <a:srgbClr val="ffffff"/>
          </a:solidFill>
          <a:ln w="9360">
            <a:solidFill>
              <a:srgbClr val="808080"/>
            </a:solidFill>
            <a:round/>
          </a:ln>
        </p:spPr>
        <p:style>
          <a:lnRef idx="0"/>
          <a:fillRef idx="0"/>
          <a:effectRef idx="0"/>
          <a:fontRef idx="minor"/>
        </p:style>
      </p:sp>
      <p:pic>
        <p:nvPicPr>
          <p:cNvPr id="51" name="Google Shape;97;p17" descr=""/>
          <p:cNvPicPr/>
          <p:nvPr/>
        </p:nvPicPr>
        <p:blipFill>
          <a:blip r:embed="rId1"/>
          <a:stretch/>
        </p:blipFill>
        <p:spPr>
          <a:xfrm>
            <a:off x="4021920" y="1555200"/>
            <a:ext cx="8043480" cy="2100600"/>
          </a:xfrm>
          <a:prstGeom prst="rect">
            <a:avLst/>
          </a:prstGeom>
          <a:ln>
            <a:noFill/>
          </a:ln>
        </p:spPr>
      </p:pic>
      <p:pic>
        <p:nvPicPr>
          <p:cNvPr id="52" name="Google Shape;98;p17" descr=""/>
          <p:cNvPicPr/>
          <p:nvPr/>
        </p:nvPicPr>
        <p:blipFill>
          <a:blip r:embed="rId2"/>
          <a:stretch/>
        </p:blipFill>
        <p:spPr>
          <a:xfrm>
            <a:off x="4045320" y="3749040"/>
            <a:ext cx="4363560" cy="2376360"/>
          </a:xfrm>
          <a:prstGeom prst="rect">
            <a:avLst/>
          </a:prstGeom>
          <a:ln>
            <a:noFill/>
          </a:ln>
        </p:spPr>
      </p:pic>
      <p:pic>
        <p:nvPicPr>
          <p:cNvPr id="53" name="Google Shape;99;p17" descr=""/>
          <p:cNvPicPr/>
          <p:nvPr/>
        </p:nvPicPr>
        <p:blipFill>
          <a:blip r:embed="rId3"/>
          <a:stretch/>
        </p:blipFill>
        <p:spPr>
          <a:xfrm>
            <a:off x="8501040" y="3749040"/>
            <a:ext cx="3494520" cy="2284920"/>
          </a:xfrm>
          <a:prstGeom prst="rect">
            <a:avLst/>
          </a:prstGeom>
          <a:ln>
            <a:noFill/>
          </a:ln>
        </p:spPr>
      </p:pic>
      <p:sp>
        <p:nvSpPr>
          <p:cNvPr id="54" name="CustomShape 3"/>
          <p:cNvSpPr/>
          <p:nvPr/>
        </p:nvSpPr>
        <p:spPr>
          <a:xfrm>
            <a:off x="503280" y="1368000"/>
            <a:ext cx="3333960" cy="3795480"/>
          </a:xfrm>
          <a:prstGeom prst="rect">
            <a:avLst/>
          </a:prstGeom>
          <a:noFill/>
          <a:ln>
            <a:noFill/>
          </a:ln>
        </p:spPr>
        <p:style>
          <a:lnRef idx="0"/>
          <a:fillRef idx="0"/>
          <a:effectRef idx="0"/>
          <a:fontRef idx="minor"/>
        </p:style>
        <p:txBody>
          <a:bodyPr lIns="0" rIns="0" tIns="0" bIns="0" anchor="ctr">
            <a:noAutofit/>
          </a:bodyPr>
          <a:p>
            <a:pPr marL="432000" indent="-322200">
              <a:lnSpc>
                <a:spcPct val="100000"/>
              </a:lnSpc>
              <a:buClr>
                <a:srgbClr val="ffffff"/>
              </a:buClr>
              <a:buFont typeface="Noto Sans Symbols"/>
              <a:buChar char="●"/>
            </a:pPr>
            <a:r>
              <a:rPr b="0" lang="en-US" sz="2400" spc="-1" strike="noStrike">
                <a:solidFill>
                  <a:srgbClr val="000000"/>
                </a:solidFill>
                <a:latin typeface="Arial"/>
                <a:ea typeface="Arial"/>
              </a:rPr>
              <a:t>Point mutation</a:t>
            </a:r>
            <a:endParaRPr b="0" lang="en-US" sz="2400" spc="-1" strike="noStrike">
              <a:latin typeface="Arial"/>
            </a:endParaRPr>
          </a:p>
          <a:p>
            <a:pPr marL="432000" indent="-322200">
              <a:lnSpc>
                <a:spcPct val="100000"/>
              </a:lnSpc>
              <a:spcBef>
                <a:spcPts val="1060"/>
              </a:spcBef>
              <a:buClr>
                <a:srgbClr val="ffffff"/>
              </a:buClr>
              <a:buFont typeface="Noto Sans Symbols"/>
              <a:buChar char="●"/>
            </a:pPr>
            <a:r>
              <a:rPr b="0" lang="en-US" sz="2400" spc="-1" strike="noStrike">
                <a:solidFill>
                  <a:srgbClr val="ffffff"/>
                </a:solidFill>
                <a:latin typeface="Arial"/>
                <a:ea typeface="Arial"/>
              </a:rPr>
              <a:t>Inversion</a:t>
            </a:r>
            <a:endParaRPr b="0" lang="en-US" sz="2400" spc="-1" strike="noStrike">
              <a:latin typeface="Arial"/>
            </a:endParaRPr>
          </a:p>
          <a:p>
            <a:pPr marL="432000" indent="-322200">
              <a:lnSpc>
                <a:spcPct val="100000"/>
              </a:lnSpc>
              <a:spcBef>
                <a:spcPts val="1060"/>
              </a:spcBef>
              <a:buClr>
                <a:srgbClr val="ffffff"/>
              </a:buClr>
              <a:buFont typeface="Noto Sans Symbols"/>
              <a:buChar char="●"/>
            </a:pPr>
            <a:r>
              <a:rPr b="0" lang="en-US" sz="2400" spc="-1" strike="noStrike">
                <a:solidFill>
                  <a:srgbClr val="ffffff"/>
                </a:solidFill>
                <a:latin typeface="Arial"/>
                <a:ea typeface="Arial"/>
              </a:rPr>
              <a:t>Substitution</a:t>
            </a:r>
            <a:endParaRPr b="0" lang="en-US" sz="2400" spc="-1" strike="noStrike">
              <a:latin typeface="Arial"/>
            </a:endParaRPr>
          </a:p>
        </p:txBody>
      </p:sp>
      <p:sp>
        <p:nvSpPr>
          <p:cNvPr id="55" name="TextShape 4"/>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6541FDAA-D20B-4D07-9A12-88ECC6B44189}" type="slidenum">
              <a:rPr b="0" lang="en-US" sz="1300" spc="-1" strike="noStrike">
                <a:solidFill>
                  <a:srgbClr val="000000"/>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4295880" y="447120"/>
            <a:ext cx="4276080" cy="557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300" spc="-1" strike="noStrike">
                <a:solidFill>
                  <a:srgbClr val="ffffff"/>
                </a:solidFill>
                <a:latin typeface="Arial"/>
                <a:ea typeface="Arial"/>
              </a:rPr>
              <a:t>Alleles and Genes</a:t>
            </a:r>
            <a:endParaRPr b="0" lang="en-US" sz="3300" spc="-1" strike="noStrike">
              <a:latin typeface="Arial"/>
            </a:endParaRPr>
          </a:p>
        </p:txBody>
      </p:sp>
      <p:graphicFrame>
        <p:nvGraphicFramePr>
          <p:cNvPr id="57" name="Table 2"/>
          <p:cNvGraphicFramePr/>
          <p:nvPr/>
        </p:nvGraphicFramePr>
        <p:xfrm>
          <a:off x="2423160" y="1719360"/>
          <a:ext cx="7341120" cy="3759120"/>
        </p:xfrm>
        <a:graphic>
          <a:graphicData uri="http://schemas.openxmlformats.org/drawingml/2006/table">
            <a:tbl>
              <a:tblPr/>
              <a:tblGrid>
                <a:gridCol w="1690200"/>
                <a:gridCol w="1690200"/>
                <a:gridCol w="1690200"/>
                <a:gridCol w="2270520"/>
              </a:tblGrid>
              <a:tr h="303480">
                <a:tc>
                  <a:txBody>
                    <a:bodyPr lIns="90000" rIns="90000">
                      <a:noAutofit/>
                    </a:bodyPr>
                    <a:p>
                      <a:pPr algn="ctr">
                        <a:lnSpc>
                          <a:spcPct val="100000"/>
                        </a:lnSpc>
                        <a:tabLst>
                          <a:tab algn="l" pos="0"/>
                        </a:tabLst>
                      </a:pPr>
                      <a:r>
                        <a:rPr b="1" lang="en-US" sz="1500" spc="-1" strike="noStrike">
                          <a:solidFill>
                            <a:srgbClr val="000000"/>
                          </a:solidFill>
                          <a:latin typeface="Arial"/>
                          <a:ea typeface="Arial"/>
                        </a:rPr>
                        <a:t>rs1896295</a:t>
                      </a:r>
                      <a:endParaRPr b="0" lang="en-US" sz="15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b3b3b3"/>
                    </a:solidFill>
                  </a:tcPr>
                </a:tc>
                <a:tc>
                  <a:txBody>
                    <a:bodyPr lIns="90000" rIns="90000">
                      <a:noAutofit/>
                    </a:bodyPr>
                    <a:p>
                      <a:pPr algn="ctr">
                        <a:lnSpc>
                          <a:spcPct val="100000"/>
                        </a:lnSpc>
                        <a:tabLst>
                          <a:tab algn="l" pos="0"/>
                        </a:tabLst>
                      </a:pPr>
                      <a:r>
                        <a:rPr b="1" lang="en-US" sz="1500" spc="-1" strike="noStrike">
                          <a:solidFill>
                            <a:srgbClr val="000000"/>
                          </a:solidFill>
                          <a:latin typeface="Arial"/>
                          <a:ea typeface="Arial"/>
                        </a:rPr>
                        <a:t>rs4671393</a:t>
                      </a:r>
                      <a:endParaRPr b="0" lang="en-US" sz="15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b3b3b3"/>
                    </a:solidFill>
                  </a:tcPr>
                </a:tc>
                <a:tc>
                  <a:txBody>
                    <a:bodyPr lIns="90000" rIns="90000">
                      <a:noAutofit/>
                    </a:bodyPr>
                    <a:p>
                      <a:pPr algn="ctr">
                        <a:lnSpc>
                          <a:spcPct val="100000"/>
                        </a:lnSpc>
                        <a:tabLst>
                          <a:tab algn="l" pos="0"/>
                        </a:tabLst>
                      </a:pPr>
                      <a:r>
                        <a:rPr b="1" lang="en-US" sz="1500" spc="-1" strike="noStrike">
                          <a:solidFill>
                            <a:srgbClr val="000000"/>
                          </a:solidFill>
                          <a:latin typeface="Arial"/>
                          <a:ea typeface="Arial"/>
                        </a:rPr>
                        <a:t>rs10195871</a:t>
                      </a:r>
                      <a:endParaRPr b="0" lang="en-US" sz="15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b3b3b3"/>
                    </a:solidFill>
                  </a:tcPr>
                </a:tc>
                <a:tc>
                  <a:txBody>
                    <a:bodyPr lIns="90000" rIns="90000">
                      <a:noAutofit/>
                    </a:bodyPr>
                    <a:p>
                      <a:pPr algn="ctr">
                        <a:lnSpc>
                          <a:spcPct val="100000"/>
                        </a:lnSpc>
                        <a:tabLst>
                          <a:tab algn="l" pos="0"/>
                        </a:tabLst>
                      </a:pPr>
                      <a:r>
                        <a:rPr b="1" lang="en-US" sz="1500" spc="-1" strike="noStrike">
                          <a:solidFill>
                            <a:srgbClr val="000000"/>
                          </a:solidFill>
                          <a:latin typeface="Arial"/>
                          <a:ea typeface="Arial"/>
                        </a:rPr>
                        <a:t>rs7565301</a:t>
                      </a:r>
                      <a:endParaRPr b="0" lang="en-US" sz="15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b3b3b3"/>
                    </a:solidFill>
                  </a:tcPr>
                </a:tc>
              </a:tr>
              <a:tr h="691200">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Normal</a:t>
                      </a:r>
                      <a:br/>
                      <a:r>
                        <a:rPr b="1" i="1" lang="en-US" sz="1400" spc="-1" strike="noStrike">
                          <a:solidFill>
                            <a:srgbClr val="127622"/>
                          </a:solidFill>
                          <a:latin typeface="Arial"/>
                          <a:ea typeface="Arial"/>
                        </a:rPr>
                        <a:t>T|T</a:t>
                      </a:r>
                      <a:b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Normal</a:t>
                      </a:r>
                      <a:br/>
                      <a:r>
                        <a:rPr b="1" i="1" lang="en-US" sz="1400" spc="-1" strike="noStrike">
                          <a:solidFill>
                            <a:srgbClr val="127622"/>
                          </a:solidFill>
                          <a:latin typeface="Arial"/>
                          <a:ea typeface="Arial"/>
                        </a:rPr>
                        <a:t>A|A</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Normal</a:t>
                      </a:r>
                      <a:br/>
                      <a:r>
                        <a:rPr b="1" i="1" lang="en-US" sz="1400" spc="-1" strike="noStrike">
                          <a:solidFill>
                            <a:srgbClr val="127622"/>
                          </a:solidFill>
                          <a:latin typeface="Arial"/>
                          <a:ea typeface="Arial"/>
                        </a:rPr>
                        <a:t>A|A</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Normal</a:t>
                      </a:r>
                      <a:br/>
                      <a:r>
                        <a:rPr b="1" i="1" lang="en-US" sz="1400" spc="-1" strike="noStrike">
                          <a:solidFill>
                            <a:srgbClr val="127622"/>
                          </a:solidFill>
                          <a:latin typeface="Arial"/>
                          <a:ea typeface="Arial"/>
                        </a:rPr>
                        <a:t>G|G</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r>
              <a:tr h="891000">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Carrier</a:t>
                      </a:r>
                      <a:br/>
                      <a:r>
                        <a:rPr b="1" i="1" lang="en-US" sz="1400" spc="-1" strike="noStrike">
                          <a:solidFill>
                            <a:srgbClr val="ff4000"/>
                          </a:solidFill>
                          <a:latin typeface="Arial"/>
                          <a:ea typeface="Arial"/>
                        </a:rPr>
                        <a:t>T|C</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Carrier</a:t>
                      </a:r>
                      <a:br/>
                      <a:r>
                        <a:rPr b="1" i="1" lang="en-US" sz="1400" spc="-1" strike="noStrike">
                          <a:solidFill>
                            <a:srgbClr val="ff4000"/>
                          </a:solidFill>
                          <a:latin typeface="Arial"/>
                          <a:ea typeface="Arial"/>
                        </a:rPr>
                        <a:t>A|C</a:t>
                      </a:r>
                      <a:br/>
                      <a:r>
                        <a:rPr b="1" i="1" lang="en-US" sz="1400" spc="-1" strike="noStrike">
                          <a:solidFill>
                            <a:srgbClr val="ff4000"/>
                          </a:solidFill>
                          <a:latin typeface="Arial"/>
                          <a:ea typeface="Arial"/>
                        </a:rPr>
                        <a:t>A|G</a:t>
                      </a:r>
                      <a:br/>
                      <a:r>
                        <a:rPr b="1" i="1" lang="en-US" sz="1400" spc="-1" strike="noStrike">
                          <a:solidFill>
                            <a:srgbClr val="ff4000"/>
                          </a:solidFill>
                          <a:latin typeface="Arial"/>
                          <a:ea typeface="Arial"/>
                        </a:rPr>
                        <a:t>A|T</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Carrier</a:t>
                      </a:r>
                      <a:br/>
                      <a:r>
                        <a:rPr b="1" i="1" lang="en-US" sz="1400" spc="-1" strike="noStrike">
                          <a:solidFill>
                            <a:srgbClr val="ff4000"/>
                          </a:solidFill>
                          <a:latin typeface="Arial"/>
                          <a:ea typeface="Arial"/>
                        </a:rPr>
                        <a:t>A|G</a:t>
                      </a:r>
                      <a:br/>
                      <a:r>
                        <a:rPr b="1" i="1" lang="en-US" sz="1400" spc="-1" strike="noStrike">
                          <a:solidFill>
                            <a:srgbClr val="ff4000"/>
                          </a:solidFill>
                          <a:latin typeface="Arial"/>
                          <a:ea typeface="Arial"/>
                        </a:rPr>
                        <a:t>A|T</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Carrier</a:t>
                      </a:r>
                      <a:br/>
                      <a:r>
                        <a:rPr b="1" i="1" lang="en-US" sz="1400" spc="-1" strike="noStrike">
                          <a:solidFill>
                            <a:srgbClr val="ff4000"/>
                          </a:solidFill>
                          <a:latin typeface="Arial"/>
                          <a:ea typeface="Arial"/>
                        </a:rPr>
                        <a:t>G|A</a:t>
                      </a:r>
                      <a:br/>
                      <a:r>
                        <a:rPr b="1" i="1" lang="en-US" sz="1400" spc="-1" strike="noStrike">
                          <a:solidFill>
                            <a:srgbClr val="ff4000"/>
                          </a:solidFill>
                          <a:latin typeface="Arial"/>
                          <a:ea typeface="Arial"/>
                        </a:rPr>
                        <a:t>G|T</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r>
              <a:tr h="691200">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Diseased</a:t>
                      </a:r>
                      <a:br/>
                      <a:r>
                        <a:rPr b="1" i="1" lang="en-US" sz="1400" spc="-1" strike="noStrike">
                          <a:solidFill>
                            <a:srgbClr val="ff0000"/>
                          </a:solidFill>
                          <a:latin typeface="Arial"/>
                          <a:ea typeface="Arial"/>
                        </a:rPr>
                        <a:t>C|C</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Diseased</a:t>
                      </a:r>
                      <a:br/>
                      <a:r>
                        <a:rPr b="1" i="1" lang="en-US" sz="1400" spc="-1" strike="noStrike">
                          <a:solidFill>
                            <a:srgbClr val="ff0000"/>
                          </a:solidFill>
                          <a:latin typeface="Arial"/>
                          <a:ea typeface="Arial"/>
                        </a:rPr>
                        <a:t>C|C</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Diseased</a:t>
                      </a:r>
                      <a:endParaRPr b="0" lang="en-US" sz="1400" spc="-1" strike="noStrike">
                        <a:latin typeface="Arial"/>
                      </a:endParaRPr>
                    </a:p>
                    <a:p>
                      <a:pPr algn="ctr">
                        <a:lnSpc>
                          <a:spcPct val="100000"/>
                        </a:lnSpc>
                        <a:tabLst>
                          <a:tab algn="l" pos="0"/>
                        </a:tabLst>
                      </a:pPr>
                      <a:r>
                        <a:rPr b="1" i="1" lang="en-US" sz="1400" spc="-1" strike="noStrike">
                          <a:solidFill>
                            <a:srgbClr val="ff0000"/>
                          </a:solidFill>
                          <a:latin typeface="Arial"/>
                          <a:ea typeface="Arial"/>
                        </a:rPr>
                        <a:t>G|G</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Diseased</a:t>
                      </a:r>
                      <a:br/>
                      <a:r>
                        <a:rPr b="1" i="1" lang="en-US" sz="1400" spc="-1" strike="noStrike">
                          <a:solidFill>
                            <a:srgbClr val="ff0000"/>
                          </a:solidFill>
                          <a:latin typeface="Arial"/>
                          <a:ea typeface="Arial"/>
                        </a:rPr>
                        <a:t>A|A</a:t>
                      </a:r>
                      <a:br/>
                      <a:r>
                        <a:rPr b="1" i="1" lang="en-US" sz="1400" spc="-1" strike="noStrike">
                          <a:solidFill>
                            <a:srgbClr val="ff0000"/>
                          </a:solidFill>
                          <a:latin typeface="Arial"/>
                          <a:ea typeface="Arial"/>
                        </a:rPr>
                        <a:t>T|T</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r>
              <a:tr h="691200">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Gene Name</a:t>
                      </a:r>
                      <a:br/>
                      <a:r>
                        <a:rPr b="1" i="1" lang="en-US" sz="1400" spc="-1" strike="noStrike">
                          <a:solidFill>
                            <a:srgbClr val="000000"/>
                          </a:solidFill>
                          <a:latin typeface="Arial"/>
                          <a:ea typeface="Arial"/>
                        </a:rPr>
                        <a:t>BCL11A</a:t>
                      </a:r>
                      <a:b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Gene Name</a:t>
                      </a:r>
                      <a:br/>
                      <a:r>
                        <a:rPr b="1" i="1" lang="en-US" sz="1400" spc="-1" strike="noStrike">
                          <a:solidFill>
                            <a:srgbClr val="000000"/>
                          </a:solidFill>
                          <a:latin typeface="Arial"/>
                          <a:ea typeface="Arial"/>
                        </a:rPr>
                        <a:t>BCL11A</a:t>
                      </a:r>
                      <a:b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Gene Name</a:t>
                      </a:r>
                      <a:br/>
                      <a:r>
                        <a:rPr b="1" i="1" lang="en-US" sz="1400" spc="-1" strike="noStrike">
                          <a:solidFill>
                            <a:srgbClr val="000000"/>
                          </a:solidFill>
                          <a:latin typeface="Arial"/>
                          <a:ea typeface="Arial"/>
                        </a:rPr>
                        <a:t>BCL11A</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Gene Name</a:t>
                      </a:r>
                      <a:br/>
                      <a:r>
                        <a:rPr b="1" i="1" lang="en-US" sz="1400" spc="-1" strike="noStrike">
                          <a:solidFill>
                            <a:srgbClr val="000000"/>
                          </a:solidFill>
                          <a:latin typeface="Arial"/>
                          <a:ea typeface="Arial"/>
                        </a:rPr>
                        <a:t>BCL11A</a:t>
                      </a:r>
                      <a:b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r>
              <a:tr h="491400">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Chromosome no</a:t>
                      </a:r>
                      <a:br/>
                      <a:r>
                        <a:rPr b="1" i="1" lang="en-US" sz="1400" spc="-1" strike="noStrike">
                          <a:solidFill>
                            <a:srgbClr val="000000"/>
                          </a:solidFill>
                          <a:latin typeface="Arial"/>
                          <a:ea typeface="Arial"/>
                        </a:rPr>
                        <a:t>11</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Chromosome no</a:t>
                      </a:r>
                      <a:endParaRPr b="0" lang="en-US" sz="1400" spc="-1" strike="noStrike">
                        <a:latin typeface="Arial"/>
                      </a:endParaRPr>
                    </a:p>
                    <a:p>
                      <a:pPr algn="ctr">
                        <a:lnSpc>
                          <a:spcPct val="100000"/>
                        </a:lnSpc>
                        <a:tabLst>
                          <a:tab algn="l" pos="0"/>
                        </a:tabLst>
                      </a:pPr>
                      <a:r>
                        <a:rPr b="1" i="1" lang="en-US" sz="1400" spc="-1" strike="noStrike">
                          <a:solidFill>
                            <a:srgbClr val="000000"/>
                          </a:solidFill>
                          <a:latin typeface="Arial"/>
                          <a:ea typeface="Arial"/>
                        </a:rPr>
                        <a:t>11</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Chromosome no</a:t>
                      </a:r>
                      <a:endParaRPr b="0" lang="en-US" sz="1400" spc="-1" strike="noStrike">
                        <a:latin typeface="Arial"/>
                      </a:endParaRPr>
                    </a:p>
                    <a:p>
                      <a:pPr algn="ctr">
                        <a:lnSpc>
                          <a:spcPct val="100000"/>
                        </a:lnSpc>
                        <a:tabLst>
                          <a:tab algn="l" pos="0"/>
                        </a:tabLst>
                      </a:pPr>
                      <a:r>
                        <a:rPr b="1" i="1" lang="en-US" sz="1400" spc="-1" strike="noStrike">
                          <a:solidFill>
                            <a:srgbClr val="000000"/>
                          </a:solidFill>
                          <a:latin typeface="Arial"/>
                          <a:ea typeface="Arial"/>
                        </a:rPr>
                        <a:t>11</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noAutofit/>
                    </a:bodyPr>
                    <a:p>
                      <a:pPr algn="ctr">
                        <a:lnSpc>
                          <a:spcPct val="100000"/>
                        </a:lnSpc>
                        <a:tabLst>
                          <a:tab algn="l" pos="0"/>
                        </a:tabLst>
                      </a:pPr>
                      <a:r>
                        <a:rPr b="1" i="1" lang="en-US" sz="1400" spc="-1" strike="noStrike">
                          <a:solidFill>
                            <a:srgbClr val="000000"/>
                          </a:solidFill>
                          <a:latin typeface="Arial"/>
                          <a:ea typeface="Arial"/>
                        </a:rPr>
                        <a:t>Chromosome no</a:t>
                      </a:r>
                      <a:endParaRPr b="0" lang="en-US" sz="1400" spc="-1" strike="noStrike">
                        <a:latin typeface="Arial"/>
                      </a:endParaRPr>
                    </a:p>
                    <a:p>
                      <a:pPr algn="ctr">
                        <a:lnSpc>
                          <a:spcPct val="100000"/>
                        </a:lnSpc>
                        <a:tabLst>
                          <a:tab algn="l" pos="0"/>
                        </a:tabLst>
                      </a:pPr>
                      <a:r>
                        <a:rPr b="1" i="1" lang="en-US" sz="1400" spc="-1" strike="noStrike">
                          <a:solidFill>
                            <a:srgbClr val="000000"/>
                          </a:solidFill>
                          <a:latin typeface="Arial"/>
                          <a:ea typeface="Arial"/>
                        </a:rPr>
                        <a:t>2</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r>
            </a:tbl>
          </a:graphicData>
        </a:graphic>
      </p:graphicFrame>
      <p:sp>
        <p:nvSpPr>
          <p:cNvPr id="58" name="TextShape 3"/>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18260904-D7BD-4FF2-979A-464E6DEB1C02}"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3730320" y="290880"/>
            <a:ext cx="4306680" cy="7585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100" spc="-1" strike="noStrike">
                <a:solidFill>
                  <a:srgbClr val="ffffff"/>
                </a:solidFill>
                <a:latin typeface="Arial"/>
                <a:ea typeface="Arial"/>
              </a:rPr>
              <a:t>Motivation</a:t>
            </a:r>
            <a:endParaRPr b="0" lang="en-US" sz="3100" spc="-1" strike="noStrike">
              <a:latin typeface="Arial"/>
            </a:endParaRPr>
          </a:p>
        </p:txBody>
      </p:sp>
      <p:sp>
        <p:nvSpPr>
          <p:cNvPr id="60" name="CustomShape 2"/>
          <p:cNvSpPr/>
          <p:nvPr/>
        </p:nvSpPr>
        <p:spPr>
          <a:xfrm>
            <a:off x="975240" y="2540160"/>
            <a:ext cx="7695000" cy="397440"/>
          </a:xfrm>
          <a:prstGeom prst="rect">
            <a:avLst/>
          </a:prstGeom>
          <a:noFill/>
          <a:ln>
            <a:noFill/>
          </a:ln>
        </p:spPr>
        <p:style>
          <a:lnRef idx="0"/>
          <a:fillRef idx="0"/>
          <a:effectRef idx="0"/>
          <a:fontRef idx="minor"/>
        </p:style>
      </p:sp>
      <p:pic>
        <p:nvPicPr>
          <p:cNvPr id="61" name="Google Shape;115;p19" descr=""/>
          <p:cNvPicPr/>
          <p:nvPr/>
        </p:nvPicPr>
        <p:blipFill>
          <a:blip r:embed="rId1"/>
          <a:stretch/>
        </p:blipFill>
        <p:spPr>
          <a:xfrm>
            <a:off x="7404120" y="1463040"/>
            <a:ext cx="4204080" cy="3974760"/>
          </a:xfrm>
          <a:prstGeom prst="rect">
            <a:avLst/>
          </a:prstGeom>
          <a:ln w="9360">
            <a:solidFill>
              <a:schemeClr val="dk2"/>
            </a:solidFill>
            <a:round/>
          </a:ln>
          <a:effectLst>
            <a:outerShdw algn="bl" blurRad="57150" dir="5400000" dist="19080" rotWithShape="0">
              <a:srgbClr val="000000">
                <a:alpha val="50000"/>
              </a:srgbClr>
            </a:outerShdw>
            <a:reflection algn="bl" dir="5400000" dist="38100" endPos="30000" fadeDir="5400012" rotWithShape="0" sy="-100000"/>
          </a:effectLst>
        </p:spPr>
      </p:pic>
      <p:sp>
        <p:nvSpPr>
          <p:cNvPr id="62" name="CustomShape 3"/>
          <p:cNvSpPr/>
          <p:nvPr/>
        </p:nvSpPr>
        <p:spPr>
          <a:xfrm>
            <a:off x="975240" y="2288520"/>
            <a:ext cx="4898160" cy="3748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800" spc="-1" strike="noStrike">
                <a:solidFill>
                  <a:srgbClr val="ffffff"/>
                </a:solidFill>
                <a:latin typeface="Arial"/>
                <a:ea typeface="Arial"/>
              </a:rPr>
              <a:t>Our target is to help people who suffer from genetic disorders whether or not they were carriers to the mutated genes of the that specific disease.</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ffffff"/>
                </a:solidFill>
                <a:latin typeface="Arial"/>
                <a:ea typeface="Arial"/>
              </a:rPr>
              <a:t>Their children may or may not inherit the same mutated gene from them and that is our main objective to hopefully help them detect those diseases in an early stage so some of those disorders can be treated professionally and hopefully won't be a problem then.</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63" name="TextShape 4"/>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211B37A1-016D-446B-A401-203668A14B5B}"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filter="fade" transition="in">
                                      <p:cBhvr additive="repl">
                                        <p:cTn id="7" dur="500"/>
                                        <p:tgtEl>
                                          <p:spTgt spid="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62">
                                            <p:txEl>
                                              <p:pRg st="1" end="1"/>
                                            </p:txEl>
                                          </p:spTgt>
                                        </p:tgtEl>
                                        <p:attrNameLst>
                                          <p:attrName>style.visibility</p:attrName>
                                        </p:attrNameLst>
                                      </p:cBhvr>
                                      <p:to>
                                        <p:strVal val="visible"/>
                                      </p:to>
                                    </p:set>
                                    <p:animEffect filter="fade" transition="in">
                                      <p:cBhvr additive="repl">
                                        <p:cTn id="12" dur="500"/>
                                        <p:tgtEl>
                                          <p:spTgt spid="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62">
                                            <p:txEl>
                                              <p:pRg st="2" end="2"/>
                                            </p:txEl>
                                          </p:spTgt>
                                        </p:tgtEl>
                                        <p:attrNameLst>
                                          <p:attrName>style.visibility</p:attrName>
                                        </p:attrNameLst>
                                      </p:cBhvr>
                                      <p:to>
                                        <p:strVal val="visible"/>
                                      </p:to>
                                    </p:set>
                                    <p:animEffect filter="fade" transition="in">
                                      <p:cBhvr additive="repl">
                                        <p:cTn id="17" dur="500"/>
                                        <p:tgtEl>
                                          <p:spTgt spid="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0">
                                  <p:stCondLst>
                                    <p:cond delay="0"/>
                                  </p:stCondLst>
                                  <p:childTnLst>
                                    <p:set>
                                      <p:cBhvr>
                                        <p:cTn id="21" dur="1" fill="hold">
                                          <p:stCondLst>
                                            <p:cond delay="0"/>
                                          </p:stCondLst>
                                        </p:cTn>
                                        <p:tgtEl>
                                          <p:spTgt spid="62">
                                            <p:txEl>
                                              <p:pRg st="3" end="3"/>
                                            </p:txEl>
                                          </p:spTgt>
                                        </p:tgtEl>
                                        <p:attrNameLst>
                                          <p:attrName>style.visibility</p:attrName>
                                        </p:attrNameLst>
                                      </p:cBhvr>
                                      <p:to>
                                        <p:strVal val="visible"/>
                                      </p:to>
                                    </p:set>
                                    <p:animEffect filter="fade" transition="in">
                                      <p:cBhvr additive="repl">
                                        <p:cTn id="22" dur="500"/>
                                        <p:tgtEl>
                                          <p:spTgt spid="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0">
                                  <p:stCondLst>
                                    <p:cond delay="0"/>
                                  </p:stCondLst>
                                  <p:childTnLst>
                                    <p:set>
                                      <p:cBhvr>
                                        <p:cTn id="26" dur="1" fill="hold">
                                          <p:stCondLst>
                                            <p:cond delay="0"/>
                                          </p:stCondLst>
                                        </p:cTn>
                                        <p:tgtEl>
                                          <p:spTgt spid="62">
                                            <p:txEl>
                                              <p:pRg st="4" end="4"/>
                                            </p:txEl>
                                          </p:spTgt>
                                        </p:tgtEl>
                                        <p:attrNameLst>
                                          <p:attrName>style.visibility</p:attrName>
                                        </p:attrNameLst>
                                      </p:cBhvr>
                                      <p:to>
                                        <p:strVal val="visible"/>
                                      </p:to>
                                    </p:set>
                                    <p:animEffect filter="fade" transition="in">
                                      <p:cBhvr additive="repl">
                                        <p:cTn id="27" dur="500"/>
                                        <p:tgtEl>
                                          <p:spTgt spid="6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3662640" y="410400"/>
            <a:ext cx="4348080" cy="4842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100" spc="-1" strike="noStrike">
                <a:solidFill>
                  <a:srgbClr val="ffffff"/>
                </a:solidFill>
                <a:latin typeface="Arial"/>
                <a:ea typeface="Arial"/>
              </a:rPr>
              <a:t>Problem Statement</a:t>
            </a:r>
            <a:endParaRPr b="0" lang="en-US" sz="3100" spc="-1" strike="noStrike">
              <a:latin typeface="Arial"/>
            </a:endParaRPr>
          </a:p>
        </p:txBody>
      </p:sp>
      <p:sp>
        <p:nvSpPr>
          <p:cNvPr id="65" name="CustomShape 2"/>
          <p:cNvSpPr/>
          <p:nvPr/>
        </p:nvSpPr>
        <p:spPr>
          <a:xfrm>
            <a:off x="639360" y="2343240"/>
            <a:ext cx="6564960" cy="4145760"/>
          </a:xfrm>
          <a:prstGeom prst="rect">
            <a:avLst/>
          </a:prstGeom>
          <a:noFill/>
          <a:ln>
            <a:noFill/>
          </a:ln>
        </p:spPr>
        <p:style>
          <a:lnRef idx="0"/>
          <a:fillRef idx="0"/>
          <a:effectRef idx="0"/>
          <a:fontRef idx="minor"/>
        </p:style>
        <p:txBody>
          <a:bodyPr lIns="90000" rIns="90000" tIns="91440" bIns="91440" anchor="ctr">
            <a:noAutofit/>
          </a:bodyPr>
          <a:p>
            <a:pPr marL="457200" indent="-352800">
              <a:lnSpc>
                <a:spcPct val="100000"/>
              </a:lnSpc>
              <a:buClr>
                <a:srgbClr val="ffffff"/>
              </a:buClr>
              <a:buFont typeface="Arial"/>
              <a:buChar char="●"/>
            </a:pPr>
            <a:r>
              <a:rPr b="0" lang="en-US" sz="2000" spc="-1" strike="noStrike">
                <a:solidFill>
                  <a:srgbClr val="ffffff"/>
                </a:solidFill>
                <a:latin typeface="Arial"/>
                <a:ea typeface="Arial"/>
              </a:rPr>
              <a:t>People are carrying genetic diseases can unwillingly  transfer it to their children without both parents knowing</a:t>
            </a:r>
            <a:endParaRPr b="0" lang="en-US" sz="2000" spc="-1" strike="noStrike">
              <a:latin typeface="Arial"/>
            </a:endParaRPr>
          </a:p>
          <a:p>
            <a:pPr marL="457200" indent="-352800">
              <a:lnSpc>
                <a:spcPct val="100000"/>
              </a:lnSpc>
              <a:buClr>
                <a:srgbClr val="ffffff"/>
              </a:buClr>
              <a:buFont typeface="Arial"/>
              <a:buChar char="●"/>
            </a:pPr>
            <a:r>
              <a:rPr b="0" lang="en-US" sz="2000" spc="-1" strike="noStrike">
                <a:solidFill>
                  <a:srgbClr val="ffffff"/>
                </a:solidFill>
                <a:latin typeface="Arial"/>
                <a:ea typeface="Arial"/>
              </a:rPr>
              <a:t>Some genetic diseases may not appear in an early stage and can be hard to treat when it is too late and it won’t be detected until the mutated gene appears and start attacking this child</a:t>
            </a: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p:txBody>
      </p:sp>
      <p:pic>
        <p:nvPicPr>
          <p:cNvPr id="66" name="Google Shape;124;p20" descr=""/>
          <p:cNvPicPr/>
          <p:nvPr/>
        </p:nvPicPr>
        <p:blipFill>
          <a:blip r:embed="rId1"/>
          <a:stretch/>
        </p:blipFill>
        <p:spPr>
          <a:xfrm>
            <a:off x="7494120" y="1463040"/>
            <a:ext cx="4205520" cy="3760560"/>
          </a:xfrm>
          <a:prstGeom prst="rect">
            <a:avLst/>
          </a:prstGeom>
          <a:ln>
            <a:noFill/>
          </a:ln>
          <a:effectLst>
            <a:outerShdw algn="bl" blurRad="57150" rotWithShape="0">
              <a:srgbClr val="000000">
                <a:alpha val="54000"/>
              </a:srgbClr>
            </a:outerShdw>
            <a:reflection algn="bl" endPos="40000" fadeDir="5400012" rotWithShape="0" stA="71000" sy="-100000"/>
          </a:effectLst>
        </p:spPr>
      </p:pic>
      <p:sp>
        <p:nvSpPr>
          <p:cNvPr id="67" name="TextShape 3"/>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13D741F4-CD3A-4343-96D9-CE875EDC0F77}"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timing>
    <p:tnLst>
      <p:par>
        <p:cTn id="28" dur="indefinite" restart="never" nodeType="tmRoot">
          <p:childTnLst>
            <p:seq>
              <p:cTn id="29" dur="indefinite" nodeType="mainSeq">
                <p:childTnLst>
                  <p:par>
                    <p:cTn id="30" fill="hold">
                      <p:stCondLst>
                        <p:cond delay="indefinite"/>
                      </p:stCondLst>
                      <p:childTnLst>
                        <p:par>
                          <p:cTn id="31" fill="hold">
                            <p:stCondLst>
                              <p:cond delay="0"/>
                            </p:stCondLst>
                            <p:childTnLst>
                              <p:par>
                                <p:cTn id="32" nodeType="clickEffect" fill="hold" presetClass="entr" presetID="10">
                                  <p:stCondLst>
                                    <p:cond delay="0"/>
                                  </p:stCondLst>
                                  <p:childTnLst>
                                    <p:set>
                                      <p:cBhvr>
                                        <p:cTn id="33" dur="1" fill="hold">
                                          <p:stCondLst>
                                            <p:cond delay="0"/>
                                          </p:stCondLst>
                                        </p:cTn>
                                        <p:tgtEl>
                                          <p:spTgt spid="65">
                                            <p:txEl>
                                              <p:pRg st="0" end="0"/>
                                            </p:txEl>
                                          </p:spTgt>
                                        </p:tgtEl>
                                        <p:attrNameLst>
                                          <p:attrName>style.visibility</p:attrName>
                                        </p:attrNameLst>
                                      </p:cBhvr>
                                      <p:to>
                                        <p:strVal val="visible"/>
                                      </p:to>
                                    </p:set>
                                    <p:animEffect filter="fade" transition="in">
                                      <p:cBhvr additive="repl">
                                        <p:cTn id="34" dur="500"/>
                                        <p:tgtEl>
                                          <p:spTgt spid="6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0">
                                  <p:stCondLst>
                                    <p:cond delay="0"/>
                                  </p:stCondLst>
                                  <p:childTnLst>
                                    <p:set>
                                      <p:cBhvr>
                                        <p:cTn id="38" dur="1" fill="hold">
                                          <p:stCondLst>
                                            <p:cond delay="0"/>
                                          </p:stCondLst>
                                        </p:cTn>
                                        <p:tgtEl>
                                          <p:spTgt spid="65">
                                            <p:txEl>
                                              <p:pRg st="1" end="1"/>
                                            </p:txEl>
                                          </p:spTgt>
                                        </p:tgtEl>
                                        <p:attrNameLst>
                                          <p:attrName>style.visibility</p:attrName>
                                        </p:attrNameLst>
                                      </p:cBhvr>
                                      <p:to>
                                        <p:strVal val="visible"/>
                                      </p:to>
                                    </p:set>
                                    <p:animEffect filter="fade" transition="in">
                                      <p:cBhvr additive="repl">
                                        <p:cTn id="39" dur="500"/>
                                        <p:tgtEl>
                                          <p:spTgt spid="65">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0">
                                  <p:stCondLst>
                                    <p:cond delay="0"/>
                                  </p:stCondLst>
                                  <p:childTnLst>
                                    <p:set>
                                      <p:cBhvr>
                                        <p:cTn id="43" dur="1" fill="hold">
                                          <p:stCondLst>
                                            <p:cond delay="0"/>
                                          </p:stCondLst>
                                        </p:cTn>
                                        <p:tgtEl>
                                          <p:spTgt spid="65">
                                            <p:txEl>
                                              <p:pRg st="2" end="2"/>
                                            </p:txEl>
                                          </p:spTgt>
                                        </p:tgtEl>
                                        <p:attrNameLst>
                                          <p:attrName>style.visibility</p:attrName>
                                        </p:attrNameLst>
                                      </p:cBhvr>
                                      <p:to>
                                        <p:strVal val="visible"/>
                                      </p:to>
                                    </p:set>
                                    <p:animEffect filter="fade" transition="in">
                                      <p:cBhvr additive="repl">
                                        <p:cTn id="44" dur="500"/>
                                        <p:tgtEl>
                                          <p:spTgt spid="65">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0">
                                  <p:stCondLst>
                                    <p:cond delay="0"/>
                                  </p:stCondLst>
                                  <p:childTnLst>
                                    <p:set>
                                      <p:cBhvr>
                                        <p:cTn id="48" dur="1" fill="hold">
                                          <p:stCondLst>
                                            <p:cond delay="0"/>
                                          </p:stCondLst>
                                        </p:cTn>
                                        <p:tgtEl>
                                          <p:spTgt spid="65">
                                            <p:txEl>
                                              <p:pRg st="3" end="3"/>
                                            </p:txEl>
                                          </p:spTgt>
                                        </p:tgtEl>
                                        <p:attrNameLst>
                                          <p:attrName>style.visibility</p:attrName>
                                        </p:attrNameLst>
                                      </p:cBhvr>
                                      <p:to>
                                        <p:strVal val="visible"/>
                                      </p:to>
                                    </p:set>
                                    <p:animEffect filter="fade" transition="in">
                                      <p:cBhvr additive="repl">
                                        <p:cTn id="49" dur="500"/>
                                        <p:tgtEl>
                                          <p:spTgt spid="65">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0">
                                  <p:stCondLst>
                                    <p:cond delay="0"/>
                                  </p:stCondLst>
                                  <p:childTnLst>
                                    <p:set>
                                      <p:cBhvr>
                                        <p:cTn id="53" dur="1" fill="hold">
                                          <p:stCondLst>
                                            <p:cond delay="0"/>
                                          </p:stCondLst>
                                        </p:cTn>
                                        <p:tgtEl>
                                          <p:spTgt spid="65">
                                            <p:txEl>
                                              <p:pRg st="4" end="4"/>
                                            </p:txEl>
                                          </p:spTgt>
                                        </p:tgtEl>
                                        <p:attrNameLst>
                                          <p:attrName>style.visibility</p:attrName>
                                        </p:attrNameLst>
                                      </p:cBhvr>
                                      <p:to>
                                        <p:strVal val="visible"/>
                                      </p:to>
                                    </p:set>
                                    <p:animEffect filter="fade" transition="in">
                                      <p:cBhvr additive="repl">
                                        <p:cTn id="54" dur="500"/>
                                        <p:tgtEl>
                                          <p:spTgt spid="65">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0">
                                  <p:stCondLst>
                                    <p:cond delay="0"/>
                                  </p:stCondLst>
                                  <p:childTnLst>
                                    <p:set>
                                      <p:cBhvr>
                                        <p:cTn id="58" dur="1" fill="hold">
                                          <p:stCondLst>
                                            <p:cond delay="0"/>
                                          </p:stCondLst>
                                        </p:cTn>
                                        <p:tgtEl>
                                          <p:spTgt spid="65">
                                            <p:txEl>
                                              <p:pRg st="5" end="5"/>
                                            </p:txEl>
                                          </p:spTgt>
                                        </p:tgtEl>
                                        <p:attrNameLst>
                                          <p:attrName>style.visibility</p:attrName>
                                        </p:attrNameLst>
                                      </p:cBhvr>
                                      <p:to>
                                        <p:strVal val="visible"/>
                                      </p:to>
                                    </p:set>
                                    <p:animEffect filter="fade" transition="in">
                                      <p:cBhvr additive="repl">
                                        <p:cTn id="59" dur="500"/>
                                        <p:tgtEl>
                                          <p:spTgt spid="65">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0">
                                  <p:stCondLst>
                                    <p:cond delay="0"/>
                                  </p:stCondLst>
                                  <p:childTnLst>
                                    <p:set>
                                      <p:cBhvr>
                                        <p:cTn id="63" dur="1" fill="hold">
                                          <p:stCondLst>
                                            <p:cond delay="0"/>
                                          </p:stCondLst>
                                        </p:cTn>
                                        <p:tgtEl>
                                          <p:spTgt spid="65">
                                            <p:txEl>
                                              <p:pRg st="6" end="6"/>
                                            </p:txEl>
                                          </p:spTgt>
                                        </p:tgtEl>
                                        <p:attrNameLst>
                                          <p:attrName>style.visibility</p:attrName>
                                        </p:attrNameLst>
                                      </p:cBhvr>
                                      <p:to>
                                        <p:strVal val="visible"/>
                                      </p:to>
                                    </p:set>
                                    <p:animEffect filter="fade" transition="in">
                                      <p:cBhvr additive="repl">
                                        <p:cTn id="64" dur="500"/>
                                        <p:tgtEl>
                                          <p:spTgt spid="65">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0">
                                  <p:stCondLst>
                                    <p:cond delay="0"/>
                                  </p:stCondLst>
                                  <p:childTnLst>
                                    <p:set>
                                      <p:cBhvr>
                                        <p:cTn id="68" dur="1" fill="hold">
                                          <p:stCondLst>
                                            <p:cond delay="0"/>
                                          </p:stCondLst>
                                        </p:cTn>
                                        <p:tgtEl>
                                          <p:spTgt spid="65">
                                            <p:txEl>
                                              <p:pRg st="7" end="7"/>
                                            </p:txEl>
                                          </p:spTgt>
                                        </p:tgtEl>
                                        <p:attrNameLst>
                                          <p:attrName>style.visibility</p:attrName>
                                        </p:attrNameLst>
                                      </p:cBhvr>
                                      <p:to>
                                        <p:strVal val="visible"/>
                                      </p:to>
                                    </p:set>
                                    <p:animEffect filter="fade" transition="in">
                                      <p:cBhvr additive="repl">
                                        <p:cTn id="69" dur="500"/>
                                        <p:tgtEl>
                                          <p:spTgt spid="65">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3882960" y="457200"/>
            <a:ext cx="4348080" cy="4842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100" spc="-1" strike="noStrike">
                <a:solidFill>
                  <a:srgbClr val="ffffff"/>
                </a:solidFill>
                <a:latin typeface="Arial"/>
                <a:ea typeface="Arial"/>
              </a:rPr>
              <a:t>Similar Systems</a:t>
            </a:r>
            <a:endParaRPr b="0" lang="en-US" sz="3100" spc="-1" strike="noStrike">
              <a:latin typeface="Arial"/>
            </a:endParaRPr>
          </a:p>
        </p:txBody>
      </p:sp>
      <p:sp>
        <p:nvSpPr>
          <p:cNvPr id="69" name="CustomShape 2"/>
          <p:cNvSpPr/>
          <p:nvPr/>
        </p:nvSpPr>
        <p:spPr>
          <a:xfrm>
            <a:off x="1011600" y="2010960"/>
            <a:ext cx="9317160" cy="3749040"/>
          </a:xfrm>
          <a:prstGeom prst="rect">
            <a:avLst/>
          </a:prstGeom>
          <a:noFill/>
          <a:ln>
            <a:noFill/>
          </a:ln>
        </p:spPr>
        <p:style>
          <a:lnRef idx="0"/>
          <a:fillRef idx="0"/>
          <a:effectRef idx="0"/>
          <a:fontRef idx="minor"/>
        </p:style>
        <p:txBody>
          <a:bodyPr lIns="90000" rIns="90000" tIns="91440" bIns="91440" anchor="ctr">
            <a:noAutofit/>
          </a:bodyPr>
          <a:p>
            <a:pPr marL="457200" indent="-340200">
              <a:lnSpc>
                <a:spcPct val="100000"/>
              </a:lnSpc>
              <a:buClr>
                <a:srgbClr val="ffffff"/>
              </a:buClr>
              <a:buFont typeface="Arial"/>
              <a:buChar char="●"/>
            </a:pPr>
            <a:r>
              <a:rPr b="0" lang="en-US" sz="1800" spc="-1" strike="noStrike">
                <a:solidFill>
                  <a:srgbClr val="ffffff"/>
                </a:solidFill>
                <a:latin typeface="Arial"/>
                <a:ea typeface="Arial"/>
              </a:rPr>
              <a:t>Paper by Md. Touhidul Islam LA (3) in 2020  entitled ‘Early Prediction of Heart Disease Using PCA and Hybrid Genetic Algorithm with k-Means’ proposed a system that can detect heart disease in an early stage and had an accuracy of 94.06%.</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indent="-34020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by Hala Ahmed LA (2) in 2020 entitled ‘Early Detection of Alzheimer’s Disease Based on Single Nucleotide Polymorphisms (SNPs) Analysis and Machine Learning Techniques’ proposed a system that can predict the biomarkers in (AD) by detecting the SNPs and they had an accuracy of 98.1%, 97.97% % 95.88%, 83%.</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020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by Mira Kania Sabariah, MT LA (1) in 2014 entitled ‘Early detection of type II Diabetes Mellitus with random forest and classification and regression tree (CART)’ proposed a system to detect type II diabetes using a ML to train a dataset, achieved accuracy of 83.8%.</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70" name="TextShape 3"/>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BC8EEF79-2AFD-4769-B6C5-05DD8D74DF1E}"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timing>
    <p:tnLst>
      <p:par>
        <p:cTn id="70" dur="indefinite" restart="never" nodeType="tmRoot">
          <p:childTnLst>
            <p:seq>
              <p:cTn id="71" dur="indefinite" nodeType="mainSeq">
                <p:childTnLst>
                  <p:par>
                    <p:cTn id="72" fill="hold">
                      <p:stCondLst>
                        <p:cond delay="indefinite"/>
                      </p:stCondLst>
                      <p:childTnLst>
                        <p:par>
                          <p:cTn id="73" fill="hold">
                            <p:stCondLst>
                              <p:cond delay="0"/>
                            </p:stCondLst>
                            <p:childTnLst>
                              <p:par>
                                <p:cTn id="74" nodeType="clickEffect" fill="hold" presetClass="entr" presetID="10">
                                  <p:stCondLst>
                                    <p:cond delay="0"/>
                                  </p:stCondLst>
                                  <p:childTnLst>
                                    <p:set>
                                      <p:cBhvr>
                                        <p:cTn id="75" dur="1" fill="hold">
                                          <p:stCondLst>
                                            <p:cond delay="0"/>
                                          </p:stCondLst>
                                        </p:cTn>
                                        <p:tgtEl>
                                          <p:spTgt spid="69">
                                            <p:txEl>
                                              <p:pRg st="0" end="0"/>
                                            </p:txEl>
                                          </p:spTgt>
                                        </p:tgtEl>
                                        <p:attrNameLst>
                                          <p:attrName>style.visibility</p:attrName>
                                        </p:attrNameLst>
                                      </p:cBhvr>
                                      <p:to>
                                        <p:strVal val="visible"/>
                                      </p:to>
                                    </p:set>
                                    <p:animEffect filter="fade" transition="in">
                                      <p:cBhvr additive="repl">
                                        <p:cTn id="76" dur="500"/>
                                        <p:tgtEl>
                                          <p:spTgt spid="69">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0">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animEffect filter="fade" transition="in">
                                      <p:cBhvr additive="repl">
                                        <p:cTn id="81" dur="500"/>
                                        <p:tgtEl>
                                          <p:spTgt spid="69">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10">
                                  <p:stCondLst>
                                    <p:cond delay="0"/>
                                  </p:stCondLst>
                                  <p:childTnLst>
                                    <p:set>
                                      <p:cBhvr>
                                        <p:cTn id="85" dur="1" fill="hold">
                                          <p:stCondLst>
                                            <p:cond delay="0"/>
                                          </p:stCondLst>
                                        </p:cTn>
                                        <p:tgtEl>
                                          <p:spTgt spid="69">
                                            <p:txEl>
                                              <p:pRg st="2" end="2"/>
                                            </p:txEl>
                                          </p:spTgt>
                                        </p:tgtEl>
                                        <p:attrNameLst>
                                          <p:attrName>style.visibility</p:attrName>
                                        </p:attrNameLst>
                                      </p:cBhvr>
                                      <p:to>
                                        <p:strVal val="visible"/>
                                      </p:to>
                                    </p:set>
                                    <p:animEffect filter="fade" transition="in">
                                      <p:cBhvr additive="repl">
                                        <p:cTn id="86" dur="500"/>
                                        <p:tgtEl>
                                          <p:spTgt spid="69">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0">
                                  <p:stCondLst>
                                    <p:cond delay="0"/>
                                  </p:stCondLst>
                                  <p:childTnLst>
                                    <p:set>
                                      <p:cBhvr>
                                        <p:cTn id="90" dur="1" fill="hold">
                                          <p:stCondLst>
                                            <p:cond delay="0"/>
                                          </p:stCondLst>
                                        </p:cTn>
                                        <p:tgtEl>
                                          <p:spTgt spid="69">
                                            <p:txEl>
                                              <p:pRg st="3" end="3"/>
                                            </p:txEl>
                                          </p:spTgt>
                                        </p:tgtEl>
                                        <p:attrNameLst>
                                          <p:attrName>style.visibility</p:attrName>
                                        </p:attrNameLst>
                                      </p:cBhvr>
                                      <p:to>
                                        <p:strVal val="visible"/>
                                      </p:to>
                                    </p:set>
                                    <p:animEffect filter="fade" transition="in">
                                      <p:cBhvr additive="repl">
                                        <p:cTn id="91" dur="500"/>
                                        <p:tgtEl>
                                          <p:spTgt spid="69">
                                            <p:txEl>
                                              <p:pRg st="3" end="3"/>
                                            </p:txEl>
                                          </p:spTgt>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0">
                                  <p:stCondLst>
                                    <p:cond delay="0"/>
                                  </p:stCondLst>
                                  <p:childTnLst>
                                    <p:set>
                                      <p:cBhvr>
                                        <p:cTn id="95" dur="1" fill="hold">
                                          <p:stCondLst>
                                            <p:cond delay="0"/>
                                          </p:stCondLst>
                                        </p:cTn>
                                        <p:tgtEl>
                                          <p:spTgt spid="69">
                                            <p:txEl>
                                              <p:pRg st="4" end="4"/>
                                            </p:txEl>
                                          </p:spTgt>
                                        </p:tgtEl>
                                        <p:attrNameLst>
                                          <p:attrName>style.visibility</p:attrName>
                                        </p:attrNameLst>
                                      </p:cBhvr>
                                      <p:to>
                                        <p:strVal val="visible"/>
                                      </p:to>
                                    </p:set>
                                    <p:animEffect filter="fade" transition="in">
                                      <p:cBhvr additive="repl">
                                        <p:cTn id="96" dur="500"/>
                                        <p:tgtEl>
                                          <p:spTgt spid="69">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0">
                                  <p:stCondLst>
                                    <p:cond delay="0"/>
                                  </p:stCondLst>
                                  <p:childTnLst>
                                    <p:set>
                                      <p:cBhvr>
                                        <p:cTn id="100" dur="1" fill="hold">
                                          <p:stCondLst>
                                            <p:cond delay="0"/>
                                          </p:stCondLst>
                                        </p:cTn>
                                        <p:tgtEl>
                                          <p:spTgt spid="69">
                                            <p:txEl>
                                              <p:pRg st="5" end="5"/>
                                            </p:txEl>
                                          </p:spTgt>
                                        </p:tgtEl>
                                        <p:attrNameLst>
                                          <p:attrName>style.visibility</p:attrName>
                                        </p:attrNameLst>
                                      </p:cBhvr>
                                      <p:to>
                                        <p:strVal val="visible"/>
                                      </p:to>
                                    </p:set>
                                    <p:animEffect filter="fade" transition="in">
                                      <p:cBhvr additive="repl">
                                        <p:cTn id="101" dur="500"/>
                                        <p:tgtEl>
                                          <p:spTgt spid="69">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581040" y="706680"/>
            <a:ext cx="11022840" cy="1009800"/>
          </a:xfrm>
          <a:prstGeom prst="rect">
            <a:avLst/>
          </a:prstGeom>
          <a:noFill/>
          <a:ln>
            <a:noFill/>
          </a:ln>
        </p:spPr>
        <p:style>
          <a:lnRef idx="0"/>
          <a:fillRef idx="0"/>
          <a:effectRef idx="0"/>
          <a:fontRef idx="minor"/>
        </p:style>
      </p:sp>
      <p:sp>
        <p:nvSpPr>
          <p:cNvPr id="72" name="CustomShape 2"/>
          <p:cNvSpPr/>
          <p:nvPr/>
        </p:nvSpPr>
        <p:spPr>
          <a:xfrm>
            <a:off x="2924640" y="335520"/>
            <a:ext cx="6306480" cy="6541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3100" spc="-1" strike="noStrike">
                <a:solidFill>
                  <a:srgbClr val="ffffff"/>
                </a:solidFill>
                <a:latin typeface="Arial"/>
                <a:ea typeface="Arial"/>
              </a:rPr>
              <a:t>System Overview</a:t>
            </a:r>
            <a:endParaRPr b="0" lang="en-US" sz="3100" spc="-1" strike="noStrike">
              <a:latin typeface="Arial"/>
            </a:endParaRPr>
          </a:p>
        </p:txBody>
      </p:sp>
      <p:pic>
        <p:nvPicPr>
          <p:cNvPr id="73" name="Google Shape;139;p22" descr=""/>
          <p:cNvPicPr/>
          <p:nvPr/>
        </p:nvPicPr>
        <p:blipFill>
          <a:blip r:embed="rId1"/>
          <a:stretch/>
        </p:blipFill>
        <p:spPr>
          <a:xfrm>
            <a:off x="930600" y="1468080"/>
            <a:ext cx="10323720" cy="4552920"/>
          </a:xfrm>
          <a:prstGeom prst="rect">
            <a:avLst/>
          </a:prstGeom>
          <a:ln>
            <a:noFill/>
          </a:ln>
        </p:spPr>
      </p:pic>
      <p:sp>
        <p:nvSpPr>
          <p:cNvPr id="74" name="TextShape 3"/>
          <p:cNvSpPr txBox="1"/>
          <p:nvPr/>
        </p:nvSpPr>
        <p:spPr>
          <a:xfrm>
            <a:off x="11406240" y="6333120"/>
            <a:ext cx="731160" cy="524520"/>
          </a:xfrm>
          <a:prstGeom prst="rect">
            <a:avLst/>
          </a:prstGeom>
          <a:noFill/>
          <a:ln>
            <a:noFill/>
          </a:ln>
        </p:spPr>
        <p:txBody>
          <a:bodyPr tIns="91440" bIns="91440">
            <a:noAutofit/>
          </a:bodyPr>
          <a:p>
            <a:pPr algn="r">
              <a:lnSpc>
                <a:spcPct val="100000"/>
              </a:lnSpc>
              <a:tabLst>
                <a:tab algn="l" pos="0"/>
              </a:tabLst>
            </a:pPr>
            <a:fld id="{9E53320D-EA93-4C29-81A6-D793A86F1F41}" type="slidenum">
              <a:rPr b="0" lang="en-US" sz="1600" spc="-1" strike="noStrike">
                <a:solidFill>
                  <a:srgbClr val="ffffff"/>
                </a:solidFill>
                <a:latin typeface="Arial"/>
                <a:ea typeface="Arial"/>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LibreOffice/6.4.7.2$Linux_X86_64 LibreOffice_project/40$Build-2</Application>
  <Words>901</Words>
  <Paragraphs>124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2021-12-15T13:56:54Z</dcterms:modified>
  <cp:revision>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18</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