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77" r:id="rId13"/>
    <p:sldId id="261" r:id="rId14"/>
    <p:sldId id="278" r:id="rId15"/>
    <p:sldId id="280" r:id="rId16"/>
    <p:sldId id="279" r:id="rId17"/>
    <p:sldId id="263" r:id="rId18"/>
    <p:sldId id="281" r:id="rId19"/>
    <p:sldId id="274" r:id="rId20"/>
    <p:sldId id="273" r:id="rId21"/>
    <p:sldId id="275" r:id="rId22"/>
    <p:sldId id="276" r:id="rId23"/>
  </p:sldIdLst>
  <p:sldSz cx="9144000" cy="51435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31"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33"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36"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4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41"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42"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44"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46"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50"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52"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53"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57"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58"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60"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61"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62"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63"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64"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65"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p>
            <a:endParaRPr lang="en-US" sz="1800" b="0" strike="noStrike" spc="-1">
              <a:solidFill>
                <a:srgbClr val="000000"/>
              </a:solid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18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3.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4.jpe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5.xml"/><Relationship Id="rId13" Type="http://schemas.openxmlformats.org/officeDocument/2006/relationships/image" Target="../media/image4.jpe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4" Type="http://schemas.openxmlformats.org/officeDocument/2006/relationships/theme" Target="../theme/theme6.xml"/><Relationship Id="rId13" Type="http://schemas.openxmlformats.org/officeDocument/2006/relationships/image" Target="../media/image3.jpe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tIns="0" rIns="0" bIns="0" anchor="ctr">
            <a:noAutofit/>
          </a:bodyPr>
          <a:p>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p>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p>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p>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p>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p>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229"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image" Target="../media/image10.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66" name="CustomShape 1"/>
          <p:cNvSpPr/>
          <p:nvPr/>
        </p:nvSpPr>
        <p:spPr>
          <a:xfrm>
            <a:off x="210600" y="1443600"/>
            <a:ext cx="4401360" cy="1611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p>
            <a:pPr>
              <a:lnSpc>
                <a:spcPct val="100000"/>
              </a:lnSpc>
            </a:pPr>
            <a:r>
              <a:rPr lang="en-US" sz="4800" b="1" strike="noStrike" spc="-1">
                <a:solidFill>
                  <a:srgbClr val="F3F3F3"/>
                </a:solidFill>
                <a:latin typeface="Anton"/>
                <a:ea typeface="Anton"/>
              </a:rPr>
              <a:t>Paternity testing using genetics</a:t>
            </a:r>
            <a:endParaRPr lang="en-US" sz="4800" b="0" strike="noStrike" spc="-1">
              <a:latin typeface="Arial" panose="020B0604020202020204"/>
            </a:endParaRPr>
          </a:p>
        </p:txBody>
      </p:sp>
      <p:sp>
        <p:nvSpPr>
          <p:cNvPr id="267" name="CustomShape 2"/>
          <p:cNvSpPr/>
          <p:nvPr/>
        </p:nvSpPr>
        <p:spPr>
          <a:xfrm>
            <a:off x="588240" y="3942360"/>
            <a:ext cx="3382560" cy="432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68" name="Google Shape;104;p24"/>
          <p:cNvPicPr/>
          <p:nvPr/>
        </p:nvPicPr>
        <p:blipFill>
          <a:blip r:embed="rId2"/>
          <a:srcRect l="6663" t="4856" r="6220" b="5494"/>
          <a:stretch>
            <a:fillRect/>
          </a:stretch>
        </p:blipFill>
        <p:spPr>
          <a:xfrm>
            <a:off x="4697280" y="444960"/>
            <a:ext cx="4194720" cy="4317120"/>
          </a:xfrm>
          <a:prstGeom prst="rect">
            <a:avLst/>
          </a:prstGeom>
          <a:ln>
            <a:noFill/>
          </a:ln>
        </p:spPr>
      </p:pic>
      <p:sp>
        <p:nvSpPr>
          <p:cNvPr id="269" name="CustomShape 3"/>
          <p:cNvSpPr/>
          <p:nvPr/>
        </p:nvSpPr>
        <p:spPr>
          <a:xfrm>
            <a:off x="731160" y="3108960"/>
            <a:ext cx="3382560" cy="432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nSpc>
                <a:spcPct val="100000"/>
              </a:lnSpc>
              <a:tabLst>
                <a:tab pos="0" algn="l"/>
              </a:tabLst>
            </a:pPr>
            <a:r>
              <a:rPr lang="en-US" sz="1400" b="0" strike="noStrike" spc="-1">
                <a:solidFill>
                  <a:srgbClr val="F3F3F3"/>
                </a:solidFill>
                <a:latin typeface="Advent Pro Light"/>
                <a:ea typeface="Advent Pro Light"/>
              </a:rPr>
              <a:t>Team Members: Youssif Assem, Mohamed Moataz, Kareem Ehab, Mohamed Akram, Ahmed Gamal</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sym typeface="+mn-ea"/>
              </a:rPr>
              <a:t>Similar System</a:t>
            </a:r>
            <a:br>
              <a:rPr lang="en-US">
                <a:solidFill>
                  <a:schemeClr val="bg1"/>
                </a:solidFill>
              </a:rPr>
            </a:br>
            <a:endParaRPr lang="en-US"/>
          </a:p>
        </p:txBody>
      </p:sp>
      <p:sp>
        <p:nvSpPr>
          <p:cNvPr id="289" name="CustomShape 2"/>
          <p:cNvSpPr/>
          <p:nvPr/>
        </p:nvSpPr>
        <p:spPr>
          <a:xfrm>
            <a:off x="539115" y="113157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a:lnSpc>
                <a:spcPct val="100000"/>
              </a:lnSpc>
              <a:tabLst>
                <a:tab pos="0" algn="l"/>
              </a:tabLst>
            </a:pPr>
            <a:r>
              <a:rPr lang="en-US" sz="1200" b="1">
                <a:solidFill>
                  <a:schemeClr val="bg1"/>
                </a:solidFill>
                <a:sym typeface="+mn-ea"/>
              </a:rPr>
              <a:t>Masataka Takamiya. “R scripts for kinship testing”. In: Journal of Iwate Medical Assiocia-</a:t>
            </a:r>
            <a:endParaRPr lang="en-US" sz="1200" b="1">
              <a:solidFill>
                <a:schemeClr val="bg1"/>
              </a:solidFill>
            </a:endParaRPr>
          </a:p>
          <a:p>
            <a:pPr>
              <a:lnSpc>
                <a:spcPct val="100000"/>
              </a:lnSpc>
              <a:tabLst>
                <a:tab pos="0" algn="l"/>
              </a:tabLst>
            </a:pPr>
            <a:r>
              <a:rPr lang="en-US" sz="1200" b="1">
                <a:solidFill>
                  <a:schemeClr val="bg1"/>
                </a:solidFill>
                <a:sym typeface="+mn-ea"/>
              </a:rPr>
              <a:t>tion 73.5 (2021), pp. 189–201.)</a:t>
            </a:r>
            <a:endParaRPr lang="en-US" sz="1200" b="1">
              <a:solidFill>
                <a:schemeClr val="bg1"/>
              </a:solidFill>
            </a:endParaRPr>
          </a:p>
          <a:p>
            <a:pPr>
              <a:lnSpc>
                <a:spcPct val="100000"/>
              </a:lnSpc>
              <a:tabLst>
                <a:tab pos="0" algn="l"/>
              </a:tabLst>
            </a:pPr>
            <a:endParaRPr lang="en-US" sz="1200">
              <a:solidFill>
                <a:schemeClr val="bg1"/>
              </a:solidFill>
            </a:endParaRPr>
          </a:p>
          <a:p>
            <a:pPr>
              <a:lnSpc>
                <a:spcPct val="100000"/>
              </a:lnSpc>
              <a:tabLst>
                <a:tab pos="0" algn="l"/>
              </a:tabLst>
            </a:pPr>
            <a:r>
              <a:rPr lang="en-US" sz="1200" b="1">
                <a:solidFill>
                  <a:schemeClr val="bg1"/>
                </a:solidFill>
                <a:sym typeface="+mn-ea"/>
              </a:rPr>
              <a:t>Masataka .T</a:t>
            </a:r>
            <a:r>
              <a:rPr lang="en-US" sz="1200">
                <a:solidFill>
                  <a:schemeClr val="bg1"/>
                </a:solidFill>
                <a:sym typeface="+mn-ea"/>
              </a:rPr>
              <a:t>~ They suggested a method using R script for statistical analysis of genetic data for kinship testing. The used methods involve algorithms with the R language considering its flexibility with calculations and statistical power, and also for conditional probability analysis based on the Bayes theorem. Standard paternity trio cases and other test cases were conducted, and scripts were constructed for each different test case. DNA profiling was used to find the allele frequencies of tested loci to establish links among DNA profiles of individuals.</a:t>
            </a: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chemeClr val="bg1"/>
                </a:solidFill>
                <a:latin typeface="Arial" panose="020B0604020202020204"/>
              </a:rPr>
              <a:t>7</a:t>
            </a:r>
            <a:endParaRPr lang="en-US" sz="1800" b="0" strike="noStrike" spc="-1">
              <a:solidFill>
                <a:schemeClr val="bg1"/>
              </a:solidFill>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30920" y="185040"/>
            <a:ext cx="48582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2000" b="1" strike="noStrike" spc="-1">
                <a:solidFill>
                  <a:srgbClr val="F3F3F3"/>
                </a:solidFill>
                <a:ea typeface="Fira Sans Condensed Light"/>
                <a:cs typeface="+mn-lt"/>
              </a:rPr>
              <a:t>System overview</a:t>
            </a:r>
            <a:endParaRPr lang="en-US" sz="2000" b="1" strike="noStrike" spc="-1">
              <a:solidFill>
                <a:srgbClr val="F3F3F3"/>
              </a:solidFill>
              <a:ea typeface="Fira Sans Condensed Light"/>
              <a:cs typeface="+mn-lt"/>
            </a:endParaRPr>
          </a:p>
        </p:txBody>
      </p:sp>
      <p:sp>
        <p:nvSpPr>
          <p:cNvPr id="295" name="CustomShape 2"/>
          <p:cNvSpPr/>
          <p:nvPr/>
        </p:nvSpPr>
        <p:spPr>
          <a:xfrm>
            <a:off x="206280" y="4761720"/>
            <a:ext cx="306070" cy="3657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pPr>
              <a:lnSpc>
                <a:spcPct val="100000"/>
              </a:lnSpc>
            </a:pPr>
            <a:r>
              <a:rPr lang="en-US" sz="1800" b="0" strike="noStrike" spc="-1">
                <a:solidFill>
                  <a:schemeClr val="bg1"/>
                </a:solidFill>
                <a:latin typeface="Arial" panose="020B0604020202020204"/>
              </a:rPr>
              <a:t>8</a:t>
            </a:r>
            <a:endParaRPr lang="en-US" sz="1800" b="0" strike="noStrike" spc="-1">
              <a:solidFill>
                <a:schemeClr val="bg1"/>
              </a:solidFill>
              <a:latin typeface="Arial" panose="020B0604020202020204"/>
            </a:endParaRPr>
          </a:p>
        </p:txBody>
      </p:sp>
      <p:pic>
        <p:nvPicPr>
          <p:cNvPr id="296" name="Picture 3" descr="System Overview - Page 2"/>
          <p:cNvPicPr/>
          <p:nvPr/>
        </p:nvPicPr>
        <p:blipFill>
          <a:blip r:embed="rId1"/>
          <a:stretch>
            <a:fillRect/>
          </a:stretch>
        </p:blipFill>
        <p:spPr>
          <a:xfrm>
            <a:off x="831960" y="819010"/>
            <a:ext cx="7480080" cy="4265640"/>
          </a:xfrm>
          <a:prstGeom prst="rect">
            <a:avLst/>
          </a:prstGeom>
          <a:ln>
            <a:noFill/>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Deliverables</a:t>
            </a:r>
            <a:endParaRPr lang="en-US">
              <a:solidFill>
                <a:schemeClr val="bg1"/>
              </a:solidFill>
            </a:endParaRPr>
          </a:p>
        </p:txBody>
      </p:sp>
      <p:sp>
        <p:nvSpPr>
          <p:cNvPr id="289" name="CustomShape 2"/>
          <p:cNvSpPr/>
          <p:nvPr/>
        </p:nvSpPr>
        <p:spPr>
          <a:xfrm>
            <a:off x="457200" y="134747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285750" indent="-285750">
              <a:buFont typeface="Arial" panose="020B0604020202020204" pitchFamily="34" charset="0"/>
              <a:buChar char="•"/>
            </a:pPr>
            <a:r>
              <a:rPr lang="en-US" sz="1200">
                <a:solidFill>
                  <a:schemeClr val="bg1"/>
                </a:solidFill>
                <a:sym typeface="+mn-ea"/>
              </a:rPr>
              <a:t>Collect a useful dataset containing snippets of altered genes OR the entire genome of family.</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Make a mobile/web app that allows anyone from the family to display the results of the test.</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Create a web or python GUI for court or laboratory to upload the test data for a father and child or for a child from the street. </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Prove the paternity and return a result as a probability for the normal/admin user. </a:t>
            </a:r>
            <a:br>
              <a:rPr lang="en-US" sz="1200">
                <a:solidFill>
                  <a:schemeClr val="bg1"/>
                </a:solidFill>
                <a:sym typeface="+mn-ea"/>
              </a:rPr>
            </a:b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Deploy our software in the marketplace.</a:t>
            </a:r>
            <a:endParaRPr lang="en-US" sz="1200" b="0" strike="noStrike" spc="-1">
              <a:solidFill>
                <a:schemeClr val="bg1"/>
              </a:solidFill>
              <a:latin typeface="+mj-lt"/>
              <a:cs typeface="+mj-lt"/>
            </a:endParaRPr>
          </a:p>
        </p:txBody>
      </p:sp>
      <p:sp>
        <p:nvSpPr>
          <p:cNvPr id="5"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chemeClr val="bg1"/>
                </a:solidFill>
                <a:latin typeface="Arial" panose="020B0604020202020204"/>
              </a:rPr>
              <a:t>9</a:t>
            </a:r>
            <a:endParaRPr lang="en-US" sz="1800" b="0" strike="noStrike" spc="-1">
              <a:solidFill>
                <a:schemeClr val="bg1"/>
              </a:solidFill>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30" name="CustomShape 1"/>
          <p:cNvSpPr/>
          <p:nvPr/>
        </p:nvSpPr>
        <p:spPr>
          <a:xfrm>
            <a:off x="91440" y="72000"/>
            <a:ext cx="3108600" cy="4762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nSpc>
                <a:spcPct val="100000"/>
              </a:lnSpc>
              <a:tabLst>
                <a:tab pos="0" algn="l"/>
              </a:tabLst>
            </a:pPr>
            <a:r>
              <a:rPr lang="en-GB" sz="2200" b="1" strike="noStrike" spc="-1">
                <a:solidFill>
                  <a:srgbClr val="FFFFFF"/>
                </a:solidFill>
                <a:latin typeface="Arial" panose="020B0604020202020204" pitchFamily="34" charset="0"/>
                <a:ea typeface="Rajdhani"/>
                <a:cs typeface="Arial" panose="020B0604020202020204" pitchFamily="34" charset="0"/>
              </a:rPr>
              <a:t>TIME PLAN</a:t>
            </a:r>
            <a:endParaRPr lang="en-GB" sz="2200" b="1" strike="noStrike" spc="-1">
              <a:solidFill>
                <a:srgbClr val="FFFFFF"/>
              </a:solidFill>
              <a:latin typeface="Arial" panose="020B0604020202020204" pitchFamily="34" charset="0"/>
              <a:ea typeface="Rajdhani"/>
              <a:cs typeface="Arial" panose="020B0604020202020204" pitchFamily="34" charset="0"/>
            </a:endParaRPr>
          </a:p>
        </p:txBody>
      </p:sp>
      <p:sp>
        <p:nvSpPr>
          <p:cNvPr id="331" name="CustomShape 2"/>
          <p:cNvSpPr/>
          <p:nvPr/>
        </p:nvSpPr>
        <p:spPr>
          <a:xfrm>
            <a:off x="4303440" y="274320"/>
            <a:ext cx="2880" cy="480492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rgbClr val="FFFFFF"/>
          </a:lnRef>
          <a:fillRef idx="0">
            <a:srgbClr val="FFFFFF"/>
          </a:fillRef>
          <a:effectRef idx="0">
            <a:srgbClr val="FFFFFF"/>
          </a:effectRef>
          <a:fontRef idx="minor"/>
        </p:style>
      </p:sp>
      <p:sp>
        <p:nvSpPr>
          <p:cNvPr id="332" name="CustomShape 3"/>
          <p:cNvSpPr/>
          <p:nvPr/>
        </p:nvSpPr>
        <p:spPr>
          <a:xfrm>
            <a:off x="2061360" y="136116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r">
              <a:lnSpc>
                <a:spcPct val="100000"/>
              </a:lnSpc>
            </a:pPr>
            <a:r>
              <a:rPr lang="en-US" sz="1400" b="0" strike="noStrike" spc="-1">
                <a:solidFill>
                  <a:srgbClr val="FFFFFF"/>
                </a:solidFill>
                <a:latin typeface="Arial" panose="020B0604020202020204" pitchFamily="34" charset="0"/>
                <a:ea typeface="Fira Sans Condensed Light"/>
                <a:cs typeface="Arial" panose="020B0604020202020204" pitchFamily="34" charset="0"/>
              </a:rPr>
              <a:t>Whole genome processing from the sources we gathered</a:t>
            </a:r>
            <a:endParaRPr lang="en-US" sz="1400" b="0" strike="noStrike" spc="-1">
              <a:solidFill>
                <a:srgbClr val="FFFFFF"/>
              </a:solidFill>
              <a:latin typeface="Arial" panose="020B0604020202020204" pitchFamily="34" charset="0"/>
              <a:ea typeface="Fira Sans Condensed Light"/>
              <a:cs typeface="Arial" panose="020B0604020202020204" pitchFamily="34" charset="0"/>
            </a:endParaRPr>
          </a:p>
        </p:txBody>
      </p:sp>
      <p:sp>
        <p:nvSpPr>
          <p:cNvPr id="333" name="CustomShape 4"/>
          <p:cNvSpPr/>
          <p:nvPr/>
        </p:nvSpPr>
        <p:spPr>
          <a:xfrm>
            <a:off x="4545720" y="136116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ctr">
              <a:lnSpc>
                <a:spcPct val="100000"/>
              </a:lnSpc>
            </a:pPr>
            <a:r>
              <a:rPr lang="en-US" sz="1800" b="1" strike="noStrike" spc="-1">
                <a:solidFill>
                  <a:srgbClr val="FFFFFF"/>
                </a:solidFill>
                <a:latin typeface="Arial" panose="020B0604020202020204" pitchFamily="34" charset="0"/>
                <a:ea typeface="Rajdhani"/>
                <a:cs typeface="Arial" panose="020B0604020202020204" pitchFamily="34" charset="0"/>
              </a:rPr>
              <a:t>B</a:t>
            </a:r>
            <a:r>
              <a:rPr lang="en-GB" sz="1800" b="1" strike="noStrike" spc="-1">
                <a:solidFill>
                  <a:srgbClr val="FFFFFF"/>
                </a:solidFill>
                <a:latin typeface="Arial" panose="020B0604020202020204" pitchFamily="34" charset="0"/>
                <a:ea typeface="Rajdhani"/>
                <a:cs typeface="Arial" panose="020B0604020202020204" pitchFamily="34" charset="0"/>
              </a:rPr>
              <a:t>y the end of </a:t>
            </a:r>
            <a:r>
              <a:rPr lang="en-US" sz="1800" b="1" strike="noStrike" spc="-1">
                <a:solidFill>
                  <a:srgbClr val="FFFFFF"/>
                </a:solidFill>
                <a:latin typeface="Arial" panose="020B0604020202020204" pitchFamily="34" charset="0"/>
                <a:ea typeface="Rajdhani"/>
                <a:cs typeface="Arial" panose="020B0604020202020204" pitchFamily="34" charset="0"/>
              </a:rPr>
              <a:t>January</a:t>
            </a:r>
            <a:endParaRPr lang="en-US" sz="1800" b="0" strike="noStrike" spc="-1">
              <a:latin typeface="Arial" panose="020B0604020202020204" pitchFamily="34" charset="0"/>
              <a:cs typeface="Arial" panose="020B0604020202020204" pitchFamily="34" charset="0"/>
            </a:endParaRPr>
          </a:p>
        </p:txBody>
      </p:sp>
      <p:sp>
        <p:nvSpPr>
          <p:cNvPr id="334" name="CustomShape 5"/>
          <p:cNvSpPr/>
          <p:nvPr/>
        </p:nvSpPr>
        <p:spPr>
          <a:xfrm>
            <a:off x="4637520" y="20664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nSpc>
                <a:spcPct val="100000"/>
              </a:lnSpc>
            </a:pPr>
            <a:r>
              <a:rPr lang="en-US" sz="1400" b="0" strike="noStrike" spc="-1">
                <a:solidFill>
                  <a:srgbClr val="FFFFFF"/>
                </a:solidFill>
                <a:latin typeface="Arial" panose="020B0604020202020204" pitchFamily="34" charset="0"/>
                <a:ea typeface="Fira Sans Condensed Light"/>
                <a:cs typeface="Arial" panose="020B0604020202020204" pitchFamily="34" charset="0"/>
              </a:rPr>
              <a:t>Potentially add Whole genome in our system based on the information we gathered</a:t>
            </a:r>
            <a:endParaRPr lang="en-US" sz="1400" b="0" strike="noStrike" spc="-1">
              <a:solidFill>
                <a:srgbClr val="FFFFFF"/>
              </a:solidFill>
              <a:latin typeface="Arial" panose="020B0604020202020204" pitchFamily="34" charset="0"/>
              <a:ea typeface="Fira Sans Condensed Light"/>
              <a:cs typeface="Arial" panose="020B0604020202020204" pitchFamily="34" charset="0"/>
            </a:endParaRPr>
          </a:p>
        </p:txBody>
      </p:sp>
      <p:sp>
        <p:nvSpPr>
          <p:cNvPr id="335" name="CustomShape 6"/>
          <p:cNvSpPr/>
          <p:nvPr/>
        </p:nvSpPr>
        <p:spPr>
          <a:xfrm>
            <a:off x="2082240" y="33498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1400" b="0" strike="noStrike" spc="-1">
                <a:solidFill>
                  <a:srgbClr val="FFFFFF"/>
                </a:solidFill>
                <a:latin typeface="Arial" panose="020B0604020202020204" pitchFamily="34" charset="0"/>
                <a:ea typeface="Fira Sans Condensed Light"/>
                <a:cs typeface="Arial" panose="020B0604020202020204" pitchFamily="34" charset="0"/>
              </a:rPr>
              <a:t>Implement at least 60 % of the GUI application and mobile application</a:t>
            </a:r>
            <a:endParaRPr lang="en-US" sz="1400" b="0" strike="noStrike" spc="-1">
              <a:solidFill>
                <a:srgbClr val="FFFFFF"/>
              </a:solidFill>
              <a:latin typeface="Arial" panose="020B0604020202020204" pitchFamily="34" charset="0"/>
              <a:ea typeface="Fira Sans Condensed Light"/>
              <a:cs typeface="Arial" panose="020B0604020202020204" pitchFamily="34" charset="0"/>
            </a:endParaRPr>
          </a:p>
        </p:txBody>
      </p:sp>
      <p:sp>
        <p:nvSpPr>
          <p:cNvPr id="336" name="CustomShape 7"/>
          <p:cNvSpPr/>
          <p:nvPr/>
        </p:nvSpPr>
        <p:spPr>
          <a:xfrm>
            <a:off x="4617720" y="429012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pPr>
            <a:r>
              <a:rPr lang="en-US" sz="1400" b="0" strike="noStrike" spc="-1">
                <a:solidFill>
                  <a:srgbClr val="FFFFFF"/>
                </a:solidFill>
                <a:latin typeface="Arial" panose="020B0604020202020204" pitchFamily="34" charset="0"/>
                <a:ea typeface="Fira Sans Condensed Light"/>
                <a:cs typeface="Arial" panose="020B0604020202020204" pitchFamily="34" charset="0"/>
              </a:rPr>
              <a:t>Prove that if is at least a relevance or kinship degree </a:t>
            </a:r>
            <a:endParaRPr lang="en-US" sz="1400" b="0" strike="noStrike" spc="-1">
              <a:solidFill>
                <a:srgbClr val="FFFFFF"/>
              </a:solidFill>
              <a:latin typeface="Arial" panose="020B0604020202020204" pitchFamily="34" charset="0"/>
              <a:ea typeface="Fira Sans Condensed Light"/>
              <a:cs typeface="Arial" panose="020B0604020202020204" pitchFamily="34" charset="0"/>
            </a:endParaRPr>
          </a:p>
        </p:txBody>
      </p:sp>
      <p:sp>
        <p:nvSpPr>
          <p:cNvPr id="337" name="CustomShape 8"/>
          <p:cNvSpPr/>
          <p:nvPr/>
        </p:nvSpPr>
        <p:spPr>
          <a:xfrm>
            <a:off x="2061360" y="238608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ctr">
              <a:lnSpc>
                <a:spcPct val="100000"/>
              </a:lnSpc>
            </a:pPr>
            <a:r>
              <a:rPr lang="en-GB" sz="1800" b="1" strike="noStrike" spc="-1">
                <a:solidFill>
                  <a:srgbClr val="FFFFFF"/>
                </a:solidFill>
                <a:latin typeface="Arial" panose="020B0604020202020204" pitchFamily="34" charset="0"/>
                <a:ea typeface="Rajdhani"/>
                <a:cs typeface="Arial" panose="020B0604020202020204" pitchFamily="34" charset="0"/>
              </a:rPr>
              <a:t>By the end of </a:t>
            </a:r>
            <a:r>
              <a:rPr lang="en-US" sz="1800" b="1" strike="noStrike" spc="-1">
                <a:solidFill>
                  <a:srgbClr val="FFFFFF"/>
                </a:solidFill>
                <a:latin typeface="Arial" panose="020B0604020202020204" pitchFamily="34" charset="0"/>
                <a:ea typeface="Rajdhani"/>
                <a:cs typeface="Arial" panose="020B0604020202020204" pitchFamily="34" charset="0"/>
              </a:rPr>
              <a:t>February</a:t>
            </a:r>
            <a:endParaRPr lang="en-US" sz="1800" b="0" strike="noStrike" spc="-1">
              <a:latin typeface="Arial" panose="020B0604020202020204" pitchFamily="34" charset="0"/>
              <a:cs typeface="Arial" panose="020B0604020202020204" pitchFamily="34" charset="0"/>
            </a:endParaRPr>
          </a:p>
        </p:txBody>
      </p:sp>
      <p:sp>
        <p:nvSpPr>
          <p:cNvPr id="338" name="CustomShape 9"/>
          <p:cNvSpPr/>
          <p:nvPr/>
        </p:nvSpPr>
        <p:spPr>
          <a:xfrm>
            <a:off x="4602240" y="33858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ctr">
              <a:lnSpc>
                <a:spcPct val="100000"/>
              </a:lnSpc>
              <a:tabLst>
                <a:tab pos="0" algn="l"/>
              </a:tabLst>
            </a:pPr>
            <a:r>
              <a:rPr lang="en-US" sz="1800" b="1" strike="noStrike" spc="-1">
                <a:solidFill>
                  <a:srgbClr val="FFFFFF"/>
                </a:solidFill>
                <a:latin typeface="Arial" panose="020B0604020202020204" pitchFamily="34" charset="0"/>
                <a:ea typeface="Rajdhani"/>
                <a:cs typeface="Arial" panose="020B0604020202020204" pitchFamily="34" charset="0"/>
              </a:rPr>
              <a:t>B</a:t>
            </a:r>
            <a:r>
              <a:rPr lang="en-GB" sz="1800" b="1" strike="noStrike" spc="-1">
                <a:solidFill>
                  <a:srgbClr val="FFFFFF"/>
                </a:solidFill>
                <a:latin typeface="Arial" panose="020B0604020202020204" pitchFamily="34" charset="0"/>
                <a:ea typeface="Rajdhani"/>
                <a:cs typeface="Arial" panose="020B0604020202020204" pitchFamily="34" charset="0"/>
              </a:rPr>
              <a:t>efore the end of Februrary </a:t>
            </a:r>
            <a:endParaRPr lang="en-US" sz="1800" b="0" strike="noStrike" spc="-1">
              <a:latin typeface="Arial" panose="020B0604020202020204" pitchFamily="34" charset="0"/>
              <a:cs typeface="Arial" panose="020B0604020202020204" pitchFamily="34" charset="0"/>
            </a:endParaRPr>
          </a:p>
        </p:txBody>
      </p:sp>
      <p:sp>
        <p:nvSpPr>
          <p:cNvPr id="339" name="CustomShape 10"/>
          <p:cNvSpPr/>
          <p:nvPr/>
        </p:nvSpPr>
        <p:spPr>
          <a:xfrm>
            <a:off x="1989360" y="425412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ctr">
              <a:lnSpc>
                <a:spcPct val="100000"/>
              </a:lnSpc>
            </a:pPr>
            <a:r>
              <a:rPr lang="en-US" sz="1800" b="1" strike="noStrike" spc="-1">
                <a:solidFill>
                  <a:srgbClr val="FFFFFF"/>
                </a:solidFill>
                <a:latin typeface="Arial" panose="020B0604020202020204" pitchFamily="34" charset="0"/>
                <a:ea typeface="Rajdhani"/>
                <a:cs typeface="Arial" panose="020B0604020202020204" pitchFamily="34" charset="0"/>
              </a:rPr>
              <a:t>Start by the end of February</a:t>
            </a:r>
            <a:endParaRPr lang="en-US" sz="1800" b="1" strike="noStrike" spc="-1">
              <a:solidFill>
                <a:srgbClr val="FFFFFF"/>
              </a:solidFill>
              <a:latin typeface="Arial" panose="020B0604020202020204" pitchFamily="34" charset="0"/>
              <a:ea typeface="Rajdhani"/>
              <a:cs typeface="Arial" panose="020B0604020202020204" pitchFamily="34" charset="0"/>
            </a:endParaRPr>
          </a:p>
        </p:txBody>
      </p:sp>
      <p:sp>
        <p:nvSpPr>
          <p:cNvPr id="340" name="CustomShape 11"/>
          <p:cNvSpPr/>
          <p:nvPr/>
        </p:nvSpPr>
        <p:spPr>
          <a:xfrm>
            <a:off x="4134960" y="172548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1" name="CustomShape 12"/>
          <p:cNvSpPr/>
          <p:nvPr/>
        </p:nvSpPr>
        <p:spPr>
          <a:xfrm>
            <a:off x="4197600" y="2805120"/>
            <a:ext cx="2059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2" name="CustomShape 13"/>
          <p:cNvSpPr/>
          <p:nvPr/>
        </p:nvSpPr>
        <p:spPr>
          <a:xfrm>
            <a:off x="4145760" y="366300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3" name="CustomShape 14"/>
          <p:cNvSpPr/>
          <p:nvPr/>
        </p:nvSpPr>
        <p:spPr>
          <a:xfrm>
            <a:off x="4118040" y="453024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4" name="CustomShape 15"/>
          <p:cNvSpPr/>
          <p:nvPr/>
        </p:nvSpPr>
        <p:spPr>
          <a:xfrm>
            <a:off x="2702160" y="590760"/>
            <a:ext cx="158940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gn="ctr">
              <a:lnSpc>
                <a:spcPct val="100000"/>
              </a:lnSpc>
            </a:pPr>
            <a:r>
              <a:rPr lang="en-US" sz="1600" b="1" strike="noStrike" spc="-1">
                <a:solidFill>
                  <a:srgbClr val="FFFFFF"/>
                </a:solidFill>
                <a:latin typeface="Arial" panose="020B0604020202020204" pitchFamily="34" charset="0"/>
                <a:ea typeface="Rajdhani"/>
                <a:cs typeface="Arial" panose="020B0604020202020204" pitchFamily="34" charset="0"/>
              </a:rPr>
              <a:t>13/1/2022</a:t>
            </a:r>
            <a:endParaRPr lang="en-US" sz="1600" b="1" strike="noStrike" spc="-1">
              <a:solidFill>
                <a:srgbClr val="FFFFFF"/>
              </a:solidFill>
              <a:latin typeface="Arial" panose="020B0604020202020204" pitchFamily="34" charset="0"/>
              <a:ea typeface="Rajdhani"/>
              <a:cs typeface="Arial" panose="020B0604020202020204" pitchFamily="34" charset="0"/>
            </a:endParaRPr>
          </a:p>
        </p:txBody>
      </p:sp>
      <p:sp>
        <p:nvSpPr>
          <p:cNvPr id="345" name="CustomShape 16"/>
          <p:cNvSpPr/>
          <p:nvPr/>
        </p:nvSpPr>
        <p:spPr>
          <a:xfrm>
            <a:off x="4527360" y="567360"/>
            <a:ext cx="1775520" cy="617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pPr>
            <a:r>
              <a:rPr lang="en-US" sz="1400" b="0" strike="noStrike" spc="-1">
                <a:solidFill>
                  <a:srgbClr val="FFFFFF"/>
                </a:solidFill>
                <a:latin typeface="Arial" panose="020B0604020202020204" pitchFamily="34" charset="0"/>
                <a:ea typeface="Fira Sans Condensed Light"/>
                <a:cs typeface="Arial" panose="020B0604020202020204" pitchFamily="34" charset="0"/>
              </a:rPr>
              <a:t>Enhance everything we implemented so far</a:t>
            </a:r>
            <a:endParaRPr lang="en-US" sz="1400" b="0" strike="noStrike" spc="-1">
              <a:solidFill>
                <a:srgbClr val="FFFFFF"/>
              </a:solidFill>
              <a:latin typeface="Arial" panose="020B0604020202020204" pitchFamily="34" charset="0"/>
              <a:ea typeface="Fira Sans Condensed Light"/>
              <a:cs typeface="Arial" panose="020B0604020202020204" pitchFamily="34" charset="0"/>
            </a:endParaRPr>
          </a:p>
        </p:txBody>
      </p:sp>
      <p:sp>
        <p:nvSpPr>
          <p:cNvPr id="346" name="CustomShape 17"/>
          <p:cNvSpPr/>
          <p:nvPr/>
        </p:nvSpPr>
        <p:spPr>
          <a:xfrm>
            <a:off x="4135680" y="867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7" name="CustomShape 18"/>
          <p:cNvSpPr/>
          <p:nvPr/>
        </p:nvSpPr>
        <p:spPr>
          <a:xfrm>
            <a:off x="323280" y="466020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FFFFF"/>
                </a:solidFill>
                <a:latin typeface="Arial" panose="020B0604020202020204" pitchFamily="34" charset="0"/>
                <a:ea typeface="DejaVu Sans"/>
                <a:cs typeface="Arial" panose="020B0604020202020204" pitchFamily="34" charset="0"/>
              </a:rPr>
              <a:t>10</a:t>
            </a:r>
            <a:endParaRPr lang="en-US" sz="1800" b="0" strike="noStrike" spc="-1">
              <a:solidFill>
                <a:srgbClr val="FFFFFF"/>
              </a:solidFill>
              <a:latin typeface="Arial" panose="020B0604020202020204" pitchFamily="34" charset="0"/>
              <a:ea typeface="DejaVu Sans"/>
              <a:cs typeface="Arial" panose="020B0604020202020204" pitchFamily="34" charset="0"/>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32920" y="337320"/>
            <a:ext cx="8227440" cy="8568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p>
            <a:pPr>
              <a:lnSpc>
                <a:spcPct val="90000"/>
              </a:lnSpc>
            </a:pPr>
            <a:r>
              <a:rPr lang="en-US" sz="1600" b="1" strike="noStrike" spc="-1">
                <a:solidFill>
                  <a:srgbClr val="FFFFFF"/>
                </a:solidFill>
                <a:latin typeface="Arial" panose="020B0604020202020204" pitchFamily="34" charset="0"/>
                <a:ea typeface="DejaVu Sans"/>
                <a:cs typeface="Arial" panose="020B0604020202020204" pitchFamily="34" charset="0"/>
              </a:rPr>
              <a:t>supportive documents (dataset)</a:t>
            </a:r>
            <a:br>
              <a:rPr lang="en-US" sz="1600" b="1" strike="noStrike" spc="-1">
                <a:solidFill>
                  <a:srgbClr val="FFFFFF"/>
                </a:solidFill>
                <a:latin typeface="Arial" panose="020B0604020202020204" pitchFamily="34" charset="0"/>
                <a:ea typeface="DejaVu Sans"/>
                <a:cs typeface="Arial" panose="020B0604020202020204" pitchFamily="34" charset="0"/>
              </a:rPr>
            </a:br>
            <a:endParaRPr lang="en-US" sz="1600" b="1" strike="noStrike" spc="-1">
              <a:solidFill>
                <a:srgbClr val="FFFFFF"/>
              </a:solidFill>
              <a:latin typeface="Arial" panose="020B0604020202020204" pitchFamily="34" charset="0"/>
              <a:ea typeface="DejaVu Sans"/>
              <a:cs typeface="Arial" panose="020B0604020202020204" pitchFamily="34" charset="0"/>
            </a:endParaRPr>
          </a:p>
        </p:txBody>
      </p:sp>
      <p:sp>
        <p:nvSpPr>
          <p:cNvPr id="327" name="CustomShape 2"/>
          <p:cNvSpPr/>
          <p:nvPr/>
        </p:nvSpPr>
        <p:spPr>
          <a:xfrm>
            <a:off x="107315" y="1059815"/>
            <a:ext cx="5160645" cy="20269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153035">
              <a:lnSpc>
                <a:spcPct val="100000"/>
              </a:lnSpc>
            </a:pPr>
            <a:r>
              <a:rPr lang="en-US" sz="1200" b="0" strike="noStrike" spc="-1">
                <a:solidFill>
                  <a:srgbClr val="DCDDDE"/>
                </a:solidFill>
                <a:latin typeface="Arial" panose="020B0604020202020204" pitchFamily="34" charset="0"/>
                <a:ea typeface="DejaVu Sans"/>
                <a:cs typeface="Arial" panose="020B0604020202020204" pitchFamily="34" charset="0"/>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endParaRPr lang="en-US" sz="1200" b="0" strike="noStrike" spc="-1">
              <a:solidFill>
                <a:srgbClr val="DCDDDE"/>
              </a:solidFill>
              <a:latin typeface="Arial" panose="020B0604020202020204" pitchFamily="34" charset="0"/>
              <a:ea typeface="DejaVu Sans"/>
              <a:cs typeface="Arial" panose="020B0604020202020204" pitchFamily="34" charset="0"/>
            </a:endParaRPr>
          </a:p>
        </p:txBody>
      </p:sp>
      <p:pic>
        <p:nvPicPr>
          <p:cNvPr id="328" name="Picture 5"/>
          <p:cNvPicPr/>
          <p:nvPr/>
        </p:nvPicPr>
        <p:blipFill>
          <a:blip r:embed="rId1"/>
          <a:stretch>
            <a:fillRect/>
          </a:stretch>
        </p:blipFill>
        <p:spPr>
          <a:xfrm>
            <a:off x="5605560" y="718200"/>
            <a:ext cx="3303720" cy="4086000"/>
          </a:xfrm>
          <a:prstGeom prst="rect">
            <a:avLst/>
          </a:prstGeom>
          <a:ln>
            <a:noFill/>
          </a:ln>
        </p:spPr>
      </p:pic>
      <p:sp>
        <p:nvSpPr>
          <p:cNvPr id="329"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11</a:t>
            </a:r>
            <a:endParaRPr lang="en-US" sz="1800" b="0" strike="noStrike" spc="-1">
              <a:latin typeface="Arial" panose="020B0604020202020204"/>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91440" y="91440"/>
            <a:ext cx="519264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panose="020B0604020202020204"/>
            </a:endParaRPr>
          </a:p>
        </p:txBody>
      </p:sp>
      <p:sp>
        <p:nvSpPr>
          <p:cNvPr id="349" name="CustomShape 2"/>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12</a:t>
            </a:r>
            <a:endParaRPr lang="en-US" sz="1800" b="0" strike="noStrike" spc="-1">
              <a:latin typeface="Arial" panose="020B0604020202020204"/>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2502720" y="1108800"/>
            <a:ext cx="4017600" cy="14601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panose="020B0604020202020204"/>
            </a:endParaRPr>
          </a:p>
        </p:txBody>
      </p:sp>
      <p:sp>
        <p:nvSpPr>
          <p:cNvPr id="352" name="CustomShape 2"/>
          <p:cNvSpPr/>
          <p:nvPr/>
        </p:nvSpPr>
        <p:spPr>
          <a:xfrm>
            <a:off x="2562120" y="2571840"/>
            <a:ext cx="4017600" cy="1201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gn="ctr">
              <a:lnSpc>
                <a:spcPct val="100000"/>
              </a:lnSpc>
              <a:tabLst>
                <a:tab pos="0" algn="l"/>
              </a:tabLst>
            </a:pPr>
            <a:r>
              <a:rPr lang="en-GB" sz="1400" b="0" strike="noStrike" spc="-1">
                <a:solidFill>
                  <a:srgbClr val="F3F3F3"/>
                </a:solidFill>
                <a:latin typeface="Fira Sans Condensed Light"/>
                <a:ea typeface="Fira Sans Condensed Light"/>
              </a:rPr>
              <a:t>Do you have any questions? </a:t>
            </a:r>
            <a:r>
              <a:rPr lang="en-GB" sz="1400" b="0" strike="noStrike" spc="-1">
                <a:solidFill>
                  <a:srgbClr val="F3F3F3"/>
                </a:solidFill>
                <a:latin typeface="Wingdings" panose="05000000000000000000"/>
                <a:ea typeface="Fira Sans Condensed Light"/>
              </a:rPr>
              <a:t></a:t>
            </a:r>
            <a:endParaRPr lang="en-US" sz="1400" b="0" strike="noStrike" spc="-1">
              <a:latin typeface="Arial" panose="020B0604020202020204"/>
            </a:endParaRPr>
          </a:p>
          <a:p>
            <a:pPr algn="ct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70" name="CustomShape 1"/>
          <p:cNvSpPr/>
          <p:nvPr/>
        </p:nvSpPr>
        <p:spPr>
          <a:xfrm>
            <a:off x="720720" y="51120"/>
            <a:ext cx="7701480" cy="570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p>
            <a:pPr algn="ctr">
              <a:lnSpc>
                <a:spcPct val="100000"/>
              </a:lnSpc>
              <a:tabLst>
                <a:tab pos="0" algn="l"/>
              </a:tabLst>
            </a:pPr>
            <a:r>
              <a:rPr lang="en-GB" sz="3000" b="1" strike="noStrike" spc="-1">
                <a:solidFill>
                  <a:srgbClr val="F3F3F3"/>
                </a:solidFill>
                <a:latin typeface="Arial" panose="020B0604020202020204"/>
                <a:ea typeface="Rajdhani"/>
              </a:rPr>
              <a:t>Agenda</a:t>
            </a:r>
            <a:endParaRPr lang="en-US" sz="3000" b="0" strike="noStrike" spc="-1">
              <a:latin typeface="Arial" panose="020B0604020202020204"/>
            </a:endParaRPr>
          </a:p>
        </p:txBody>
      </p:sp>
      <p:sp>
        <p:nvSpPr>
          <p:cNvPr id="271" name="CustomShape 2"/>
          <p:cNvSpPr/>
          <p:nvPr/>
        </p:nvSpPr>
        <p:spPr>
          <a:xfrm>
            <a:off x="720720" y="1212120"/>
            <a:ext cx="7003080" cy="276408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285750" indent="-285750">
              <a:lnSpc>
                <a:spcPct val="100000"/>
              </a:lnSpc>
              <a:buClr>
                <a:srgbClr val="FFFFFF"/>
              </a:buClr>
              <a:buFont typeface="Arial" panose="020B0604020202020204"/>
              <a:buChar char="•"/>
            </a:pPr>
            <a:r>
              <a:rPr lang="en-US" sz="1400" b="0" strike="noStrike" spc="-1">
                <a:solidFill>
                  <a:srgbClr val="FFFFFF"/>
                </a:solidFill>
                <a:latin typeface="Arial" panose="020B0604020202020204"/>
                <a:ea typeface="DejaVu Sans"/>
              </a:rPr>
              <a:t>Introduction</a:t>
            </a:r>
            <a:endParaRPr lang="en-US" sz="1400" b="0" strike="noStrike" spc="-1">
              <a:solidFill>
                <a:srgbClr val="FFFFFF"/>
              </a:solidFill>
              <a:latin typeface="Arial" panose="020B0604020202020204"/>
              <a:ea typeface="DejaVu Sans"/>
            </a:endParaRPr>
          </a:p>
          <a:p>
            <a:pPr marL="285750" indent="-285750">
              <a:lnSpc>
                <a:spcPct val="100000"/>
              </a:lnSpc>
              <a:buClr>
                <a:srgbClr val="FFFFFF"/>
              </a:buClr>
              <a:buFont typeface="Arial" panose="020B0604020202020204"/>
              <a:buChar char="•"/>
            </a:pPr>
            <a:r>
              <a:rPr lang="en-US" sz="1400" b="0" strike="noStrike" spc="-1">
                <a:solidFill>
                  <a:srgbClr val="FFFFFF"/>
                </a:solidFill>
                <a:latin typeface="Arial" panose="020B0604020202020204"/>
                <a:ea typeface="DejaVu Sans"/>
              </a:rPr>
              <a:t>Motivation</a:t>
            </a:r>
            <a:endParaRPr lang="en-US" sz="1400" b="0" strike="noStrike" spc="-1">
              <a:latin typeface="Arial" panose="020B0604020202020204"/>
            </a:endParaRPr>
          </a:p>
          <a:p>
            <a:pPr marL="285750" indent="-285750">
              <a:lnSpc>
                <a:spcPct val="100000"/>
              </a:lnSpc>
              <a:buClr>
                <a:srgbClr val="FFFFFF"/>
              </a:buClr>
              <a:buFont typeface="Arial" panose="020B0604020202020204"/>
              <a:buChar char="•"/>
            </a:pPr>
            <a:r>
              <a:rPr lang="en-US" sz="1400" b="0" strike="noStrike" spc="-1">
                <a:solidFill>
                  <a:srgbClr val="FFFFFF"/>
                </a:solidFill>
                <a:latin typeface="Arial" panose="020B0604020202020204"/>
                <a:ea typeface="DejaVu Sans"/>
              </a:rPr>
              <a:t>Problem Statement</a:t>
            </a:r>
            <a:endParaRPr lang="en-US" sz="1400" b="0" strike="noStrike" spc="-1">
              <a:solidFill>
                <a:srgbClr val="FFFFFF"/>
              </a:solidFill>
              <a:latin typeface="Arial" panose="020B0604020202020204"/>
              <a:ea typeface="DejaVu Sans"/>
            </a:endParaRPr>
          </a:p>
          <a:p>
            <a:pPr marL="285750" indent="-285750">
              <a:lnSpc>
                <a:spcPct val="100000"/>
              </a:lnSpc>
              <a:buClr>
                <a:srgbClr val="FFFFFF"/>
              </a:buClr>
              <a:buFont typeface="Arial" panose="020B0604020202020204"/>
              <a:buChar char="•"/>
            </a:pPr>
            <a:r>
              <a:rPr lang="en-US" sz="1400" b="0" strike="noStrike" spc="-1">
                <a:solidFill>
                  <a:schemeClr val="bg1"/>
                </a:solidFill>
                <a:latin typeface="Arial" panose="020B0604020202020204"/>
              </a:rPr>
              <a:t>Similar system</a:t>
            </a:r>
            <a:endParaRPr lang="en-US" sz="1400" b="0" strike="noStrike" spc="-1">
              <a:solidFill>
                <a:schemeClr val="bg1"/>
              </a:solidFill>
              <a:latin typeface="Arial" panose="020B0604020202020204"/>
            </a:endParaRPr>
          </a:p>
          <a:p>
            <a:pPr marL="285750" indent="-285750">
              <a:lnSpc>
                <a:spcPct val="100000"/>
              </a:lnSpc>
              <a:buClr>
                <a:srgbClr val="FFFFFF"/>
              </a:buClr>
              <a:buFont typeface="Arial" panose="020B0604020202020204"/>
              <a:buChar char="•"/>
            </a:pPr>
            <a:r>
              <a:rPr lang="en-US" sz="1400" b="0" strike="noStrike" spc="-1">
                <a:solidFill>
                  <a:srgbClr val="FFFFFF"/>
                </a:solidFill>
                <a:latin typeface="Arial" panose="020B0604020202020204"/>
                <a:ea typeface="DejaVu Sans"/>
              </a:rPr>
              <a:t>System Overview</a:t>
            </a:r>
            <a:endParaRPr lang="en-US" sz="1400" b="0" strike="noStrike" spc="-1">
              <a:solidFill>
                <a:srgbClr val="FFFFFF"/>
              </a:solidFill>
              <a:latin typeface="Arial" panose="020B0604020202020204"/>
              <a:ea typeface="DejaVu Sans"/>
            </a:endParaRPr>
          </a:p>
          <a:p>
            <a:pPr marL="285750" indent="-285750">
              <a:lnSpc>
                <a:spcPct val="100000"/>
              </a:lnSpc>
              <a:buClr>
                <a:srgbClr val="FFFFFF"/>
              </a:buClr>
              <a:buFont typeface="Arial" panose="020B0604020202020204"/>
              <a:buChar char="•"/>
            </a:pPr>
            <a:r>
              <a:rPr lang="en-US" sz="1400" b="0" strike="noStrike" spc="-1">
                <a:solidFill>
                  <a:srgbClr val="FFFFFF"/>
                </a:solidFill>
                <a:latin typeface="Arial" panose="020B0604020202020204"/>
                <a:ea typeface="DejaVu Sans"/>
              </a:rPr>
              <a:t>Derivables</a:t>
            </a:r>
            <a:endParaRPr lang="en-US" sz="1400" b="0" strike="noStrike" spc="-1">
              <a:solidFill>
                <a:srgbClr val="FFFFFF"/>
              </a:solidFill>
              <a:latin typeface="Arial" panose="020B0604020202020204"/>
              <a:ea typeface="DejaVu Sans"/>
            </a:endParaRPr>
          </a:p>
          <a:p>
            <a:pPr marL="285750" indent="-285750">
              <a:lnSpc>
                <a:spcPct val="100000"/>
              </a:lnSpc>
              <a:buClr>
                <a:srgbClr val="FFFFFF"/>
              </a:buClr>
              <a:buFont typeface="Arial" panose="020B0604020202020204"/>
              <a:buChar char="•"/>
            </a:pPr>
            <a:r>
              <a:rPr lang="en-US" sz="1400" b="0" strike="noStrike" spc="-1">
                <a:solidFill>
                  <a:schemeClr val="bg1"/>
                </a:solidFill>
                <a:latin typeface="Arial" panose="020B0604020202020204"/>
              </a:rPr>
              <a:t>Time Plan</a:t>
            </a:r>
            <a:endParaRPr lang="en-US" sz="1400" b="0" strike="noStrike" spc="-1">
              <a:solidFill>
                <a:schemeClr val="bg1"/>
              </a:solidFill>
              <a:latin typeface="Arial" panose="020B0604020202020204"/>
            </a:endParaRPr>
          </a:p>
          <a:p>
            <a:pPr marL="285750" indent="-285750">
              <a:lnSpc>
                <a:spcPct val="100000"/>
              </a:lnSpc>
              <a:buClr>
                <a:srgbClr val="FFFFFF"/>
              </a:buClr>
              <a:buFont typeface="Arial" panose="020B0604020202020204"/>
              <a:buChar char="•"/>
            </a:pPr>
            <a:r>
              <a:rPr lang="en-US" sz="1400" b="0" strike="noStrike" spc="-1">
                <a:solidFill>
                  <a:srgbClr val="FFFFFF"/>
                </a:solidFill>
                <a:latin typeface="Arial" panose="020B0604020202020204"/>
                <a:ea typeface="DejaVu Sans"/>
              </a:rPr>
              <a:t>Supportive document (Dataset)</a:t>
            </a:r>
            <a:endParaRPr lang="en-US" sz="1400" b="0" strike="noStrike" spc="-1">
              <a:latin typeface="Arial" panose="020B0604020202020204"/>
            </a:endParaRPr>
          </a:p>
          <a:p>
            <a:pPr marL="285750" indent="-285750">
              <a:lnSpc>
                <a:spcPct val="100000"/>
              </a:lnSpc>
              <a:buClr>
                <a:srgbClr val="FFFFFF"/>
              </a:buClr>
              <a:buFont typeface="Arial" panose="020B0604020202020204"/>
              <a:buChar char="•"/>
            </a:pPr>
            <a:r>
              <a:rPr lang="en-US" sz="1400" b="0" strike="noStrike" spc="-1">
                <a:solidFill>
                  <a:srgbClr val="FFFFFF"/>
                </a:solidFill>
                <a:latin typeface="Arial" panose="020B0604020202020204"/>
                <a:ea typeface="DejaVu Sans"/>
              </a:rPr>
              <a:t>Live Demo`</a:t>
            </a:r>
            <a:endParaRPr lang="en-US" sz="1400" b="0" strike="noStrike" spc="-1">
              <a:latin typeface="Arial" panose="020B0604020202020204"/>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72" name="CustomShape 1"/>
          <p:cNvSpPr/>
          <p:nvPr/>
        </p:nvSpPr>
        <p:spPr>
          <a:xfrm>
            <a:off x="651240" y="51336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pic>
        <p:nvPicPr>
          <p:cNvPr id="273" name="Picture 16"/>
          <p:cNvPicPr/>
          <p:nvPr/>
        </p:nvPicPr>
        <p:blipFill>
          <a:blip r:embed="rId2"/>
          <a:stretch>
            <a:fillRect/>
          </a:stretch>
        </p:blipFill>
        <p:spPr>
          <a:xfrm>
            <a:off x="5819040" y="377280"/>
            <a:ext cx="3135600" cy="2311200"/>
          </a:xfrm>
          <a:prstGeom prst="rect">
            <a:avLst/>
          </a:prstGeom>
          <a:ln>
            <a:noFill/>
          </a:ln>
          <a:effectLst>
            <a:softEdge rad="112500"/>
          </a:effectLst>
        </p:spPr>
      </p:pic>
      <p:pic>
        <p:nvPicPr>
          <p:cNvPr id="274" name="Picture 17"/>
          <p:cNvPicPr/>
          <p:nvPr/>
        </p:nvPicPr>
        <p:blipFill>
          <a:blip r:embed="rId3"/>
          <a:stretch>
            <a:fillRect/>
          </a:stretch>
        </p:blipFill>
        <p:spPr>
          <a:xfrm>
            <a:off x="5819040" y="2766960"/>
            <a:ext cx="3135600" cy="2277000"/>
          </a:xfrm>
          <a:prstGeom prst="rect">
            <a:avLst/>
          </a:prstGeom>
          <a:ln>
            <a:noFill/>
          </a:ln>
          <a:effectLst>
            <a:softEdge rad="112500"/>
          </a:effectLst>
        </p:spPr>
      </p:pic>
      <p:sp>
        <p:nvSpPr>
          <p:cNvPr id="275" name="CustomShape 2"/>
          <p:cNvSpPr/>
          <p:nvPr/>
        </p:nvSpPr>
        <p:spPr>
          <a:xfrm>
            <a:off x="219600" y="1225800"/>
            <a:ext cx="5569560" cy="260568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a:lnSpc>
                <a:spcPct val="100000"/>
              </a:lnSpc>
            </a:pPr>
            <a:br/>
            <a:r>
              <a:rPr lang="en-US" sz="1400" b="0" strike="noStrike" spc="-1">
                <a:solidFill>
                  <a:srgbClr val="FFFFFF"/>
                </a:solidFill>
                <a:latin typeface="Fira Sans Condensed Light"/>
                <a:ea typeface="Arial" panose="020B0604020202020204"/>
              </a:rPr>
              <a:t>DNA</a:t>
            </a: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Arial" panose="020B0604020202020204"/>
              </a:rPr>
              <a:t>DNA molecules allow some of our characteristics to be passed down from our generation to the next (our children)</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r>
              <a:rPr lang="en-US" sz="1400" b="0" strike="noStrike" spc="-1">
                <a:solidFill>
                  <a:srgbClr val="FFFFFF"/>
                </a:solidFill>
                <a:latin typeface="Fira Sans Condensed Light"/>
                <a:ea typeface="Arial" panose="020B0604020202020204"/>
              </a:rPr>
              <a:t>Genes →Genes are passed from parents to offspring and contain the information needed to specify traits(qualities). Genes contains a subset of the DNA and this subset is (A, T, C, G).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p:txBody>
      </p:sp>
      <p:sp>
        <p:nvSpPr>
          <p:cNvPr id="276" name="CustomShape 3"/>
          <p:cNvSpPr/>
          <p:nvPr/>
        </p:nvSpPr>
        <p:spPr>
          <a:xfrm>
            <a:off x="74520" y="4622760"/>
            <a:ext cx="71208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3F3F3"/>
                </a:solidFill>
                <a:latin typeface="Arial" panose="020B0604020202020204"/>
                <a:ea typeface="DejaVu Sans"/>
              </a:rPr>
              <a:t>1</a:t>
            </a:r>
            <a:endParaRPr lang="en-US" sz="1800" b="0" strike="noStrike" spc="-1">
              <a:latin typeface="Arial" panose="020B0604020202020204"/>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637560" y="54792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Introduction </a:t>
            </a:r>
            <a:endParaRPr lang="en-US" sz="3200" b="0" strike="noStrike" spc="-1">
              <a:latin typeface="Arial" panose="020B0604020202020204"/>
            </a:endParaRPr>
          </a:p>
        </p:txBody>
      </p:sp>
      <p:graphicFrame>
        <p:nvGraphicFramePr>
          <p:cNvPr id="278" name="Table 2"/>
          <p:cNvGraphicFramePr/>
          <p:nvPr/>
        </p:nvGraphicFramePr>
        <p:xfrm>
          <a:off x="637560" y="4249440"/>
          <a:ext cx="7544160" cy="741600"/>
        </p:xfrm>
        <a:graphic>
          <a:graphicData uri="http://schemas.openxmlformats.org/drawingml/2006/table">
            <a:tbl>
              <a:tblPr/>
              <a:tblGrid>
                <a:gridCol w="1257120"/>
                <a:gridCol w="1257120"/>
                <a:gridCol w="1257120"/>
                <a:gridCol w="1257120"/>
                <a:gridCol w="1257120"/>
                <a:gridCol w="1258560"/>
              </a:tblGrid>
              <a:tr h="370800">
                <a:tc>
                  <a:txBody>
                    <a:bodyPr>
                      <a:spAutoFit/>
                    </a:bodyPr>
                    <a:p>
                      <a:pPr>
                        <a:lnSpc>
                          <a:spcPct val="100000"/>
                        </a:lnSpc>
                      </a:pPr>
                      <a:r>
                        <a:rPr lang="en-US" sz="1400" b="1" strike="noStrike" spc="-1">
                          <a:solidFill>
                            <a:srgbClr val="00C3B1"/>
                          </a:solidFill>
                          <a:latin typeface="Arial" panose="020B0604020202020204"/>
                          <a:ea typeface="Arial" panose="020B0604020202020204"/>
                        </a:rPr>
                        <a:t>RsNumber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spAutoFit/>
                    </a:bodyPr>
                    <a:p>
                      <a:pPr>
                        <a:lnSpc>
                          <a:spcPct val="100000"/>
                        </a:lnSpc>
                      </a:pPr>
                      <a:r>
                        <a:rPr lang="en-US" sz="1400" b="1" strike="noStrike" spc="-1">
                          <a:solidFill>
                            <a:srgbClr val="00C3B1"/>
                          </a:solidFill>
                          <a:latin typeface="Arial" panose="020B0604020202020204"/>
                          <a:ea typeface="Arial" panose="020B0604020202020204"/>
                        </a:rPr>
                        <a:t>Father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spAutoFit/>
                    </a:bodyPr>
                    <a:p>
                      <a:pPr>
                        <a:lnSpc>
                          <a:spcPct val="100000"/>
                        </a:lnSpc>
                      </a:pPr>
                      <a:r>
                        <a:rPr lang="en-US" sz="1400" b="1" strike="noStrike" spc="-1">
                          <a:solidFill>
                            <a:srgbClr val="00C3B1"/>
                          </a:solidFill>
                          <a:latin typeface="Arial" panose="020B0604020202020204"/>
                          <a:ea typeface="Arial" panose="020B0604020202020204"/>
                        </a:rPr>
                        <a:t>Mother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spAutoFit/>
                    </a:bodyPr>
                    <a:p>
                      <a:pPr>
                        <a:lnSpc>
                          <a:spcPct val="100000"/>
                        </a:lnSpc>
                      </a:pPr>
                      <a:r>
                        <a:rPr lang="en-US" sz="1400" b="1" strike="noStrike" spc="-1">
                          <a:solidFill>
                            <a:srgbClr val="00C3B1"/>
                          </a:solidFill>
                          <a:latin typeface="Arial" panose="020B0604020202020204"/>
                          <a:ea typeface="Arial" panose="020B0604020202020204"/>
                        </a:rPr>
                        <a:t>Child1</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spAutoFit/>
                    </a:bodyPr>
                    <a:p>
                      <a:pPr>
                        <a:lnSpc>
                          <a:spcPct val="100000"/>
                        </a:lnSpc>
                      </a:pPr>
                      <a:r>
                        <a:rPr lang="en-US" sz="1400" b="1" strike="noStrike" spc="-1">
                          <a:solidFill>
                            <a:srgbClr val="00C3B1"/>
                          </a:solidFill>
                          <a:latin typeface="Arial" panose="020B0604020202020204"/>
                          <a:ea typeface="Arial" panose="020B0604020202020204"/>
                        </a:rPr>
                        <a:t>Child2</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spAutoFit/>
                    </a:bodyPr>
                    <a:p>
                      <a:pPr>
                        <a:lnSpc>
                          <a:spcPct val="100000"/>
                        </a:lnSpc>
                      </a:pPr>
                      <a:r>
                        <a:rPr lang="en-US" sz="1400" b="1" strike="noStrike" spc="-1">
                          <a:solidFill>
                            <a:srgbClr val="00C3B1"/>
                          </a:solidFill>
                          <a:latin typeface="Arial" panose="020B0604020202020204"/>
                          <a:ea typeface="Arial" panose="020B0604020202020204"/>
                        </a:rPr>
                        <a:t>Child3</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r>
              <a:tr h="370800">
                <a:tc>
                  <a:txBody>
                    <a:bodyPr>
                      <a:spAutoFit/>
                    </a:bodyPr>
                    <a:p>
                      <a:pPr>
                        <a:lnSpc>
                          <a:spcPct val="100000"/>
                        </a:lnSpc>
                      </a:pPr>
                      <a:r>
                        <a:rPr lang="en-US" sz="1400" b="0" strike="noStrike" spc="-1">
                          <a:solidFill>
                            <a:srgbClr val="0C343D"/>
                          </a:solidFill>
                          <a:latin typeface="Arial" panose="020B0604020202020204"/>
                          <a:ea typeface="Arial" panose="020B0604020202020204"/>
                        </a:rPr>
                        <a:t>rs3131972</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spAutoFit/>
                    </a:bodyPr>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spAutoFit/>
                    </a:bodyPr>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spAutoFit/>
                    </a:bodyPr>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spAutoFit/>
                    </a:bodyPr>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spAutoFit/>
                    </a:bodyPr>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r>
            </a:tbl>
          </a:graphicData>
        </a:graphic>
      </p:graphicFrame>
      <p:sp>
        <p:nvSpPr>
          <p:cNvPr id="279" name="CustomShape 3"/>
          <p:cNvSpPr/>
          <p:nvPr/>
        </p:nvSpPr>
        <p:spPr>
          <a:xfrm>
            <a:off x="6105960" y="353160"/>
            <a:ext cx="2225160" cy="2020320"/>
          </a:xfrm>
          <a:prstGeom prst="roundRect">
            <a:avLst>
              <a:gd name="adj" fmla="val 16667"/>
            </a:avLst>
          </a:prstGeom>
          <a:blipFill rotWithShape="0">
            <a:blip r:embed="rId1"/>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rgbClr val="FFFFFF"/>
          </a:lnRef>
          <a:fillRef idx="0">
            <a:srgbClr val="FFFFFF"/>
          </a:fillRef>
          <a:effectRef idx="0">
            <a:srgbClr val="FFFFFF"/>
          </a:effectRef>
          <a:fontRef idx="minor"/>
        </p:style>
      </p:sp>
      <p:sp>
        <p:nvSpPr>
          <p:cNvPr id="280" name="CustomShape 4"/>
          <p:cNvSpPr/>
          <p:nvPr/>
        </p:nvSpPr>
        <p:spPr>
          <a:xfrm>
            <a:off x="637560" y="1183320"/>
            <a:ext cx="4700160" cy="27129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457200" indent="-302260">
              <a:lnSpc>
                <a:spcPct val="100000"/>
              </a:lnSpc>
              <a:tabLst>
                <a:tab pos="0" algn="l"/>
              </a:tabLst>
            </a:pPr>
            <a:r>
              <a:rPr lang="en-US" sz="1400" b="0" strike="noStrike" spc="-1">
                <a:solidFill>
                  <a:srgbClr val="F3F3F3"/>
                </a:solidFill>
                <a:latin typeface="Fira Sans Condensed Light"/>
                <a:ea typeface="Fira Sans Condensed Light"/>
              </a:rPr>
              <a:t>What is an RSnumebr?</a:t>
            </a: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a:p>
            <a:pPr marL="457200" indent="-302260">
              <a:lnSpc>
                <a:spcPct val="100000"/>
              </a:lnSpc>
              <a:tabLst>
                <a:tab pos="0" algn="l"/>
              </a:tabLst>
            </a:pPr>
            <a:r>
              <a:rPr lang="en-US" sz="1400" b="0" strike="noStrike" spc="-1">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a:p>
            <a:pPr marL="457200" indent="-302260">
              <a:lnSpc>
                <a:spcPct val="100000"/>
              </a:lnSpc>
              <a:tabLst>
                <a:tab pos="0" algn="l"/>
              </a:tabLst>
            </a:pPr>
            <a:r>
              <a:rPr lang="en-US" sz="1400" b="0" strike="noStrike" spc="-1">
                <a:solidFill>
                  <a:srgbClr val="DCDDDE"/>
                </a:solidFill>
                <a:latin typeface="Fira Sans Condensed Light"/>
                <a:ea typeface="DejaVu Sans"/>
              </a:rPr>
              <a:t>What is an Alleles ?</a:t>
            </a:r>
            <a:br>
              <a:rPr lang="en-US" sz="1400" b="0" strike="noStrike" spc="-1">
                <a:solidFill>
                  <a:srgbClr val="DCDDDE"/>
                </a:solidFill>
                <a:latin typeface="Fira Sans Condensed Light"/>
                <a:ea typeface="DejaVu Sans"/>
              </a:rPr>
            </a:b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It is a two characters represents the gene sequence repeats of characters one from father and another one from mother</a:t>
            </a:r>
            <a:br>
              <a:rPr lang="en-US" sz="1400" b="0" strike="noStrike" spc="-1">
                <a:solidFill>
                  <a:srgbClr val="DCDDDE"/>
                </a:solidFill>
                <a:latin typeface="Fira Sans Condensed Light"/>
                <a:ea typeface="DejaVu Sans"/>
              </a:rPr>
            </a:br>
            <a:br>
              <a:rPr lang="en-US" sz="1400" b="0" strike="noStrike" spc="-1">
                <a:solidFill>
                  <a:srgbClr val="DCDDDE"/>
                </a:solidFill>
                <a:latin typeface="Fira Sans Condensed Light"/>
                <a:ea typeface="DejaVu Sans"/>
              </a:rPr>
            </a:b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p:txBody>
      </p:sp>
      <p:sp>
        <p:nvSpPr>
          <p:cNvPr id="281" name="CustomShape 5"/>
          <p:cNvSpPr/>
          <p:nvPr/>
        </p:nvSpPr>
        <p:spPr>
          <a:xfrm>
            <a:off x="431280" y="3898800"/>
            <a:ext cx="7448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marL="457200" indent="-302260">
              <a:lnSpc>
                <a:spcPct val="100000"/>
              </a:lnSpc>
              <a:tabLst>
                <a:tab pos="0" algn="l"/>
              </a:tabLst>
            </a:pPr>
            <a:r>
              <a:rPr lang="en-US" sz="1800" b="0" strike="noStrike" spc="-1">
                <a:solidFill>
                  <a:srgbClr val="F3F3F3"/>
                </a:solidFill>
                <a:latin typeface="Fira Sans Condensed Light"/>
                <a:ea typeface="Fira Sans Condensed Light"/>
              </a:rPr>
              <a:t>EX: </a:t>
            </a:r>
            <a:endParaRPr lang="en-US" sz="1800" b="0" strike="noStrike" spc="-1">
              <a:latin typeface="Arial" panose="020B0604020202020204"/>
            </a:endParaRPr>
          </a:p>
        </p:txBody>
      </p:sp>
      <p:sp>
        <p:nvSpPr>
          <p:cNvPr id="282" name="CustomShape 6"/>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FFFFF"/>
                </a:solidFill>
                <a:latin typeface="Arial" panose="020B0604020202020204"/>
                <a:ea typeface="DejaVu Sans"/>
              </a:rPr>
              <a:t>2</a:t>
            </a:r>
            <a:endParaRPr lang="en-US" sz="1800" b="0" strike="noStrike" spc="-1">
              <a:latin typeface="Arial" panose="020B0604020202020204"/>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665280" y="39564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sp>
        <p:nvSpPr>
          <p:cNvPr id="284" name="CustomShape 2"/>
          <p:cNvSpPr/>
          <p:nvPr/>
        </p:nvSpPr>
        <p:spPr>
          <a:xfrm>
            <a:off x="197280" y="1294920"/>
            <a:ext cx="4190760" cy="22701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a:lnSpc>
                <a:spcPct val="100000"/>
              </a:lnSpc>
              <a:tabLst>
                <a:tab pos="0" algn="l"/>
              </a:tabLst>
            </a:pPr>
            <a:r>
              <a:rPr lang="en-US" sz="1400" b="0" strike="noStrike" spc="-1">
                <a:solidFill>
                  <a:srgbClr val="F3F3F3"/>
                </a:solidFill>
                <a:latin typeface="Fira Sans Condensed Light"/>
                <a:ea typeface="Fira Sans Condensed Light"/>
              </a:rPr>
              <a:t>Whole genome </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Fira Sans Condensed Light"/>
              </a:rPr>
              <a:t>It is the whole DNA sequence that a human have in their system.</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Each number in the Table represents the repeats of nucleotide.</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Ex:</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ATCGATCGATCGATCGATCGATCGATCGATCGATCGATCG</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b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85" name="Picture 2"/>
          <p:cNvPicPr/>
          <p:nvPr/>
        </p:nvPicPr>
        <p:blipFill>
          <a:blip r:embed="rId1"/>
          <a:stretch>
            <a:fillRect/>
          </a:stretch>
        </p:blipFill>
        <p:spPr>
          <a:xfrm>
            <a:off x="4502160" y="613440"/>
            <a:ext cx="4579200" cy="4132440"/>
          </a:xfrm>
          <a:prstGeom prst="rect">
            <a:avLst/>
          </a:prstGeom>
          <a:ln>
            <a:noFill/>
          </a:ln>
          <a:effectLst>
            <a:softEdge rad="112500"/>
          </a:effectLst>
        </p:spPr>
      </p:pic>
      <p:sp>
        <p:nvSpPr>
          <p:cNvPr id="286" name="CustomShape 3"/>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FFFFF"/>
                </a:solidFill>
                <a:latin typeface="Arial" panose="020B0604020202020204"/>
                <a:ea typeface="DejaVu Sans"/>
              </a:rPr>
              <a:t>3</a:t>
            </a:r>
            <a:endParaRPr lang="en-US" sz="1800" b="0" strike="noStrike" spc="-1">
              <a:latin typeface="Arial" panose="020B0604020202020204"/>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Motivation</a:t>
            </a:r>
            <a:endParaRPr lang="en-US">
              <a:solidFill>
                <a:schemeClr val="bg1"/>
              </a:solidFill>
            </a:endParaRPr>
          </a:p>
        </p:txBody>
      </p:sp>
      <p:sp>
        <p:nvSpPr>
          <p:cNvPr id="289" name="CustomShape 2"/>
          <p:cNvSpPr/>
          <p:nvPr/>
        </p:nvSpPr>
        <p:spPr>
          <a:xfrm>
            <a:off x="637540" y="1268730"/>
            <a:ext cx="7009765" cy="195961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a:lnSpc>
                <a:spcPct val="100000"/>
              </a:lnSpc>
              <a:tabLst>
                <a:tab pos="0" algn="l"/>
              </a:tabLst>
            </a:pPr>
            <a:r>
              <a:rPr lang="en-US" sz="1200">
                <a:solidFill>
                  <a:schemeClr val="bg1"/>
                </a:solidFill>
                <a:sym typeface="+mn-ea"/>
              </a:rPr>
              <a:t> Our goal is to create a system for proving the paternity between father, mother, and child using the whole genome. We apply the short tandem repeats algorithm that counts the repeats for a specific nucleotide on the whole DNA sequence. In addition, we aim to make the paternity test for father and child using the rs number. And create a new approach that if we found a child in the street we make the DNA test for him/her and get the most family accurate family this child maybe related to using Mendelian's law rules.  </a:t>
            </a:r>
            <a:endParaRPr lang="en-US" sz="1200" b="0" strike="noStrike" spc="-1">
              <a:solidFill>
                <a:schemeClr val="bg1"/>
              </a:solidFill>
              <a:latin typeface="+mj-lt"/>
              <a:cs typeface="+mj-l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87" name="CustomShape 1"/>
          <p:cNvSpPr/>
          <p:nvPr/>
        </p:nvSpPr>
        <p:spPr>
          <a:xfrm>
            <a:off x="637560" y="40392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p>
            <a:pPr>
              <a:lnSpc>
                <a:spcPct val="100000"/>
              </a:lnSpc>
              <a:tabLst>
                <a:tab pos="0" algn="l"/>
              </a:tabLst>
            </a:pPr>
            <a:r>
              <a:rPr lang="en-US" sz="3200" b="1" strike="noStrike" spc="-1">
                <a:solidFill>
                  <a:srgbClr val="F3F3F3"/>
                </a:solidFill>
                <a:latin typeface="Arial" panose="020B0604020202020204" pitchFamily="34" charset="0"/>
                <a:ea typeface="Fira Sans Condensed Light"/>
                <a:cs typeface="Arial" panose="020B0604020202020204" pitchFamily="34" charset="0"/>
              </a:rPr>
              <a:t>Problem Statement</a:t>
            </a:r>
            <a:endParaRPr lang="en-US" sz="3200" b="0" strike="noStrike" spc="-1">
              <a:latin typeface="Arial" panose="020B0604020202020204" pitchFamily="34" charset="0"/>
              <a:cs typeface="Arial" panose="020B0604020202020204" pitchFamily="34" charset="0"/>
            </a:endParaRPr>
          </a:p>
        </p:txBody>
      </p:sp>
      <p:pic>
        <p:nvPicPr>
          <p:cNvPr id="288" name="Picture 3"/>
          <p:cNvPicPr/>
          <p:nvPr/>
        </p:nvPicPr>
        <p:blipFill>
          <a:blip r:embed="rId2">
            <a:lum bright="70000" contrast="-70000"/>
          </a:blip>
          <a:stretch>
            <a:fillRect/>
          </a:stretch>
        </p:blipFill>
        <p:spPr>
          <a:xfrm>
            <a:off x="5902200" y="271800"/>
            <a:ext cx="2437560" cy="2437560"/>
          </a:xfrm>
          <a:prstGeom prst="rect">
            <a:avLst/>
          </a:prstGeom>
          <a:ln>
            <a:noFill/>
          </a:ln>
        </p:spPr>
      </p:pic>
      <p:sp>
        <p:nvSpPr>
          <p:cNvPr id="289" name="CustomShape 2"/>
          <p:cNvSpPr/>
          <p:nvPr/>
        </p:nvSpPr>
        <p:spPr>
          <a:xfrm>
            <a:off x="637560" y="1269000"/>
            <a:ext cx="4562640" cy="32043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Some parents suffer from the process of paternity testing when they are being sued for child custody.</a:t>
            </a:r>
            <a:br>
              <a:rPr lang="en-US" sz="1400" b="0" strike="noStrike" spc="-1">
                <a:solidFill>
                  <a:srgbClr val="F3F3F3"/>
                </a:solidFill>
                <a:latin typeface="+mj-lt"/>
                <a:ea typeface="Fira Sans Condensed Light"/>
                <a:cs typeface="+mj-lt"/>
              </a:rPr>
            </a:br>
            <a:r>
              <a:rPr lang="en-US" sz="1400" b="0" strike="noStrike" spc="-1">
                <a:solidFill>
                  <a:srgbClr val="F3F3F3"/>
                </a:solidFill>
                <a:latin typeface="+mj-lt"/>
                <a:ea typeface="DejaVu Sans"/>
                <a:cs typeface="+mj-lt"/>
              </a:rPr>
              <a:t> </a:t>
            </a:r>
            <a:endParaRPr lang="en-US" sz="1400" b="0" strike="noStrike" spc="-1">
              <a:latin typeface="+mj-lt"/>
              <a:cs typeface="+mj-lt"/>
            </a:endParaRPr>
          </a:p>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A lot of time when a crime happens, some DNA would be left at the crime scene and would take some time to be processed and eventually lead us to the one who committed that crime.</a:t>
            </a:r>
            <a:br>
              <a:rPr lang="en-US" sz="1400" b="0" strike="noStrike" spc="-1">
                <a:solidFill>
                  <a:srgbClr val="F3F3F3"/>
                </a:solidFill>
                <a:latin typeface="+mj-lt"/>
                <a:ea typeface="Fira Sans Condensed Light"/>
                <a:cs typeface="+mj-lt"/>
              </a:rPr>
            </a:br>
            <a:r>
              <a:rPr lang="en-US" sz="1400" b="0" strike="noStrike" spc="-1">
                <a:solidFill>
                  <a:srgbClr val="F3F3F3"/>
                </a:solidFill>
                <a:latin typeface="+mj-lt"/>
                <a:ea typeface="DejaVu Sans"/>
                <a:cs typeface="+mj-lt"/>
              </a:rPr>
              <a:t> </a:t>
            </a:r>
            <a:endParaRPr lang="en-US" sz="1400" b="0" strike="noStrike" spc="-1">
              <a:latin typeface="+mj-lt"/>
              <a:cs typeface="+mj-lt"/>
            </a:endParaRPr>
          </a:p>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Why can’t we have a system that could potentially prove this in less time and be accessible to everyone.</a:t>
            </a:r>
            <a:endParaRPr lang="en-US" sz="1400" b="0" strike="noStrike" spc="-1">
              <a:latin typeface="+mj-lt"/>
              <a:cs typeface="+mj-lt"/>
            </a:endParaRPr>
          </a:p>
          <a:p>
            <a:pPr>
              <a:lnSpc>
                <a:spcPct val="100000"/>
              </a:lnSpc>
              <a:tabLst>
                <a:tab pos="0" algn="l"/>
              </a:tabLst>
            </a:pPr>
            <a:endParaRPr lang="en-US" sz="1400" b="0" strike="noStrike" spc="-1">
              <a:latin typeface="+mj-lt"/>
              <a:cs typeface="+mj-lt"/>
            </a:endParaRPr>
          </a:p>
        </p:txBody>
      </p:sp>
      <p:sp>
        <p:nvSpPr>
          <p:cNvPr id="290" name="CustomShape 3"/>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rgbClr val="FFFFFF"/>
                </a:solidFill>
                <a:latin typeface="Arial" panose="020B0604020202020204"/>
                <a:ea typeface="DejaVu Sans"/>
              </a:rPr>
              <a:t>4</a:t>
            </a:r>
            <a:endParaRPr lang="en-US" sz="1800" b="0" strike="noStrike" spc="-1">
              <a:latin typeface="Arial" panose="020B0604020202020204"/>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rPr>
              <a:t>Similar System</a:t>
            </a:r>
            <a:endParaRPr lang="en-US">
              <a:solidFill>
                <a:schemeClr val="bg1"/>
              </a:solidFill>
            </a:endParaRPr>
          </a:p>
        </p:txBody>
      </p:sp>
      <p:sp>
        <p:nvSpPr>
          <p:cNvPr id="289" name="CustomShape 2"/>
          <p:cNvSpPr/>
          <p:nvPr/>
        </p:nvSpPr>
        <p:spPr>
          <a:xfrm>
            <a:off x="611505" y="105918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a:lnSpc>
                <a:spcPct val="100000"/>
              </a:lnSpc>
              <a:tabLst>
                <a:tab pos="0" algn="l"/>
              </a:tabLst>
            </a:pPr>
            <a:r>
              <a:rPr lang="en-US" sz="1200" b="1">
                <a:solidFill>
                  <a:schemeClr val="bg1"/>
                </a:solidFill>
                <a:sym typeface="+mn-ea"/>
              </a:rPr>
              <a:t>(Jiˇrı Drábek. “Validation of software for calculating the likelihood ratio for parentage and</a:t>
            </a:r>
            <a:endParaRPr lang="en-US" sz="1200" b="1">
              <a:solidFill>
                <a:schemeClr val="bg1"/>
              </a:solidFill>
            </a:endParaRPr>
          </a:p>
          <a:p>
            <a:pPr>
              <a:lnSpc>
                <a:spcPct val="100000"/>
              </a:lnSpc>
              <a:tabLst>
                <a:tab pos="0" algn="l"/>
              </a:tabLst>
            </a:pPr>
            <a:r>
              <a:rPr lang="en-US" sz="1200" b="1">
                <a:solidFill>
                  <a:schemeClr val="bg1"/>
                </a:solidFill>
                <a:sym typeface="+mn-ea"/>
              </a:rPr>
              <a:t>kinship”. In: Forensic Science International: Genetics 3.2 (2009), pp. 112–118.)</a:t>
            </a:r>
            <a:endParaRPr lang="en-US" sz="1200" b="1">
              <a:solidFill>
                <a:schemeClr val="bg1"/>
              </a:solidFill>
            </a:endParaRPr>
          </a:p>
          <a:p>
            <a:pPr>
              <a:lnSpc>
                <a:spcPct val="100000"/>
              </a:lnSpc>
              <a:tabLst>
                <a:tab pos="0" algn="l"/>
              </a:tabLst>
            </a:pPr>
            <a:br>
              <a:rPr lang="en-US" sz="1200" b="1">
                <a:solidFill>
                  <a:schemeClr val="bg1"/>
                </a:solidFill>
                <a:sym typeface="+mn-ea"/>
              </a:rPr>
            </a:br>
            <a:r>
              <a:rPr lang="en-US" sz="1200" b="1">
                <a:solidFill>
                  <a:schemeClr val="bg1"/>
                </a:solidFill>
                <a:sym typeface="+mn-ea"/>
              </a:rPr>
              <a:t>J. Dra ́bek</a:t>
            </a:r>
            <a:r>
              <a:rPr lang="en-US" sz="1200">
                <a:solidFill>
                  <a:schemeClr val="bg1"/>
                </a:solidFill>
                <a:sym typeface="+mn-ea"/>
              </a:rPr>
              <a:t>  proposed a method to validate software for calculating the likelihood ratio in</a:t>
            </a:r>
            <a:endParaRPr lang="en-US" sz="1200">
              <a:solidFill>
                <a:schemeClr val="bg1"/>
              </a:solidFill>
            </a:endParaRPr>
          </a:p>
          <a:p>
            <a:pPr>
              <a:lnSpc>
                <a:spcPct val="100000"/>
              </a:lnSpc>
              <a:tabLst>
                <a:tab pos="0" algn="l"/>
              </a:tabLst>
            </a:pPr>
            <a:r>
              <a:rPr lang="en-US" sz="1200">
                <a:solidFill>
                  <a:schemeClr val="bg1"/>
                </a:solidFill>
                <a:sym typeface="+mn-ea"/>
              </a:rPr>
              <a:t>parentage/kinship scenarios when it comes to two programs (paternity index and families). They</a:t>
            </a:r>
            <a:endParaRPr lang="en-US" sz="1200">
              <a:solidFill>
                <a:schemeClr val="bg1"/>
              </a:solidFill>
            </a:endParaRPr>
          </a:p>
          <a:p>
            <a:pPr>
              <a:lnSpc>
                <a:spcPct val="100000"/>
              </a:lnSpc>
              <a:tabLst>
                <a:tab pos="0" algn="l"/>
              </a:tabLst>
            </a:pPr>
            <a:r>
              <a:rPr lang="en-US" sz="1200">
                <a:solidFill>
                  <a:schemeClr val="bg1"/>
                </a:solidFill>
                <a:sym typeface="+mn-ea"/>
              </a:rPr>
              <a:t>used their study on seven different test cases in paternity and calculated the error rate and success</a:t>
            </a:r>
            <a:endParaRPr lang="en-US" sz="1200">
              <a:solidFill>
                <a:schemeClr val="bg1"/>
              </a:solidFill>
            </a:endParaRPr>
          </a:p>
          <a:p>
            <a:pPr>
              <a:lnSpc>
                <a:spcPct val="100000"/>
              </a:lnSpc>
              <a:tabLst>
                <a:tab pos="0" algn="l"/>
              </a:tabLst>
            </a:pPr>
            <a:r>
              <a:rPr lang="en-US" sz="1200">
                <a:solidFill>
                  <a:schemeClr val="bg1"/>
                </a:solidFill>
                <a:sym typeface="+mn-ea"/>
              </a:rPr>
              <a:t>rate in each of those cases. The seven chosen cases were proved to be thorough but They had some</a:t>
            </a:r>
            <a:endParaRPr lang="en-US" sz="1200">
              <a:solidFill>
                <a:schemeClr val="bg1"/>
              </a:solidFill>
            </a:endParaRPr>
          </a:p>
          <a:p>
            <a:pPr>
              <a:lnSpc>
                <a:spcPct val="100000"/>
              </a:lnSpc>
              <a:tabLst>
                <a:tab pos="0" algn="l"/>
              </a:tabLst>
            </a:pPr>
            <a:r>
              <a:rPr lang="en-US" sz="1200">
                <a:solidFill>
                  <a:schemeClr val="bg1"/>
                </a:solidFill>
                <a:sym typeface="+mn-ea"/>
              </a:rPr>
              <a:t>incorrect likelihoods believed to be caused by the software or improper use of the software during</a:t>
            </a:r>
            <a:endParaRPr lang="en-US" sz="1200">
              <a:solidFill>
                <a:schemeClr val="bg1"/>
              </a:solidFill>
            </a:endParaRPr>
          </a:p>
          <a:p>
            <a:pPr>
              <a:lnSpc>
                <a:spcPct val="100000"/>
              </a:lnSpc>
              <a:tabLst>
                <a:tab pos="0" algn="l"/>
              </a:tabLst>
            </a:pPr>
            <a:r>
              <a:rPr lang="en-US" sz="1200">
                <a:solidFill>
                  <a:schemeClr val="bg1"/>
                </a:solidFill>
                <a:sym typeface="+mn-ea"/>
              </a:rPr>
              <a:t>the testing phase.</a:t>
            </a:r>
            <a:endParaRPr lang="en-US" sz="1200">
              <a:solidFill>
                <a:schemeClr val="bg1"/>
              </a:solidFill>
            </a:endParaRPr>
          </a:p>
          <a:p>
            <a:pPr>
              <a:lnSpc>
                <a:spcPct val="100000"/>
              </a:lnSpc>
              <a:tabLst>
                <a:tab pos="0" algn="l"/>
              </a:tabLst>
            </a:pP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chemeClr val="bg1"/>
                </a:solidFill>
                <a:latin typeface="Arial" panose="020B0604020202020204"/>
              </a:rPr>
              <a:t>5</a:t>
            </a:r>
            <a:endParaRPr lang="en-US" sz="1800" b="0" strike="noStrike" spc="-1">
              <a:solidFill>
                <a:schemeClr val="bg1"/>
              </a:solidFill>
              <a:latin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83870"/>
            <a:ext cx="8228965" cy="516255"/>
          </a:xfrm>
        </p:spPr>
        <p:txBody>
          <a:bodyPr/>
          <a:p>
            <a:r>
              <a:rPr lang="en-US">
                <a:solidFill>
                  <a:schemeClr val="bg1"/>
                </a:solidFill>
                <a:sym typeface="+mn-ea"/>
              </a:rPr>
              <a:t>Similar System</a:t>
            </a:r>
            <a:br>
              <a:rPr lang="en-US">
                <a:solidFill>
                  <a:schemeClr val="bg1"/>
                </a:solidFill>
              </a:rPr>
            </a:br>
            <a:endParaRPr lang="en-US"/>
          </a:p>
        </p:txBody>
      </p:sp>
      <p:sp>
        <p:nvSpPr>
          <p:cNvPr id="289" name="CustomShape 2"/>
          <p:cNvSpPr/>
          <p:nvPr/>
        </p:nvSpPr>
        <p:spPr>
          <a:xfrm>
            <a:off x="539115" y="120396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p>
            <a:pPr>
              <a:lnSpc>
                <a:spcPct val="100000"/>
              </a:lnSpc>
              <a:tabLst>
                <a:tab pos="0" algn="l"/>
              </a:tabLst>
            </a:pPr>
            <a:r>
              <a:rPr lang="en-US" sz="1200" b="1">
                <a:solidFill>
                  <a:schemeClr val="bg1"/>
                </a:solidFill>
                <a:sym typeface="+mn-ea"/>
              </a:rPr>
              <a:t>(Stefania Vai, Carlos Eduardo G Amorim, Martina Lari, et al. “Kinship determination in</a:t>
            </a:r>
            <a:endParaRPr lang="en-US" sz="1200" b="1">
              <a:solidFill>
                <a:schemeClr val="bg1"/>
              </a:solidFill>
            </a:endParaRPr>
          </a:p>
          <a:p>
            <a:pPr>
              <a:lnSpc>
                <a:spcPct val="100000"/>
              </a:lnSpc>
              <a:tabLst>
                <a:tab pos="0" algn="l"/>
              </a:tabLst>
            </a:pPr>
            <a:r>
              <a:rPr lang="en-US" sz="1200" b="1">
                <a:solidFill>
                  <a:schemeClr val="bg1"/>
                </a:solidFill>
                <a:sym typeface="+mn-ea"/>
              </a:rPr>
              <a:t>archeological contexts through DNA analysis”. In: Frontiers in Ecology and Evolution 8</a:t>
            </a:r>
            <a:endParaRPr lang="en-US" sz="1200" b="1">
              <a:solidFill>
                <a:schemeClr val="bg1"/>
              </a:solidFill>
            </a:endParaRPr>
          </a:p>
          <a:p>
            <a:pPr>
              <a:lnSpc>
                <a:spcPct val="100000"/>
              </a:lnSpc>
              <a:tabLst>
                <a:tab pos="0" algn="l"/>
              </a:tabLst>
            </a:pPr>
            <a:r>
              <a:rPr lang="en-US" sz="1200" b="1">
                <a:solidFill>
                  <a:schemeClr val="bg1"/>
                </a:solidFill>
                <a:sym typeface="+mn-ea"/>
              </a:rPr>
              <a:t>(2020), p. 83.)</a:t>
            </a:r>
            <a:br>
              <a:rPr lang="en-US" sz="1200" b="1">
                <a:solidFill>
                  <a:schemeClr val="bg1"/>
                </a:solidFill>
                <a:sym typeface="+mn-ea"/>
              </a:rPr>
            </a:br>
            <a:br>
              <a:rPr lang="en-US" sz="1200" b="1">
                <a:solidFill>
                  <a:schemeClr val="bg1"/>
                </a:solidFill>
                <a:sym typeface="+mn-ea"/>
              </a:rPr>
            </a:br>
            <a:br>
              <a:rPr lang="en-US" sz="1200" b="1">
                <a:solidFill>
                  <a:schemeClr val="bg1"/>
                </a:solidFill>
                <a:sym typeface="+mn-ea"/>
              </a:rPr>
            </a:br>
            <a:r>
              <a:rPr lang="en-US" sz="1200" b="1">
                <a:solidFill>
                  <a:schemeClr val="bg1"/>
                </a:solidFill>
                <a:sym typeface="+mn-ea"/>
              </a:rPr>
              <a:t>Stefania et al.</a:t>
            </a:r>
            <a:r>
              <a:rPr lang="en-US" sz="1200">
                <a:solidFill>
                  <a:schemeClr val="bg1"/>
                </a:solidFill>
                <a:sym typeface="+mn-ea"/>
              </a:rPr>
              <a:t>  suggested a study to further explore DNA analysis and kinship relations</a:t>
            </a:r>
            <a:endParaRPr lang="en-US" sz="1200">
              <a:solidFill>
                <a:schemeClr val="bg1"/>
              </a:solidFill>
            </a:endParaRPr>
          </a:p>
          <a:p>
            <a:pPr>
              <a:lnSpc>
                <a:spcPct val="100000"/>
              </a:lnSpc>
              <a:tabLst>
                <a:tab pos="0" algn="l"/>
              </a:tabLst>
            </a:pPr>
            <a:r>
              <a:rPr lang="en-US" sz="1200">
                <a:solidFill>
                  <a:schemeClr val="bg1"/>
                </a:solidFill>
                <a:sym typeface="+mn-ea"/>
              </a:rPr>
              <a:t>between individuals. Their case studies were the archaeological and anthropological analyses of</a:t>
            </a:r>
            <a:endParaRPr lang="en-US" sz="1200">
              <a:solidFill>
                <a:schemeClr val="bg1"/>
              </a:solidFill>
            </a:endParaRPr>
          </a:p>
          <a:p>
            <a:pPr>
              <a:lnSpc>
                <a:spcPct val="100000"/>
              </a:lnSpc>
              <a:tabLst>
                <a:tab pos="0" algn="l"/>
              </a:tabLst>
            </a:pPr>
            <a:r>
              <a:rPr lang="en-US" sz="1200">
                <a:solidFill>
                  <a:schemeClr val="bg1"/>
                </a:solidFill>
                <a:sym typeface="+mn-ea"/>
              </a:rPr>
              <a:t>burial sites and skeletal remains. They show using multiple case studies in their research that only</a:t>
            </a:r>
            <a:endParaRPr lang="en-US" sz="1200">
              <a:solidFill>
                <a:schemeClr val="bg1"/>
              </a:solidFill>
            </a:endParaRPr>
          </a:p>
          <a:p>
            <a:pPr>
              <a:lnSpc>
                <a:spcPct val="100000"/>
              </a:lnSpc>
              <a:tabLst>
                <a:tab pos="0" algn="l"/>
              </a:tabLst>
            </a:pPr>
            <a:r>
              <a:rPr lang="en-US" sz="1200">
                <a:solidFill>
                  <a:schemeClr val="bg1"/>
                </a:solidFill>
                <a:sym typeface="+mn-ea"/>
              </a:rPr>
              <a:t>genetic analysis can provide a sound and a confirmed determination of kinship. They describe the</a:t>
            </a:r>
            <a:endParaRPr lang="en-US" sz="1200">
              <a:solidFill>
                <a:schemeClr val="bg1"/>
              </a:solidFill>
            </a:endParaRPr>
          </a:p>
          <a:p>
            <a:pPr>
              <a:lnSpc>
                <a:spcPct val="100000"/>
              </a:lnSpc>
              <a:tabLst>
                <a:tab pos="0" algn="l"/>
              </a:tabLst>
            </a:pPr>
            <a:r>
              <a:rPr lang="en-US" sz="1200">
                <a:solidFill>
                  <a:schemeClr val="bg1"/>
                </a:solidFill>
                <a:sym typeface="+mn-ea"/>
              </a:rPr>
              <a:t>different molecular strategies for kinship estimation from the classic PCR-based methods to Next</a:t>
            </a:r>
            <a:endParaRPr lang="en-US" sz="1200">
              <a:solidFill>
                <a:schemeClr val="bg1"/>
              </a:solidFill>
            </a:endParaRPr>
          </a:p>
          <a:p>
            <a:pPr>
              <a:lnSpc>
                <a:spcPct val="100000"/>
              </a:lnSpc>
              <a:tabLst>
                <a:tab pos="0" algn="l"/>
              </a:tabLst>
            </a:pPr>
            <a:r>
              <a:rPr lang="en-US" sz="1200">
                <a:solidFill>
                  <a:schemeClr val="bg1"/>
                </a:solidFill>
                <a:sym typeface="+mn-ea"/>
              </a:rPr>
              <a:t>Generation Sequencing (NGS).</a:t>
            </a: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1800" b="0" strike="noStrike" spc="-1">
                <a:solidFill>
                  <a:schemeClr val="bg1"/>
                </a:solidFill>
                <a:latin typeface="Arial" panose="020B0604020202020204"/>
              </a:rPr>
              <a:t>6</a:t>
            </a:r>
            <a:endParaRPr lang="en-US" sz="1800" b="0" strike="noStrike" spc="-1">
              <a:solidFill>
                <a:schemeClr val="bg1"/>
              </a:solidFill>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5649</Words>
  <Application>WPS Presentation</Application>
  <PresentationFormat/>
  <Paragraphs>196</Paragraphs>
  <Slides>16</Slides>
  <Notes>0</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16</vt:i4>
      </vt:variant>
    </vt:vector>
  </HeadingPairs>
  <TitlesOfParts>
    <vt:vector size="38" baseType="lpstr">
      <vt:lpstr>Arial</vt:lpstr>
      <vt:lpstr>SimSun</vt:lpstr>
      <vt:lpstr>Wingdings</vt:lpstr>
      <vt:lpstr>Arial</vt:lpstr>
      <vt:lpstr>Symbol</vt:lpstr>
      <vt:lpstr>Anton</vt:lpstr>
      <vt:lpstr>Segoe Print</vt:lpstr>
      <vt:lpstr>Advent Pro Light</vt:lpstr>
      <vt:lpstr>Rajdhani</vt:lpstr>
      <vt:lpstr>DejaVu Sans</vt:lpstr>
      <vt:lpstr>Fira Sans Condensed Light</vt:lpstr>
      <vt:lpstr>Microsoft YaHei</vt:lpstr>
      <vt:lpstr>Arial Unicode MS</vt:lpstr>
      <vt:lpstr>Calibri</vt:lpstr>
      <vt:lpstr>Times New Roman</vt:lpstr>
      <vt:lpstr>Wingdings</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creator/>
  <cp:lastModifiedBy>GAME CLIPS</cp:lastModifiedBy>
  <cp:revision>51</cp:revision>
  <dcterms:created xsi:type="dcterms:W3CDTF">2022-04-30T20:37:00Z</dcterms:created>
  <dcterms:modified xsi:type="dcterms:W3CDTF">2022-05-14T18:06:42Z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ICV">
    <vt:lpwstr>D3E78630E3444ED8A9E15AE96D341D77</vt:lpwstr>
  </property>
  <property fmtid="{D5CDD505-2E9C-101B-9397-08002B2CF9AE}" pid="6" name="KSOProductBuildVer">
    <vt:lpwstr>1033-11.2.0.11130</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On-screen Show (16:9)</vt:lpwstr>
  </property>
  <property fmtid="{D5CDD505-2E9C-101B-9397-08002B2CF9AE}" pid="11" name="ScaleCrop">
    <vt:bool>false</vt:bool>
  </property>
  <property fmtid="{D5CDD505-2E9C-101B-9397-08002B2CF9AE}" pid="12" name="ShareDoc">
    <vt:bool>false</vt:bool>
  </property>
  <property fmtid="{D5CDD505-2E9C-101B-9397-08002B2CF9AE}" pid="13" name="Slides">
    <vt:i4>21</vt:i4>
  </property>
</Properties>
</file>