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530400" y="1434600"/>
            <a:ext cx="1966320" cy="22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530400" y="1434600"/>
            <a:ext cx="1966320" cy="2273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10600" y="1443600"/>
            <a:ext cx="440316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F3F3F3"/>
                </a:solidFill>
                <a:latin typeface="Anton"/>
                <a:ea typeface="Anton"/>
              </a:rPr>
              <a:t>Paternity testing using genetics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88240" y="3474360"/>
            <a:ext cx="3384360" cy="43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3F3F3"/>
                </a:solidFill>
                <a:latin typeface="Advent Pro Light"/>
                <a:ea typeface="Advent Pro Light"/>
              </a:rPr>
              <a:t>Supervised by : Dr. Ashraf Abdelraouf &amp; Eng. Ahmed Hazem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192" name="Google Shape;104;p24"/>
          <p:cNvPicPr/>
          <p:nvPr/>
        </p:nvPicPr>
        <p:blipFill>
          <a:blip r:embed="rId3"/>
          <a:srcRect l="6663" t="4856" r="6220" b="5494"/>
          <a:stretch/>
        </p:blipFill>
        <p:spPr>
          <a:xfrm>
            <a:off x="4697280" y="444960"/>
            <a:ext cx="4196520" cy="431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37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Non-Functional Requirements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258480" y="1608480"/>
            <a:ext cx="8431200" cy="28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Safety: The system will detect any attacks and it should be secure</a:t>
            </a:r>
            <a:r>
              <a:t/>
            </a:r>
            <a:br/>
            <a:r>
              <a:t/>
            </a:r>
            <a:br/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Availability: The system should be available at any time without any failure.</a:t>
            </a:r>
            <a:r>
              <a:t/>
            </a:r>
            <a:br/>
            <a:r>
              <a:t/>
            </a:r>
            <a:br/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Scalability:</a:t>
            </a:r>
            <a:r>
              <a:t/>
            </a:r>
            <a:br/>
            <a:r>
              <a:rPr lang="en-US" sz="1800" b="0" strike="noStrike" spc="-1">
                <a:solidFill>
                  <a:srgbClr val="DCDDDE"/>
                </a:solidFill>
                <a:latin typeface="Fira Sans Condensed Light"/>
                <a:ea typeface="Fira Sans Condensed Light"/>
              </a:rPr>
              <a:t>our system is able to increase its capacity and functionalities based on the users demand. it can remain stable while adapting to changes and upgrades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05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Class diagram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22" y="342641"/>
            <a:ext cx="5603342" cy="453415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18760" y="273600"/>
            <a:ext cx="603252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Data design (database &amp; dataset)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21" name="Content Placeholder 3"/>
          <p:cNvPicPr/>
          <p:nvPr/>
        </p:nvPicPr>
        <p:blipFill>
          <a:blip r:embed="rId2"/>
          <a:stretch/>
        </p:blipFill>
        <p:spPr>
          <a:xfrm>
            <a:off x="3782520" y="996120"/>
            <a:ext cx="5011560" cy="3641040"/>
          </a:xfrm>
          <a:prstGeom prst="rect">
            <a:avLst/>
          </a:prstGeom>
          <a:ln>
            <a:noFill/>
          </a:ln>
        </p:spPr>
      </p:pic>
      <p:sp>
        <p:nvSpPr>
          <p:cNvPr id="222" name="CustomShape 2"/>
          <p:cNvSpPr/>
          <p:nvPr/>
        </p:nvSpPr>
        <p:spPr>
          <a:xfrm>
            <a:off x="614880" y="1484280"/>
            <a:ext cx="32302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CDDDE"/>
                </a:solidFill>
                <a:latin typeface="Fira Sans Condensed Light"/>
                <a:ea typeface="Arial"/>
              </a:rPr>
              <a:t>Our dataset consists of several rs numbers containing the genotypes of each member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85720" y="221760"/>
            <a:ext cx="72936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Data design (database &amp; dataset) (cont.)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24" name="Picture 4"/>
          <p:cNvPicPr/>
          <p:nvPr/>
        </p:nvPicPr>
        <p:blipFill>
          <a:blip r:embed="rId2"/>
          <a:stretch/>
        </p:blipFill>
        <p:spPr>
          <a:xfrm>
            <a:off x="869760" y="1129320"/>
            <a:ext cx="7167240" cy="379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0000" y="1706760"/>
            <a:ext cx="2759040" cy="108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4500" b="1" strike="noStrike" spc="-1">
                <a:solidFill>
                  <a:srgbClr val="F3F3F3"/>
                </a:solidFill>
                <a:latin typeface="Rajdhani"/>
                <a:ea typeface="Rajdhani"/>
              </a:rPr>
              <a:t>TIME PLAN</a:t>
            </a:r>
            <a:endParaRPr lang="en-US" sz="45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161760" y="200880"/>
            <a:ext cx="4680" cy="480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3"/>
          <p:cNvSpPr/>
          <p:nvPr/>
        </p:nvSpPr>
        <p:spPr>
          <a:xfrm>
            <a:off x="3917706" y="110340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genome processing from the sources we gathered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6294066" y="110340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B</a:t>
            </a:r>
            <a:r>
              <a:rPr lang="en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y the end of </a:t>
            </a: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January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6241866" y="18446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Potentially add Whole exome in our system based on the information we gathered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3938586" y="30920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Implement at least 60 % of the web application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1" name="CustomShape 7"/>
          <p:cNvSpPr/>
          <p:nvPr/>
        </p:nvSpPr>
        <p:spPr>
          <a:xfrm>
            <a:off x="6294066" y="396036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Prove that if is at least a relevance or kinship degree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8"/>
          <p:cNvSpPr/>
          <p:nvPr/>
        </p:nvSpPr>
        <p:spPr>
          <a:xfrm>
            <a:off x="3917706" y="212832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By the end of </a:t>
            </a: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February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6458586" y="312804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F3F3F3"/>
                </a:solidFill>
                <a:latin typeface="Rajdhani"/>
                <a:ea typeface="Rajdhani"/>
              </a:rPr>
              <a:t>B</a:t>
            </a:r>
            <a:r>
              <a:rPr lang="en" sz="1800" b="1" strike="noStrike" spc="-1">
                <a:solidFill>
                  <a:srgbClr val="F3F3F3"/>
                </a:solidFill>
                <a:latin typeface="Rajdhani"/>
                <a:ea typeface="Rajdhani"/>
              </a:rPr>
              <a:t>efore the end of Februrary</a:t>
            </a:r>
            <a:r>
              <a:rPr lang="en" sz="2000" b="1" strike="noStrike" spc="-1">
                <a:solidFill>
                  <a:srgbClr val="F3F3F3"/>
                </a:solidFill>
                <a:latin typeface="Rajdhani"/>
                <a:ea typeface="Rajdhani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10"/>
          <p:cNvSpPr/>
          <p:nvPr/>
        </p:nvSpPr>
        <p:spPr>
          <a:xfrm>
            <a:off x="3917706" y="3960360"/>
            <a:ext cx="206316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Start by the end of February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>
            <a:off x="5991617" y="1467785"/>
            <a:ext cx="31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12"/>
          <p:cNvSpPr/>
          <p:nvPr/>
        </p:nvSpPr>
        <p:spPr>
          <a:xfrm>
            <a:off x="6054126" y="2547295"/>
            <a:ext cx="20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13"/>
          <p:cNvSpPr/>
          <p:nvPr/>
        </p:nvSpPr>
        <p:spPr>
          <a:xfrm>
            <a:off x="6002106" y="3405240"/>
            <a:ext cx="31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14"/>
          <p:cNvSpPr/>
          <p:nvPr/>
        </p:nvSpPr>
        <p:spPr>
          <a:xfrm>
            <a:off x="6010560" y="4272480"/>
            <a:ext cx="311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5"/>
          <p:cNvSpPr/>
          <p:nvPr/>
        </p:nvSpPr>
        <p:spPr>
          <a:xfrm>
            <a:off x="4306506" y="297000"/>
            <a:ext cx="159120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3F3F3"/>
                </a:solidFill>
                <a:latin typeface="Rajdhani"/>
                <a:ea typeface="Rajdhani"/>
              </a:rPr>
              <a:t>13/1/2022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0" name="CustomShape 16"/>
          <p:cNvSpPr/>
          <p:nvPr/>
        </p:nvSpPr>
        <p:spPr>
          <a:xfrm>
            <a:off x="6241866" y="309600"/>
            <a:ext cx="1650600" cy="62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Enhance everything we implemented so far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1" name="CustomShape 17"/>
          <p:cNvSpPr/>
          <p:nvPr/>
        </p:nvSpPr>
        <p:spPr>
          <a:xfrm>
            <a:off x="5992026" y="610200"/>
            <a:ext cx="332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37560" y="547920"/>
            <a:ext cx="519444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Live Demo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02720" y="1108800"/>
            <a:ext cx="40194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>
                <a:solidFill>
                  <a:srgbClr val="F3F3F3"/>
                </a:solidFill>
                <a:latin typeface="Rajdhani"/>
                <a:ea typeface="Rajdhani"/>
              </a:rPr>
              <a:t>THANK You!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562120" y="2571840"/>
            <a:ext cx="4019400" cy="12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Do you have any questions?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20000" y="50976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F3F3F3"/>
                </a:solidFill>
                <a:latin typeface="Rajdhani"/>
                <a:ea typeface="Rajdhani"/>
              </a:rPr>
              <a:t>Agenda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20000" y="1152360"/>
            <a:ext cx="7703280" cy="3605400"/>
          </a:xfrm>
          <a:prstGeom prst="rect">
            <a:avLst/>
          </a:prstGeom>
          <a:solidFill>
            <a:srgbClr val="0C343D">
              <a:alpha val="5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34000" tIns="234000" rIns="234000" bIns="91440">
            <a:noAutofit/>
          </a:bodyPr>
          <a:lstStyle/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Introduction</a:t>
            </a:r>
            <a:endParaRPr lang="en-US" sz="2000" b="0" strike="noStrike" spc="-1" dirty="0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chemeClr val="bg1"/>
                </a:solidFill>
                <a:latin typeface="Arial"/>
              </a:rPr>
              <a:t>System Overview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Design Patterns</a:t>
            </a:r>
            <a:endParaRPr lang="en-US" sz="2000" b="0" strike="noStrike" spc="-1" dirty="0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Sequence Diagrams</a:t>
            </a:r>
            <a:endParaRPr lang="en-US" sz="2000" b="0" strike="noStrike" spc="-1" dirty="0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Use Cases</a:t>
            </a: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spc="-1" dirty="0" smtClean="0">
                <a:solidFill>
                  <a:schemeClr val="bg1"/>
                </a:solidFill>
              </a:rPr>
              <a:t>Data Design</a:t>
            </a: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chemeClr val="bg1"/>
                </a:solidFill>
                <a:latin typeface="Arial"/>
              </a:rPr>
              <a:t>Experimental Result</a:t>
            </a: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spc="-1" dirty="0" smtClean="0">
                <a:solidFill>
                  <a:schemeClr val="bg1"/>
                </a:solidFill>
                <a:latin typeface="Arial"/>
              </a:rPr>
              <a:t>Time Plan</a:t>
            </a: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Live Demo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39640" y="1149840"/>
            <a:ext cx="4571280" cy="33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t/>
            </a:r>
            <a:br/>
            <a:r>
              <a:rPr lang="en-US" sz="1400" b="0" strike="noStrike" spc="-1">
                <a:solidFill>
                  <a:srgbClr val="FFFFFF"/>
                </a:solidFill>
                <a:latin typeface="Fira Sans Condensed Light"/>
                <a:ea typeface="Arial"/>
              </a:rPr>
              <a:t>DNA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3F3F3"/>
                </a:solidFill>
                <a:latin typeface="Arial"/>
                <a:ea typeface="Arial"/>
              </a:rPr>
              <a:t>DNA molecules allow this information to be passed from one generation to the next.</a:t>
            </a:r>
            <a:r>
              <a:rPr lang="en-US" sz="1400" b="0" strike="noStrike" spc="-1">
                <a:solidFill>
                  <a:srgbClr val="F3F3F3"/>
                </a:solidFill>
                <a:latin typeface="Fira Sans Condensed Light"/>
                <a:ea typeface="Arial"/>
              </a:rPr>
              <a:t>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Fira Sans Condensed Light"/>
                <a:ea typeface="Arial"/>
              </a:rPr>
              <a:t>Genes →Genes are passed from parents to offspring and contain the information needed to specify traits(qualities). Genes contains a subset of the DNA and this subset is (A, T, C, G).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651240" y="51336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Introduction</a:t>
            </a:r>
            <a:r>
              <a:rPr lang="en-US" sz="3200" b="1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7" name="Picture 16"/>
          <p:cNvPicPr/>
          <p:nvPr/>
        </p:nvPicPr>
        <p:blipFill>
          <a:blip r:embed="rId3"/>
          <a:stretch/>
        </p:blipFill>
        <p:spPr>
          <a:xfrm>
            <a:off x="5819040" y="377280"/>
            <a:ext cx="3137400" cy="231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8" name="Picture 17"/>
          <p:cNvPicPr/>
          <p:nvPr/>
        </p:nvPicPr>
        <p:blipFill>
          <a:blip r:embed="rId4"/>
          <a:stretch/>
        </p:blipFill>
        <p:spPr>
          <a:xfrm>
            <a:off x="5819040" y="2766960"/>
            <a:ext cx="3137400" cy="227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65280" y="39564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Introduction</a:t>
            </a:r>
            <a:r>
              <a:rPr lang="en-US" sz="3200" b="1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 </a:t>
            </a: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(cont.)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665280" y="1594080"/>
            <a:ext cx="4093200" cy="253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genome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the whole DNA sequence that a human have in their system.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Whole exome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a part of the whole genome and makes up to 1.5% of it and it may reveal information about family relationships (ex: paternity test)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01" name="Picture 19"/>
          <p:cNvPicPr/>
          <p:nvPr/>
        </p:nvPicPr>
        <p:blipFill>
          <a:blip r:embed="rId2"/>
          <a:stretch/>
        </p:blipFill>
        <p:spPr>
          <a:xfrm>
            <a:off x="5423400" y="755640"/>
            <a:ext cx="2950920" cy="347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37560" y="547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Introduction (cont.)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37560" y="1364760"/>
            <a:ext cx="5838840" cy="295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What is an rsNumebr?</a:t>
            </a: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It is a reference number to the gene we have that consists of two alleles (one from the father and the other from the mother).</a:t>
            </a: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EX: 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637560" y="4249440"/>
          <a:ext cx="7544160" cy="741600"/>
        </p:xfrm>
        <a:graphic>
          <a:graphicData uri="http://schemas.openxmlformats.org/drawingml/2006/table">
            <a:tbl>
              <a:tblPr/>
              <a:tblGrid>
                <a:gridCol w="12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RsNumber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Father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Mother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00C3B1"/>
                          </a:solidFill>
                          <a:latin typeface="Arial"/>
                          <a:ea typeface="Arial"/>
                        </a:rPr>
                        <a:t>Child3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9360">
                      <a:solidFill>
                        <a:srgbClr val="0A333C"/>
                      </a:solidFill>
                    </a:lnT>
                    <a:lnB w="25200">
                      <a:solidFill>
                        <a:srgbClr val="00C3B1"/>
                      </a:solidFill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rs3131972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AG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AG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rgbClr val="0C343D"/>
                          </a:solidFill>
                          <a:latin typeface="Arial"/>
                          <a:ea typeface="Arial"/>
                        </a:rPr>
                        <a:t>GG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A333C"/>
                      </a:solidFill>
                    </a:lnL>
                    <a:lnR w="9360">
                      <a:solidFill>
                        <a:srgbClr val="0A333C"/>
                      </a:solidFill>
                    </a:lnR>
                    <a:lnT w="25200" cap="flat" cmpd="sng" algn="ctr">
                      <a:solidFill>
                        <a:srgbClr val="0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0A333C"/>
                      </a:solidFill>
                    </a:lnB>
                    <a:solidFill>
                      <a:srgbClr val="8092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" name="CustomShape 4"/>
          <p:cNvSpPr/>
          <p:nvPr/>
        </p:nvSpPr>
        <p:spPr>
          <a:xfrm>
            <a:off x="6105960" y="353160"/>
            <a:ext cx="2226960" cy="2022120"/>
          </a:xfrm>
          <a:prstGeom prst="roundRect">
            <a:avLst>
              <a:gd name="adj" fmla="val 16667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outerShdw blurRad="76200" dist="38073" dir="7800819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37560" y="403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Problem Statement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37560" y="1427760"/>
            <a:ext cx="5263560" cy="28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Some parents suffer from the process of paternity testing when they are being sued for child custody.</a:t>
            </a: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A lot of time when a crime happens, some DNA would be left at the crime scene and would take some time to be processed and eventually lead us to the one who committed that crime.</a:t>
            </a:r>
            <a:endParaRPr lang="en-US" sz="1800" b="0" strike="noStrike" spc="-1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Why can’t we have a system that could potentially prove this in less time and be accessible to everyone.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8" name="Picture 3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5902200" y="271800"/>
            <a:ext cx="2439360" cy="243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37560" y="33192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F3F3F3"/>
                </a:solidFill>
                <a:latin typeface="Rajdhani"/>
                <a:ea typeface="Fira Sans Condensed Light"/>
              </a:rPr>
              <a:t>Our Objectives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637560" y="1427760"/>
            <a:ext cx="5263560" cy="28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Make an automated system to accurately prove parentage of someone by their rsNumbers and their genotypes.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Add another part to enter the user’s whole genome or whole exome.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We aim to have the application accessible by everyone by an online web application.</a:t>
            </a:r>
            <a:endParaRPr lang="en-US" sz="1800" b="0" strike="noStrike" spc="-1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F3F3F3"/>
              </a:buClr>
              <a:buFont typeface="Arial"/>
              <a:buAutoNum type="arabicPeriod"/>
            </a:pPr>
            <a:r>
              <a:rPr lang="en-US" sz="1800" b="0" strike="noStrike" spc="-1">
                <a:solidFill>
                  <a:srgbClr val="F3F3F3"/>
                </a:solidFill>
                <a:latin typeface="Fira Sans Condensed Light"/>
                <a:ea typeface="Fira Sans Condensed Light"/>
              </a:rPr>
              <a:t>We aim that the user can see which alleles contributed to being wrong that led to prove wrong parentage.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37559" y="423229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F3F3F3"/>
                </a:solidFill>
                <a:latin typeface="Rajdhani"/>
                <a:ea typeface="Fira Sans Condensed Light"/>
              </a:rPr>
              <a:t>System overview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9" y="1058989"/>
            <a:ext cx="8003921" cy="38619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39480" y="669240"/>
            <a:ext cx="40932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3F3F3"/>
                </a:solidFill>
                <a:latin typeface="Rajdhani"/>
                <a:ea typeface="Fira Sans Condensed Light"/>
              </a:rPr>
              <a:t>Use Case </a:t>
            </a:r>
            <a:r>
              <a:rPr lang="en-US" sz="2000" b="1" strike="noStrike" spc="-1" dirty="0" smtClean="0">
                <a:solidFill>
                  <a:srgbClr val="F3F3F3"/>
                </a:solidFill>
                <a:latin typeface="Rajdhani"/>
                <a:ea typeface="Fira Sans Condensed Light"/>
              </a:rPr>
              <a:t>Diagram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0" y="1676880"/>
            <a:ext cx="4771800" cy="285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system can accept files from the user containing their genotypes.</a:t>
            </a:r>
            <a:endParaRPr lang="en-US" sz="18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system can save the user’s data (genotypes) (results)</a:t>
            </a:r>
            <a:endParaRPr lang="en-US" sz="18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user can input their genotypes and get a report showing which genotypes contribute to the paternity test.</a:t>
            </a:r>
            <a:endParaRPr lang="en-US" sz="1800" b="0" strike="noStrike" spc="-1" dirty="0">
              <a:latin typeface="Arial"/>
            </a:endParaRP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F3F3F3"/>
                </a:solidFill>
                <a:latin typeface="Fira Sans Condensed Light"/>
                <a:ea typeface="Fira Sans Condensed Light"/>
              </a:rPr>
              <a:t>The user can see which alleles are different if it was proven wrong</a:t>
            </a:r>
            <a:r>
              <a:rPr lang="en-US" sz="1800" b="0" strike="noStrike" spc="-1" dirty="0" smtClean="0">
                <a:solidFill>
                  <a:srgbClr val="F3F3F3"/>
                </a:solidFill>
                <a:latin typeface="Fira Sans Condensed Light"/>
                <a:ea typeface="Fira Sans Condensed Light"/>
              </a:rPr>
              <a:t>. </a:t>
            </a:r>
          </a:p>
          <a:p>
            <a:pPr marL="457200" indent="-304200">
              <a:lnSpc>
                <a:spcPct val="100000"/>
              </a:lnSpc>
              <a:buClr>
                <a:srgbClr val="F3F3F3"/>
              </a:buClr>
              <a:buFont typeface="Arial"/>
              <a:buChar char="•"/>
            </a:pPr>
            <a:r>
              <a:rPr lang="en-US" spc="-1" dirty="0" smtClean="0">
                <a:solidFill>
                  <a:srgbClr val="F3F3F3"/>
                </a:solidFill>
                <a:latin typeface="Fira Sans Condensed Light"/>
              </a:rPr>
              <a:t>Rewrite this part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63" y="526473"/>
            <a:ext cx="4260175" cy="441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479</Words>
  <Application>Microsoft Office PowerPoint</Application>
  <PresentationFormat>On-screen Show (16:9)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Advent Pro Light</vt:lpstr>
      <vt:lpstr>Anton</vt:lpstr>
      <vt:lpstr>Arial</vt:lpstr>
      <vt:lpstr>DejaVu Sans</vt:lpstr>
      <vt:lpstr>Fira Sans Condensed Light</vt:lpstr>
      <vt:lpstr>Rajdhani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Paternity testing using genetics</dc:title>
  <dc:subject/>
  <dc:creator/>
  <dc:description/>
  <cp:lastModifiedBy>Mohamed Moataz</cp:lastModifiedBy>
  <cp:revision>22</cp:revision>
  <dcterms:modified xsi:type="dcterms:W3CDTF">2022-03-05T17:37:59Z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