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10.jpeg" ContentType="image/jpeg"/>
  <Override PartName="/ppt/media/image6.jpeg" ContentType="image/jpeg"/>
  <Override PartName="/ppt/media/image7.png" ContentType="image/png"/>
  <Override PartName="/ppt/media/image8.jpeg" ContentType="image/jpeg"/>
  <Override PartName="/ppt/media/image9.png" ContentType="image/pn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2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2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2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3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3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3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4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4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4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4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4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49"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5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5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5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5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5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6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6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6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6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7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7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7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7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8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8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8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8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8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8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8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8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8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a:t>
            </a:r>
            <a:r>
              <a:rPr b="0" lang="en-US" sz="1800" spc="-1" strike="noStrike">
                <a:solidFill>
                  <a:srgbClr val="000000"/>
                </a:solidFill>
                <a:latin typeface="Arial"/>
              </a:rPr>
              <a:t>edit the </a:t>
            </a:r>
            <a:r>
              <a:rPr b="0" lang="en-US" sz="1800" spc="-1" strike="noStrike">
                <a:solidFill>
                  <a:srgbClr val="000000"/>
                </a:solidFill>
                <a:latin typeface="Arial"/>
              </a:rPr>
              <a:t>title text </a:t>
            </a:r>
            <a:r>
              <a:rPr b="0" lang="en-US" sz="1800" spc="-1" strike="noStrike">
                <a:solidFill>
                  <a:srgbClr val="000000"/>
                </a:solidFill>
                <a:latin typeface="Arial"/>
              </a:rPr>
              <a:t>format</a:t>
            </a:r>
            <a:endParaRPr b="0" lang="en-US" sz="1800" spc="-1" strike="noStrike">
              <a:solidFill>
                <a:srgbClr val="000000"/>
              </a:solidFill>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a:t>
            </a:r>
            <a:r>
              <a:rPr b="0" lang="en-US" sz="1800" spc="-1" strike="noStrike">
                <a:solidFill>
                  <a:srgbClr val="000000"/>
                </a:solidFill>
                <a:latin typeface="Arial"/>
              </a:rPr>
              <a:t>title text format</a:t>
            </a:r>
            <a:endParaRPr b="0" lang="en-US" sz="1800" spc="-1" strike="noStrike">
              <a:solidFill>
                <a:srgbClr val="000000"/>
              </a:solidFill>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a:t>
            </a:r>
            <a:r>
              <a:rPr b="0" lang="en-US" sz="1800" spc="-1" strike="noStrike">
                <a:solidFill>
                  <a:srgbClr val="000000"/>
                </a:solidFill>
                <a:latin typeface="Arial"/>
              </a:rPr>
              <a:t>title text format</a:t>
            </a:r>
            <a:endParaRPr b="0" lang="en-US" sz="1800" spc="-1" strike="noStrike">
              <a:solidFill>
                <a:srgbClr val="000000"/>
              </a:solidFill>
              <a:latin typeface="Arial"/>
            </a:endParaRPr>
          </a:p>
        </p:txBody>
      </p:sp>
      <p:sp>
        <p:nvSpPr>
          <p:cNvPr id="77"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a:t>
            </a:r>
            <a:r>
              <a:rPr b="0" lang="en-US" sz="1800" spc="-1" strike="noStrike">
                <a:solidFill>
                  <a:srgbClr val="000000"/>
                </a:solidFill>
                <a:latin typeface="Arial"/>
              </a:rPr>
              <a:t>the title text </a:t>
            </a:r>
            <a:r>
              <a:rPr b="0" lang="en-US" sz="1800" spc="-1" strike="noStrike">
                <a:solidFill>
                  <a:srgbClr val="000000"/>
                </a:solidFill>
                <a:latin typeface="Arial"/>
              </a:rPr>
              <a:t>format</a:t>
            </a:r>
            <a:endParaRPr b="0" lang="en-US" sz="1800" spc="-1" strike="noStrike">
              <a:solidFill>
                <a:srgbClr val="000000"/>
              </a:solidFill>
              <a:latin typeface="Arial"/>
            </a:endParaRPr>
          </a:p>
        </p:txBody>
      </p:sp>
      <p:sp>
        <p:nvSpPr>
          <p:cNvPr id="115"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a:t>
            </a:r>
            <a:r>
              <a:rPr b="0" lang="en-US" sz="1800" spc="-1" strike="noStrike">
                <a:solidFill>
                  <a:srgbClr val="000000"/>
                </a:solidFill>
                <a:latin typeface="Arial"/>
              </a:rPr>
              <a:t>title text format</a:t>
            </a:r>
            <a:endParaRPr b="0" lang="en-US" sz="1800" spc="-1" strike="noStrike">
              <a:solidFill>
                <a:srgbClr val="000000"/>
              </a:solidFill>
              <a:latin typeface="Arial"/>
            </a:endParaRPr>
          </a:p>
        </p:txBody>
      </p:sp>
      <p:sp>
        <p:nvSpPr>
          <p:cNvPr id="153"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90" name="CustomShape 1"/>
          <p:cNvSpPr/>
          <p:nvPr/>
        </p:nvSpPr>
        <p:spPr>
          <a:xfrm>
            <a:off x="210600" y="1443600"/>
            <a:ext cx="4401000" cy="16110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4800" spc="-1" strike="noStrike">
                <a:solidFill>
                  <a:srgbClr val="f3f3f3"/>
                </a:solidFill>
                <a:latin typeface="Anton"/>
                <a:ea typeface="Anton"/>
              </a:rPr>
              <a:t>Paternity testing using genetics</a:t>
            </a:r>
            <a:endParaRPr b="0" lang="en-US" sz="4800" spc="-1" strike="noStrike">
              <a:latin typeface="Arial"/>
            </a:endParaRPr>
          </a:p>
        </p:txBody>
      </p:sp>
      <p:sp>
        <p:nvSpPr>
          <p:cNvPr id="191" name="CustomShape 2"/>
          <p:cNvSpPr/>
          <p:nvPr/>
        </p:nvSpPr>
        <p:spPr>
          <a:xfrm>
            <a:off x="588240" y="3942360"/>
            <a:ext cx="3382200" cy="4316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f3f3f3"/>
                </a:solidFill>
                <a:latin typeface="Advent Pro Light"/>
                <a:ea typeface="Advent Pro Light"/>
              </a:rPr>
              <a:t>Supervised by : Dr. Ashraf Abdelraouf &amp; Eng. Ahmed Hazem</a:t>
            </a:r>
            <a:endParaRPr b="0" lang="en-US" sz="1400" spc="-1" strike="noStrike">
              <a:latin typeface="Arial"/>
            </a:endParaRPr>
          </a:p>
          <a:p>
            <a:pPr>
              <a:lnSpc>
                <a:spcPct val="100000"/>
              </a:lnSpc>
              <a:tabLst>
                <a:tab algn="l" pos="0"/>
              </a:tabLst>
            </a:pPr>
            <a:endParaRPr b="0" lang="en-US" sz="1400" spc="-1" strike="noStrike">
              <a:latin typeface="Arial"/>
            </a:endParaRPr>
          </a:p>
        </p:txBody>
      </p:sp>
      <p:pic>
        <p:nvPicPr>
          <p:cNvPr id="192" name="Google Shape;104;p24" descr=""/>
          <p:cNvPicPr/>
          <p:nvPr/>
        </p:nvPicPr>
        <p:blipFill>
          <a:blip r:embed="rId2"/>
          <a:srcRect l="6663" t="4856" r="6220" b="5494"/>
          <a:stretch/>
        </p:blipFill>
        <p:spPr>
          <a:xfrm>
            <a:off x="4697280" y="444960"/>
            <a:ext cx="4194360" cy="4316760"/>
          </a:xfrm>
          <a:prstGeom prst="rect">
            <a:avLst/>
          </a:prstGeom>
          <a:ln>
            <a:noFill/>
          </a:ln>
        </p:spPr>
      </p:pic>
      <p:sp>
        <p:nvSpPr>
          <p:cNvPr id="193" name="CustomShape 3"/>
          <p:cNvSpPr/>
          <p:nvPr/>
        </p:nvSpPr>
        <p:spPr>
          <a:xfrm>
            <a:off x="731160" y="3108960"/>
            <a:ext cx="3382200" cy="4316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f3f3f3"/>
                </a:solidFill>
                <a:latin typeface="Advent Pro Light"/>
                <a:ea typeface="Advent Pro Light"/>
              </a:rPr>
              <a:t>Team Members: Youssif Assem, Mohamed Moataz, Kareem Ehab, Mohamed Akram, Ahmed Gamal</a:t>
            </a:r>
            <a:endParaRPr b="0" lang="en-US" sz="1400" spc="-1" strike="noStrike">
              <a:latin typeface="Arial"/>
            </a:endParaRPr>
          </a:p>
          <a:p>
            <a:pPr>
              <a:lnSpc>
                <a:spcPct val="100000"/>
              </a:lnSpc>
              <a:tabLst>
                <a:tab algn="l" pos="0"/>
              </a:tabLst>
            </a:pPr>
            <a:endParaRPr b="0" lang="en-US" sz="1400" spc="-1" strike="noStrike">
              <a:latin typeface="Arial"/>
            </a:endParaRPr>
          </a:p>
        </p:txBody>
      </p:sp>
    </p:spTree>
  </p:cSld>
  <p:transition spd="slow">
    <p:push dir="u"/>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578880" y="664920"/>
            <a:ext cx="7529760" cy="81504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2000" spc="-1" strike="noStrike">
                <a:solidFill>
                  <a:srgbClr val="ffffff"/>
                </a:solidFill>
                <a:latin typeface="Rajdhani"/>
                <a:ea typeface="DejaVu Sans"/>
              </a:rPr>
              <a:t>Errors and Bugs fixes </a:t>
            </a:r>
            <a:br/>
            <a:r>
              <a:rPr b="1" lang="en-US" sz="2000" spc="-1" strike="noStrike">
                <a:solidFill>
                  <a:srgbClr val="ffffff"/>
                </a:solidFill>
                <a:latin typeface="Rajdhani"/>
                <a:ea typeface="DejaVu Sans"/>
              </a:rPr>
              <a:t>10</a:t>
            </a:r>
            <a:r>
              <a:rPr b="1" lang="en-US" sz="2000" spc="-1" strike="noStrike">
                <a:solidFill>
                  <a:srgbClr val="ffffff"/>
                </a:solidFill>
                <a:latin typeface="Fira Sans Condensed Light"/>
                <a:ea typeface="DejaVu Sans"/>
              </a:rPr>
              <a:t>/5/2022</a:t>
            </a:r>
            <a:br/>
            <a:endParaRPr b="0" lang="en-US" sz="2000" spc="-1" strike="noStrike">
              <a:latin typeface="Arial"/>
            </a:endParaRPr>
          </a:p>
        </p:txBody>
      </p:sp>
      <p:sp>
        <p:nvSpPr>
          <p:cNvPr id="218" name="CustomShape 2"/>
          <p:cNvSpPr/>
          <p:nvPr/>
        </p:nvSpPr>
        <p:spPr>
          <a:xfrm>
            <a:off x="74520" y="4622760"/>
            <a:ext cx="7117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8</a:t>
            </a:r>
            <a:endParaRPr b="0" lang="en-US" sz="1800" spc="-1" strike="noStrike">
              <a:latin typeface="Arial"/>
            </a:endParaRPr>
          </a:p>
        </p:txBody>
      </p:sp>
      <p:sp>
        <p:nvSpPr>
          <p:cNvPr id="219" name="CustomShape 3"/>
          <p:cNvSpPr/>
          <p:nvPr/>
        </p:nvSpPr>
        <p:spPr>
          <a:xfrm>
            <a:off x="548640" y="1463040"/>
            <a:ext cx="8138160" cy="265176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a:lnSpc>
                <a:spcPct val="100000"/>
              </a:lnSpc>
            </a:pPr>
            <a:endParaRPr b="0" lang="en-US" sz="1800" spc="-1" strike="noStrike">
              <a:latin typeface="Arial"/>
            </a:endParaRPr>
          </a:p>
          <a:p>
            <a:pPr marL="457200" indent="-295920">
              <a:lnSpc>
                <a:spcPct val="100000"/>
              </a:lnSpc>
              <a:buClr>
                <a:srgbClr val="f3f3f3"/>
              </a:buClr>
              <a:buFont typeface="Arial"/>
              <a:buChar char="•"/>
            </a:pPr>
            <a:r>
              <a:rPr b="0" lang="en-US" sz="1700" spc="-1" strike="noStrike">
                <a:solidFill>
                  <a:srgbClr val="f3f3f3"/>
                </a:solidFill>
                <a:latin typeface="Fira Sans Condensed Light"/>
                <a:ea typeface="DejaVu Sans"/>
              </a:rPr>
              <a:t>Solve problems in code to enhance short tandem repeat algorithm results with the csv file</a:t>
            </a:r>
            <a:endParaRPr b="0" lang="en-US" sz="1700" spc="-1" strike="noStrike">
              <a:latin typeface="Arial"/>
            </a:endParaRPr>
          </a:p>
          <a:p>
            <a:pPr>
              <a:lnSpc>
                <a:spcPct val="100000"/>
              </a:lnSpc>
            </a:pPr>
            <a:endParaRPr b="0" lang="en-US" sz="1700" spc="-1" strike="noStrike">
              <a:latin typeface="Arial"/>
            </a:endParaRPr>
          </a:p>
          <a:p>
            <a:pPr marL="457200" indent="-295920">
              <a:lnSpc>
                <a:spcPct val="100000"/>
              </a:lnSpc>
              <a:buClr>
                <a:srgbClr val="f3f3f3"/>
              </a:buClr>
              <a:buFont typeface="Arial"/>
              <a:buChar char="•"/>
            </a:pPr>
            <a:r>
              <a:rPr b="0" lang="en-US" sz="1700" spc="-1" strike="noStrike">
                <a:solidFill>
                  <a:srgbClr val="f3f3f3"/>
                </a:solidFill>
                <a:latin typeface="Fira Sans Condensed Light"/>
                <a:ea typeface="DejaVu Sans"/>
              </a:rPr>
              <a:t>Overall fix multiple bugs and errors in structure of code</a:t>
            </a: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Tree>
  </p:cSld>
  <p:transition spd="slow">
    <p:push dir="u"/>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220" name="CustomShape 1"/>
          <p:cNvSpPr/>
          <p:nvPr/>
        </p:nvSpPr>
        <p:spPr>
          <a:xfrm>
            <a:off x="91440" y="72000"/>
            <a:ext cx="3108240" cy="47592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1" lang="en-GB" sz="2200" spc="-1" strike="noStrike">
                <a:solidFill>
                  <a:srgbClr val="f3f3f3"/>
                </a:solidFill>
                <a:latin typeface="Rajdhani"/>
                <a:ea typeface="Rajdhani"/>
              </a:rPr>
              <a:t>TIME PLAN</a:t>
            </a:r>
            <a:endParaRPr b="0" lang="en-US" sz="2200" spc="-1" strike="noStrike">
              <a:latin typeface="Arial"/>
            </a:endParaRPr>
          </a:p>
        </p:txBody>
      </p:sp>
      <p:sp>
        <p:nvSpPr>
          <p:cNvPr id="221" name="CustomShape 2"/>
          <p:cNvSpPr/>
          <p:nvPr/>
        </p:nvSpPr>
        <p:spPr>
          <a:xfrm>
            <a:off x="2647440" y="274320"/>
            <a:ext cx="2520" cy="4804560"/>
          </a:xfrm>
          <a:custGeom>
            <a:avLst/>
            <a:gdLst/>
            <a:ahLst/>
            <a:rect l="l" t="t" r="r" b="b"/>
            <a:pathLst>
              <a:path w="21600" h="21600">
                <a:moveTo>
                  <a:pt x="0" y="0"/>
                </a:moveTo>
                <a:lnTo>
                  <a:pt x="21600" y="21600"/>
                </a:lnTo>
              </a:path>
            </a:pathLst>
          </a:custGeom>
          <a:noFill/>
          <a:ln w="19080">
            <a:solidFill>
              <a:schemeClr val="lt2"/>
            </a:solidFill>
            <a:round/>
            <a:headEnd len="med" type="oval" w="med"/>
            <a:tailEnd len="med" type="oval" w="med"/>
          </a:ln>
        </p:spPr>
        <p:style>
          <a:lnRef idx="0"/>
          <a:fillRef idx="0"/>
          <a:effectRef idx="0"/>
          <a:fontRef idx="minor"/>
        </p:style>
      </p:sp>
      <p:sp>
        <p:nvSpPr>
          <p:cNvPr id="222" name="CustomShape 3"/>
          <p:cNvSpPr/>
          <p:nvPr/>
        </p:nvSpPr>
        <p:spPr>
          <a:xfrm>
            <a:off x="405360" y="1361160"/>
            <a:ext cx="2061000" cy="62352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pPr>
            <a:r>
              <a:rPr b="0" lang="en-US" sz="1400" spc="-1" strike="noStrike">
                <a:solidFill>
                  <a:srgbClr val="00a933"/>
                </a:solidFill>
                <a:latin typeface="Fira Sans Condensed Light"/>
                <a:ea typeface="Fira Sans Condensed Light"/>
              </a:rPr>
              <a:t>Whole genome processing from the sources we gathered</a:t>
            </a:r>
            <a:endParaRPr b="0" lang="en-US" sz="1400" spc="-1" strike="noStrike">
              <a:latin typeface="Arial"/>
            </a:endParaRPr>
          </a:p>
        </p:txBody>
      </p:sp>
      <p:sp>
        <p:nvSpPr>
          <p:cNvPr id="223" name="CustomShape 4"/>
          <p:cNvSpPr/>
          <p:nvPr/>
        </p:nvSpPr>
        <p:spPr>
          <a:xfrm>
            <a:off x="2889720" y="1361160"/>
            <a:ext cx="2061000" cy="62352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1" lang="en-US" sz="1800" spc="-1" strike="noStrike">
                <a:solidFill>
                  <a:srgbClr val="00a933"/>
                </a:solidFill>
                <a:latin typeface="Rajdhani"/>
                <a:ea typeface="Rajdhani"/>
              </a:rPr>
              <a:t>B</a:t>
            </a:r>
            <a:r>
              <a:rPr b="1" lang="en-GB" sz="1800" spc="-1" strike="noStrike">
                <a:solidFill>
                  <a:srgbClr val="00a933"/>
                </a:solidFill>
                <a:latin typeface="Rajdhani"/>
                <a:ea typeface="Rajdhani"/>
              </a:rPr>
              <a:t>y the end of </a:t>
            </a:r>
            <a:r>
              <a:rPr b="1" lang="en-US" sz="1800" spc="-1" strike="noStrike">
                <a:solidFill>
                  <a:srgbClr val="00a933"/>
                </a:solidFill>
                <a:latin typeface="Rajdhani"/>
                <a:ea typeface="Rajdhani"/>
              </a:rPr>
              <a:t>January</a:t>
            </a:r>
            <a:endParaRPr b="0" lang="en-US" sz="1800" spc="-1" strike="noStrike">
              <a:latin typeface="Arial"/>
            </a:endParaRPr>
          </a:p>
        </p:txBody>
      </p:sp>
      <p:sp>
        <p:nvSpPr>
          <p:cNvPr id="224" name="CustomShape 5"/>
          <p:cNvSpPr/>
          <p:nvPr/>
        </p:nvSpPr>
        <p:spPr>
          <a:xfrm>
            <a:off x="2981520" y="2066400"/>
            <a:ext cx="2061000" cy="62352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400" spc="-1" strike="noStrike">
                <a:solidFill>
                  <a:srgbClr val="00a933"/>
                </a:solidFill>
                <a:latin typeface="Fira Sans Condensed Light"/>
                <a:ea typeface="Fira Sans Condensed Light"/>
              </a:rPr>
              <a:t>Potentially add Whole genome in our system based on the information we gathered</a:t>
            </a:r>
            <a:endParaRPr b="0" lang="en-US" sz="1400" spc="-1" strike="noStrike">
              <a:latin typeface="Arial"/>
            </a:endParaRPr>
          </a:p>
        </p:txBody>
      </p:sp>
      <p:sp>
        <p:nvSpPr>
          <p:cNvPr id="225" name="CustomShape 6"/>
          <p:cNvSpPr/>
          <p:nvPr/>
        </p:nvSpPr>
        <p:spPr>
          <a:xfrm>
            <a:off x="426240" y="3349800"/>
            <a:ext cx="2061000" cy="62352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00a933"/>
                </a:solidFill>
                <a:latin typeface="Fira Sans Condensed Light"/>
                <a:ea typeface="Fira Sans Condensed Light"/>
              </a:rPr>
              <a:t>Implement at least 60 % of the GUI application and mobile application</a:t>
            </a:r>
            <a:endParaRPr b="0" lang="en-US" sz="1400" spc="-1" strike="noStrike">
              <a:latin typeface="Arial"/>
            </a:endParaRPr>
          </a:p>
        </p:txBody>
      </p:sp>
      <p:sp>
        <p:nvSpPr>
          <p:cNvPr id="226" name="CustomShape 7"/>
          <p:cNvSpPr/>
          <p:nvPr/>
        </p:nvSpPr>
        <p:spPr>
          <a:xfrm>
            <a:off x="2961720" y="4290120"/>
            <a:ext cx="2061000" cy="62352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400" spc="-1" strike="noStrike">
                <a:solidFill>
                  <a:srgbClr val="00a933"/>
                </a:solidFill>
                <a:latin typeface="Fira Sans Condensed Light"/>
                <a:ea typeface="Fira Sans Condensed Light"/>
              </a:rPr>
              <a:t>Prove that if is at least a relevance or kinship degree </a:t>
            </a:r>
            <a:endParaRPr b="0" lang="en-US" sz="1400" spc="-1" strike="noStrike">
              <a:latin typeface="Arial"/>
            </a:endParaRPr>
          </a:p>
        </p:txBody>
      </p:sp>
      <p:sp>
        <p:nvSpPr>
          <p:cNvPr id="227" name="CustomShape 8"/>
          <p:cNvSpPr/>
          <p:nvPr/>
        </p:nvSpPr>
        <p:spPr>
          <a:xfrm>
            <a:off x="405360" y="2386080"/>
            <a:ext cx="2061000" cy="62352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1" lang="en-GB" sz="1800" spc="-1" strike="noStrike">
                <a:solidFill>
                  <a:srgbClr val="00a933"/>
                </a:solidFill>
                <a:latin typeface="Rajdhani"/>
                <a:ea typeface="Rajdhani"/>
              </a:rPr>
              <a:t>By the end of </a:t>
            </a:r>
            <a:r>
              <a:rPr b="1" lang="en-US" sz="1800" spc="-1" strike="noStrike">
                <a:solidFill>
                  <a:srgbClr val="00a933"/>
                </a:solidFill>
                <a:latin typeface="Rajdhani"/>
                <a:ea typeface="Rajdhani"/>
              </a:rPr>
              <a:t>February</a:t>
            </a:r>
            <a:endParaRPr b="0" lang="en-US" sz="1800" spc="-1" strike="noStrike">
              <a:latin typeface="Arial"/>
            </a:endParaRPr>
          </a:p>
        </p:txBody>
      </p:sp>
      <p:sp>
        <p:nvSpPr>
          <p:cNvPr id="228" name="CustomShape 9"/>
          <p:cNvSpPr/>
          <p:nvPr/>
        </p:nvSpPr>
        <p:spPr>
          <a:xfrm>
            <a:off x="2946240" y="3385800"/>
            <a:ext cx="2061000" cy="62352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1" lang="en-US" sz="1800" spc="-1" strike="noStrike">
                <a:solidFill>
                  <a:srgbClr val="00a933"/>
                </a:solidFill>
                <a:latin typeface="Rajdhani"/>
                <a:ea typeface="Rajdhani"/>
              </a:rPr>
              <a:t>B</a:t>
            </a:r>
            <a:r>
              <a:rPr b="1" lang="en-GB" sz="1800" spc="-1" strike="noStrike">
                <a:solidFill>
                  <a:srgbClr val="00a933"/>
                </a:solidFill>
                <a:latin typeface="Rajdhani"/>
                <a:ea typeface="Rajdhani"/>
              </a:rPr>
              <a:t>efore the end of Februrary </a:t>
            </a:r>
            <a:endParaRPr b="0" lang="en-US" sz="1800" spc="-1" strike="noStrike">
              <a:latin typeface="Arial"/>
            </a:endParaRPr>
          </a:p>
        </p:txBody>
      </p:sp>
      <p:sp>
        <p:nvSpPr>
          <p:cNvPr id="229" name="CustomShape 10"/>
          <p:cNvSpPr/>
          <p:nvPr/>
        </p:nvSpPr>
        <p:spPr>
          <a:xfrm>
            <a:off x="333360" y="4254120"/>
            <a:ext cx="2061000" cy="62352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1" lang="en-US" sz="1800" spc="-1" strike="noStrike">
                <a:solidFill>
                  <a:srgbClr val="00a933"/>
                </a:solidFill>
                <a:latin typeface="Rajdhani"/>
                <a:ea typeface="Rajdhani"/>
              </a:rPr>
              <a:t>Start by the end of February</a:t>
            </a:r>
            <a:endParaRPr b="0" lang="en-US" sz="1800" spc="-1" strike="noStrike">
              <a:latin typeface="Arial"/>
            </a:endParaRPr>
          </a:p>
        </p:txBody>
      </p:sp>
      <p:sp>
        <p:nvSpPr>
          <p:cNvPr id="230" name="CustomShape 11"/>
          <p:cNvSpPr/>
          <p:nvPr/>
        </p:nvSpPr>
        <p:spPr>
          <a:xfrm>
            <a:off x="2478960" y="1725480"/>
            <a:ext cx="30960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231" name="CustomShape 12"/>
          <p:cNvSpPr/>
          <p:nvPr/>
        </p:nvSpPr>
        <p:spPr>
          <a:xfrm>
            <a:off x="2541600" y="2805120"/>
            <a:ext cx="20556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232" name="CustomShape 13"/>
          <p:cNvSpPr/>
          <p:nvPr/>
        </p:nvSpPr>
        <p:spPr>
          <a:xfrm>
            <a:off x="2489760" y="3663000"/>
            <a:ext cx="30960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233" name="CustomShape 14"/>
          <p:cNvSpPr/>
          <p:nvPr/>
        </p:nvSpPr>
        <p:spPr>
          <a:xfrm>
            <a:off x="2462040" y="4530240"/>
            <a:ext cx="30960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234" name="CustomShape 15"/>
          <p:cNvSpPr/>
          <p:nvPr/>
        </p:nvSpPr>
        <p:spPr>
          <a:xfrm>
            <a:off x="1046160" y="590760"/>
            <a:ext cx="1589040" cy="62352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1" lang="en-US" sz="1600" spc="-1" strike="noStrike">
                <a:solidFill>
                  <a:srgbClr val="00a933"/>
                </a:solidFill>
                <a:latin typeface="Rajdhani"/>
                <a:ea typeface="Rajdhani"/>
              </a:rPr>
              <a:t>13/1/2022</a:t>
            </a:r>
            <a:endParaRPr b="0" lang="en-US" sz="1600" spc="-1" strike="noStrike">
              <a:latin typeface="Arial"/>
            </a:endParaRPr>
          </a:p>
        </p:txBody>
      </p:sp>
      <p:sp>
        <p:nvSpPr>
          <p:cNvPr id="235" name="CustomShape 16"/>
          <p:cNvSpPr/>
          <p:nvPr/>
        </p:nvSpPr>
        <p:spPr>
          <a:xfrm>
            <a:off x="2871360" y="567360"/>
            <a:ext cx="1775160" cy="61668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400" spc="-1" strike="noStrike">
                <a:solidFill>
                  <a:srgbClr val="00a933"/>
                </a:solidFill>
                <a:latin typeface="Fira Sans Condensed Light"/>
                <a:ea typeface="Fira Sans Condensed Light"/>
              </a:rPr>
              <a:t>Enhance everything we implemented so far</a:t>
            </a:r>
            <a:endParaRPr b="0" lang="en-US" sz="1400" spc="-1" strike="noStrike">
              <a:latin typeface="Arial"/>
            </a:endParaRPr>
          </a:p>
        </p:txBody>
      </p:sp>
      <p:sp>
        <p:nvSpPr>
          <p:cNvPr id="236" name="CustomShape 17"/>
          <p:cNvSpPr/>
          <p:nvPr/>
        </p:nvSpPr>
        <p:spPr>
          <a:xfrm>
            <a:off x="2479680" y="867960"/>
            <a:ext cx="33048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237" name="CustomShape 18"/>
          <p:cNvSpPr/>
          <p:nvPr/>
        </p:nvSpPr>
        <p:spPr>
          <a:xfrm>
            <a:off x="7036560" y="182880"/>
            <a:ext cx="2520" cy="4804560"/>
          </a:xfrm>
          <a:custGeom>
            <a:avLst/>
            <a:gdLst/>
            <a:ahLst/>
            <a:rect l="l" t="t" r="r" b="b"/>
            <a:pathLst>
              <a:path w="21600" h="21600">
                <a:moveTo>
                  <a:pt x="0" y="0"/>
                </a:moveTo>
                <a:lnTo>
                  <a:pt x="21600" y="21600"/>
                </a:lnTo>
              </a:path>
            </a:pathLst>
          </a:custGeom>
          <a:noFill/>
          <a:ln w="19080">
            <a:solidFill>
              <a:schemeClr val="lt2"/>
            </a:solidFill>
            <a:round/>
            <a:headEnd len="med" type="oval" w="med"/>
            <a:tailEnd len="med" type="oval" w="med"/>
          </a:ln>
        </p:spPr>
        <p:style>
          <a:lnRef idx="0"/>
          <a:fillRef idx="0"/>
          <a:effectRef idx="0"/>
          <a:fontRef idx="minor"/>
        </p:style>
      </p:sp>
      <p:sp>
        <p:nvSpPr>
          <p:cNvPr id="238" name="CustomShape 19"/>
          <p:cNvSpPr/>
          <p:nvPr/>
        </p:nvSpPr>
        <p:spPr>
          <a:xfrm>
            <a:off x="6858000" y="822960"/>
            <a:ext cx="33048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239" name="CustomShape 20"/>
          <p:cNvSpPr/>
          <p:nvPr/>
        </p:nvSpPr>
        <p:spPr>
          <a:xfrm>
            <a:off x="5486400" y="680400"/>
            <a:ext cx="1320480" cy="323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600" spc="-1" strike="noStrike">
                <a:solidFill>
                  <a:srgbClr val="00a933"/>
                </a:solidFill>
                <a:latin typeface="Rajdhani"/>
                <a:ea typeface="Rajdhani"/>
              </a:rPr>
              <a:t>12/3/2022</a:t>
            </a:r>
            <a:endParaRPr b="0" lang="en-US" sz="1600" spc="-1" strike="noStrike">
              <a:solidFill>
                <a:srgbClr val="00a933"/>
              </a:solidFill>
              <a:latin typeface="Arial"/>
            </a:endParaRPr>
          </a:p>
        </p:txBody>
      </p:sp>
      <p:sp>
        <p:nvSpPr>
          <p:cNvPr id="240" name="CustomShape 21"/>
          <p:cNvSpPr/>
          <p:nvPr/>
        </p:nvSpPr>
        <p:spPr>
          <a:xfrm>
            <a:off x="7223760" y="221760"/>
            <a:ext cx="1822680" cy="1341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400" spc="-1" strike="noStrike">
                <a:solidFill>
                  <a:srgbClr val="00a933"/>
                </a:solidFill>
                <a:latin typeface="Fira Sans Condensed Light"/>
                <a:ea typeface="Fira Sans Condensed Light"/>
              </a:rPr>
              <a:t>Try to collect whole genome family and apply the paternity test on, and collect rs numbers for relevance analysis</a:t>
            </a:r>
            <a:endParaRPr b="0" lang="en-US" sz="1400" spc="-1" strike="noStrike">
              <a:solidFill>
                <a:srgbClr val="00a933"/>
              </a:solidFill>
              <a:latin typeface="Arial"/>
            </a:endParaRPr>
          </a:p>
          <a:p>
            <a:pPr>
              <a:lnSpc>
                <a:spcPct val="100000"/>
              </a:lnSpc>
            </a:pPr>
            <a:endParaRPr b="0" lang="en-US" sz="1400" spc="-1" strike="noStrike">
              <a:solidFill>
                <a:srgbClr val="00a933"/>
              </a:solidFill>
              <a:latin typeface="Arial"/>
            </a:endParaRPr>
          </a:p>
        </p:txBody>
      </p:sp>
      <p:sp>
        <p:nvSpPr>
          <p:cNvPr id="241" name="CustomShape 22"/>
          <p:cNvSpPr/>
          <p:nvPr/>
        </p:nvSpPr>
        <p:spPr>
          <a:xfrm>
            <a:off x="6894000" y="2190960"/>
            <a:ext cx="33048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242" name="CustomShape 23"/>
          <p:cNvSpPr/>
          <p:nvPr/>
        </p:nvSpPr>
        <p:spPr>
          <a:xfrm>
            <a:off x="7364520" y="1956240"/>
            <a:ext cx="1320480" cy="558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600" spc="-1" strike="noStrike">
                <a:solidFill>
                  <a:srgbClr val="00a933"/>
                </a:solidFill>
                <a:latin typeface="Rajdhani"/>
                <a:ea typeface="Rajdhani"/>
              </a:rPr>
              <a:t>Start of April</a:t>
            </a:r>
            <a:endParaRPr b="0" lang="en-US" sz="1600" spc="-1" strike="noStrike">
              <a:solidFill>
                <a:srgbClr val="00a933"/>
              </a:solidFill>
              <a:latin typeface="Arial"/>
            </a:endParaRPr>
          </a:p>
        </p:txBody>
      </p:sp>
      <p:sp>
        <p:nvSpPr>
          <p:cNvPr id="243" name="CustomShape 24"/>
          <p:cNvSpPr/>
          <p:nvPr/>
        </p:nvSpPr>
        <p:spPr>
          <a:xfrm>
            <a:off x="7315200" y="2546280"/>
            <a:ext cx="1644120" cy="1550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400" spc="-1" strike="noStrike">
                <a:solidFill>
                  <a:srgbClr val="00a933"/>
                </a:solidFill>
                <a:latin typeface="Fira Sans Condensed Light"/>
                <a:ea typeface="Fira Sans Condensed Light"/>
              </a:rPr>
              <a:t>Get relevance between new child and all fathers we have using rs numbers and whole genome</a:t>
            </a:r>
            <a:endParaRPr b="0" lang="en-US" sz="1400" spc="-1" strike="noStrike">
              <a:solidFill>
                <a:srgbClr val="00a933"/>
              </a:solidFill>
              <a:latin typeface="Arial"/>
            </a:endParaRPr>
          </a:p>
        </p:txBody>
      </p:sp>
      <p:sp>
        <p:nvSpPr>
          <p:cNvPr id="244" name="CustomShape 25"/>
          <p:cNvSpPr/>
          <p:nvPr/>
        </p:nvSpPr>
        <p:spPr>
          <a:xfrm>
            <a:off x="6894000" y="3306960"/>
            <a:ext cx="33048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245" name="CustomShape 26"/>
          <p:cNvSpPr/>
          <p:nvPr/>
        </p:nvSpPr>
        <p:spPr>
          <a:xfrm>
            <a:off x="5444280" y="3003480"/>
            <a:ext cx="1320480" cy="558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600" spc="-1" strike="noStrike">
                <a:solidFill>
                  <a:srgbClr val="00a933"/>
                </a:solidFill>
                <a:latin typeface="Rajdhani"/>
                <a:ea typeface="Rajdhani"/>
              </a:rPr>
              <a:t>Middle of April</a:t>
            </a:r>
            <a:endParaRPr b="0" lang="en-US" sz="1600" spc="-1" strike="noStrike">
              <a:solidFill>
                <a:srgbClr val="00a933"/>
              </a:solidFill>
              <a:latin typeface="Arial"/>
            </a:endParaRPr>
          </a:p>
        </p:txBody>
      </p:sp>
      <p:sp>
        <p:nvSpPr>
          <p:cNvPr id="246" name="CustomShape 27"/>
          <p:cNvSpPr/>
          <p:nvPr/>
        </p:nvSpPr>
        <p:spPr>
          <a:xfrm>
            <a:off x="5212080" y="1371600"/>
            <a:ext cx="1644120" cy="1341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400" spc="-1" strike="noStrike">
                <a:solidFill>
                  <a:srgbClr val="00a933"/>
                </a:solidFill>
                <a:latin typeface="Fira Sans Condensed Light"/>
                <a:ea typeface="Fira Sans Condensed Light"/>
              </a:rPr>
              <a:t>Get the STR for each chromosome and compare between father and child</a:t>
            </a:r>
            <a:endParaRPr b="0" lang="en-US" sz="1400" spc="-1" strike="noStrike">
              <a:solidFill>
                <a:srgbClr val="00a933"/>
              </a:solidFill>
              <a:latin typeface="Arial"/>
            </a:endParaRPr>
          </a:p>
        </p:txBody>
      </p:sp>
      <p:sp>
        <p:nvSpPr>
          <p:cNvPr id="247" name="CustomShape 28"/>
          <p:cNvSpPr/>
          <p:nvPr/>
        </p:nvSpPr>
        <p:spPr>
          <a:xfrm>
            <a:off x="6894000" y="4530960"/>
            <a:ext cx="33048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248" name="CustomShape 29"/>
          <p:cNvSpPr/>
          <p:nvPr/>
        </p:nvSpPr>
        <p:spPr>
          <a:xfrm>
            <a:off x="5480280" y="4214520"/>
            <a:ext cx="1320480" cy="558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600" spc="-1" strike="noStrike">
                <a:solidFill>
                  <a:srgbClr val="00a933"/>
                </a:solidFill>
                <a:latin typeface="Rajdhani"/>
                <a:ea typeface="Rajdhani"/>
              </a:rPr>
              <a:t>End of April</a:t>
            </a:r>
            <a:endParaRPr b="0" lang="en-US" sz="1600" spc="-1" strike="noStrike">
              <a:solidFill>
                <a:srgbClr val="00a933"/>
              </a:solidFill>
              <a:latin typeface="Arial"/>
            </a:endParaRPr>
          </a:p>
        </p:txBody>
      </p:sp>
      <p:sp>
        <p:nvSpPr>
          <p:cNvPr id="249" name="CustomShape 30"/>
          <p:cNvSpPr/>
          <p:nvPr/>
        </p:nvSpPr>
        <p:spPr>
          <a:xfrm>
            <a:off x="7315200" y="4189680"/>
            <a:ext cx="1644120" cy="729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400" spc="-1" strike="noStrike">
                <a:solidFill>
                  <a:srgbClr val="00a933"/>
                </a:solidFill>
                <a:latin typeface="Fira Sans Condensed Light"/>
                <a:ea typeface="Fira Sans Condensed Light"/>
              </a:rPr>
              <a:t>Finish the prototype of our system</a:t>
            </a:r>
            <a:endParaRPr b="0" lang="en-US" sz="1400" spc="-1" strike="noStrike">
              <a:solidFill>
                <a:srgbClr val="00a933"/>
              </a:solidFill>
              <a:latin typeface="Arial"/>
            </a:endParaRPr>
          </a:p>
        </p:txBody>
      </p:sp>
      <p:sp>
        <p:nvSpPr>
          <p:cNvPr id="250" name="Line 31"/>
          <p:cNvSpPr/>
          <p:nvPr/>
        </p:nvSpPr>
        <p:spPr>
          <a:xfrm>
            <a:off x="5033160" y="5040"/>
            <a:ext cx="0" cy="5138280"/>
          </a:xfrm>
          <a:prstGeom prst="line">
            <a:avLst/>
          </a:prstGeom>
          <a:ln>
            <a:noFill/>
          </a:ln>
        </p:spPr>
        <p:style>
          <a:lnRef idx="0"/>
          <a:fillRef idx="0"/>
          <a:effectRef idx="0"/>
          <a:fontRef idx="minor"/>
        </p:style>
      </p:sp>
      <p:sp>
        <p:nvSpPr>
          <p:cNvPr id="251" name="CustomShape 32"/>
          <p:cNvSpPr/>
          <p:nvPr/>
        </p:nvSpPr>
        <p:spPr>
          <a:xfrm>
            <a:off x="74520" y="4622760"/>
            <a:ext cx="7117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9</a:t>
            </a:r>
            <a:endParaRPr b="0" lang="en-US" sz="1800" spc="-1" strike="noStrike">
              <a:latin typeface="Arial"/>
            </a:endParaRPr>
          </a:p>
        </p:txBody>
      </p:sp>
    </p:spTree>
  </p:cSld>
  <p:transition spd="slow">
    <p:push dir="u"/>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2502720" y="1108800"/>
            <a:ext cx="4017240" cy="145980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US" sz="4800" spc="-1" strike="noStrike">
                <a:solidFill>
                  <a:srgbClr val="f3f3f3"/>
                </a:solidFill>
                <a:latin typeface="Rajdhani"/>
                <a:ea typeface="Rajdhani"/>
              </a:rPr>
              <a:t>THANK You!</a:t>
            </a:r>
            <a:endParaRPr b="0" lang="en-US" sz="4800" spc="-1" strike="noStrike">
              <a:latin typeface="Arial"/>
            </a:endParaRPr>
          </a:p>
        </p:txBody>
      </p:sp>
      <p:sp>
        <p:nvSpPr>
          <p:cNvPr id="253" name="CustomShape 2"/>
          <p:cNvSpPr/>
          <p:nvPr/>
        </p:nvSpPr>
        <p:spPr>
          <a:xfrm>
            <a:off x="2562120" y="2571840"/>
            <a:ext cx="4017240" cy="120096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GB" sz="1400" spc="-1" strike="noStrike">
                <a:solidFill>
                  <a:srgbClr val="f3f3f3"/>
                </a:solidFill>
                <a:latin typeface="Fira Sans Condensed Light"/>
                <a:ea typeface="Fira Sans Condensed Light"/>
              </a:rPr>
              <a:t>Do you have any questions? </a:t>
            </a:r>
            <a:r>
              <a:rPr b="0" lang="en-GB" sz="1400" spc="-1" strike="noStrike">
                <a:solidFill>
                  <a:srgbClr val="f3f3f3"/>
                </a:solidFill>
                <a:latin typeface="Wingdings"/>
                <a:ea typeface="Fira Sans Condensed Light"/>
              </a:rPr>
              <a:t></a:t>
            </a:r>
            <a:endParaRPr b="0" lang="en-US" sz="1400" spc="-1" strike="noStrike">
              <a:latin typeface="Arial"/>
            </a:endParaRPr>
          </a:p>
          <a:p>
            <a:pPr algn="ctr">
              <a:lnSpc>
                <a:spcPct val="100000"/>
              </a:lnSpc>
              <a:tabLst>
                <a:tab algn="l" pos="0"/>
              </a:tabLst>
            </a:pPr>
            <a:endParaRPr b="0" lang="en-US" sz="1400" spc="-1" strike="noStrike">
              <a:latin typeface="Arial"/>
            </a:endParaRPr>
          </a:p>
        </p:txBody>
      </p:sp>
    </p:spTree>
  </p:cSld>
  <p:transition spd="slow">
    <p:push dir="u"/>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94" name="CustomShape 1"/>
          <p:cNvSpPr/>
          <p:nvPr/>
        </p:nvSpPr>
        <p:spPr>
          <a:xfrm>
            <a:off x="720000" y="509760"/>
            <a:ext cx="7701120" cy="56988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1" lang="en-GB" sz="3000" spc="-1" strike="noStrike">
                <a:solidFill>
                  <a:srgbClr val="f3f3f3"/>
                </a:solidFill>
                <a:latin typeface="Rajdhani"/>
                <a:ea typeface="Rajdhani"/>
              </a:rPr>
              <a:t>Agenda</a:t>
            </a:r>
            <a:endParaRPr b="0" lang="en-US" sz="3000" spc="-1" strike="noStrike">
              <a:latin typeface="Arial"/>
            </a:endParaRPr>
          </a:p>
        </p:txBody>
      </p:sp>
      <p:sp>
        <p:nvSpPr>
          <p:cNvPr id="195" name="CustomShape 2"/>
          <p:cNvSpPr/>
          <p:nvPr/>
        </p:nvSpPr>
        <p:spPr>
          <a:xfrm>
            <a:off x="720000" y="1152360"/>
            <a:ext cx="7701120" cy="360324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a:lnSpc>
                <a:spcPct val="100000"/>
              </a:lnSpc>
            </a:pPr>
            <a:endParaRPr b="0" lang="en-US" sz="1800" spc="-1" strike="noStrike">
              <a:latin typeface="Arial"/>
            </a:endParaRPr>
          </a:p>
          <a:p>
            <a:pPr marL="618120" indent="-456840">
              <a:lnSpc>
                <a:spcPct val="100000"/>
              </a:lnSpc>
              <a:buClr>
                <a:srgbClr val="f3f3f3"/>
              </a:buClr>
              <a:buFont typeface="Arial"/>
              <a:buChar char="•"/>
            </a:pPr>
            <a:r>
              <a:rPr b="0" lang="en-US" sz="2000" spc="-1" strike="noStrike">
                <a:solidFill>
                  <a:srgbClr val="ffffff"/>
                </a:solidFill>
                <a:latin typeface="Fira Sans Condensed Light"/>
                <a:ea typeface="DejaVu Sans"/>
              </a:rPr>
              <a:t>System Overview</a:t>
            </a:r>
            <a:endParaRPr b="0" lang="en-US" sz="2000" spc="-1" strike="noStrike">
              <a:latin typeface="Arial"/>
            </a:endParaRPr>
          </a:p>
          <a:p>
            <a:pPr marL="618120" indent="-456840">
              <a:lnSpc>
                <a:spcPct val="100000"/>
              </a:lnSpc>
              <a:buClr>
                <a:srgbClr val="f3f3f3"/>
              </a:buClr>
              <a:buFont typeface="Arial"/>
              <a:buChar char="•"/>
            </a:pPr>
            <a:r>
              <a:rPr b="0" lang="en-US" sz="2000" spc="-1" strike="noStrike">
                <a:solidFill>
                  <a:srgbClr val="ffffff"/>
                </a:solidFill>
                <a:latin typeface="Fira Sans Condensed Light"/>
                <a:ea typeface="DejaVu Sans"/>
              </a:rPr>
              <a:t>Tasks done</a:t>
            </a:r>
            <a:endParaRPr b="0" lang="en-US" sz="2000" spc="-1" strike="noStrike">
              <a:latin typeface="Arial"/>
            </a:endParaRPr>
          </a:p>
          <a:p>
            <a:pPr lvl="1" marL="1075320" indent="-456840">
              <a:lnSpc>
                <a:spcPct val="100000"/>
              </a:lnSpc>
              <a:buClr>
                <a:srgbClr val="f3f3f3"/>
              </a:buClr>
              <a:buFont typeface="Arial"/>
              <a:buChar char="•"/>
            </a:pPr>
            <a:r>
              <a:rPr b="0" lang="en-US" sz="2000" spc="-1" strike="noStrike">
                <a:solidFill>
                  <a:srgbClr val="ffffff"/>
                </a:solidFill>
                <a:latin typeface="Fira Sans Condensed Light"/>
                <a:ea typeface="DejaVu Sans"/>
              </a:rPr>
              <a:t>Relevance part</a:t>
            </a:r>
            <a:endParaRPr b="0" lang="en-US" sz="2000" spc="-1" strike="noStrike">
              <a:latin typeface="Arial"/>
            </a:endParaRPr>
          </a:p>
          <a:p>
            <a:pPr lvl="1" marL="1075320" indent="-456840">
              <a:lnSpc>
                <a:spcPct val="100000"/>
              </a:lnSpc>
              <a:buClr>
                <a:srgbClr val="f3f3f3"/>
              </a:buClr>
              <a:buFont typeface="Arial"/>
              <a:buChar char="•"/>
            </a:pPr>
            <a:r>
              <a:rPr b="0" lang="en-US" sz="2000" spc="-1" strike="noStrike">
                <a:solidFill>
                  <a:srgbClr val="ffffff"/>
                </a:solidFill>
                <a:latin typeface="Fira Sans Condensed Light"/>
                <a:ea typeface="DejaVu Sans"/>
              </a:rPr>
              <a:t>Short tandem repeat part</a:t>
            </a:r>
            <a:endParaRPr b="0" lang="en-US" sz="2000" spc="-1" strike="noStrike">
              <a:latin typeface="Arial"/>
            </a:endParaRPr>
          </a:p>
          <a:p>
            <a:pPr lvl="1" marL="1075320" indent="-456840">
              <a:lnSpc>
                <a:spcPct val="100000"/>
              </a:lnSpc>
              <a:buClr>
                <a:srgbClr val="f3f3f3"/>
              </a:buClr>
              <a:buFont typeface="Arial"/>
              <a:buChar char="•"/>
            </a:pPr>
            <a:r>
              <a:rPr b="0" lang="en-US" sz="2000" spc="-1" strike="noStrike">
                <a:solidFill>
                  <a:srgbClr val="ffffff"/>
                </a:solidFill>
                <a:latin typeface="Fira Sans Condensed Light"/>
                <a:ea typeface="DejaVu Sans"/>
              </a:rPr>
              <a:t>Web application </a:t>
            </a:r>
            <a:endParaRPr b="0" lang="en-US" sz="2000" spc="-1" strike="noStrike">
              <a:latin typeface="Arial"/>
            </a:endParaRPr>
          </a:p>
          <a:p>
            <a:pPr lvl="1" marL="1075320" indent="-456840">
              <a:lnSpc>
                <a:spcPct val="100000"/>
              </a:lnSpc>
              <a:buClr>
                <a:srgbClr val="f3f3f3"/>
              </a:buClr>
              <a:buFont typeface="Arial"/>
              <a:buChar char="•"/>
            </a:pPr>
            <a:r>
              <a:rPr b="0" lang="en-US" sz="2000" spc="-1" strike="noStrike">
                <a:solidFill>
                  <a:srgbClr val="ffffff"/>
                </a:solidFill>
                <a:latin typeface="Fira Sans Condensed Light"/>
                <a:ea typeface="DejaVu Sans"/>
              </a:rPr>
              <a:t>GUI enhancing</a:t>
            </a:r>
            <a:endParaRPr b="0" lang="en-US" sz="2000" spc="-1" strike="noStrike">
              <a:latin typeface="Arial"/>
            </a:endParaRPr>
          </a:p>
          <a:p>
            <a:pPr lvl="1" marL="1075320" indent="-456840">
              <a:lnSpc>
                <a:spcPct val="100000"/>
              </a:lnSpc>
              <a:buClr>
                <a:srgbClr val="f3f3f3"/>
              </a:buClr>
              <a:buFont typeface="Arial"/>
              <a:buChar char="•"/>
            </a:pPr>
            <a:r>
              <a:rPr b="0" lang="en-US" sz="2000" spc="-1" strike="noStrike">
                <a:solidFill>
                  <a:srgbClr val="ffffff"/>
                </a:solidFill>
                <a:latin typeface="Fira Sans Condensed Light"/>
                <a:ea typeface="DejaVu Sans"/>
              </a:rPr>
              <a:t>Research paper document</a:t>
            </a:r>
            <a:endParaRPr b="0" lang="en-US" sz="2000" spc="-1" strike="noStrike">
              <a:latin typeface="Arial"/>
            </a:endParaRPr>
          </a:p>
          <a:p>
            <a:pPr lvl="1" marL="1075320" indent="-456840">
              <a:lnSpc>
                <a:spcPct val="100000"/>
              </a:lnSpc>
              <a:buClr>
                <a:srgbClr val="f3f3f3"/>
              </a:buClr>
              <a:buFont typeface="Arial"/>
              <a:buChar char="•"/>
            </a:pPr>
            <a:r>
              <a:rPr b="0" lang="en-US" sz="2000" spc="-1" strike="noStrike">
                <a:solidFill>
                  <a:srgbClr val="ffffff"/>
                </a:solidFill>
                <a:latin typeface="Fira Sans Condensed Light"/>
                <a:ea typeface="DejaVu Sans"/>
              </a:rPr>
              <a:t>Other documents (SRS , SDD , Proposal)</a:t>
            </a:r>
            <a:endParaRPr b="0" lang="en-US" sz="2000" spc="-1" strike="noStrike">
              <a:latin typeface="Arial"/>
            </a:endParaRPr>
          </a:p>
          <a:p>
            <a:pPr lvl="1" marL="1075320" indent="-456840">
              <a:lnSpc>
                <a:spcPct val="100000"/>
              </a:lnSpc>
              <a:buClr>
                <a:srgbClr val="f3f3f3"/>
              </a:buClr>
              <a:buFont typeface="Arial"/>
              <a:buChar char="•"/>
            </a:pPr>
            <a:r>
              <a:rPr b="0" lang="en-US" sz="2000" spc="-1" strike="noStrike">
                <a:solidFill>
                  <a:srgbClr val="ffffff"/>
                </a:solidFill>
                <a:latin typeface="Fira Sans Condensed Light"/>
                <a:ea typeface="DejaVu Sans"/>
              </a:rPr>
              <a:t>Errors and bugs fixes</a:t>
            </a:r>
            <a:endParaRPr b="0" lang="en-US" sz="2000" spc="-1" strike="noStrike">
              <a:latin typeface="Arial"/>
            </a:endParaRPr>
          </a:p>
          <a:p>
            <a:pPr marL="618120">
              <a:lnSpc>
                <a:spcPct val="100000"/>
              </a:lnSpc>
            </a:pPr>
            <a:endParaRPr b="0" lang="en-US" sz="2000" spc="-1" strike="noStrike">
              <a:latin typeface="Arial"/>
            </a:endParaRPr>
          </a:p>
          <a:p>
            <a:pPr>
              <a:lnSpc>
                <a:spcPct val="100000"/>
              </a:lnSpc>
              <a:spcBef>
                <a:spcPts val="1599"/>
              </a:spcBef>
              <a:spcAft>
                <a:spcPts val="1599"/>
              </a:spcAft>
              <a:tabLst>
                <a:tab algn="l" pos="0"/>
              </a:tabLst>
            </a:pPr>
            <a:endParaRPr b="0" lang="en-US" sz="2000" spc="-1" strike="noStrike">
              <a:latin typeface="Arial"/>
            </a:endParaRPr>
          </a:p>
        </p:txBody>
      </p:sp>
    </p:spTree>
  </p:cSld>
  <p:transition spd="slow">
    <p:push dir="u"/>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169560" y="-44640"/>
            <a:ext cx="4857840" cy="63360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3f3f3"/>
                </a:solidFill>
                <a:latin typeface="Rajdhani"/>
                <a:ea typeface="Fira Sans Condensed Light"/>
              </a:rPr>
              <a:t>System overview</a:t>
            </a:r>
            <a:endParaRPr b="0" lang="en-US" sz="3200" spc="-1" strike="noStrike">
              <a:latin typeface="Arial"/>
            </a:endParaRPr>
          </a:p>
        </p:txBody>
      </p:sp>
      <p:sp>
        <p:nvSpPr>
          <p:cNvPr id="197" name="CustomShape 2"/>
          <p:cNvSpPr/>
          <p:nvPr/>
        </p:nvSpPr>
        <p:spPr>
          <a:xfrm>
            <a:off x="74520" y="4622760"/>
            <a:ext cx="7117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a:t>
            </a:r>
            <a:endParaRPr b="0" lang="en-US" sz="1800" spc="-1" strike="noStrike">
              <a:latin typeface="Arial"/>
            </a:endParaRPr>
          </a:p>
        </p:txBody>
      </p:sp>
      <p:pic>
        <p:nvPicPr>
          <p:cNvPr id="198" name="Picture 1" descr="System Overview - Page 2"/>
          <p:cNvPicPr/>
          <p:nvPr/>
        </p:nvPicPr>
        <p:blipFill>
          <a:blip r:embed="rId1"/>
          <a:stretch/>
        </p:blipFill>
        <p:spPr>
          <a:xfrm>
            <a:off x="610920" y="555840"/>
            <a:ext cx="7840080" cy="4381560"/>
          </a:xfrm>
          <a:prstGeom prst="rect">
            <a:avLst/>
          </a:prstGeom>
          <a:ln>
            <a:noFill/>
          </a:ln>
        </p:spPr>
      </p:pic>
    </p:spTree>
  </p:cSld>
  <p:transition spd="slow">
    <p:push dir="u"/>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257760" y="463320"/>
            <a:ext cx="4869360" cy="52020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2000" spc="-1" strike="noStrike">
                <a:solidFill>
                  <a:srgbClr val="ffffff"/>
                </a:solidFill>
                <a:latin typeface="Rajdhani"/>
                <a:ea typeface="DejaVu Sans"/>
              </a:rPr>
              <a:t>Relevance Part </a:t>
            </a:r>
            <a:br/>
            <a:r>
              <a:rPr b="1" lang="en-US" sz="2000" spc="-1" strike="noStrike">
                <a:solidFill>
                  <a:srgbClr val="ffffff"/>
                </a:solidFill>
                <a:latin typeface="Fira Sans Condensed Light"/>
                <a:ea typeface="DejaVu Sans"/>
              </a:rPr>
              <a:t>From : 12/3/2022</a:t>
            </a:r>
            <a:r>
              <a:rPr b="1" lang="en-US" sz="2000" spc="-1" strike="noStrike">
                <a:solidFill>
                  <a:srgbClr val="ffffff"/>
                </a:solidFill>
                <a:latin typeface="Fira Sans Condensed Light"/>
                <a:ea typeface="DejaVu Sans"/>
              </a:rPr>
              <a:t>	</a:t>
            </a:r>
            <a:r>
              <a:rPr b="1" lang="en-US" sz="2000" spc="-1" strike="noStrike">
                <a:solidFill>
                  <a:srgbClr val="ffffff"/>
                </a:solidFill>
                <a:latin typeface="Fira Sans Condensed Light"/>
                <a:ea typeface="DejaVu Sans"/>
              </a:rPr>
              <a:t>To: 28/4/2022</a:t>
            </a:r>
            <a:br/>
            <a:endParaRPr b="0" lang="en-US" sz="2000" spc="-1" strike="noStrike">
              <a:latin typeface="Arial"/>
            </a:endParaRPr>
          </a:p>
        </p:txBody>
      </p:sp>
      <p:sp>
        <p:nvSpPr>
          <p:cNvPr id="200" name="CustomShape 2"/>
          <p:cNvSpPr/>
          <p:nvPr/>
        </p:nvSpPr>
        <p:spPr>
          <a:xfrm>
            <a:off x="74520" y="4622760"/>
            <a:ext cx="7117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2</a:t>
            </a:r>
            <a:endParaRPr b="0" lang="en-US" sz="1800" spc="-1" strike="noStrike">
              <a:latin typeface="Arial"/>
            </a:endParaRPr>
          </a:p>
        </p:txBody>
      </p:sp>
      <p:sp>
        <p:nvSpPr>
          <p:cNvPr id="201" name="CustomShape 3"/>
          <p:cNvSpPr/>
          <p:nvPr/>
        </p:nvSpPr>
        <p:spPr>
          <a:xfrm>
            <a:off x="437040" y="1005840"/>
            <a:ext cx="7701120" cy="360324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a:lnSpc>
                <a:spcPct val="100000"/>
              </a:lnSpc>
            </a:pPr>
            <a:endParaRPr b="0" lang="en-US" sz="1800" spc="-1" strike="noStrike">
              <a:latin typeface="Arial"/>
            </a:endParaRPr>
          </a:p>
          <a:p>
            <a:pPr marL="457200" indent="-295920">
              <a:lnSpc>
                <a:spcPct val="100000"/>
              </a:lnSpc>
              <a:buClr>
                <a:srgbClr val="f3f3f3"/>
              </a:buClr>
              <a:buFont typeface="Arial"/>
              <a:buChar char="•"/>
            </a:pPr>
            <a:r>
              <a:rPr b="0" lang="en-US" sz="1700" spc="-1" strike="noStrike">
                <a:solidFill>
                  <a:srgbClr val="f3f3f3"/>
                </a:solidFill>
                <a:latin typeface="Fira Sans Condensed Light"/>
                <a:ea typeface="Fira Sans Condensed Light"/>
              </a:rPr>
              <a:t>We collected new data containing 40 rs numbers from 2045 different people that will be used in obtaining the relevance final result (Ensemble , Kaggle)</a:t>
            </a:r>
            <a:endParaRPr b="0" lang="en-US" sz="1700" spc="-1" strike="noStrike">
              <a:latin typeface="Arial"/>
            </a:endParaRPr>
          </a:p>
          <a:p>
            <a:pPr marL="160920">
              <a:lnSpc>
                <a:spcPct val="100000"/>
              </a:lnSpc>
            </a:pPr>
            <a:endParaRPr b="0" lang="en-US" sz="1700" spc="-1" strike="noStrike">
              <a:latin typeface="Arial"/>
            </a:endParaRPr>
          </a:p>
          <a:p>
            <a:pPr marL="457200" indent="-295920">
              <a:lnSpc>
                <a:spcPct val="100000"/>
              </a:lnSpc>
              <a:buClr>
                <a:srgbClr val="f3f3f3"/>
              </a:buClr>
              <a:buFont typeface="Arial"/>
              <a:buChar char="•"/>
            </a:pPr>
            <a:r>
              <a:rPr b="0" lang="en-US" sz="1700" spc="-1" strike="noStrike">
                <a:solidFill>
                  <a:srgbClr val="f3f3f3"/>
                </a:solidFill>
                <a:latin typeface="Fira Sans Condensed Light"/>
                <a:ea typeface="DejaVu Sans"/>
              </a:rPr>
              <a:t>Implement the structure of code for the relevance part</a:t>
            </a:r>
            <a:endParaRPr b="0" lang="en-US" sz="1700" spc="-1" strike="noStrike">
              <a:latin typeface="Arial"/>
            </a:endParaRPr>
          </a:p>
          <a:p>
            <a:pPr marL="160920">
              <a:lnSpc>
                <a:spcPct val="100000"/>
              </a:lnSpc>
            </a:pPr>
            <a:endParaRPr b="0" lang="en-US" sz="1700" spc="-1" strike="noStrike">
              <a:latin typeface="Arial"/>
            </a:endParaRPr>
          </a:p>
          <a:p>
            <a:pPr marL="457200" indent="-295920">
              <a:lnSpc>
                <a:spcPct val="100000"/>
              </a:lnSpc>
              <a:buClr>
                <a:srgbClr val="f3f3f3"/>
              </a:buClr>
              <a:buFont typeface="Arial"/>
              <a:buChar char="•"/>
            </a:pPr>
            <a:r>
              <a:rPr b="0" lang="en-US" sz="1700" spc="-1" strike="noStrike">
                <a:solidFill>
                  <a:srgbClr val="f3f3f3"/>
                </a:solidFill>
                <a:latin typeface="Fira Sans Condensed Light"/>
                <a:ea typeface="DejaVu Sans"/>
              </a:rPr>
              <a:t>Comparing different families with one person to find out the best and highest result and displaying it for the user to see as it would be the most relevant family assigned to that person</a:t>
            </a:r>
            <a:endParaRPr b="0" lang="en-US" sz="1700" spc="-1" strike="noStrike">
              <a:latin typeface="Arial"/>
            </a:endParaRPr>
          </a:p>
          <a:p>
            <a:pPr marL="160920">
              <a:lnSpc>
                <a:spcPct val="100000"/>
              </a:lnSpc>
            </a:pPr>
            <a:endParaRPr b="0" lang="en-US" sz="1700" spc="-1" strike="noStrike">
              <a:latin typeface="Arial"/>
            </a:endParaRPr>
          </a:p>
          <a:p>
            <a:pPr marL="457200" indent="-295920">
              <a:lnSpc>
                <a:spcPct val="100000"/>
              </a:lnSpc>
              <a:buClr>
                <a:srgbClr val="f3f3f3"/>
              </a:buClr>
              <a:buFont typeface="Arial"/>
              <a:buChar char="•"/>
            </a:pPr>
            <a:r>
              <a:rPr b="0" lang="en-US" sz="1700" spc="-1" strike="noStrike">
                <a:solidFill>
                  <a:srgbClr val="ffffff"/>
                </a:solidFill>
                <a:latin typeface="Arial"/>
                <a:ea typeface="DejaVu Sans"/>
              </a:rPr>
              <a:t>Enhancing the final results</a:t>
            </a:r>
            <a:endParaRPr b="0" lang="en-US" sz="1700" spc="-1" strike="noStrike">
              <a:latin typeface="Arial"/>
            </a:endParaRPr>
          </a:p>
        </p:txBody>
      </p:sp>
    </p:spTree>
  </p:cSld>
  <p:transition spd="slow">
    <p:push dir="u"/>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553680" y="365760"/>
            <a:ext cx="5938560" cy="72144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2000" spc="-1" strike="noStrike">
                <a:solidFill>
                  <a:srgbClr val="ffffff"/>
                </a:solidFill>
                <a:latin typeface="Rajdhani"/>
                <a:ea typeface="DejaVu Sans"/>
              </a:rPr>
              <a:t>Short Tandem Repeat Part </a:t>
            </a:r>
            <a:br/>
            <a:r>
              <a:rPr b="1" lang="en-US" sz="2000" spc="-1" strike="noStrike">
                <a:solidFill>
                  <a:srgbClr val="ffffff"/>
                </a:solidFill>
                <a:latin typeface="Fira Sans Condensed Light"/>
                <a:ea typeface="DejaVu Sans"/>
              </a:rPr>
              <a:t>From :</a:t>
            </a:r>
            <a:r>
              <a:rPr b="0" lang="en-US" sz="2000" spc="-1" strike="noStrike">
                <a:solidFill>
                  <a:srgbClr val="000000"/>
                </a:solidFill>
                <a:latin typeface="Arial"/>
                <a:ea typeface="DejaVu Sans"/>
              </a:rPr>
              <a:t> </a:t>
            </a:r>
            <a:r>
              <a:rPr b="1" lang="en-US" sz="2000" spc="-1" strike="noStrike">
                <a:solidFill>
                  <a:srgbClr val="ffffff"/>
                </a:solidFill>
                <a:latin typeface="Rajdhani"/>
                <a:ea typeface="DejaVu Sans"/>
              </a:rPr>
              <a:t>15</a:t>
            </a:r>
            <a:r>
              <a:rPr b="1" lang="en-US" sz="2000" spc="-1" strike="noStrike">
                <a:solidFill>
                  <a:srgbClr val="ffffff"/>
                </a:solidFill>
                <a:latin typeface="Fira Sans Condensed Light"/>
                <a:ea typeface="DejaVu Sans"/>
              </a:rPr>
              <a:t>/3/2022</a:t>
            </a:r>
            <a:r>
              <a:rPr b="1" lang="en-US" sz="2000" spc="-1" strike="noStrike">
                <a:solidFill>
                  <a:srgbClr val="ffffff"/>
                </a:solidFill>
                <a:latin typeface="Fira Sans Condensed Light"/>
                <a:ea typeface="DejaVu Sans"/>
              </a:rPr>
              <a:t>	</a:t>
            </a:r>
            <a:r>
              <a:rPr b="1" lang="en-US" sz="2000" spc="-1" strike="noStrike">
                <a:solidFill>
                  <a:srgbClr val="ffffff"/>
                </a:solidFill>
                <a:latin typeface="Fira Sans Condensed Light"/>
                <a:ea typeface="DejaVu Sans"/>
              </a:rPr>
              <a:t>To : 13/5/2022</a:t>
            </a:r>
            <a:br/>
            <a:endParaRPr b="0" lang="en-US" sz="2000" spc="-1" strike="noStrike">
              <a:latin typeface="Arial"/>
            </a:endParaRPr>
          </a:p>
        </p:txBody>
      </p:sp>
      <p:sp>
        <p:nvSpPr>
          <p:cNvPr id="203" name="CustomShape 2"/>
          <p:cNvSpPr/>
          <p:nvPr/>
        </p:nvSpPr>
        <p:spPr>
          <a:xfrm>
            <a:off x="74520" y="4622760"/>
            <a:ext cx="7117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3</a:t>
            </a:r>
            <a:endParaRPr b="0" lang="en-US" sz="1800" spc="-1" strike="noStrike">
              <a:latin typeface="Arial"/>
            </a:endParaRPr>
          </a:p>
        </p:txBody>
      </p:sp>
      <p:sp>
        <p:nvSpPr>
          <p:cNvPr id="204" name="CustomShape 3"/>
          <p:cNvSpPr/>
          <p:nvPr/>
        </p:nvSpPr>
        <p:spPr>
          <a:xfrm>
            <a:off x="619920" y="914400"/>
            <a:ext cx="7701120" cy="402336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a:lnSpc>
                <a:spcPct val="100000"/>
              </a:lnSpc>
            </a:pPr>
            <a:endParaRPr b="0" lang="en-US" sz="1800" spc="-1" strike="noStrike">
              <a:latin typeface="Arial"/>
            </a:endParaRPr>
          </a:p>
          <a:p>
            <a:pPr marL="457200" indent="-295920">
              <a:lnSpc>
                <a:spcPct val="100000"/>
              </a:lnSpc>
              <a:buClr>
                <a:srgbClr val="f3f3f3"/>
              </a:buClr>
              <a:buFont typeface="Arial"/>
              <a:buChar char="•"/>
            </a:pPr>
            <a:r>
              <a:rPr b="0" lang="en-US" sz="1700" spc="-1" strike="noStrike">
                <a:solidFill>
                  <a:srgbClr val="f3f3f3"/>
                </a:solidFill>
                <a:latin typeface="Fira Sans Condensed Light"/>
                <a:ea typeface="Fira Sans Condensed Light"/>
              </a:rPr>
              <a:t>Counting number of repeats for each repeat in the whole genome for each member of the family</a:t>
            </a:r>
            <a:endParaRPr b="0" lang="en-US" sz="1700" spc="-1" strike="noStrike">
              <a:latin typeface="Arial"/>
            </a:endParaRPr>
          </a:p>
          <a:p>
            <a:pPr marL="160920">
              <a:lnSpc>
                <a:spcPct val="100000"/>
              </a:lnSpc>
            </a:pPr>
            <a:endParaRPr b="0" lang="en-US" sz="1700" spc="-1" strike="noStrike">
              <a:latin typeface="Arial"/>
            </a:endParaRPr>
          </a:p>
          <a:p>
            <a:pPr marL="457200" indent="-295920">
              <a:lnSpc>
                <a:spcPct val="100000"/>
              </a:lnSpc>
              <a:buClr>
                <a:srgbClr val="f3f3f3"/>
              </a:buClr>
              <a:buFont typeface="Arial"/>
              <a:buChar char="•"/>
            </a:pPr>
            <a:r>
              <a:rPr b="0" lang="en-US" sz="1700" spc="-1" strike="noStrike">
                <a:solidFill>
                  <a:srgbClr val="ffffff"/>
                </a:solidFill>
                <a:latin typeface="Arial"/>
                <a:ea typeface="DejaVu Sans"/>
              </a:rPr>
              <a:t>Optimizing code to increase performance for the run time</a:t>
            </a:r>
            <a:endParaRPr b="0" lang="en-US" sz="1700" spc="-1" strike="noStrike">
              <a:latin typeface="Arial"/>
            </a:endParaRPr>
          </a:p>
          <a:p>
            <a:pPr marL="160920">
              <a:lnSpc>
                <a:spcPct val="100000"/>
              </a:lnSpc>
            </a:pPr>
            <a:endParaRPr b="0" lang="en-US" sz="1700" spc="-1" strike="noStrike">
              <a:latin typeface="Arial"/>
            </a:endParaRPr>
          </a:p>
          <a:p>
            <a:pPr marL="457200" indent="-295920">
              <a:lnSpc>
                <a:spcPct val="100000"/>
              </a:lnSpc>
              <a:buClr>
                <a:srgbClr val="f3f3f3"/>
              </a:buClr>
              <a:buFont typeface="Arial"/>
              <a:buChar char="•"/>
            </a:pPr>
            <a:r>
              <a:rPr b="0" lang="en-US" sz="1700" spc="-1" strike="noStrike">
                <a:solidFill>
                  <a:srgbClr val="f3f3f3"/>
                </a:solidFill>
                <a:latin typeface="Fira Sans Condensed Light"/>
                <a:ea typeface="DejaVu Sans"/>
              </a:rPr>
              <a:t>Comparing the data from fasta (file extension) with data from csv (file extension for excel)</a:t>
            </a:r>
            <a:endParaRPr b="0" lang="en-US" sz="1700" spc="-1" strike="noStrike">
              <a:latin typeface="Arial"/>
            </a:endParaRPr>
          </a:p>
          <a:p>
            <a:pPr marL="160920">
              <a:lnSpc>
                <a:spcPct val="100000"/>
              </a:lnSpc>
            </a:pPr>
            <a:endParaRPr b="0" lang="en-US" sz="1700" spc="-1" strike="noStrike">
              <a:latin typeface="Arial"/>
            </a:endParaRPr>
          </a:p>
          <a:p>
            <a:pPr marL="457200" indent="-295920">
              <a:lnSpc>
                <a:spcPct val="100000"/>
              </a:lnSpc>
              <a:buClr>
                <a:srgbClr val="f3f3f3"/>
              </a:buClr>
              <a:buFont typeface="Arial"/>
              <a:buChar char="•"/>
            </a:pPr>
            <a:r>
              <a:rPr b="0" lang="en-US" sz="1700" spc="-1" strike="noStrike">
                <a:solidFill>
                  <a:srgbClr val="f3f3f3"/>
                </a:solidFill>
                <a:latin typeface="Fira Sans Condensed Light"/>
                <a:ea typeface="DejaVu Sans"/>
              </a:rPr>
              <a:t>Enhance the final results by firstly comparing our results with actual results from papers to test the work</a:t>
            </a:r>
            <a:endParaRPr b="0" lang="en-US" sz="1700" spc="-1" strike="noStrike">
              <a:latin typeface="Arial"/>
            </a:endParaRPr>
          </a:p>
          <a:p>
            <a:pPr>
              <a:lnSpc>
                <a:spcPct val="100000"/>
              </a:lnSpc>
            </a:pPr>
            <a:endParaRPr b="0" lang="en-US" sz="1700" spc="-1" strike="noStrike">
              <a:latin typeface="Arial"/>
            </a:endParaRPr>
          </a:p>
          <a:p>
            <a:pPr marL="457200" indent="-295920">
              <a:lnSpc>
                <a:spcPct val="100000"/>
              </a:lnSpc>
              <a:buClr>
                <a:srgbClr val="f3f3f3"/>
              </a:buClr>
              <a:buFont typeface="Arial"/>
              <a:buChar char="•"/>
            </a:pPr>
            <a:r>
              <a:rPr b="0" lang="en-US" sz="1700" spc="-1" strike="noStrike">
                <a:solidFill>
                  <a:srgbClr val="f3f3f3"/>
                </a:solidFill>
                <a:latin typeface="Fira Sans Condensed Light"/>
                <a:ea typeface="Fira Sans Condensed Light"/>
              </a:rPr>
              <a:t>Organizing files for short tandem repeat and for better navigation around the code</a:t>
            </a: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Tree>
  </p:cSld>
  <p:transition spd="slow">
    <p:push dir="u"/>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368640" y="396360"/>
            <a:ext cx="6469920" cy="67860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2000" spc="-1" strike="noStrike">
                <a:solidFill>
                  <a:srgbClr val="ffffff"/>
                </a:solidFill>
                <a:latin typeface="Rajdhani"/>
                <a:ea typeface="DejaVu Sans"/>
              </a:rPr>
              <a:t>Web Application</a:t>
            </a:r>
            <a:br/>
            <a:r>
              <a:rPr b="1" lang="en-US" sz="2000" spc="-1" strike="noStrike">
                <a:solidFill>
                  <a:srgbClr val="ffffff"/>
                </a:solidFill>
                <a:latin typeface="Fira Sans Condensed Light"/>
                <a:ea typeface="DejaVu Sans"/>
              </a:rPr>
              <a:t>From : </a:t>
            </a:r>
            <a:r>
              <a:rPr b="1" lang="en-US" sz="2000" spc="-1" strike="noStrike">
                <a:solidFill>
                  <a:srgbClr val="ffffff"/>
                </a:solidFill>
                <a:latin typeface="Rajdhani"/>
                <a:ea typeface="DejaVu Sans"/>
              </a:rPr>
              <a:t>20</a:t>
            </a:r>
            <a:r>
              <a:rPr b="1" lang="en-US" sz="2000" spc="-1" strike="noStrike">
                <a:solidFill>
                  <a:srgbClr val="ffffff"/>
                </a:solidFill>
                <a:latin typeface="Fira Sans Condensed Light"/>
                <a:ea typeface="DejaVu Sans"/>
              </a:rPr>
              <a:t>/3/2022</a:t>
            </a:r>
            <a:r>
              <a:rPr b="1" lang="en-US" sz="2000" spc="-1" strike="noStrike">
                <a:solidFill>
                  <a:srgbClr val="ffffff"/>
                </a:solidFill>
                <a:latin typeface="Fira Sans Condensed Light"/>
                <a:ea typeface="DejaVu Sans"/>
              </a:rPr>
              <a:t>	</a:t>
            </a:r>
            <a:r>
              <a:rPr b="1" lang="en-US" sz="2000" spc="-1" strike="noStrike">
                <a:solidFill>
                  <a:srgbClr val="ffffff"/>
                </a:solidFill>
                <a:latin typeface="Fira Sans Condensed Light"/>
                <a:ea typeface="DejaVu Sans"/>
              </a:rPr>
              <a:t>To : 28/3/2022</a:t>
            </a:r>
            <a:br/>
            <a:endParaRPr b="0" lang="en-US" sz="2000" spc="-1" strike="noStrike">
              <a:latin typeface="Arial"/>
            </a:endParaRPr>
          </a:p>
        </p:txBody>
      </p:sp>
      <p:sp>
        <p:nvSpPr>
          <p:cNvPr id="206" name="CustomShape 2"/>
          <p:cNvSpPr/>
          <p:nvPr/>
        </p:nvSpPr>
        <p:spPr>
          <a:xfrm>
            <a:off x="74520" y="4622760"/>
            <a:ext cx="7117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4</a:t>
            </a:r>
            <a:endParaRPr b="0" lang="en-US" sz="1800" spc="-1" strike="noStrike">
              <a:latin typeface="Arial"/>
            </a:endParaRPr>
          </a:p>
        </p:txBody>
      </p:sp>
      <p:sp>
        <p:nvSpPr>
          <p:cNvPr id="207" name="CustomShape 3"/>
          <p:cNvSpPr/>
          <p:nvPr/>
        </p:nvSpPr>
        <p:spPr>
          <a:xfrm>
            <a:off x="528480" y="1005840"/>
            <a:ext cx="7701120" cy="393192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a:lnSpc>
                <a:spcPct val="100000"/>
              </a:lnSpc>
            </a:pPr>
            <a:endParaRPr b="0" lang="en-US" sz="1800" spc="-1" strike="noStrike">
              <a:latin typeface="Arial"/>
            </a:endParaRPr>
          </a:p>
          <a:p>
            <a:pPr marL="457200" indent="-295920">
              <a:lnSpc>
                <a:spcPct val="100000"/>
              </a:lnSpc>
              <a:buClr>
                <a:srgbClr val="f3f3f3"/>
              </a:buClr>
              <a:buFont typeface="Arial"/>
              <a:buChar char="•"/>
            </a:pPr>
            <a:r>
              <a:rPr b="0" lang="en-US" sz="1700" spc="-1" strike="noStrike">
                <a:solidFill>
                  <a:srgbClr val="f3f3f3"/>
                </a:solidFill>
                <a:latin typeface="Fira Sans Condensed Light"/>
                <a:ea typeface="DejaVu Sans"/>
              </a:rPr>
              <a:t>Start implementing Flask web application to be connected with our system</a:t>
            </a:r>
            <a:endParaRPr b="0" lang="en-US" sz="1700" spc="-1" strike="noStrike">
              <a:latin typeface="Arial"/>
            </a:endParaRPr>
          </a:p>
          <a:p>
            <a:pPr marL="160920">
              <a:lnSpc>
                <a:spcPct val="100000"/>
              </a:lnSpc>
            </a:pPr>
            <a:endParaRPr b="0" lang="en-US" sz="1700" spc="-1" strike="noStrike">
              <a:latin typeface="Arial"/>
            </a:endParaRPr>
          </a:p>
          <a:p>
            <a:pPr marL="457200" indent="-295920">
              <a:lnSpc>
                <a:spcPct val="100000"/>
              </a:lnSpc>
              <a:buClr>
                <a:srgbClr val="f3f3f3"/>
              </a:buClr>
              <a:buFont typeface="Arial"/>
              <a:buChar char="•"/>
            </a:pPr>
            <a:r>
              <a:rPr b="0" lang="en-US" sz="1700" spc="-1" strike="noStrike">
                <a:solidFill>
                  <a:srgbClr val="f3f3f3"/>
                </a:solidFill>
                <a:latin typeface="Fira Sans Condensed Light"/>
                <a:ea typeface="DejaVu Sans"/>
              </a:rPr>
              <a:t>Create and enhance web application using flutter</a:t>
            </a:r>
            <a:endParaRPr b="0" lang="en-US" sz="1700" spc="-1" strike="noStrike">
              <a:latin typeface="Arial"/>
            </a:endParaRPr>
          </a:p>
          <a:p>
            <a:pPr marL="160920">
              <a:lnSpc>
                <a:spcPct val="100000"/>
              </a:lnSpc>
            </a:pPr>
            <a:endParaRPr b="0" lang="en-US" sz="1700" spc="-1" strike="noStrike">
              <a:latin typeface="Arial"/>
            </a:endParaRPr>
          </a:p>
          <a:p>
            <a:pPr marL="457200" indent="-295920">
              <a:lnSpc>
                <a:spcPct val="100000"/>
              </a:lnSpc>
              <a:buClr>
                <a:srgbClr val="f3f3f3"/>
              </a:buClr>
              <a:buFont typeface="Arial"/>
              <a:buChar char="•"/>
            </a:pPr>
            <a:r>
              <a:rPr b="0" lang="en-US" sz="1700" spc="-1" strike="noStrike">
                <a:solidFill>
                  <a:srgbClr val="f3f3f3"/>
                </a:solidFill>
                <a:latin typeface="Fira Sans Condensed Light"/>
                <a:ea typeface="DejaVu Sans"/>
              </a:rPr>
              <a:t>Remove file from code to increase the performance and connect the system’s backend to our web application</a:t>
            </a:r>
            <a:endParaRPr b="0" lang="en-US" sz="1700" spc="-1" strike="noStrike">
              <a:latin typeface="Arial"/>
            </a:endParaRPr>
          </a:p>
          <a:p>
            <a:pPr marL="160920">
              <a:lnSpc>
                <a:spcPct val="100000"/>
              </a:lnSpc>
            </a:pPr>
            <a:endParaRPr b="0" lang="en-US" sz="1700" spc="-1" strike="noStrike">
              <a:latin typeface="Arial"/>
            </a:endParaRPr>
          </a:p>
          <a:p>
            <a:pPr marL="457200" indent="-295920">
              <a:lnSpc>
                <a:spcPct val="100000"/>
              </a:lnSpc>
              <a:buClr>
                <a:srgbClr val="f3f3f3"/>
              </a:buClr>
              <a:buFont typeface="Arial"/>
              <a:buChar char="•"/>
            </a:pPr>
            <a:r>
              <a:rPr b="0" lang="en-US" sz="1700" spc="-1" strike="noStrike">
                <a:solidFill>
                  <a:srgbClr val="f3f3f3"/>
                </a:solidFill>
                <a:latin typeface="Fira Sans Condensed Light"/>
                <a:ea typeface="DejaVu Sans"/>
              </a:rPr>
              <a:t>For flutter, we removed file from code to increase performance and also created a dictionary data structure to remove all lists in the code</a:t>
            </a:r>
            <a:endParaRPr b="0" lang="en-US" sz="1700" spc="-1" strike="noStrike">
              <a:latin typeface="Arial"/>
            </a:endParaRPr>
          </a:p>
          <a:p>
            <a:pPr marL="160920">
              <a:lnSpc>
                <a:spcPct val="100000"/>
              </a:lnSpc>
            </a:pPr>
            <a:endParaRPr b="0" lang="en-US" sz="1700" spc="-1" strike="noStrike">
              <a:latin typeface="Arial"/>
            </a:endParaRPr>
          </a:p>
          <a:p>
            <a:pPr marL="457200" indent="-295920">
              <a:lnSpc>
                <a:spcPct val="100000"/>
              </a:lnSpc>
              <a:buClr>
                <a:srgbClr val="f3f3f3"/>
              </a:buClr>
              <a:buFont typeface="Arial"/>
              <a:buChar char="•"/>
            </a:pPr>
            <a:r>
              <a:rPr b="0" lang="en-US" sz="1700" spc="-1" strike="noStrike">
                <a:solidFill>
                  <a:srgbClr val="f3f3f3"/>
                </a:solidFill>
                <a:latin typeface="Fira Sans Condensed Light"/>
                <a:ea typeface="DejaVu Sans"/>
              </a:rPr>
              <a:t>Enhance the dataset</a:t>
            </a: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160920">
              <a:lnSpc>
                <a:spcPct val="100000"/>
              </a:lnSpc>
            </a:pPr>
            <a:endParaRPr b="0" lang="en-US" sz="2000" spc="-1" strike="noStrike">
              <a:latin typeface="Arial"/>
            </a:endParaRPr>
          </a:p>
        </p:txBody>
      </p:sp>
    </p:spTree>
  </p:cSld>
  <p:transition spd="slow">
    <p:push dir="u"/>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493200" y="512640"/>
            <a:ext cx="4170240" cy="58464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2000" spc="-1" strike="noStrike">
                <a:solidFill>
                  <a:srgbClr val="ffffff"/>
                </a:solidFill>
                <a:latin typeface="Rajdhani"/>
                <a:ea typeface="DejaVu Sans"/>
              </a:rPr>
              <a:t> </a:t>
            </a:r>
            <a:r>
              <a:rPr b="1" lang="en-US" sz="2000" spc="-1" strike="noStrike">
                <a:solidFill>
                  <a:srgbClr val="ffffff"/>
                </a:solidFill>
                <a:latin typeface="Rajdhani"/>
                <a:ea typeface="DejaVu Sans"/>
              </a:rPr>
              <a:t>GUI Enhancing</a:t>
            </a:r>
            <a:br/>
            <a:r>
              <a:rPr b="1" lang="en-US" sz="2000" spc="-1" strike="noStrike">
                <a:solidFill>
                  <a:srgbClr val="ffffff"/>
                </a:solidFill>
                <a:latin typeface="Rajdhani"/>
                <a:ea typeface="DejaVu Sans"/>
              </a:rPr>
              <a:t>28</a:t>
            </a:r>
            <a:r>
              <a:rPr b="1" lang="en-US" sz="2000" spc="-1" strike="noStrike">
                <a:solidFill>
                  <a:srgbClr val="ffffff"/>
                </a:solidFill>
                <a:latin typeface="Fira Sans Condensed Light"/>
                <a:ea typeface="DejaVu Sans"/>
              </a:rPr>
              <a:t>/4/2022</a:t>
            </a:r>
            <a:br/>
            <a:endParaRPr b="0" lang="en-US" sz="2000" spc="-1" strike="noStrike">
              <a:latin typeface="Arial"/>
            </a:endParaRPr>
          </a:p>
        </p:txBody>
      </p:sp>
      <p:sp>
        <p:nvSpPr>
          <p:cNvPr id="209" name="CustomShape 2"/>
          <p:cNvSpPr/>
          <p:nvPr/>
        </p:nvSpPr>
        <p:spPr>
          <a:xfrm>
            <a:off x="74520" y="4622760"/>
            <a:ext cx="7117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5</a:t>
            </a:r>
            <a:endParaRPr b="0" lang="en-US" sz="1800" spc="-1" strike="noStrike">
              <a:latin typeface="Arial"/>
            </a:endParaRPr>
          </a:p>
        </p:txBody>
      </p:sp>
      <p:sp>
        <p:nvSpPr>
          <p:cNvPr id="210" name="CustomShape 3"/>
          <p:cNvSpPr/>
          <p:nvPr/>
        </p:nvSpPr>
        <p:spPr>
          <a:xfrm>
            <a:off x="493200" y="1371600"/>
            <a:ext cx="7701120" cy="210312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a:lnSpc>
                <a:spcPct val="100000"/>
              </a:lnSpc>
            </a:pPr>
            <a:endParaRPr b="0" lang="en-US" sz="1800" spc="-1" strike="noStrike">
              <a:latin typeface="Arial"/>
            </a:endParaRPr>
          </a:p>
          <a:p>
            <a:pPr marL="457200" indent="-295920">
              <a:lnSpc>
                <a:spcPct val="100000"/>
              </a:lnSpc>
              <a:buClr>
                <a:srgbClr val="f3f3f3"/>
              </a:buClr>
              <a:buFont typeface="Arial"/>
              <a:buChar char="•"/>
            </a:pPr>
            <a:r>
              <a:rPr b="0" lang="en-US" sz="1700" spc="-1" strike="noStrike">
                <a:solidFill>
                  <a:srgbClr val="f3f3f3"/>
                </a:solidFill>
                <a:latin typeface="Fira Sans Condensed Light"/>
                <a:ea typeface="DejaVu Sans"/>
              </a:rPr>
              <a:t>Enhancing web application and mobile application UI design</a:t>
            </a:r>
            <a:endParaRPr b="0" lang="en-US" sz="1700" spc="-1" strike="noStrike">
              <a:latin typeface="Arial"/>
            </a:endParaRPr>
          </a:p>
          <a:p>
            <a:pPr marL="160920">
              <a:lnSpc>
                <a:spcPct val="100000"/>
              </a:lnSpc>
            </a:pPr>
            <a:endParaRPr b="0" lang="en-US" sz="1700" spc="-1" strike="noStrike">
              <a:latin typeface="Arial"/>
            </a:endParaRPr>
          </a:p>
          <a:p>
            <a:pPr marL="457200" indent="-295920">
              <a:lnSpc>
                <a:spcPct val="100000"/>
              </a:lnSpc>
              <a:buClr>
                <a:srgbClr val="f3f3f3"/>
              </a:buClr>
              <a:buFont typeface="Arial"/>
              <a:buChar char="•"/>
            </a:pPr>
            <a:r>
              <a:rPr b="0" lang="en-US" sz="1700" spc="-1" strike="noStrike">
                <a:solidFill>
                  <a:srgbClr val="f3f3f3"/>
                </a:solidFill>
                <a:latin typeface="Fira Sans Condensed Light"/>
                <a:ea typeface="DejaVu Sans"/>
              </a:rPr>
              <a:t>Created splash screen for web application and mobile application and enhancing both</a:t>
            </a: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Tree>
  </p:cSld>
  <p:transition spd="slow">
    <p:push dir="u"/>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493200" y="724680"/>
            <a:ext cx="5560920" cy="61632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2000" spc="-1" strike="noStrike">
                <a:solidFill>
                  <a:srgbClr val="ffffff"/>
                </a:solidFill>
                <a:latin typeface="Rajdhani"/>
                <a:ea typeface="DejaVu Sans"/>
              </a:rPr>
              <a:t>Research Paper Document </a:t>
            </a:r>
            <a:br/>
            <a:r>
              <a:rPr b="1" lang="en-US" sz="2000" spc="-1" strike="noStrike">
                <a:solidFill>
                  <a:srgbClr val="ffffff"/>
                </a:solidFill>
                <a:latin typeface="Fira Sans Condensed Light"/>
                <a:ea typeface="DejaVu Sans"/>
              </a:rPr>
              <a:t>From : </a:t>
            </a:r>
            <a:r>
              <a:rPr b="1" lang="en-US" sz="2000" spc="-1" strike="noStrike">
                <a:solidFill>
                  <a:srgbClr val="ffffff"/>
                </a:solidFill>
                <a:latin typeface="Rajdhani"/>
                <a:ea typeface="DejaVu Sans"/>
              </a:rPr>
              <a:t>23</a:t>
            </a:r>
            <a:r>
              <a:rPr b="1" lang="en-US" sz="2000" spc="-1" strike="noStrike">
                <a:solidFill>
                  <a:srgbClr val="ffffff"/>
                </a:solidFill>
                <a:latin typeface="Fira Sans Condensed Light"/>
                <a:ea typeface="DejaVu Sans"/>
              </a:rPr>
              <a:t>/3/2022</a:t>
            </a:r>
            <a:r>
              <a:rPr b="1" lang="en-US" sz="2000" spc="-1" strike="noStrike">
                <a:solidFill>
                  <a:srgbClr val="ffffff"/>
                </a:solidFill>
                <a:latin typeface="Fira Sans Condensed Light"/>
                <a:ea typeface="DejaVu Sans"/>
              </a:rPr>
              <a:t>	</a:t>
            </a:r>
            <a:r>
              <a:rPr b="1" lang="en-US" sz="2000" spc="-1" strike="noStrike">
                <a:solidFill>
                  <a:srgbClr val="ffffff"/>
                </a:solidFill>
                <a:latin typeface="Fira Sans Condensed Light"/>
                <a:ea typeface="DejaVu Sans"/>
              </a:rPr>
              <a:t>To : 28/4/2022</a:t>
            </a:r>
            <a:br/>
            <a:endParaRPr b="0" lang="en-US" sz="2000" spc="-1" strike="noStrike">
              <a:latin typeface="Arial"/>
            </a:endParaRPr>
          </a:p>
          <a:p>
            <a:pPr>
              <a:lnSpc>
                <a:spcPct val="90000"/>
              </a:lnSpc>
            </a:pPr>
            <a:endParaRPr b="0" lang="en-US" sz="2000" spc="-1" strike="noStrike">
              <a:latin typeface="Arial"/>
            </a:endParaRPr>
          </a:p>
          <a:p>
            <a:pPr>
              <a:lnSpc>
                <a:spcPct val="90000"/>
              </a:lnSpc>
            </a:pPr>
            <a:endParaRPr b="0" lang="en-US" sz="2000" spc="-1" strike="noStrike">
              <a:latin typeface="Arial"/>
            </a:endParaRPr>
          </a:p>
        </p:txBody>
      </p:sp>
      <p:sp>
        <p:nvSpPr>
          <p:cNvPr id="212" name="CustomShape 2"/>
          <p:cNvSpPr/>
          <p:nvPr/>
        </p:nvSpPr>
        <p:spPr>
          <a:xfrm>
            <a:off x="74520" y="4622760"/>
            <a:ext cx="7117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6</a:t>
            </a:r>
            <a:endParaRPr b="0" lang="en-US" sz="1800" spc="-1" strike="noStrike">
              <a:latin typeface="Arial"/>
            </a:endParaRPr>
          </a:p>
        </p:txBody>
      </p:sp>
      <p:sp>
        <p:nvSpPr>
          <p:cNvPr id="213" name="CustomShape 3"/>
          <p:cNvSpPr/>
          <p:nvPr/>
        </p:nvSpPr>
        <p:spPr>
          <a:xfrm>
            <a:off x="548640" y="1025640"/>
            <a:ext cx="7701120" cy="391212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a:lnSpc>
                <a:spcPct val="100000"/>
              </a:lnSpc>
            </a:pPr>
            <a:endParaRPr b="0" lang="en-US" sz="1800" spc="-1" strike="noStrike">
              <a:latin typeface="Arial"/>
            </a:endParaRPr>
          </a:p>
          <a:p>
            <a:pPr marL="457200" indent="-295920">
              <a:lnSpc>
                <a:spcPct val="100000"/>
              </a:lnSpc>
              <a:buClr>
                <a:srgbClr val="f3f3f3"/>
              </a:buClr>
              <a:buFont typeface="Arial"/>
              <a:buChar char="•"/>
            </a:pPr>
            <a:r>
              <a:rPr b="0" lang="en-US" sz="1300" spc="-1" strike="noStrike">
                <a:solidFill>
                  <a:srgbClr val="f3f3f3"/>
                </a:solidFill>
                <a:latin typeface="Fira Sans Condensed Light"/>
                <a:ea typeface="DejaVu Sans"/>
              </a:rPr>
              <a:t>Removed some reference papers from related work section and fixing document</a:t>
            </a:r>
            <a:endParaRPr b="0" lang="en-US" sz="1300" spc="-1" strike="noStrike">
              <a:latin typeface="Arial"/>
            </a:endParaRPr>
          </a:p>
          <a:p>
            <a:pPr marL="160920">
              <a:lnSpc>
                <a:spcPct val="100000"/>
              </a:lnSpc>
            </a:pPr>
            <a:endParaRPr b="0" lang="en-US" sz="1300" spc="-1" strike="noStrike">
              <a:latin typeface="Arial"/>
            </a:endParaRPr>
          </a:p>
          <a:p>
            <a:pPr marL="457200" indent="-295920">
              <a:lnSpc>
                <a:spcPct val="100000"/>
              </a:lnSpc>
              <a:buClr>
                <a:srgbClr val="f3f3f3"/>
              </a:buClr>
              <a:buFont typeface="Arial"/>
              <a:buChar char="•"/>
            </a:pPr>
            <a:r>
              <a:rPr b="0" lang="en-US" sz="1300" spc="-1" strike="noStrike">
                <a:solidFill>
                  <a:srgbClr val="f3f3f3"/>
                </a:solidFill>
                <a:latin typeface="Fira Sans Condensed Light"/>
                <a:ea typeface="DejaVu Sans"/>
              </a:rPr>
              <a:t>Enhancing sudo code in proof of concept section</a:t>
            </a:r>
            <a:endParaRPr b="0" lang="en-US" sz="1300" spc="-1" strike="noStrike">
              <a:latin typeface="Arial"/>
            </a:endParaRPr>
          </a:p>
          <a:p>
            <a:pPr marL="160920">
              <a:lnSpc>
                <a:spcPct val="100000"/>
              </a:lnSpc>
            </a:pPr>
            <a:endParaRPr b="0" lang="en-US" sz="1300" spc="-1" strike="noStrike">
              <a:latin typeface="Arial"/>
            </a:endParaRPr>
          </a:p>
          <a:p>
            <a:pPr marL="457200" indent="-295920">
              <a:lnSpc>
                <a:spcPct val="100000"/>
              </a:lnSpc>
              <a:buClr>
                <a:srgbClr val="f3f3f3"/>
              </a:buClr>
              <a:buFont typeface="Arial"/>
              <a:buChar char="•"/>
            </a:pPr>
            <a:r>
              <a:rPr b="0" lang="en-US" sz="1300" spc="-1" strike="noStrike">
                <a:solidFill>
                  <a:srgbClr val="f3f3f3"/>
                </a:solidFill>
                <a:latin typeface="Fira Sans Condensed Light"/>
                <a:ea typeface="DejaVu Sans"/>
              </a:rPr>
              <a:t>Redraw system overview diagram</a:t>
            </a:r>
            <a:endParaRPr b="0" lang="en-US" sz="1300" spc="-1" strike="noStrike">
              <a:latin typeface="Arial"/>
            </a:endParaRPr>
          </a:p>
          <a:p>
            <a:pPr marL="160920">
              <a:lnSpc>
                <a:spcPct val="100000"/>
              </a:lnSpc>
            </a:pPr>
            <a:endParaRPr b="0" lang="en-US" sz="1300" spc="-1" strike="noStrike">
              <a:latin typeface="Arial"/>
            </a:endParaRPr>
          </a:p>
          <a:p>
            <a:pPr marL="457200" indent="-295920">
              <a:lnSpc>
                <a:spcPct val="100000"/>
              </a:lnSpc>
              <a:buClr>
                <a:srgbClr val="f3f3f3"/>
              </a:buClr>
              <a:buFont typeface="Arial"/>
              <a:buChar char="•"/>
            </a:pPr>
            <a:r>
              <a:rPr b="0" lang="en-US" sz="1300" spc="-1" strike="noStrike">
                <a:solidFill>
                  <a:srgbClr val="f3f3f3"/>
                </a:solidFill>
                <a:latin typeface="Fira Sans Condensed Light"/>
                <a:ea typeface="DejaVu Sans"/>
              </a:rPr>
              <a:t>Optimizing paternity code and experimental results section and enhancing conclusion section</a:t>
            </a:r>
            <a:endParaRPr b="0" lang="en-US" sz="1300" spc="-1" strike="noStrike">
              <a:latin typeface="Arial"/>
            </a:endParaRPr>
          </a:p>
          <a:p>
            <a:pPr marL="160920">
              <a:lnSpc>
                <a:spcPct val="100000"/>
              </a:lnSpc>
            </a:pPr>
            <a:endParaRPr b="0" lang="en-US" sz="1300" spc="-1" strike="noStrike">
              <a:latin typeface="Arial"/>
            </a:endParaRPr>
          </a:p>
          <a:p>
            <a:pPr marL="457200" indent="-295920">
              <a:lnSpc>
                <a:spcPct val="100000"/>
              </a:lnSpc>
              <a:buClr>
                <a:srgbClr val="f3f3f3"/>
              </a:buClr>
              <a:buFont typeface="Arial"/>
              <a:buChar char="•"/>
            </a:pPr>
            <a:r>
              <a:rPr b="0" lang="en-US" sz="1300" spc="-1" strike="noStrike">
                <a:solidFill>
                  <a:srgbClr val="f3f3f3"/>
                </a:solidFill>
                <a:latin typeface="Fira Sans Condensed Light"/>
                <a:ea typeface="DejaVu Sans"/>
              </a:rPr>
              <a:t>Edit and add screenshots with clear description and add tables with also much information to explain all of them</a:t>
            </a:r>
            <a:endParaRPr b="0" lang="en-US" sz="1300" spc="-1" strike="noStrike">
              <a:latin typeface="Arial"/>
            </a:endParaRPr>
          </a:p>
          <a:p>
            <a:pPr marL="160920">
              <a:lnSpc>
                <a:spcPct val="100000"/>
              </a:lnSpc>
            </a:pPr>
            <a:endParaRPr b="0" lang="en-US" sz="1300" spc="-1" strike="noStrike">
              <a:latin typeface="Arial"/>
            </a:endParaRPr>
          </a:p>
          <a:p>
            <a:pPr marL="457200" indent="-295920">
              <a:lnSpc>
                <a:spcPct val="100000"/>
              </a:lnSpc>
              <a:buClr>
                <a:srgbClr val="f3f3f3"/>
              </a:buClr>
              <a:buFont typeface="Arial"/>
              <a:buChar char="•"/>
            </a:pPr>
            <a:r>
              <a:rPr b="0" lang="en-US" sz="1300" spc="-1" strike="noStrike">
                <a:solidFill>
                  <a:srgbClr val="f3f3f3"/>
                </a:solidFill>
                <a:latin typeface="Fira Sans Condensed Light"/>
                <a:ea typeface="DejaVu Sans"/>
              </a:rPr>
              <a:t>Fixing multiple writing mistakes and pattern problems</a:t>
            </a:r>
            <a:endParaRPr b="0" lang="en-US" sz="1300" spc="-1" strike="noStrike">
              <a:latin typeface="Arial"/>
            </a:endParaRPr>
          </a:p>
          <a:p>
            <a:pPr marL="160920">
              <a:lnSpc>
                <a:spcPct val="100000"/>
              </a:lnSpc>
            </a:pPr>
            <a:endParaRPr b="0" lang="en-US" sz="1300" spc="-1" strike="noStrike">
              <a:latin typeface="Arial"/>
            </a:endParaRPr>
          </a:p>
          <a:p>
            <a:pPr marL="457200" indent="-295920">
              <a:lnSpc>
                <a:spcPct val="100000"/>
              </a:lnSpc>
              <a:buClr>
                <a:srgbClr val="f3f3f3"/>
              </a:buClr>
              <a:buFont typeface="Arial"/>
              <a:buChar char="•"/>
            </a:pPr>
            <a:r>
              <a:rPr b="0" lang="en-US" sz="1300" spc="-1" strike="noStrike">
                <a:solidFill>
                  <a:srgbClr val="f3f3f3"/>
                </a:solidFill>
                <a:latin typeface="Fira Sans Condensed Light"/>
                <a:ea typeface="DejaVu Sans"/>
              </a:rPr>
              <a:t>Overall fixing and enhancing multiple sections in the paper based on supervisor and TA’s notes</a:t>
            </a:r>
            <a:r>
              <a:rPr b="0" lang="en-US" sz="1300" spc="-1" strike="noStrike">
                <a:solidFill>
                  <a:srgbClr val="f3f3f3"/>
                </a:solidFill>
                <a:latin typeface="Fira Sans Condensed Light"/>
                <a:ea typeface="DejaVu Sans"/>
              </a:rPr>
              <a:t>	</a:t>
            </a: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Tree>
  </p:cSld>
  <p:transition spd="slow">
    <p:push dir="u"/>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500040" y="365760"/>
            <a:ext cx="8118720" cy="82548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2000" spc="-1" strike="noStrike">
                <a:solidFill>
                  <a:srgbClr val="ffffff"/>
                </a:solidFill>
                <a:latin typeface="Rajdhani"/>
                <a:ea typeface="DejaVu Sans"/>
              </a:rPr>
              <a:t>Other Documents (SRS , SDD , Proposal) </a:t>
            </a:r>
            <a:br/>
            <a:r>
              <a:rPr b="1" lang="en-US" sz="2000" spc="-1" strike="noStrike">
                <a:solidFill>
                  <a:srgbClr val="ffffff"/>
                </a:solidFill>
                <a:latin typeface="Fira Sans Condensed Light"/>
                <a:ea typeface="DejaVu Sans"/>
              </a:rPr>
              <a:t>From : </a:t>
            </a:r>
            <a:r>
              <a:rPr b="1" lang="en-US" sz="2000" spc="-1" strike="noStrike">
                <a:solidFill>
                  <a:srgbClr val="ffffff"/>
                </a:solidFill>
                <a:latin typeface="Rajdhani"/>
                <a:ea typeface="DejaVu Sans"/>
              </a:rPr>
              <a:t>30</a:t>
            </a:r>
            <a:r>
              <a:rPr b="1" lang="en-US" sz="2000" spc="-1" strike="noStrike">
                <a:solidFill>
                  <a:srgbClr val="ffffff"/>
                </a:solidFill>
                <a:latin typeface="Fira Sans Condensed Light"/>
                <a:ea typeface="DejaVu Sans"/>
              </a:rPr>
              <a:t>/4/2022</a:t>
            </a:r>
            <a:r>
              <a:rPr b="1" lang="en-US" sz="2000" spc="-1" strike="noStrike">
                <a:solidFill>
                  <a:srgbClr val="ffffff"/>
                </a:solidFill>
                <a:latin typeface="Fira Sans Condensed Light"/>
                <a:ea typeface="DejaVu Sans"/>
              </a:rPr>
              <a:t>	</a:t>
            </a:r>
            <a:r>
              <a:rPr b="1" lang="en-US" sz="2000" spc="-1" strike="noStrike">
                <a:solidFill>
                  <a:srgbClr val="ffffff"/>
                </a:solidFill>
                <a:latin typeface="Fira Sans Condensed Light"/>
                <a:ea typeface="DejaVu Sans"/>
              </a:rPr>
              <a:t>To : 5/5/2022</a:t>
            </a:r>
            <a:br/>
            <a:endParaRPr b="0" lang="en-US" sz="2000" spc="-1" strike="noStrike">
              <a:latin typeface="Arial"/>
            </a:endParaRPr>
          </a:p>
        </p:txBody>
      </p:sp>
      <p:sp>
        <p:nvSpPr>
          <p:cNvPr id="215" name="CustomShape 2"/>
          <p:cNvSpPr/>
          <p:nvPr/>
        </p:nvSpPr>
        <p:spPr>
          <a:xfrm>
            <a:off x="74520" y="4622760"/>
            <a:ext cx="7117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7</a:t>
            </a:r>
            <a:endParaRPr b="0" lang="en-US" sz="1800" spc="-1" strike="noStrike">
              <a:latin typeface="Arial"/>
            </a:endParaRPr>
          </a:p>
        </p:txBody>
      </p:sp>
      <p:sp>
        <p:nvSpPr>
          <p:cNvPr id="216" name="CustomShape 3"/>
          <p:cNvSpPr/>
          <p:nvPr/>
        </p:nvSpPr>
        <p:spPr>
          <a:xfrm>
            <a:off x="548640" y="1097280"/>
            <a:ext cx="7863840" cy="374904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a:lnSpc>
                <a:spcPct val="100000"/>
              </a:lnSpc>
            </a:pPr>
            <a:endParaRPr b="0" lang="en-US" sz="1800" spc="-1" strike="noStrike">
              <a:latin typeface="Arial"/>
            </a:endParaRPr>
          </a:p>
          <a:p>
            <a:pPr marL="457200" indent="-295920">
              <a:lnSpc>
                <a:spcPct val="100000"/>
              </a:lnSpc>
              <a:buClr>
                <a:srgbClr val="f3f3f3"/>
              </a:buClr>
              <a:buFont typeface="Arial"/>
              <a:buChar char="•"/>
            </a:pPr>
            <a:r>
              <a:rPr b="0" lang="en-US" sz="1700" spc="-1" strike="noStrike">
                <a:solidFill>
                  <a:srgbClr val="f3f3f3"/>
                </a:solidFill>
                <a:latin typeface="Fira Sans Condensed Light"/>
                <a:ea typeface="DejaVu Sans"/>
              </a:rPr>
              <a:t>Update all three documents (Proposal, SRS, SDD)</a:t>
            </a:r>
            <a:endParaRPr b="0" lang="en-US" sz="1700" spc="-1" strike="noStrike">
              <a:latin typeface="Arial"/>
            </a:endParaRPr>
          </a:p>
          <a:p>
            <a:pPr marL="160920">
              <a:lnSpc>
                <a:spcPct val="100000"/>
              </a:lnSpc>
            </a:pPr>
            <a:endParaRPr b="0" lang="en-US" sz="1700" spc="-1" strike="noStrike">
              <a:latin typeface="Arial"/>
            </a:endParaRPr>
          </a:p>
          <a:p>
            <a:pPr marL="457200" indent="-295920">
              <a:lnSpc>
                <a:spcPct val="100000"/>
              </a:lnSpc>
              <a:buClr>
                <a:srgbClr val="f3f3f3"/>
              </a:buClr>
              <a:buFont typeface="Arial"/>
              <a:buChar char="•"/>
            </a:pPr>
            <a:r>
              <a:rPr b="0" lang="en-US" sz="1700" spc="-1" strike="noStrike">
                <a:solidFill>
                  <a:srgbClr val="f3f3f3"/>
                </a:solidFill>
                <a:latin typeface="Fira Sans Condensed Light"/>
                <a:ea typeface="DejaVu Sans"/>
              </a:rPr>
              <a:t>Update diagrams, figures, tables and modifying system overview in all three papers</a:t>
            </a:r>
            <a:endParaRPr b="0" lang="en-US" sz="1700" spc="-1" strike="noStrike">
              <a:latin typeface="Arial"/>
            </a:endParaRPr>
          </a:p>
          <a:p>
            <a:pPr marL="160920">
              <a:lnSpc>
                <a:spcPct val="100000"/>
              </a:lnSpc>
            </a:pPr>
            <a:endParaRPr b="0" lang="en-US" sz="1700" spc="-1" strike="noStrike">
              <a:latin typeface="Arial"/>
            </a:endParaRPr>
          </a:p>
          <a:p>
            <a:pPr marL="457200" indent="-295920">
              <a:lnSpc>
                <a:spcPct val="100000"/>
              </a:lnSpc>
              <a:buClr>
                <a:srgbClr val="f3f3f3"/>
              </a:buClr>
              <a:buFont typeface="Arial"/>
              <a:buChar char="•"/>
            </a:pPr>
            <a:r>
              <a:rPr b="0" lang="en-US" sz="1700" spc="-1" strike="noStrike">
                <a:solidFill>
                  <a:srgbClr val="f3f3f3"/>
                </a:solidFill>
                <a:latin typeface="Fira Sans Condensed Light"/>
                <a:ea typeface="DejaVu Sans"/>
              </a:rPr>
              <a:t>Rewriting functional and non functional requirements, user characteristics</a:t>
            </a:r>
            <a:endParaRPr b="0" lang="en-US" sz="1700" spc="-1" strike="noStrike">
              <a:latin typeface="Arial"/>
            </a:endParaRPr>
          </a:p>
          <a:p>
            <a:pPr marL="160920">
              <a:lnSpc>
                <a:spcPct val="100000"/>
              </a:lnSpc>
            </a:pPr>
            <a:endParaRPr b="0" lang="en-US" sz="1700" spc="-1" strike="noStrike">
              <a:latin typeface="Arial"/>
            </a:endParaRPr>
          </a:p>
          <a:p>
            <a:pPr marL="457200" indent="-295920">
              <a:lnSpc>
                <a:spcPct val="100000"/>
              </a:lnSpc>
              <a:buClr>
                <a:srgbClr val="f3f3f3"/>
              </a:buClr>
              <a:buFont typeface="Arial"/>
              <a:buChar char="•"/>
            </a:pPr>
            <a:r>
              <a:rPr b="0" lang="en-US" sz="1700" spc="-1" strike="noStrike">
                <a:solidFill>
                  <a:srgbClr val="f3f3f3"/>
                </a:solidFill>
                <a:latin typeface="Fira Sans Condensed Light"/>
                <a:ea typeface="DejaVu Sans"/>
              </a:rPr>
              <a:t>Remaking presentations for all three documents</a:t>
            </a:r>
            <a:endParaRPr b="0" lang="en-US" sz="1700" spc="-1" strike="noStrike">
              <a:latin typeface="Arial"/>
            </a:endParaRPr>
          </a:p>
          <a:p>
            <a:pPr marL="160920">
              <a:lnSpc>
                <a:spcPct val="100000"/>
              </a:lnSpc>
            </a:pPr>
            <a:endParaRPr b="0" lang="en-US" sz="1700" spc="-1" strike="noStrike">
              <a:latin typeface="Arial"/>
            </a:endParaRPr>
          </a:p>
          <a:p>
            <a:pPr marL="457200" indent="-295920">
              <a:lnSpc>
                <a:spcPct val="100000"/>
              </a:lnSpc>
              <a:buClr>
                <a:srgbClr val="f3f3f3"/>
              </a:buClr>
              <a:buFont typeface="Arial"/>
              <a:buChar char="•"/>
            </a:pPr>
            <a:r>
              <a:rPr b="0" lang="en-US" sz="1700" spc="-1" strike="noStrike">
                <a:solidFill>
                  <a:srgbClr val="f3f3f3"/>
                </a:solidFill>
                <a:latin typeface="Fira Sans Condensed Light"/>
                <a:ea typeface="DejaVu Sans"/>
              </a:rPr>
              <a:t>Rewriting proposal document from beginning</a:t>
            </a: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Tree>
  </p:cSld>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297</TotalTime>
  <Application>LibreOffice/6.4.7.2$Linux_X86_64 LibreOffice_project/40$Build-2</Application>
  <Words>635</Words>
  <Paragraphs>188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2022-05-09T20:05:23Z</dcterms:created>
  <dc:creator/>
  <dc:description/>
  <dc:language>en-US</dc:language>
  <cp:lastModifiedBy/>
  <dcterms:modified xsi:type="dcterms:W3CDTF">2022-05-13T22:08:02Z</dcterms:modified>
  <cp:revision>73</cp:revision>
  <dc:subject/>
  <dc:title>Paternity testing using genetics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ICV">
    <vt:lpwstr>3383609131AF4B86B31D905662A6DE64</vt:lpwstr>
  </property>
  <property fmtid="{D5CDD505-2E9C-101B-9397-08002B2CF9AE}" pid="6" name="KSOProductBuildVer">
    <vt:lpwstr>1033-11.2.0.11074</vt:lpwstr>
  </property>
  <property fmtid="{D5CDD505-2E9C-101B-9397-08002B2CF9AE}" pid="7" name="LinksUpToDate">
    <vt:bool>0</vt:bool>
  </property>
  <property fmtid="{D5CDD505-2E9C-101B-9397-08002B2CF9AE}" pid="8" name="MMClips">
    <vt:i4>0</vt:i4>
  </property>
  <property fmtid="{D5CDD505-2E9C-101B-9397-08002B2CF9AE}" pid="9" name="Notes">
    <vt:i4>0</vt:i4>
  </property>
  <property fmtid="{D5CDD505-2E9C-101B-9397-08002B2CF9AE}" pid="10" name="PresentationFormat">
    <vt:lpwstr>On-screen Show (16:9)</vt:lpwstr>
  </property>
  <property fmtid="{D5CDD505-2E9C-101B-9397-08002B2CF9AE}" pid="11" name="ScaleCrop">
    <vt:bool>0</vt:bool>
  </property>
  <property fmtid="{D5CDD505-2E9C-101B-9397-08002B2CF9AE}" pid="12" name="ShareDoc">
    <vt:bool>0</vt:bool>
  </property>
  <property fmtid="{D5CDD505-2E9C-101B-9397-08002B2CF9AE}" pid="13" name="Slides">
    <vt:i4>12</vt:i4>
  </property>
</Properties>
</file>