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8"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1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1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1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2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3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4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4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4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4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4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5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5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6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5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91"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22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hyperlink" Target="http://cscgp.miuegypt.edu.eg/graduation-projects-2021-2022/genetics/" TargetMode="External"/><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66" name="CustomShape 1"/>
          <p:cNvSpPr/>
          <p:nvPr/>
        </p:nvSpPr>
        <p:spPr>
          <a:xfrm>
            <a:off x="210600" y="1443600"/>
            <a:ext cx="4401360" cy="161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US" sz="4800" b="1" strike="noStrike" spc="-1">
                <a:solidFill>
                  <a:srgbClr val="F3F3F3"/>
                </a:solidFill>
                <a:latin typeface="Anton"/>
                <a:ea typeface="Anton"/>
              </a:rPr>
              <a:t>Paternity testing using genetics</a:t>
            </a:r>
            <a:endParaRPr lang="en-US" sz="4800" b="0" strike="noStrike" spc="-1">
              <a:latin typeface="Arial"/>
            </a:endParaRPr>
          </a:p>
        </p:txBody>
      </p:sp>
      <p:sp>
        <p:nvSpPr>
          <p:cNvPr id="267" name="CustomShape 2"/>
          <p:cNvSpPr/>
          <p:nvPr/>
        </p:nvSpPr>
        <p:spPr>
          <a:xfrm>
            <a:off x="588240" y="3942360"/>
            <a:ext cx="3382560" cy="43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1400" b="0" strike="noStrike" spc="-1">
                <a:solidFill>
                  <a:srgbClr val="F3F3F3"/>
                </a:solidFill>
                <a:latin typeface="Advent Pro Light"/>
                <a:ea typeface="Advent Pro Light"/>
              </a:rPr>
              <a:t>Supervised by : Dr. Ashraf Abdelraouf &amp; Eng. Ahmed Hazem</a:t>
            </a:r>
            <a:endParaRPr lang="en-US" sz="1400" b="0" strike="noStrike" spc="-1">
              <a:latin typeface="Arial"/>
            </a:endParaRPr>
          </a:p>
          <a:p>
            <a:pPr>
              <a:lnSpc>
                <a:spcPct val="100000"/>
              </a:lnSpc>
              <a:tabLst>
                <a:tab pos="0" algn="l"/>
              </a:tabLst>
            </a:pPr>
            <a:endParaRPr lang="en-US" sz="1400" b="0" strike="noStrike" spc="-1">
              <a:latin typeface="Arial"/>
            </a:endParaRPr>
          </a:p>
        </p:txBody>
      </p:sp>
      <p:pic>
        <p:nvPicPr>
          <p:cNvPr id="268" name="Google Shape;104;p24"/>
          <p:cNvPicPr/>
          <p:nvPr/>
        </p:nvPicPr>
        <p:blipFill>
          <a:blip r:embed="rId3"/>
          <a:srcRect l="6663" t="4856" r="6220" b="5494"/>
          <a:stretch/>
        </p:blipFill>
        <p:spPr>
          <a:xfrm>
            <a:off x="4697280" y="444960"/>
            <a:ext cx="4194720" cy="4317120"/>
          </a:xfrm>
          <a:prstGeom prst="rect">
            <a:avLst/>
          </a:prstGeom>
          <a:ln>
            <a:noFill/>
          </a:ln>
        </p:spPr>
      </p:pic>
      <p:sp>
        <p:nvSpPr>
          <p:cNvPr id="269" name="CustomShape 3"/>
          <p:cNvSpPr/>
          <p:nvPr/>
        </p:nvSpPr>
        <p:spPr>
          <a:xfrm>
            <a:off x="731160" y="3108960"/>
            <a:ext cx="3382560" cy="43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1400" b="0" strike="noStrike" spc="-1">
                <a:solidFill>
                  <a:srgbClr val="F3F3F3"/>
                </a:solidFill>
                <a:latin typeface="Advent Pro Light"/>
                <a:ea typeface="Advent Pro Light"/>
              </a:rPr>
              <a:t>Team Members: Youssif Assem, Mohamed Moataz, Kareem Ehab, Mohamed Akram, Ahmed Gamal</a:t>
            </a:r>
            <a:endParaRPr lang="en-US" sz="1400" b="0" strike="noStrike" spc="-1">
              <a:latin typeface="Arial"/>
            </a:endParaRPr>
          </a:p>
          <a:p>
            <a:pPr>
              <a:lnSpc>
                <a:spcPct val="100000"/>
              </a:lnSpc>
              <a:tabLst>
                <a:tab pos="0" algn="l"/>
              </a:tabLst>
            </a:pPr>
            <a:endParaRPr lang="en-US" sz="1400" b="0" strike="noStrike" spc="-1">
              <a:latin typeface="Arial"/>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283680" y="-11880"/>
            <a:ext cx="1910880" cy="1383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a:solidFill>
                  <a:srgbClr val="FFFFFF"/>
                </a:solidFill>
                <a:latin typeface="Rajdhani"/>
                <a:ea typeface="DejaVu Sans"/>
              </a:rPr>
              <a:t>Tasks </a:t>
            </a:r>
            <a:r>
              <a:t/>
            </a:r>
            <a:br/>
            <a:r>
              <a:rPr lang="en-US" sz="2200" b="1" strike="noStrike" spc="-1">
                <a:solidFill>
                  <a:srgbClr val="FFFFFF"/>
                </a:solidFill>
                <a:latin typeface="Rajdhani"/>
                <a:ea typeface="DejaVu Sans"/>
              </a:rPr>
              <a:t>21</a:t>
            </a:r>
            <a:r>
              <a:rPr lang="en-US" sz="2200" b="1" strike="noStrike" spc="-1">
                <a:solidFill>
                  <a:srgbClr val="FFFFFF"/>
                </a:solidFill>
                <a:latin typeface="Fira Sans Condensed Light"/>
                <a:ea typeface="DejaVu Sans"/>
              </a:rPr>
              <a:t>/3/2022</a:t>
            </a:r>
            <a:r>
              <a:t/>
            </a:r>
            <a:br/>
            <a:endParaRPr lang="en-US" sz="2200" b="0" strike="noStrike" spc="-1">
              <a:latin typeface="Arial"/>
            </a:endParaRPr>
          </a:p>
        </p:txBody>
      </p:sp>
      <p:sp>
        <p:nvSpPr>
          <p:cNvPr id="294"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295" name="CustomShape 3"/>
          <p:cNvSpPr/>
          <p:nvPr/>
        </p:nvSpPr>
        <p:spPr>
          <a:xfrm>
            <a:off x="493200" y="1098720"/>
            <a:ext cx="7701480" cy="265032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dirty="0">
              <a:latin typeface="Arial"/>
            </a:endParaRPr>
          </a:p>
          <a:p>
            <a:pPr marL="457200" indent="-29628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Website design</a:t>
            </a: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Enhance the Website design and solving issues.</a:t>
            </a:r>
            <a:endParaRPr lang="en-US" sz="2000" b="0" strike="noStrike" spc="-1" dirty="0">
              <a:latin typeface="Arial"/>
            </a:endParaRPr>
          </a:p>
          <a:p>
            <a:pPr marL="457200" indent="-296280">
              <a:lnSpc>
                <a:spcPct val="100000"/>
              </a:lnSpc>
              <a:buClr>
                <a:srgbClr val="F3F3F3"/>
              </a:buClr>
              <a:buFont typeface="Arial"/>
              <a:buChar char="•"/>
            </a:pPr>
            <a:r>
              <a:rPr lang="en-US" sz="2000" b="0" strike="noStrike" spc="-1" dirty="0" smtClean="0">
                <a:solidFill>
                  <a:srgbClr val="F3F3F3"/>
                </a:solidFill>
                <a:latin typeface="Fira Sans Condensed Light"/>
                <a:ea typeface="Fira Sans Condensed Light"/>
              </a:rPr>
              <a:t>Short tandem repeat code</a:t>
            </a:r>
            <a:endParaRPr lang="en-US" sz="2000" b="0" strike="noStrike" spc="-1" dirty="0" smtClean="0">
              <a:latin typeface="Arial"/>
            </a:endParaRPr>
          </a:p>
          <a:p>
            <a:pPr marL="457200" indent="-296280">
              <a:lnSpc>
                <a:spcPct val="100000"/>
              </a:lnSpc>
              <a:buClr>
                <a:srgbClr val="F3F3F3"/>
              </a:buClr>
              <a:buFont typeface="Arial"/>
              <a:buChar char="•"/>
            </a:pPr>
            <a:r>
              <a:rPr lang="en-US" sz="2000" b="0" strike="noStrike" spc="-1" dirty="0" smtClean="0">
                <a:solidFill>
                  <a:srgbClr val="F3F3F3"/>
                </a:solidFill>
                <a:latin typeface="Fira Sans Condensed Light"/>
                <a:ea typeface="Fira Sans Condensed Light"/>
              </a:rPr>
              <a:t>Comparing results with actual results from papers to test the work.</a:t>
            </a:r>
            <a:endParaRPr lang="en-US" sz="2000" b="0" strike="noStrike" spc="-1" dirty="0" smtClean="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283680" y="-11880"/>
            <a:ext cx="1910880" cy="1383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a:solidFill>
                  <a:srgbClr val="FFFFFF"/>
                </a:solidFill>
                <a:latin typeface="Rajdhani"/>
                <a:ea typeface="DejaVu Sans"/>
              </a:rPr>
              <a:t>Tasks </a:t>
            </a:r>
            <a:r>
              <a:t/>
            </a:r>
            <a:br/>
            <a:r>
              <a:rPr lang="en-US" sz="2200" b="1" strike="noStrike" spc="-1">
                <a:solidFill>
                  <a:srgbClr val="FFFFFF"/>
                </a:solidFill>
                <a:latin typeface="Rajdhani"/>
                <a:ea typeface="DejaVu Sans"/>
              </a:rPr>
              <a:t>23</a:t>
            </a:r>
            <a:r>
              <a:rPr lang="en-US" sz="2200" b="1" strike="noStrike" spc="-1">
                <a:solidFill>
                  <a:srgbClr val="FFFFFF"/>
                </a:solidFill>
                <a:latin typeface="Fira Sans Condensed Light"/>
                <a:ea typeface="DejaVu Sans"/>
              </a:rPr>
              <a:t>/3/2022</a:t>
            </a:r>
            <a:r>
              <a:t/>
            </a:r>
            <a:br/>
            <a:endParaRPr lang="en-US" sz="2200" b="0" strike="noStrike" spc="-1">
              <a:latin typeface="Arial"/>
            </a:endParaRPr>
          </a:p>
        </p:txBody>
      </p:sp>
      <p:sp>
        <p:nvSpPr>
          <p:cNvPr id="297"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298" name="CustomShape 3"/>
          <p:cNvSpPr/>
          <p:nvPr/>
        </p:nvSpPr>
        <p:spPr>
          <a:xfrm>
            <a:off x="493200" y="1098720"/>
            <a:ext cx="7701480" cy="301608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dirty="0">
              <a:latin typeface="Arial"/>
            </a:endParaRPr>
          </a:p>
          <a:p>
            <a:pPr marL="457200" indent="-29628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Flutter Website </a:t>
            </a: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Add web that enhanced and linked it with the project, Solving errors in database. And solving issues in the flask Website.</a:t>
            </a:r>
            <a:endParaRPr lang="en-US" sz="2000" b="0" strike="noStrike" spc="-1" dirty="0">
              <a:latin typeface="Arial"/>
            </a:endParaRPr>
          </a:p>
          <a:p>
            <a:pPr marL="457200" indent="-29628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Update the paternity code</a:t>
            </a:r>
            <a:endParaRPr lang="en-US" sz="2000" b="0" strike="noStrike" spc="-1" dirty="0">
              <a:latin typeface="Arial"/>
            </a:endParaRPr>
          </a:p>
          <a:p>
            <a:pPr marL="457200" indent="-29628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To enhance the performance create a (dictionary data structure)  and remove all lists in the code.</a:t>
            </a: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83680" y="-11880"/>
            <a:ext cx="1910880" cy="1383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a:solidFill>
                  <a:srgbClr val="FFFFFF"/>
                </a:solidFill>
                <a:latin typeface="Rajdhani"/>
                <a:ea typeface="DejaVu Sans"/>
              </a:rPr>
              <a:t>Tasks </a:t>
            </a:r>
            <a:r>
              <a:t/>
            </a:r>
            <a:br/>
            <a:r>
              <a:rPr lang="en-US" sz="2200" b="1" strike="noStrike" spc="-1">
                <a:solidFill>
                  <a:srgbClr val="FFFFFF"/>
                </a:solidFill>
                <a:latin typeface="Rajdhani"/>
                <a:ea typeface="DejaVu Sans"/>
              </a:rPr>
              <a:t>24</a:t>
            </a:r>
            <a:r>
              <a:rPr lang="en-US" sz="2200" b="1" strike="noStrike" spc="-1">
                <a:solidFill>
                  <a:srgbClr val="FFFFFF"/>
                </a:solidFill>
                <a:latin typeface="Fira Sans Condensed Light"/>
                <a:ea typeface="DejaVu Sans"/>
              </a:rPr>
              <a:t>/3/2022</a:t>
            </a:r>
            <a:r>
              <a:t/>
            </a:r>
            <a:br/>
            <a:endParaRPr lang="en-US" sz="2200" b="0" strike="noStrike" spc="-1">
              <a:latin typeface="Arial"/>
            </a:endParaRPr>
          </a:p>
        </p:txBody>
      </p:sp>
      <p:sp>
        <p:nvSpPr>
          <p:cNvPr id="300"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301" name="CustomShape 3"/>
          <p:cNvSpPr/>
          <p:nvPr/>
        </p:nvSpPr>
        <p:spPr>
          <a:xfrm>
            <a:off x="493200" y="1098720"/>
            <a:ext cx="7701480" cy="301608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dirty="0">
              <a:latin typeface="Arial"/>
            </a:endParaRPr>
          </a:p>
          <a:p>
            <a:pPr marL="457200" indent="-29628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Relevance code.</a:t>
            </a: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We found after applying the code we had created that 172 persons from 2045 is relevant to the father from </a:t>
            </a:r>
            <a:r>
              <a:rPr lang="en-US" sz="2000" b="0" strike="noStrike" spc="-1" dirty="0" err="1">
                <a:solidFill>
                  <a:srgbClr val="F3F3F3"/>
                </a:solidFill>
                <a:latin typeface="Fira Sans Condensed Light"/>
                <a:ea typeface="Fira Sans Condensed Light"/>
              </a:rPr>
              <a:t>kaggle</a:t>
            </a:r>
            <a:r>
              <a:rPr lang="en-US" sz="2000" b="0" strike="noStrike" spc="-1" dirty="0">
                <a:solidFill>
                  <a:srgbClr val="F3F3F3"/>
                </a:solidFill>
                <a:latin typeface="Fira Sans Condensed Light"/>
                <a:ea typeface="Fira Sans Condensed Light"/>
              </a:rPr>
              <a:t>.</a:t>
            </a:r>
            <a:endParaRPr lang="en-US" sz="2000" b="0" strike="noStrike" spc="-1" dirty="0">
              <a:latin typeface="Arial"/>
            </a:endParaRPr>
          </a:p>
          <a:p>
            <a:pPr marL="457200" indent="-29628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Research paper.</a:t>
            </a: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fixed </a:t>
            </a:r>
            <a:r>
              <a:rPr lang="en-US" sz="2000" b="0" strike="noStrike" spc="-1" dirty="0" smtClean="0">
                <a:solidFill>
                  <a:srgbClr val="F3F3F3"/>
                </a:solidFill>
                <a:latin typeface="Fira Sans Condensed Light"/>
                <a:ea typeface="Fira Sans Condensed Light"/>
              </a:rPr>
              <a:t>references, </a:t>
            </a:r>
            <a:r>
              <a:rPr lang="en-US" sz="2000" b="0" strike="noStrike" spc="-1" dirty="0">
                <a:solidFill>
                  <a:srgbClr val="F3F3F3"/>
                </a:solidFill>
                <a:latin typeface="Fira Sans Condensed Light"/>
                <a:ea typeface="Fira Sans Condensed Light"/>
              </a:rPr>
              <a:t>title, abstract and removed some issues based on Dr. Ashraf's </a:t>
            </a:r>
            <a:r>
              <a:rPr lang="en-US" sz="2000" b="0" strike="noStrike" spc="-1" dirty="0" smtClean="0">
                <a:solidFill>
                  <a:srgbClr val="F3F3F3"/>
                </a:solidFill>
                <a:latin typeface="Fira Sans Condensed Light"/>
                <a:ea typeface="Fira Sans Condensed Light"/>
              </a:rPr>
              <a:t>notes in the research paper.</a:t>
            </a: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283680" y="-11880"/>
            <a:ext cx="1910880" cy="1383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a:solidFill>
                  <a:srgbClr val="FFFFFF"/>
                </a:solidFill>
                <a:latin typeface="Rajdhani"/>
                <a:ea typeface="DejaVu Sans"/>
              </a:rPr>
              <a:t>Tasks </a:t>
            </a:r>
            <a:r>
              <a:t/>
            </a:r>
            <a:br/>
            <a:r>
              <a:rPr lang="en-US" sz="2200" b="1" strike="noStrike" spc="-1">
                <a:solidFill>
                  <a:srgbClr val="FFFFFF"/>
                </a:solidFill>
                <a:latin typeface="Rajdhani"/>
                <a:ea typeface="DejaVu Sans"/>
              </a:rPr>
              <a:t>26</a:t>
            </a:r>
            <a:r>
              <a:rPr lang="en-US" sz="2200" b="1" strike="noStrike" spc="-1">
                <a:solidFill>
                  <a:srgbClr val="FFFFFF"/>
                </a:solidFill>
                <a:latin typeface="Fira Sans Condensed Light"/>
                <a:ea typeface="DejaVu Sans"/>
              </a:rPr>
              <a:t>/3/2022</a:t>
            </a:r>
            <a:r>
              <a:t/>
            </a:r>
            <a:br/>
            <a:endParaRPr lang="en-US" sz="2200" b="0" strike="noStrike" spc="-1">
              <a:latin typeface="Arial"/>
            </a:endParaRPr>
          </a:p>
        </p:txBody>
      </p:sp>
      <p:sp>
        <p:nvSpPr>
          <p:cNvPr id="303"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304" name="CustomShape 3"/>
          <p:cNvSpPr/>
          <p:nvPr/>
        </p:nvSpPr>
        <p:spPr>
          <a:xfrm>
            <a:off x="493200" y="1188720"/>
            <a:ext cx="7701480" cy="338328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a:latin typeface="Arial"/>
            </a:endParaRPr>
          </a:p>
          <a:p>
            <a:pPr marL="457200" indent="-296280">
              <a:lnSpc>
                <a:spcPct val="100000"/>
              </a:lnSpc>
              <a:buClr>
                <a:srgbClr val="F3F3F3"/>
              </a:buClr>
              <a:buFont typeface="Arial"/>
              <a:buChar char="•"/>
            </a:pPr>
            <a:r>
              <a:rPr lang="en-US" sz="2000" b="0" strike="noStrike" spc="-1">
                <a:solidFill>
                  <a:srgbClr val="F3F3F3"/>
                </a:solidFill>
                <a:latin typeface="Fira Sans Condensed Light"/>
                <a:ea typeface="Fira Sans Condensed Light"/>
              </a:rPr>
              <a:t>Flutter Website</a:t>
            </a: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updating in UI desgin of mobile/web.</a:t>
            </a: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r>
              <a:rPr lang="en-US" sz="2000" b="0" strike="noStrike" spc="-1">
                <a:solidFill>
                  <a:srgbClr val="F3F3F3"/>
                </a:solidFill>
                <a:latin typeface="Fira Sans Condensed Light"/>
                <a:ea typeface="Fira Sans Condensed Light"/>
              </a:rPr>
              <a:t>Research paper</a:t>
            </a: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Wrote introduction and background, fixed related work section and enhance to proof of concept section, wrote dataset description, fixed figures in paper and updated system overview.</a:t>
            </a: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 </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	</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283680" y="-11880"/>
            <a:ext cx="1910880" cy="1383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a:solidFill>
                  <a:srgbClr val="FFFFFF"/>
                </a:solidFill>
                <a:latin typeface="Rajdhani"/>
                <a:ea typeface="DejaVu Sans"/>
              </a:rPr>
              <a:t>Tasks </a:t>
            </a:r>
            <a:r>
              <a:t/>
            </a:r>
            <a:br/>
            <a:r>
              <a:rPr lang="en-US" sz="2200" b="1" strike="noStrike" spc="-1">
                <a:solidFill>
                  <a:srgbClr val="FFFFFF"/>
                </a:solidFill>
                <a:latin typeface="Rajdhani"/>
                <a:ea typeface="DejaVu Sans"/>
              </a:rPr>
              <a:t>28</a:t>
            </a:r>
            <a:r>
              <a:rPr lang="en-US" sz="2200" b="1" strike="noStrike" spc="-1">
                <a:solidFill>
                  <a:srgbClr val="FFFFFF"/>
                </a:solidFill>
                <a:latin typeface="Fira Sans Condensed Light"/>
                <a:ea typeface="DejaVu Sans"/>
              </a:rPr>
              <a:t>/3/2022</a:t>
            </a:r>
            <a:r>
              <a:t/>
            </a:r>
            <a:br/>
            <a:endParaRPr lang="en-US" sz="2200" b="0" strike="noStrike" spc="-1">
              <a:latin typeface="Arial"/>
            </a:endParaRPr>
          </a:p>
        </p:txBody>
      </p:sp>
      <p:sp>
        <p:nvSpPr>
          <p:cNvPr id="306"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307" name="CustomShape 3"/>
          <p:cNvSpPr/>
          <p:nvPr/>
        </p:nvSpPr>
        <p:spPr>
          <a:xfrm>
            <a:off x="493200" y="1188720"/>
            <a:ext cx="7701480" cy="329184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a:latin typeface="Arial"/>
            </a:endParaRPr>
          </a:p>
          <a:p>
            <a:pPr marL="457200" indent="-296280">
              <a:lnSpc>
                <a:spcPct val="100000"/>
              </a:lnSpc>
              <a:buClr>
                <a:srgbClr val="F3F3F3"/>
              </a:buClr>
              <a:buFont typeface="Arial"/>
              <a:buChar char="•"/>
            </a:pPr>
            <a:r>
              <a:rPr lang="en-US" sz="2000" b="0" strike="noStrike" spc="-1">
                <a:solidFill>
                  <a:srgbClr val="F3F3F3"/>
                </a:solidFill>
                <a:latin typeface="Fira Sans Condensed Light"/>
                <a:ea typeface="Fira Sans Condensed Light"/>
              </a:rPr>
              <a:t>Research paper</a:t>
            </a: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Wrote the relevance sudo code in paper and optimized the paternity code and experimental results. And enhanced abstract, introduction, fixed authors in related work section, wrote and enhacnced conclusion section</a:t>
            </a: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r>
              <a:rPr lang="en-US" sz="2000" b="0" strike="noStrike" spc="-1">
                <a:solidFill>
                  <a:srgbClr val="F3F3F3"/>
                </a:solidFill>
                <a:latin typeface="Fira Sans Condensed Light"/>
                <a:ea typeface="Fira Sans Condensed Light"/>
              </a:rPr>
              <a:t>Website and Mobile flutter </a:t>
            </a: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Create a splash screen for both and enhance it.</a:t>
            </a: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 </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	</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283680" y="-11880"/>
            <a:ext cx="1910880" cy="1383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a:solidFill>
                  <a:srgbClr val="FFFFFF"/>
                </a:solidFill>
                <a:latin typeface="Rajdhani"/>
                <a:ea typeface="DejaVu Sans"/>
              </a:rPr>
              <a:t>Tasks </a:t>
            </a:r>
            <a:r>
              <a:t/>
            </a:r>
            <a:br/>
            <a:r>
              <a:rPr lang="en-US" sz="2200" b="1" strike="noStrike" spc="-1">
                <a:solidFill>
                  <a:srgbClr val="FFFFFF"/>
                </a:solidFill>
                <a:latin typeface="Rajdhani"/>
                <a:ea typeface="DejaVu Sans"/>
              </a:rPr>
              <a:t>5</a:t>
            </a:r>
            <a:r>
              <a:rPr lang="en-US" sz="2200" b="1" strike="noStrike" spc="-1">
                <a:solidFill>
                  <a:srgbClr val="FFFFFF"/>
                </a:solidFill>
                <a:latin typeface="Fira Sans Condensed Light"/>
                <a:ea typeface="DejaVu Sans"/>
              </a:rPr>
              <a:t>/4/2022</a:t>
            </a:r>
            <a:endParaRPr lang="en-US" sz="2200" b="0" strike="noStrike" spc="-1">
              <a:latin typeface="Arial"/>
            </a:endParaRPr>
          </a:p>
          <a:p>
            <a:pPr>
              <a:lnSpc>
                <a:spcPct val="90000"/>
              </a:lnSpc>
            </a:pPr>
            <a:r>
              <a:rPr lang="en-US" sz="2200" b="1" strike="noStrike" spc="-1">
                <a:solidFill>
                  <a:srgbClr val="FFFFFF"/>
                </a:solidFill>
                <a:latin typeface="Fira Sans Condensed Light"/>
                <a:ea typeface="DejaVu Sans"/>
              </a:rPr>
              <a:t>10/4/2022</a:t>
            </a:r>
            <a:r>
              <a:t/>
            </a:r>
            <a:br/>
            <a:endParaRPr lang="en-US" sz="2200" b="0" strike="noStrike" spc="-1">
              <a:latin typeface="Arial"/>
            </a:endParaRPr>
          </a:p>
        </p:txBody>
      </p:sp>
      <p:sp>
        <p:nvSpPr>
          <p:cNvPr id="309"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310" name="CustomShape 3"/>
          <p:cNvSpPr/>
          <p:nvPr/>
        </p:nvSpPr>
        <p:spPr>
          <a:xfrm>
            <a:off x="493200" y="1188720"/>
            <a:ext cx="7701480" cy="365760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a:latin typeface="Arial"/>
            </a:endParaRPr>
          </a:p>
          <a:p>
            <a:pPr marL="457200" indent="-296280">
              <a:lnSpc>
                <a:spcPct val="100000"/>
              </a:lnSpc>
              <a:buClr>
                <a:srgbClr val="F3F3F3"/>
              </a:buClr>
              <a:buFont typeface="Arial"/>
              <a:buChar char="•"/>
            </a:pPr>
            <a:r>
              <a:rPr lang="en-US" sz="2000" b="0" strike="noStrike" spc="-1">
                <a:solidFill>
                  <a:srgbClr val="F3F3F3"/>
                </a:solidFill>
                <a:latin typeface="Fira Sans Condensed Light"/>
                <a:ea typeface="Fira Sans Condensed Light"/>
              </a:rPr>
              <a:t>Research paper</a:t>
            </a: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Enhanced all comments in a research paper according to doctor Ashraf comments.</a:t>
            </a: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Update abstract according to Eng. Ahmed comments and add more information, Update the background diagram according to ENg. Ahmed comments,  Update system overview title,  Update the title of report screen, Update the methodology, Update table in methodology and call it, call figure system architecture in system description section.</a:t>
            </a: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 </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	</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283680" y="-11880"/>
            <a:ext cx="1910880" cy="1383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a:solidFill>
                  <a:srgbClr val="FFFFFF"/>
                </a:solidFill>
                <a:latin typeface="Rajdhani"/>
                <a:ea typeface="DejaVu Sans"/>
              </a:rPr>
              <a:t>Tasks </a:t>
            </a:r>
            <a:r>
              <a:t/>
            </a:r>
            <a:br/>
            <a:r>
              <a:rPr lang="en-US" sz="2200" b="1" strike="noStrike" spc="-1">
                <a:solidFill>
                  <a:srgbClr val="FFFFFF"/>
                </a:solidFill>
                <a:latin typeface="Rajdhani"/>
                <a:ea typeface="DejaVu Sans"/>
              </a:rPr>
              <a:t>15</a:t>
            </a:r>
            <a:r>
              <a:rPr lang="en-US" sz="2200" b="1" strike="noStrike" spc="-1">
                <a:solidFill>
                  <a:srgbClr val="FFFFFF"/>
                </a:solidFill>
                <a:latin typeface="Fira Sans Condensed Light"/>
                <a:ea typeface="DejaVu Sans"/>
              </a:rPr>
              <a:t>/4/2022</a:t>
            </a:r>
            <a:endParaRPr lang="en-US" sz="2200" b="0" strike="noStrike" spc="-1">
              <a:latin typeface="Arial"/>
            </a:endParaRPr>
          </a:p>
          <a:p>
            <a:pPr>
              <a:lnSpc>
                <a:spcPct val="90000"/>
              </a:lnSpc>
            </a:pPr>
            <a:r>
              <a:rPr lang="en-US" sz="2200" b="1" strike="noStrike" spc="-1">
                <a:solidFill>
                  <a:srgbClr val="FFFFFF"/>
                </a:solidFill>
                <a:latin typeface="Fira Sans Condensed Light"/>
                <a:ea typeface="DejaVu Sans"/>
              </a:rPr>
              <a:t>19/4/2022</a:t>
            </a:r>
            <a:r>
              <a:t/>
            </a:r>
            <a:br/>
            <a:endParaRPr lang="en-US" sz="2200" b="0" strike="noStrike" spc="-1">
              <a:latin typeface="Arial"/>
            </a:endParaRPr>
          </a:p>
        </p:txBody>
      </p:sp>
      <p:sp>
        <p:nvSpPr>
          <p:cNvPr id="312"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313" name="CustomShape 3"/>
          <p:cNvSpPr/>
          <p:nvPr/>
        </p:nvSpPr>
        <p:spPr>
          <a:xfrm>
            <a:off x="493200" y="1188720"/>
            <a:ext cx="7701480" cy="347472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dirty="0">
              <a:latin typeface="Arial"/>
            </a:endParaRPr>
          </a:p>
          <a:p>
            <a:pPr marL="457200" indent="-29628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Research paper</a:t>
            </a: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Add height for system-over view photo to be zoomed in more, Add device information and update the experimental result according to comments, rewriting the dataset description with the write way to represent our dataset,  Add screen shots of the related work systems according to comments. Update comments with doctor Ashraf on introduction, and solve mistakes of the paper</a:t>
            </a: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283680" y="-11880"/>
            <a:ext cx="1910880" cy="1383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a:solidFill>
                  <a:srgbClr val="FFFFFF"/>
                </a:solidFill>
                <a:latin typeface="Rajdhani"/>
                <a:ea typeface="DejaVu Sans"/>
              </a:rPr>
              <a:t>Tasks </a:t>
            </a:r>
            <a:r>
              <a:t/>
            </a:r>
            <a:br/>
            <a:r>
              <a:rPr lang="en-US" sz="2200" b="1" strike="noStrike" spc="-1">
                <a:solidFill>
                  <a:srgbClr val="FFFFFF"/>
                </a:solidFill>
                <a:latin typeface="Rajdhani"/>
                <a:ea typeface="DejaVu Sans"/>
              </a:rPr>
              <a:t>28</a:t>
            </a:r>
            <a:r>
              <a:rPr lang="en-US" sz="2200" b="1" strike="noStrike" spc="-1">
                <a:solidFill>
                  <a:srgbClr val="FFFFFF"/>
                </a:solidFill>
                <a:latin typeface="Fira Sans Condensed Light"/>
                <a:ea typeface="DejaVu Sans"/>
              </a:rPr>
              <a:t>/4/2022</a:t>
            </a:r>
            <a:r>
              <a:t/>
            </a:r>
            <a:br/>
            <a:endParaRPr lang="en-US" sz="2200" b="0" strike="noStrike" spc="-1">
              <a:latin typeface="Arial"/>
            </a:endParaRPr>
          </a:p>
        </p:txBody>
      </p:sp>
      <p:sp>
        <p:nvSpPr>
          <p:cNvPr id="315"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316" name="CustomShape 3"/>
          <p:cNvSpPr/>
          <p:nvPr/>
        </p:nvSpPr>
        <p:spPr>
          <a:xfrm>
            <a:off x="493200" y="1188720"/>
            <a:ext cx="7701480" cy="347472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a:latin typeface="Arial"/>
            </a:endParaRPr>
          </a:p>
          <a:p>
            <a:pPr marL="457200" indent="-296280">
              <a:lnSpc>
                <a:spcPct val="100000"/>
              </a:lnSpc>
              <a:buClr>
                <a:srgbClr val="F3F3F3"/>
              </a:buClr>
              <a:buFont typeface="Arial"/>
              <a:buChar char="•"/>
            </a:pPr>
            <a:r>
              <a:rPr lang="en-US" sz="2000" b="0" strike="noStrike" spc="-1">
                <a:solidFill>
                  <a:srgbClr val="F3F3F3"/>
                </a:solidFill>
                <a:latin typeface="Fira Sans Condensed Light"/>
                <a:ea typeface="Fira Sans Condensed Light"/>
              </a:rPr>
              <a:t>Research paper</a:t>
            </a: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rewriting the proposed approach and experimental results according to comments of doctor Taragy. </a:t>
            </a:r>
            <a:endParaRPr lang="en-US" sz="2000" b="0" strike="noStrike" spc="-1">
              <a:latin typeface="Arial"/>
            </a:endParaRPr>
          </a:p>
          <a:p>
            <a:pPr marL="457200" indent="-296280">
              <a:lnSpc>
                <a:spcPct val="100000"/>
              </a:lnSpc>
              <a:buClr>
                <a:srgbClr val="F3F3F3"/>
              </a:buClr>
              <a:buFont typeface="Arial"/>
              <a:buChar char="•"/>
            </a:pPr>
            <a:r>
              <a:rPr lang="en-US" sz="2000" b="0" strike="noStrike" spc="-1">
                <a:solidFill>
                  <a:srgbClr val="F3F3F3"/>
                </a:solidFill>
                <a:latin typeface="Fira Sans Condensed Light"/>
                <a:ea typeface="Fira Sans Condensed Light"/>
              </a:rPr>
              <a:t>Code</a:t>
            </a: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worked on GUI add whole genome report, add relevance result. In addition, worked on the short tandem repeat files. </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 </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	</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283680" y="-11880"/>
            <a:ext cx="1910880" cy="1383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a:solidFill>
                  <a:srgbClr val="FFFFFF"/>
                </a:solidFill>
                <a:latin typeface="Rajdhani"/>
                <a:ea typeface="DejaVu Sans"/>
              </a:rPr>
              <a:t>Tasks </a:t>
            </a:r>
            <a:r>
              <a:t/>
            </a:r>
            <a:br/>
            <a:r>
              <a:rPr lang="en-US" sz="2200" b="1" strike="noStrike" spc="-1">
                <a:solidFill>
                  <a:srgbClr val="FFFFFF"/>
                </a:solidFill>
                <a:latin typeface="Rajdhani"/>
                <a:ea typeface="DejaVu Sans"/>
              </a:rPr>
              <a:t>30</a:t>
            </a:r>
            <a:r>
              <a:rPr lang="en-US" sz="2200" b="1" strike="noStrike" spc="-1">
                <a:solidFill>
                  <a:srgbClr val="FFFFFF"/>
                </a:solidFill>
                <a:latin typeface="Fira Sans Condensed Light"/>
                <a:ea typeface="DejaVu Sans"/>
              </a:rPr>
              <a:t>/4/2022</a:t>
            </a:r>
            <a:r>
              <a:t/>
            </a:r>
            <a:br/>
            <a:endParaRPr lang="en-US" sz="2200" b="0" strike="noStrike" spc="-1">
              <a:latin typeface="Arial"/>
            </a:endParaRPr>
          </a:p>
        </p:txBody>
      </p:sp>
      <p:sp>
        <p:nvSpPr>
          <p:cNvPr id="318"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319" name="CustomShape 3"/>
          <p:cNvSpPr/>
          <p:nvPr/>
        </p:nvSpPr>
        <p:spPr>
          <a:xfrm>
            <a:off x="493200" y="1188720"/>
            <a:ext cx="7701480" cy="347472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a:latin typeface="Arial"/>
            </a:endParaRPr>
          </a:p>
          <a:p>
            <a:pPr marL="457200" indent="-296280">
              <a:lnSpc>
                <a:spcPct val="100000"/>
              </a:lnSpc>
              <a:buClr>
                <a:srgbClr val="F3F3F3"/>
              </a:buClr>
              <a:buFont typeface="Arial"/>
              <a:buChar char="•"/>
            </a:pPr>
            <a:r>
              <a:rPr lang="en-US" sz="2000" b="0" strike="noStrike" spc="-1">
                <a:solidFill>
                  <a:srgbClr val="F3F3F3"/>
                </a:solidFill>
                <a:latin typeface="Fira Sans Condensed Light"/>
                <a:ea typeface="Fira Sans Condensed Light"/>
              </a:rPr>
              <a:t>Documents</a:t>
            </a: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Update SRS comments and diagrams, update SDD to last update and update figures. fixing images and table potions in SRS and SDD, modifying the system overview in SRS and SDD ,rewriting functional requirements and non functional requirements ,rewriting user characteristics , redesigning SRS presentation. Wrote conclusion in SDD and resolved notes.</a:t>
            </a: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 </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	</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283680" y="-11880"/>
            <a:ext cx="1910880" cy="1383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a:solidFill>
                  <a:srgbClr val="FFFFFF"/>
                </a:solidFill>
                <a:latin typeface="Rajdhani"/>
                <a:ea typeface="DejaVu Sans"/>
              </a:rPr>
              <a:t>Tasks </a:t>
            </a:r>
            <a:r>
              <a:t/>
            </a:r>
            <a:br/>
            <a:r>
              <a:rPr lang="en-US" sz="2200" b="1" strike="noStrike" spc="-1">
                <a:solidFill>
                  <a:srgbClr val="FFFFFF"/>
                </a:solidFill>
                <a:latin typeface="Rajdhani"/>
                <a:ea typeface="DejaVu Sans"/>
              </a:rPr>
              <a:t>4</a:t>
            </a:r>
            <a:r>
              <a:rPr lang="en-US" sz="2200" b="1" strike="noStrike" spc="-1">
                <a:solidFill>
                  <a:srgbClr val="FFFFFF"/>
                </a:solidFill>
                <a:latin typeface="Fira Sans Condensed Light"/>
                <a:ea typeface="DejaVu Sans"/>
              </a:rPr>
              <a:t>/5/2022</a:t>
            </a:r>
            <a:endParaRPr lang="en-US" sz="2200" b="0" strike="noStrike" spc="-1">
              <a:latin typeface="Arial"/>
            </a:endParaRPr>
          </a:p>
          <a:p>
            <a:pPr>
              <a:lnSpc>
                <a:spcPct val="90000"/>
              </a:lnSpc>
            </a:pPr>
            <a:r>
              <a:rPr lang="en-US" sz="2200" b="1" strike="noStrike" spc="-1">
                <a:solidFill>
                  <a:srgbClr val="FFFFFF"/>
                </a:solidFill>
                <a:latin typeface="Fira Sans Condensed Light"/>
                <a:ea typeface="DejaVu Sans"/>
              </a:rPr>
              <a:t>8/5/2022</a:t>
            </a:r>
            <a:r>
              <a:t/>
            </a:r>
            <a:br/>
            <a:endParaRPr lang="en-US" sz="2200" b="0" strike="noStrike" spc="-1">
              <a:latin typeface="Arial"/>
            </a:endParaRPr>
          </a:p>
        </p:txBody>
      </p:sp>
      <p:sp>
        <p:nvSpPr>
          <p:cNvPr id="321"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322" name="CustomShape 3"/>
          <p:cNvSpPr/>
          <p:nvPr/>
        </p:nvSpPr>
        <p:spPr>
          <a:xfrm>
            <a:off x="457200" y="1188720"/>
            <a:ext cx="7701480" cy="320040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a:latin typeface="Arial"/>
            </a:endParaRPr>
          </a:p>
          <a:p>
            <a:pPr marL="457200" indent="-296280">
              <a:lnSpc>
                <a:spcPct val="100000"/>
              </a:lnSpc>
              <a:buClr>
                <a:srgbClr val="F3F3F3"/>
              </a:buClr>
              <a:buFont typeface="Arial"/>
              <a:buChar char="•"/>
            </a:pPr>
            <a:r>
              <a:rPr lang="en-US" sz="2000" b="0" strike="noStrike" spc="-1">
                <a:solidFill>
                  <a:srgbClr val="F3F3F3"/>
                </a:solidFill>
                <a:latin typeface="Fira Sans Condensed Light"/>
                <a:ea typeface="Fira Sans Condensed Light"/>
              </a:rPr>
              <a:t>Presentation and Research paper</a:t>
            </a: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Update all doctor Taragy comments in IEEE document. Re draw system Overview again according to doctor Taragy comments, Create the paper presentation. </a:t>
            </a:r>
            <a:endParaRPr lang="en-US" sz="2000" b="0" strike="noStrike" spc="-1">
              <a:latin typeface="Arial"/>
            </a:endParaRPr>
          </a:p>
          <a:p>
            <a:pPr marL="457200" indent="-296280">
              <a:lnSpc>
                <a:spcPct val="100000"/>
              </a:lnSpc>
              <a:buClr>
                <a:srgbClr val="F3F3F3"/>
              </a:buClr>
              <a:buFont typeface="Arial"/>
              <a:buChar char="•"/>
            </a:pPr>
            <a:r>
              <a:rPr lang="en-US" sz="2000" b="0" strike="noStrike" spc="-1">
                <a:solidFill>
                  <a:srgbClr val="F3F3F3"/>
                </a:solidFill>
                <a:latin typeface="Fira Sans Condensed Light"/>
                <a:ea typeface="Fira Sans Condensed Light"/>
              </a:rPr>
              <a:t>Conference presentation</a:t>
            </a: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Make Rehearsal for presentation</a:t>
            </a: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 </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	</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70" name="CustomShape 1"/>
          <p:cNvSpPr/>
          <p:nvPr/>
        </p:nvSpPr>
        <p:spPr>
          <a:xfrm>
            <a:off x="720000" y="509760"/>
            <a:ext cx="770148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GB" sz="3000" b="1" strike="noStrike" spc="-1">
                <a:solidFill>
                  <a:srgbClr val="F3F3F3"/>
                </a:solidFill>
                <a:latin typeface="Rajdhani"/>
                <a:ea typeface="Rajdhani"/>
              </a:rPr>
              <a:t>Agenda</a:t>
            </a:r>
            <a:endParaRPr lang="en-US" sz="3000" b="0" strike="noStrike" spc="-1">
              <a:latin typeface="Arial"/>
            </a:endParaRPr>
          </a:p>
        </p:txBody>
      </p:sp>
      <p:sp>
        <p:nvSpPr>
          <p:cNvPr id="271" name="CustomShape 2"/>
          <p:cNvSpPr/>
          <p:nvPr/>
        </p:nvSpPr>
        <p:spPr>
          <a:xfrm>
            <a:off x="720000" y="1152360"/>
            <a:ext cx="7701480" cy="360360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dirty="0">
              <a:latin typeface="Arial"/>
            </a:endParaRPr>
          </a:p>
          <a:p>
            <a:pPr marL="457200" indent="-296280">
              <a:lnSpc>
                <a:spcPct val="100000"/>
              </a:lnSpc>
              <a:buClr>
                <a:srgbClr val="F3F3F3"/>
              </a:buClr>
              <a:buFont typeface="Arial"/>
              <a:buChar char="•"/>
            </a:pPr>
            <a:r>
              <a:rPr lang="en-US" sz="2000" b="0" strike="noStrike" spc="-1" dirty="0">
                <a:solidFill>
                  <a:srgbClr val="FFFFFF"/>
                </a:solidFill>
                <a:latin typeface="Fira Sans Condensed Light"/>
                <a:ea typeface="DejaVu Sans"/>
              </a:rPr>
              <a:t>System Overview</a:t>
            </a:r>
            <a:endParaRPr lang="en-US" sz="2000" b="0" strike="noStrike" spc="-1" dirty="0">
              <a:latin typeface="Arial"/>
            </a:endParaRPr>
          </a:p>
          <a:p>
            <a:pPr marL="457200" indent="-296280">
              <a:lnSpc>
                <a:spcPct val="100000"/>
              </a:lnSpc>
              <a:buClr>
                <a:srgbClr val="F3F3F3"/>
              </a:buClr>
              <a:buFont typeface="Arial"/>
              <a:buChar char="•"/>
            </a:pPr>
            <a:r>
              <a:rPr lang="en-US" sz="2000" b="0" strike="noStrike" spc="-1" dirty="0" smtClean="0">
                <a:solidFill>
                  <a:srgbClr val="FFFFFF"/>
                </a:solidFill>
                <a:latin typeface="Fira Sans Condensed Light"/>
                <a:ea typeface="DejaVu Sans"/>
              </a:rPr>
              <a:t>Tasks done</a:t>
            </a:r>
            <a:endParaRPr lang="en-US" sz="2000" b="0" strike="noStrike" spc="-1" dirty="0">
              <a:latin typeface="Arial"/>
            </a:endParaRPr>
          </a:p>
          <a:p>
            <a:pPr>
              <a:lnSpc>
                <a:spcPct val="100000"/>
              </a:lnSpc>
              <a:spcBef>
                <a:spcPts val="1599"/>
              </a:spcBef>
              <a:spcAft>
                <a:spcPts val="1599"/>
              </a:spcAft>
              <a:tabLst>
                <a:tab pos="0" algn="l"/>
              </a:tabLst>
            </a:pPr>
            <a:endParaRPr lang="en-US" sz="2000" b="0" strike="noStrike" spc="-1" dirty="0">
              <a:latin typeface="Arial"/>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283680" y="168120"/>
            <a:ext cx="1910880" cy="1383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a:solidFill>
                  <a:srgbClr val="FFFFFF"/>
                </a:solidFill>
                <a:latin typeface="Rajdhani"/>
                <a:ea typeface="DejaVu Sans"/>
              </a:rPr>
              <a:t>Tasks </a:t>
            </a:r>
            <a:r>
              <a:t/>
            </a:r>
            <a:br/>
            <a:r>
              <a:rPr lang="en-US" sz="2200" b="1" strike="noStrike" spc="-1">
                <a:solidFill>
                  <a:srgbClr val="FFFFFF"/>
                </a:solidFill>
                <a:latin typeface="Rajdhani"/>
                <a:ea typeface="DejaVu Sans"/>
              </a:rPr>
              <a:t>9</a:t>
            </a:r>
            <a:r>
              <a:rPr lang="en-US" sz="2200" b="1" strike="noStrike" spc="-1">
                <a:solidFill>
                  <a:srgbClr val="FFFFFF"/>
                </a:solidFill>
                <a:latin typeface="Fira Sans Condensed Light"/>
                <a:ea typeface="DejaVu Sans"/>
              </a:rPr>
              <a:t>/5/2022</a:t>
            </a:r>
            <a:endParaRPr lang="en-US" sz="2200" b="0" strike="noStrike" spc="-1">
              <a:latin typeface="Arial"/>
            </a:endParaRPr>
          </a:p>
          <a:p>
            <a:pPr>
              <a:lnSpc>
                <a:spcPct val="90000"/>
              </a:lnSpc>
            </a:pPr>
            <a:r>
              <a:t/>
            </a:r>
            <a:br/>
            <a:endParaRPr lang="en-US" sz="2200" b="0" strike="noStrike" spc="-1">
              <a:latin typeface="Arial"/>
            </a:endParaRPr>
          </a:p>
        </p:txBody>
      </p:sp>
      <p:sp>
        <p:nvSpPr>
          <p:cNvPr id="324"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325" name="CustomShape 3"/>
          <p:cNvSpPr/>
          <p:nvPr/>
        </p:nvSpPr>
        <p:spPr>
          <a:xfrm>
            <a:off x="457200" y="1188720"/>
            <a:ext cx="7701480" cy="320040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a:latin typeface="Arial"/>
            </a:endParaRPr>
          </a:p>
          <a:p>
            <a:pPr marL="457200" indent="-296280">
              <a:lnSpc>
                <a:spcPct val="100000"/>
              </a:lnSpc>
              <a:buClr>
                <a:srgbClr val="F3F3F3"/>
              </a:buClr>
              <a:buFont typeface="Arial"/>
              <a:buChar char="•"/>
            </a:pPr>
            <a:r>
              <a:rPr lang="en-US" sz="2000" b="0" strike="noStrike" spc="-1">
                <a:solidFill>
                  <a:srgbClr val="F3F3F3"/>
                </a:solidFill>
                <a:latin typeface="Fira Sans Condensed Light"/>
                <a:ea typeface="Fira Sans Condensed Light"/>
              </a:rPr>
              <a:t>Graduation project Website</a:t>
            </a:r>
            <a:endParaRPr lang="en-US" sz="2000" b="0" strike="noStrike" spc="-1">
              <a:latin typeface="Arial"/>
            </a:endParaRPr>
          </a:p>
          <a:p>
            <a:pPr marL="457200" indent="-296280">
              <a:lnSpc>
                <a:spcPct val="100000"/>
              </a:lnSpc>
              <a:buClr>
                <a:srgbClr val="F3F3F3"/>
              </a:buClr>
              <a:buFont typeface="Arial"/>
              <a:buChar char="•"/>
            </a:pPr>
            <a:r>
              <a:rPr lang="en-US" sz="2000" b="0" strike="noStrike" spc="-1">
                <a:solidFill>
                  <a:srgbClr val="F3F3F3"/>
                </a:solidFill>
                <a:latin typeface="Fira Sans Condensed Light"/>
                <a:ea typeface="Fira Sans Condensed Light"/>
              </a:rPr>
              <a:t>Add images and SRS, SDD documents and linked pages in the Website </a:t>
            </a:r>
            <a:endParaRPr lang="en-US" sz="2000" b="0" strike="noStrike" spc="-1">
              <a:latin typeface="Arial"/>
            </a:endParaRPr>
          </a:p>
          <a:p>
            <a:pPr marL="457200" indent="-296280">
              <a:lnSpc>
                <a:spcPct val="100000"/>
              </a:lnSpc>
              <a:buClr>
                <a:srgbClr val="F3F3F3"/>
              </a:buClr>
              <a:buFont typeface="Arial"/>
              <a:buChar char="•"/>
            </a:pPr>
            <a:r>
              <a:rPr lang="en-US" sz="2000" b="0" strike="noStrike" spc="-1">
                <a:solidFill>
                  <a:srgbClr val="F3F3F3"/>
                </a:solidFill>
                <a:latin typeface="Fira Sans Condensed Light"/>
                <a:ea typeface="Fira Sans Condensed Light"/>
              </a:rPr>
              <a:t>Link → </a:t>
            </a:r>
            <a:r>
              <a:rPr lang="en-US" sz="1300" b="1" u="sng" strike="noStrike" spc="-1">
                <a:solidFill>
                  <a:srgbClr val="FFFFFF"/>
                </a:solidFill>
                <a:uFillTx/>
                <a:latin typeface="Fira Sans Condensed Light"/>
                <a:ea typeface="Fira Sans Condensed Light"/>
                <a:hlinkClick r:id="rId2"/>
              </a:rPr>
              <a:t>http://cscgp.miuegypt.edu.eg/graduation-projects-2021-2022/genetics/</a:t>
            </a:r>
            <a:endParaRPr lang="en-US" sz="1300" b="0" strike="noStrike" spc="-1">
              <a:latin typeface="Arial"/>
            </a:endParaRPr>
          </a:p>
          <a:p>
            <a:pPr marL="457200" indent="-296280">
              <a:lnSpc>
                <a:spcPct val="100000"/>
              </a:lnSpc>
              <a:buClr>
                <a:srgbClr val="F3F3F3"/>
              </a:buClr>
              <a:buFont typeface="Arial"/>
              <a:buChar char="•"/>
            </a:pPr>
            <a:r>
              <a:rPr lang="en-US" sz="2000" b="0" strike="noStrike" spc="-1">
                <a:solidFill>
                  <a:srgbClr val="FFFFFF"/>
                </a:solidFill>
                <a:latin typeface="Fira Sans Condensed Light"/>
                <a:ea typeface="Fira Sans Condensed Light"/>
              </a:rPr>
              <a:t>Documents</a:t>
            </a:r>
            <a:endParaRPr lang="en-US" sz="2000" b="0" strike="noStrike" spc="-1">
              <a:latin typeface="Arial"/>
            </a:endParaRPr>
          </a:p>
          <a:p>
            <a:pPr>
              <a:lnSpc>
                <a:spcPct val="100000"/>
              </a:lnSpc>
            </a:pPr>
            <a:r>
              <a:rPr lang="en-US" sz="2000" b="0" strike="noStrike" spc="-1">
                <a:solidFill>
                  <a:srgbClr val="FFFFFF"/>
                </a:solidFill>
                <a:latin typeface="Fira Sans Condensed Light"/>
                <a:ea typeface="Fira Sans Condensed Light"/>
              </a:rPr>
              <a:t>Update all documents with last update and re creating diagrams.  </a:t>
            </a: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 </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	</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83680" y="168120"/>
            <a:ext cx="1910880" cy="1383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a:solidFill>
                  <a:srgbClr val="FFFFFF"/>
                </a:solidFill>
                <a:latin typeface="Rajdhani"/>
                <a:ea typeface="DejaVu Sans"/>
              </a:rPr>
              <a:t>Tasks </a:t>
            </a:r>
            <a:r>
              <a:t/>
            </a:r>
            <a:br/>
            <a:r>
              <a:rPr lang="en-US" sz="2200" b="1" strike="noStrike" spc="-1">
                <a:solidFill>
                  <a:srgbClr val="FFFFFF"/>
                </a:solidFill>
                <a:latin typeface="Rajdhani"/>
                <a:ea typeface="DejaVu Sans"/>
              </a:rPr>
              <a:t>10</a:t>
            </a:r>
            <a:r>
              <a:rPr lang="en-US" sz="2200" b="1" strike="noStrike" spc="-1">
                <a:solidFill>
                  <a:srgbClr val="FFFFFF"/>
                </a:solidFill>
                <a:latin typeface="Fira Sans Condensed Light"/>
                <a:ea typeface="DejaVu Sans"/>
              </a:rPr>
              <a:t>/5/2022</a:t>
            </a:r>
            <a:endParaRPr lang="en-US" sz="2200" b="0" strike="noStrike" spc="-1">
              <a:latin typeface="Arial"/>
            </a:endParaRPr>
          </a:p>
          <a:p>
            <a:pPr>
              <a:lnSpc>
                <a:spcPct val="90000"/>
              </a:lnSpc>
            </a:pPr>
            <a:r>
              <a:t/>
            </a:r>
            <a:br/>
            <a:endParaRPr lang="en-US" sz="2200" b="0" strike="noStrike" spc="-1">
              <a:latin typeface="Arial"/>
            </a:endParaRPr>
          </a:p>
        </p:txBody>
      </p:sp>
      <p:sp>
        <p:nvSpPr>
          <p:cNvPr id="327"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328" name="CustomShape 3"/>
          <p:cNvSpPr/>
          <p:nvPr/>
        </p:nvSpPr>
        <p:spPr>
          <a:xfrm>
            <a:off x="457200" y="1188720"/>
            <a:ext cx="7701480" cy="320040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a:latin typeface="Arial"/>
            </a:endParaRPr>
          </a:p>
          <a:p>
            <a:pPr marL="457200" indent="-296280">
              <a:lnSpc>
                <a:spcPct val="100000"/>
              </a:lnSpc>
              <a:buClr>
                <a:srgbClr val="F3F3F3"/>
              </a:buClr>
              <a:buFont typeface="Arial"/>
              <a:buChar char="•"/>
            </a:pPr>
            <a:r>
              <a:rPr lang="en-US" sz="2000" b="0" strike="noStrike" spc="-1">
                <a:solidFill>
                  <a:srgbClr val="F3F3F3"/>
                </a:solidFill>
                <a:latin typeface="Fira Sans Condensed Light"/>
                <a:ea typeface="Fira Sans Condensed Light"/>
              </a:rPr>
              <a:t>Research paper </a:t>
            </a:r>
            <a:endParaRPr lang="en-US" sz="2000" b="0" strike="noStrike" spc="-1">
              <a:latin typeface="Arial"/>
            </a:endParaRPr>
          </a:p>
          <a:p>
            <a:pPr marL="457200" indent="-296280">
              <a:lnSpc>
                <a:spcPct val="100000"/>
              </a:lnSpc>
              <a:buClr>
                <a:srgbClr val="F3F3F3"/>
              </a:buClr>
              <a:buFont typeface="Arial"/>
              <a:buChar char="•"/>
            </a:pPr>
            <a:r>
              <a:rPr lang="en-US" sz="2000" b="0" strike="noStrike" spc="-1">
                <a:solidFill>
                  <a:srgbClr val="F3F3F3"/>
                </a:solidFill>
                <a:latin typeface="Fira Sans Condensed Light"/>
                <a:ea typeface="Fira Sans Condensed Light"/>
              </a:rPr>
              <a:t>Writing the sudo code of STR algorithm.</a:t>
            </a:r>
            <a:endParaRPr lang="en-US" sz="2000" b="0" strike="noStrike" spc="-1">
              <a:latin typeface="Arial"/>
            </a:endParaRPr>
          </a:p>
          <a:p>
            <a:pPr marL="457200" indent="-296280">
              <a:lnSpc>
                <a:spcPct val="100000"/>
              </a:lnSpc>
              <a:buClr>
                <a:srgbClr val="F3F3F3"/>
              </a:buClr>
              <a:buFont typeface="Arial"/>
              <a:buChar char="•"/>
            </a:pPr>
            <a:r>
              <a:rPr lang="en-US" sz="2000" b="0" strike="noStrike" spc="-1">
                <a:solidFill>
                  <a:srgbClr val="FFFFFF"/>
                </a:solidFill>
                <a:latin typeface="Fira Sans Condensed Light"/>
                <a:ea typeface="Fira Sans Condensed Light"/>
              </a:rPr>
              <a:t>Proposal document</a:t>
            </a:r>
            <a:endParaRPr lang="en-US" sz="2000" b="0" strike="noStrike" spc="-1">
              <a:latin typeface="Arial"/>
            </a:endParaRPr>
          </a:p>
          <a:p>
            <a:pPr>
              <a:lnSpc>
                <a:spcPct val="100000"/>
              </a:lnSpc>
            </a:pPr>
            <a:r>
              <a:rPr lang="en-US" sz="2000" b="0" strike="noStrike" spc="-1">
                <a:solidFill>
                  <a:srgbClr val="FFFFFF"/>
                </a:solidFill>
                <a:latin typeface="Fira Sans Condensed Light"/>
                <a:ea typeface="Fira Sans Condensed Light"/>
              </a:rPr>
              <a:t>rewriting proposal document (Abstract , system Overview , similar system ,  sportive documents, background ,Objectives , scope , problem statement , stockholders </a:t>
            </a: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 </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F3F3F3"/>
                </a:solidFill>
                <a:latin typeface="Fira Sans Condensed Light"/>
                <a:ea typeface="Fira Sans Condensed Light"/>
              </a:rPr>
              <a:t>	</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a:p>
            <a:pPr marL="457200" indent="-296280">
              <a:lnSpc>
                <a:spcPct val="100000"/>
              </a:lnSpc>
              <a:buClr>
                <a:srgbClr val="F3F3F3"/>
              </a:buClr>
              <a:buFont typeface="Arial"/>
              <a:buChar char="•"/>
            </a:pPr>
            <a:endParaRPr lang="en-US" sz="2000" b="0" strike="noStrike" spc="-1">
              <a:latin typeface="Arial"/>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29" name="CustomShape 1"/>
          <p:cNvSpPr/>
          <p:nvPr/>
        </p:nvSpPr>
        <p:spPr>
          <a:xfrm>
            <a:off x="91440" y="72000"/>
            <a:ext cx="3108600" cy="476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GB" sz="2200" b="1" strike="noStrike" spc="-1">
                <a:solidFill>
                  <a:srgbClr val="F3F3F3"/>
                </a:solidFill>
                <a:latin typeface="Rajdhani"/>
                <a:ea typeface="Rajdhani"/>
              </a:rPr>
              <a:t>TIME PLAN</a:t>
            </a:r>
            <a:endParaRPr lang="en-US" sz="2200" b="0" strike="noStrike" spc="-1">
              <a:latin typeface="Arial"/>
            </a:endParaRPr>
          </a:p>
        </p:txBody>
      </p:sp>
      <p:sp>
        <p:nvSpPr>
          <p:cNvPr id="330" name="CustomShape 2"/>
          <p:cNvSpPr/>
          <p:nvPr/>
        </p:nvSpPr>
        <p:spPr>
          <a:xfrm>
            <a:off x="2647440" y="274320"/>
            <a:ext cx="2880" cy="4804920"/>
          </a:xfrm>
          <a:custGeom>
            <a:avLst/>
            <a:gdLst/>
            <a:ahLst/>
            <a:cxnLst/>
            <a:rect l="l" t="t" r="r" b="b"/>
            <a:pathLst>
              <a:path w="21600" h="21600">
                <a:moveTo>
                  <a:pt x="0" y="0"/>
                </a:moveTo>
                <a:lnTo>
                  <a:pt x="21600" y="21600"/>
                </a:lnTo>
              </a:path>
            </a:pathLst>
          </a:custGeom>
          <a:noFill/>
          <a:ln w="19080">
            <a:solidFill>
              <a:schemeClr val="lt2"/>
            </a:solidFill>
            <a:round/>
            <a:headEnd type="oval" w="med" len="med"/>
            <a:tailEnd type="oval" w="med" len="med"/>
          </a:ln>
        </p:spPr>
        <p:style>
          <a:lnRef idx="0">
            <a:scrgbClr r="0" g="0" b="0"/>
          </a:lnRef>
          <a:fillRef idx="0">
            <a:scrgbClr r="0" g="0" b="0"/>
          </a:fillRef>
          <a:effectRef idx="0">
            <a:scrgbClr r="0" g="0" b="0"/>
          </a:effectRef>
          <a:fontRef idx="minor"/>
        </p:style>
      </p:sp>
      <p:sp>
        <p:nvSpPr>
          <p:cNvPr id="331" name="CustomShape 3"/>
          <p:cNvSpPr/>
          <p:nvPr/>
        </p:nvSpPr>
        <p:spPr>
          <a:xfrm>
            <a:off x="405360" y="1361160"/>
            <a:ext cx="2061360" cy="62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00000"/>
              </a:lnSpc>
            </a:pPr>
            <a:r>
              <a:rPr lang="en-US" sz="1400" b="0" strike="noStrike" spc="-1">
                <a:solidFill>
                  <a:srgbClr val="00A933"/>
                </a:solidFill>
                <a:latin typeface="Fira Sans Condensed Light"/>
                <a:ea typeface="Fira Sans Condensed Light"/>
              </a:rPr>
              <a:t>Whole genome processing from the sources we gathered</a:t>
            </a:r>
            <a:endParaRPr lang="en-US" sz="1400" b="0" strike="noStrike" spc="-1">
              <a:latin typeface="Arial"/>
            </a:endParaRPr>
          </a:p>
        </p:txBody>
      </p:sp>
      <p:sp>
        <p:nvSpPr>
          <p:cNvPr id="332" name="CustomShape 4"/>
          <p:cNvSpPr/>
          <p:nvPr/>
        </p:nvSpPr>
        <p:spPr>
          <a:xfrm>
            <a:off x="2889720" y="1361160"/>
            <a:ext cx="2061360" cy="62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US" sz="1800" b="1" strike="noStrike" spc="-1">
                <a:solidFill>
                  <a:srgbClr val="00A933"/>
                </a:solidFill>
                <a:latin typeface="Rajdhani"/>
                <a:ea typeface="Rajdhani"/>
              </a:rPr>
              <a:t>B</a:t>
            </a:r>
            <a:r>
              <a:rPr lang="en-GB" sz="1800" b="1" strike="noStrike" spc="-1">
                <a:solidFill>
                  <a:srgbClr val="00A933"/>
                </a:solidFill>
                <a:latin typeface="Rajdhani"/>
                <a:ea typeface="Rajdhani"/>
              </a:rPr>
              <a:t>y the end of </a:t>
            </a:r>
            <a:r>
              <a:rPr lang="en-US" sz="1800" b="1" strike="noStrike" spc="-1">
                <a:solidFill>
                  <a:srgbClr val="00A933"/>
                </a:solidFill>
                <a:latin typeface="Rajdhani"/>
                <a:ea typeface="Rajdhani"/>
              </a:rPr>
              <a:t>January</a:t>
            </a:r>
            <a:endParaRPr lang="en-US" sz="1800" b="0" strike="noStrike" spc="-1">
              <a:latin typeface="Arial"/>
            </a:endParaRPr>
          </a:p>
        </p:txBody>
      </p:sp>
      <p:sp>
        <p:nvSpPr>
          <p:cNvPr id="333" name="CustomShape 5"/>
          <p:cNvSpPr/>
          <p:nvPr/>
        </p:nvSpPr>
        <p:spPr>
          <a:xfrm>
            <a:off x="2981520" y="2066400"/>
            <a:ext cx="2061360" cy="62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US" sz="1400" b="0" strike="noStrike" spc="-1">
                <a:solidFill>
                  <a:srgbClr val="00A933"/>
                </a:solidFill>
                <a:latin typeface="Fira Sans Condensed Light"/>
                <a:ea typeface="Fira Sans Condensed Light"/>
              </a:rPr>
              <a:t>Potentially add Whole genome in our system based on the information we gathered</a:t>
            </a:r>
            <a:endParaRPr lang="en-US" sz="1400" b="0" strike="noStrike" spc="-1">
              <a:latin typeface="Arial"/>
            </a:endParaRPr>
          </a:p>
        </p:txBody>
      </p:sp>
      <p:sp>
        <p:nvSpPr>
          <p:cNvPr id="334" name="CustomShape 6"/>
          <p:cNvSpPr/>
          <p:nvPr/>
        </p:nvSpPr>
        <p:spPr>
          <a:xfrm>
            <a:off x="426240" y="3349800"/>
            <a:ext cx="2061360" cy="62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1400" b="0" strike="noStrike" spc="-1">
                <a:solidFill>
                  <a:srgbClr val="00A933"/>
                </a:solidFill>
                <a:latin typeface="Fira Sans Condensed Light"/>
                <a:ea typeface="Fira Sans Condensed Light"/>
              </a:rPr>
              <a:t>Implement at least 60 % of the GUI application and mobile application</a:t>
            </a:r>
            <a:endParaRPr lang="en-US" sz="1400" b="0" strike="noStrike" spc="-1">
              <a:latin typeface="Arial"/>
            </a:endParaRPr>
          </a:p>
        </p:txBody>
      </p:sp>
      <p:sp>
        <p:nvSpPr>
          <p:cNvPr id="335" name="CustomShape 7"/>
          <p:cNvSpPr/>
          <p:nvPr/>
        </p:nvSpPr>
        <p:spPr>
          <a:xfrm>
            <a:off x="2961720" y="4290120"/>
            <a:ext cx="2061360" cy="62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r>
              <a:rPr lang="en-US" sz="1400" b="0" strike="noStrike" spc="-1">
                <a:solidFill>
                  <a:srgbClr val="00A933"/>
                </a:solidFill>
                <a:latin typeface="Fira Sans Condensed Light"/>
                <a:ea typeface="Fira Sans Condensed Light"/>
              </a:rPr>
              <a:t>Prove that if is at least a relevance or kinship degree </a:t>
            </a:r>
            <a:endParaRPr lang="en-US" sz="1400" b="0" strike="noStrike" spc="-1">
              <a:latin typeface="Arial"/>
            </a:endParaRPr>
          </a:p>
        </p:txBody>
      </p:sp>
      <p:sp>
        <p:nvSpPr>
          <p:cNvPr id="336" name="CustomShape 8"/>
          <p:cNvSpPr/>
          <p:nvPr/>
        </p:nvSpPr>
        <p:spPr>
          <a:xfrm>
            <a:off x="405360" y="2386080"/>
            <a:ext cx="2061360" cy="62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GB" sz="1800" b="1" strike="noStrike" spc="-1">
                <a:solidFill>
                  <a:srgbClr val="00A933"/>
                </a:solidFill>
                <a:latin typeface="Rajdhani"/>
                <a:ea typeface="Rajdhani"/>
              </a:rPr>
              <a:t>By the end of </a:t>
            </a:r>
            <a:r>
              <a:rPr lang="en-US" sz="1800" b="1" strike="noStrike" spc="-1">
                <a:solidFill>
                  <a:srgbClr val="00A933"/>
                </a:solidFill>
                <a:latin typeface="Rajdhani"/>
                <a:ea typeface="Rajdhani"/>
              </a:rPr>
              <a:t>February</a:t>
            </a:r>
            <a:endParaRPr lang="en-US" sz="1800" b="0" strike="noStrike" spc="-1">
              <a:latin typeface="Arial"/>
            </a:endParaRPr>
          </a:p>
        </p:txBody>
      </p:sp>
      <p:sp>
        <p:nvSpPr>
          <p:cNvPr id="337" name="CustomShape 9"/>
          <p:cNvSpPr/>
          <p:nvPr/>
        </p:nvSpPr>
        <p:spPr>
          <a:xfrm>
            <a:off x="2946240" y="3385800"/>
            <a:ext cx="2061360" cy="62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US" sz="1800" b="1" strike="noStrike" spc="-1">
                <a:solidFill>
                  <a:srgbClr val="00A933"/>
                </a:solidFill>
                <a:latin typeface="Rajdhani"/>
                <a:ea typeface="Rajdhani"/>
              </a:rPr>
              <a:t>B</a:t>
            </a:r>
            <a:r>
              <a:rPr lang="en-GB" sz="1800" b="1" strike="noStrike" spc="-1">
                <a:solidFill>
                  <a:srgbClr val="00A933"/>
                </a:solidFill>
                <a:latin typeface="Rajdhani"/>
                <a:ea typeface="Rajdhani"/>
              </a:rPr>
              <a:t>efore the end of Februrary </a:t>
            </a:r>
            <a:endParaRPr lang="en-US" sz="1800" b="0" strike="noStrike" spc="-1">
              <a:latin typeface="Arial"/>
            </a:endParaRPr>
          </a:p>
        </p:txBody>
      </p:sp>
      <p:sp>
        <p:nvSpPr>
          <p:cNvPr id="338" name="CustomShape 10"/>
          <p:cNvSpPr/>
          <p:nvPr/>
        </p:nvSpPr>
        <p:spPr>
          <a:xfrm>
            <a:off x="333360" y="4254120"/>
            <a:ext cx="2061360" cy="62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US" sz="1800" b="1" strike="noStrike" spc="-1">
                <a:solidFill>
                  <a:srgbClr val="00A933"/>
                </a:solidFill>
                <a:latin typeface="Rajdhani"/>
                <a:ea typeface="Rajdhani"/>
              </a:rPr>
              <a:t>Start by the end of February</a:t>
            </a:r>
            <a:endParaRPr lang="en-US" sz="1800" b="0" strike="noStrike" spc="-1">
              <a:latin typeface="Arial"/>
            </a:endParaRPr>
          </a:p>
        </p:txBody>
      </p:sp>
      <p:sp>
        <p:nvSpPr>
          <p:cNvPr id="339" name="CustomShape 11"/>
          <p:cNvSpPr/>
          <p:nvPr/>
        </p:nvSpPr>
        <p:spPr>
          <a:xfrm>
            <a:off x="2478960" y="1725480"/>
            <a:ext cx="30996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40" name="CustomShape 12"/>
          <p:cNvSpPr/>
          <p:nvPr/>
        </p:nvSpPr>
        <p:spPr>
          <a:xfrm>
            <a:off x="2541600" y="2805120"/>
            <a:ext cx="20592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41" name="CustomShape 13"/>
          <p:cNvSpPr/>
          <p:nvPr/>
        </p:nvSpPr>
        <p:spPr>
          <a:xfrm>
            <a:off x="2489760" y="3663000"/>
            <a:ext cx="30996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42" name="CustomShape 14"/>
          <p:cNvSpPr/>
          <p:nvPr/>
        </p:nvSpPr>
        <p:spPr>
          <a:xfrm>
            <a:off x="2462040" y="4530240"/>
            <a:ext cx="30996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43" name="CustomShape 15"/>
          <p:cNvSpPr/>
          <p:nvPr/>
        </p:nvSpPr>
        <p:spPr>
          <a:xfrm>
            <a:off x="1046160" y="590760"/>
            <a:ext cx="1589400" cy="62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US" sz="1600" b="1" strike="noStrike" spc="-1">
                <a:solidFill>
                  <a:srgbClr val="00A933"/>
                </a:solidFill>
                <a:latin typeface="Rajdhani"/>
                <a:ea typeface="Rajdhani"/>
              </a:rPr>
              <a:t>13/1/2022</a:t>
            </a:r>
            <a:endParaRPr lang="en-US" sz="1600" b="0" strike="noStrike" spc="-1">
              <a:latin typeface="Arial"/>
            </a:endParaRPr>
          </a:p>
        </p:txBody>
      </p:sp>
      <p:sp>
        <p:nvSpPr>
          <p:cNvPr id="344" name="CustomShape 16"/>
          <p:cNvSpPr/>
          <p:nvPr/>
        </p:nvSpPr>
        <p:spPr>
          <a:xfrm>
            <a:off x="2871360" y="567360"/>
            <a:ext cx="1775520" cy="617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r>
              <a:rPr lang="en-US" sz="1400" b="0" strike="noStrike" spc="-1">
                <a:solidFill>
                  <a:srgbClr val="00A933"/>
                </a:solidFill>
                <a:latin typeface="Fira Sans Condensed Light"/>
                <a:ea typeface="Fira Sans Condensed Light"/>
              </a:rPr>
              <a:t>Enhance everything we implemented so far</a:t>
            </a:r>
            <a:endParaRPr lang="en-US" sz="1400" b="0" strike="noStrike" spc="-1">
              <a:latin typeface="Arial"/>
            </a:endParaRPr>
          </a:p>
        </p:txBody>
      </p:sp>
      <p:sp>
        <p:nvSpPr>
          <p:cNvPr id="345" name="CustomShape 17"/>
          <p:cNvSpPr/>
          <p:nvPr/>
        </p:nvSpPr>
        <p:spPr>
          <a:xfrm>
            <a:off x="2479680" y="867960"/>
            <a:ext cx="33084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46" name="CustomShape 18"/>
          <p:cNvSpPr/>
          <p:nvPr/>
        </p:nvSpPr>
        <p:spPr>
          <a:xfrm>
            <a:off x="7036560" y="182880"/>
            <a:ext cx="2880" cy="4804920"/>
          </a:xfrm>
          <a:custGeom>
            <a:avLst/>
            <a:gdLst/>
            <a:ahLst/>
            <a:cxnLst/>
            <a:rect l="l" t="t" r="r" b="b"/>
            <a:pathLst>
              <a:path w="21600" h="21600">
                <a:moveTo>
                  <a:pt x="0" y="0"/>
                </a:moveTo>
                <a:lnTo>
                  <a:pt x="21600" y="21600"/>
                </a:lnTo>
              </a:path>
            </a:pathLst>
          </a:custGeom>
          <a:noFill/>
          <a:ln w="19080">
            <a:solidFill>
              <a:schemeClr val="lt2"/>
            </a:solidFill>
            <a:round/>
            <a:headEnd type="oval" w="med" len="med"/>
            <a:tailEnd type="oval" w="med" len="med"/>
          </a:ln>
        </p:spPr>
        <p:style>
          <a:lnRef idx="0">
            <a:scrgbClr r="0" g="0" b="0"/>
          </a:lnRef>
          <a:fillRef idx="0">
            <a:scrgbClr r="0" g="0" b="0"/>
          </a:fillRef>
          <a:effectRef idx="0">
            <a:scrgbClr r="0" g="0" b="0"/>
          </a:effectRef>
          <a:fontRef idx="minor"/>
        </p:style>
      </p:sp>
      <p:sp>
        <p:nvSpPr>
          <p:cNvPr id="347" name="CustomShape 19"/>
          <p:cNvSpPr/>
          <p:nvPr/>
        </p:nvSpPr>
        <p:spPr>
          <a:xfrm>
            <a:off x="6858000" y="822960"/>
            <a:ext cx="33084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48" name="CustomShape 20"/>
          <p:cNvSpPr/>
          <p:nvPr/>
        </p:nvSpPr>
        <p:spPr>
          <a:xfrm>
            <a:off x="5486400" y="680400"/>
            <a:ext cx="1320840" cy="32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1" strike="noStrike" spc="-1">
                <a:solidFill>
                  <a:srgbClr val="EEEEEE"/>
                </a:solidFill>
                <a:latin typeface="Rajdhani"/>
                <a:ea typeface="Rajdhani"/>
              </a:rPr>
              <a:t>12/3/2022</a:t>
            </a:r>
            <a:endParaRPr lang="en-US" sz="1600" b="0" strike="noStrike" spc="-1">
              <a:latin typeface="Arial"/>
            </a:endParaRPr>
          </a:p>
        </p:txBody>
      </p:sp>
      <p:sp>
        <p:nvSpPr>
          <p:cNvPr id="349" name="CustomShape 21"/>
          <p:cNvSpPr/>
          <p:nvPr/>
        </p:nvSpPr>
        <p:spPr>
          <a:xfrm>
            <a:off x="7223760" y="365760"/>
            <a:ext cx="1823040" cy="134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solidFill>
                  <a:srgbClr val="EEEEEE"/>
                </a:solidFill>
                <a:latin typeface="Fira Sans Condensed Light"/>
                <a:ea typeface="Fira Sans Condensed Light"/>
              </a:rPr>
              <a:t>Try to collect whole genome family and apply the paternity test on, and collect rs numbers for relevance analysis</a:t>
            </a:r>
            <a:endParaRPr lang="en-US" sz="1400" b="0" strike="noStrike" spc="-1">
              <a:latin typeface="Arial"/>
            </a:endParaRPr>
          </a:p>
        </p:txBody>
      </p:sp>
      <p:sp>
        <p:nvSpPr>
          <p:cNvPr id="350" name="CustomShape 22"/>
          <p:cNvSpPr/>
          <p:nvPr/>
        </p:nvSpPr>
        <p:spPr>
          <a:xfrm>
            <a:off x="6894000" y="2190960"/>
            <a:ext cx="33084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51" name="CustomShape 23"/>
          <p:cNvSpPr/>
          <p:nvPr/>
        </p:nvSpPr>
        <p:spPr>
          <a:xfrm>
            <a:off x="7364520" y="1920240"/>
            <a:ext cx="132084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1" strike="noStrike" spc="-1">
                <a:solidFill>
                  <a:srgbClr val="EEEEEE"/>
                </a:solidFill>
                <a:latin typeface="Rajdhani"/>
                <a:ea typeface="Rajdhani"/>
              </a:rPr>
              <a:t>Start of April</a:t>
            </a:r>
            <a:endParaRPr lang="en-US" sz="1600" b="0" strike="noStrike" spc="-1">
              <a:latin typeface="Arial"/>
            </a:endParaRPr>
          </a:p>
        </p:txBody>
      </p:sp>
      <p:sp>
        <p:nvSpPr>
          <p:cNvPr id="352" name="CustomShape 24"/>
          <p:cNvSpPr/>
          <p:nvPr/>
        </p:nvSpPr>
        <p:spPr>
          <a:xfrm>
            <a:off x="7315200" y="2546280"/>
            <a:ext cx="1644480" cy="155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solidFill>
                  <a:srgbClr val="EEEEEE"/>
                </a:solidFill>
                <a:latin typeface="Fira Sans Condensed Light"/>
                <a:ea typeface="Fira Sans Condensed Light"/>
              </a:rPr>
              <a:t>Get relevance between new child and all fathers we have using rs numbers and whole genome</a:t>
            </a:r>
            <a:endParaRPr lang="en-US" sz="1400" b="0" strike="noStrike" spc="-1">
              <a:latin typeface="Arial"/>
            </a:endParaRPr>
          </a:p>
        </p:txBody>
      </p:sp>
      <p:sp>
        <p:nvSpPr>
          <p:cNvPr id="353" name="CustomShape 25"/>
          <p:cNvSpPr/>
          <p:nvPr/>
        </p:nvSpPr>
        <p:spPr>
          <a:xfrm>
            <a:off x="6894000" y="3306960"/>
            <a:ext cx="33084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54" name="CustomShape 26"/>
          <p:cNvSpPr/>
          <p:nvPr/>
        </p:nvSpPr>
        <p:spPr>
          <a:xfrm>
            <a:off x="5444280" y="3003480"/>
            <a:ext cx="132084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1" strike="noStrike" spc="-1">
                <a:solidFill>
                  <a:srgbClr val="EEEEEE"/>
                </a:solidFill>
                <a:latin typeface="Rajdhani"/>
                <a:ea typeface="Rajdhani"/>
              </a:rPr>
              <a:t>Middle of April</a:t>
            </a:r>
            <a:endParaRPr lang="en-US" sz="1600" b="0" strike="noStrike" spc="-1">
              <a:latin typeface="Arial"/>
            </a:endParaRPr>
          </a:p>
        </p:txBody>
      </p:sp>
      <p:sp>
        <p:nvSpPr>
          <p:cNvPr id="355" name="CustomShape 27"/>
          <p:cNvSpPr/>
          <p:nvPr/>
        </p:nvSpPr>
        <p:spPr>
          <a:xfrm>
            <a:off x="5212080" y="1371600"/>
            <a:ext cx="1644480" cy="134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solidFill>
                  <a:srgbClr val="EEEEEE"/>
                </a:solidFill>
                <a:latin typeface="Fira Sans Condensed Light"/>
                <a:ea typeface="Fira Sans Condensed Light"/>
              </a:rPr>
              <a:t>Get the STR for each chromosome and compare between father and child</a:t>
            </a:r>
            <a:endParaRPr lang="en-US" sz="1400" b="0" strike="noStrike" spc="-1">
              <a:latin typeface="Arial"/>
            </a:endParaRPr>
          </a:p>
        </p:txBody>
      </p:sp>
      <p:sp>
        <p:nvSpPr>
          <p:cNvPr id="356" name="CustomShape 28"/>
          <p:cNvSpPr/>
          <p:nvPr/>
        </p:nvSpPr>
        <p:spPr>
          <a:xfrm>
            <a:off x="6894000" y="4530960"/>
            <a:ext cx="33084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357" name="CustomShape 29"/>
          <p:cNvSpPr/>
          <p:nvPr/>
        </p:nvSpPr>
        <p:spPr>
          <a:xfrm>
            <a:off x="5480280" y="4214520"/>
            <a:ext cx="132084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1" strike="noStrike" spc="-1">
                <a:solidFill>
                  <a:srgbClr val="EEEEEE"/>
                </a:solidFill>
                <a:latin typeface="Rajdhani"/>
                <a:ea typeface="Rajdhani"/>
              </a:rPr>
              <a:t>End of April</a:t>
            </a:r>
            <a:endParaRPr lang="en-US" sz="1600" b="0" strike="noStrike" spc="-1">
              <a:latin typeface="Arial"/>
            </a:endParaRPr>
          </a:p>
        </p:txBody>
      </p:sp>
      <p:sp>
        <p:nvSpPr>
          <p:cNvPr id="358" name="CustomShape 30"/>
          <p:cNvSpPr/>
          <p:nvPr/>
        </p:nvSpPr>
        <p:spPr>
          <a:xfrm>
            <a:off x="7315200" y="4189680"/>
            <a:ext cx="1644480" cy="7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solidFill>
                  <a:srgbClr val="EEEEEE"/>
                </a:solidFill>
                <a:latin typeface="Fira Sans Condensed Light"/>
                <a:ea typeface="Fira Sans Condensed Light"/>
              </a:rPr>
              <a:t>Finish the prototype of our system</a:t>
            </a:r>
            <a:endParaRPr lang="en-US" sz="1400" b="0" strike="noStrike" spc="-1">
              <a:latin typeface="Arial"/>
            </a:endParaRPr>
          </a:p>
        </p:txBody>
      </p:sp>
      <p:sp>
        <p:nvSpPr>
          <p:cNvPr id="359" name="Line 31"/>
          <p:cNvSpPr/>
          <p:nvPr/>
        </p:nvSpPr>
        <p:spPr>
          <a:xfrm>
            <a:off x="5033160" y="5040"/>
            <a:ext cx="0" cy="5138280"/>
          </a:xfrm>
          <a:prstGeom prst="line">
            <a:avLst/>
          </a:prstGeom>
          <a:ln/>
        </p:spPr>
        <p:style>
          <a:lnRef idx="0">
            <a:scrgbClr r="0" g="0" b="0"/>
          </a:lnRef>
          <a:fillRef idx="0">
            <a:scrgbClr r="0" g="0" b="0"/>
          </a:fillRef>
          <a:effectRef idx="0">
            <a:scrgbClr r="0" g="0" b="0"/>
          </a:effectRef>
          <a:fontRef idx="minor"/>
        </p:style>
      </p:sp>
      <p:sp>
        <p:nvSpPr>
          <p:cNvPr id="360" name="CustomShape 3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18</a:t>
            </a:r>
            <a:endParaRPr lang="en-US" sz="1800" b="0" strike="noStrike" spc="-1">
              <a:latin typeface="Arial"/>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2502720" y="1108800"/>
            <a:ext cx="4017600" cy="1460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pPr>
            <a:r>
              <a:rPr lang="en-US" sz="4800" b="1" strike="noStrike" spc="-1">
                <a:solidFill>
                  <a:srgbClr val="F3F3F3"/>
                </a:solidFill>
                <a:latin typeface="Rajdhani"/>
                <a:ea typeface="Rajdhani"/>
              </a:rPr>
              <a:t>THANK You!</a:t>
            </a:r>
            <a:endParaRPr lang="en-US" sz="4800" b="0" strike="noStrike" spc="-1">
              <a:latin typeface="Arial"/>
            </a:endParaRPr>
          </a:p>
        </p:txBody>
      </p:sp>
      <p:sp>
        <p:nvSpPr>
          <p:cNvPr id="362" name="CustomShape 2"/>
          <p:cNvSpPr/>
          <p:nvPr/>
        </p:nvSpPr>
        <p:spPr>
          <a:xfrm>
            <a:off x="2562120" y="2571840"/>
            <a:ext cx="4017600" cy="1201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GB" sz="1400" b="0" strike="noStrike" spc="-1">
                <a:solidFill>
                  <a:srgbClr val="F3F3F3"/>
                </a:solidFill>
                <a:latin typeface="Fira Sans Condensed Light"/>
                <a:ea typeface="Fira Sans Condensed Light"/>
              </a:rPr>
              <a:t>Do you have any questions? </a:t>
            </a:r>
            <a:r>
              <a:rPr lang="en-GB" sz="1400" b="0" strike="noStrike" spc="-1">
                <a:solidFill>
                  <a:srgbClr val="F3F3F3"/>
                </a:solidFill>
                <a:latin typeface="Wingdings"/>
                <a:ea typeface="Fira Sans Condensed Light"/>
              </a:rPr>
              <a:t></a:t>
            </a:r>
            <a:endParaRPr lang="en-US" sz="1400" b="0" strike="noStrike" spc="-1">
              <a:latin typeface="Arial"/>
            </a:endParaRPr>
          </a:p>
          <a:p>
            <a:pPr algn="ctr">
              <a:lnSpc>
                <a:spcPct val="100000"/>
              </a:lnSpc>
              <a:tabLst>
                <a:tab pos="0" algn="l"/>
              </a:tabLst>
            </a:pPr>
            <a:endParaRPr lang="en-US" sz="1400" b="0" strike="noStrike" spc="-1">
              <a:latin typeface="Arial"/>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169560" y="-44640"/>
            <a:ext cx="4858200" cy="633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System overview</a:t>
            </a:r>
            <a:endParaRPr lang="en-US" sz="3200" b="0" strike="noStrike" spc="-1">
              <a:latin typeface="Arial"/>
            </a:endParaRPr>
          </a:p>
        </p:txBody>
      </p:sp>
      <p:sp>
        <p:nvSpPr>
          <p:cNvPr id="273"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7</a:t>
            </a:r>
            <a:endParaRPr lang="en-US" sz="1800" b="0" strike="noStrike" spc="-1">
              <a:latin typeface="Arial"/>
            </a:endParaRPr>
          </a:p>
        </p:txBody>
      </p:sp>
      <p:pic>
        <p:nvPicPr>
          <p:cNvPr id="274" name="Picture 1" descr="System Overview - Page 2"/>
          <p:cNvPicPr/>
          <p:nvPr/>
        </p:nvPicPr>
        <p:blipFill>
          <a:blip r:embed="rId2"/>
          <a:stretch/>
        </p:blipFill>
        <p:spPr>
          <a:xfrm>
            <a:off x="610920" y="555840"/>
            <a:ext cx="7840440" cy="4381920"/>
          </a:xfrm>
          <a:prstGeom prst="rect">
            <a:avLst/>
          </a:prstGeom>
          <a:ln>
            <a:noFill/>
          </a:ln>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283680" y="96120"/>
            <a:ext cx="8227440" cy="1552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a:solidFill>
                  <a:srgbClr val="FFFFFF"/>
                </a:solidFill>
                <a:latin typeface="Rajdhani"/>
                <a:ea typeface="DejaVu Sans"/>
              </a:rPr>
              <a:t>Tasks </a:t>
            </a:r>
            <a:r>
              <a:t/>
            </a:r>
            <a:br/>
            <a:r>
              <a:rPr lang="en-US" sz="2200" b="1" strike="noStrike" spc="-1">
                <a:solidFill>
                  <a:srgbClr val="FFFFFF"/>
                </a:solidFill>
                <a:latin typeface="Fira Sans Condensed Light"/>
                <a:ea typeface="DejaVu Sans"/>
              </a:rPr>
              <a:t>12/3/2022</a:t>
            </a:r>
            <a:r>
              <a:t/>
            </a:r>
            <a:br/>
            <a:endParaRPr lang="en-US" sz="2200" b="0" strike="noStrike" spc="-1">
              <a:latin typeface="Arial"/>
            </a:endParaRPr>
          </a:p>
        </p:txBody>
      </p:sp>
      <p:sp>
        <p:nvSpPr>
          <p:cNvPr id="276"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277" name="CustomShape 3"/>
          <p:cNvSpPr/>
          <p:nvPr/>
        </p:nvSpPr>
        <p:spPr>
          <a:xfrm>
            <a:off x="457200" y="1242720"/>
            <a:ext cx="7701480" cy="360360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dirty="0">
              <a:latin typeface="Arial"/>
            </a:endParaRPr>
          </a:p>
          <a:p>
            <a:pPr marL="457200" indent="-296280">
              <a:lnSpc>
                <a:spcPct val="100000"/>
              </a:lnSpc>
              <a:buClr>
                <a:srgbClr val="F3F3F3"/>
              </a:buClr>
              <a:buFont typeface="Arial"/>
              <a:buChar char="•"/>
            </a:pPr>
            <a:r>
              <a:rPr lang="en-US" sz="2000" b="0" strike="noStrike" spc="-1" dirty="0" smtClean="0">
                <a:solidFill>
                  <a:srgbClr val="F3F3F3"/>
                </a:solidFill>
                <a:latin typeface="Fira Sans Condensed Light"/>
                <a:ea typeface="Fira Sans Condensed Light"/>
              </a:rPr>
              <a:t>Collecting </a:t>
            </a:r>
            <a:r>
              <a:rPr lang="en-US" sz="2000" b="0" strike="noStrike" spc="-1" dirty="0">
                <a:solidFill>
                  <a:srgbClr val="F3F3F3"/>
                </a:solidFill>
                <a:latin typeface="Fira Sans Condensed Light"/>
                <a:ea typeface="Fira Sans Condensed Light"/>
              </a:rPr>
              <a:t>40 </a:t>
            </a:r>
            <a:r>
              <a:rPr lang="en-US" sz="2000" b="0" strike="noStrike" spc="-1" dirty="0" err="1" smtClean="0">
                <a:solidFill>
                  <a:srgbClr val="F3F3F3"/>
                </a:solidFill>
                <a:latin typeface="Fira Sans Condensed Light"/>
                <a:ea typeface="Fira Sans Condensed Light"/>
              </a:rPr>
              <a:t>Rs</a:t>
            </a:r>
            <a:r>
              <a:rPr lang="en-US" sz="2000" b="0" strike="noStrike" spc="-1" dirty="0" smtClean="0">
                <a:solidFill>
                  <a:srgbClr val="F3F3F3"/>
                </a:solidFill>
                <a:latin typeface="Fira Sans Condensed Light"/>
                <a:ea typeface="Fira Sans Condensed Light"/>
              </a:rPr>
              <a:t>-numbers </a:t>
            </a:r>
            <a:r>
              <a:rPr lang="en-US" sz="2000" b="0" strike="noStrike" spc="-1" dirty="0">
                <a:solidFill>
                  <a:srgbClr val="F3F3F3"/>
                </a:solidFill>
                <a:latin typeface="Fira Sans Condensed Light"/>
                <a:ea typeface="Fira Sans Condensed Light"/>
              </a:rPr>
              <a:t>data from Ensemble site.</a:t>
            </a: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r>
              <a:rPr lang="en-US" sz="2000" b="0" strike="noStrike" spc="-1" dirty="0" smtClean="0">
                <a:solidFill>
                  <a:srgbClr val="F3F3F3"/>
                </a:solidFill>
                <a:latin typeface="Fira Sans Condensed Light"/>
                <a:ea typeface="Fira Sans Condensed Light"/>
              </a:rPr>
              <a:t>For the relevance part of our system. We obtained </a:t>
            </a:r>
            <a:r>
              <a:rPr lang="en-US" sz="2000" b="0" strike="noStrike" spc="-1" dirty="0">
                <a:solidFill>
                  <a:srgbClr val="F3F3F3"/>
                </a:solidFill>
                <a:latin typeface="Fira Sans Condensed Light"/>
                <a:ea typeface="Fira Sans Condensed Light"/>
              </a:rPr>
              <a:t>this data to </a:t>
            </a:r>
            <a:r>
              <a:rPr lang="en-US" sz="2000" b="0" strike="noStrike" spc="-1" dirty="0" smtClean="0">
                <a:solidFill>
                  <a:srgbClr val="F3F3F3"/>
                </a:solidFill>
                <a:latin typeface="Fira Sans Condensed Light"/>
                <a:ea typeface="Fira Sans Condensed Light"/>
              </a:rPr>
              <a:t>searched for </a:t>
            </a:r>
            <a:r>
              <a:rPr lang="en-US" sz="2000" b="0" strike="noStrike" spc="-1" dirty="0">
                <a:solidFill>
                  <a:srgbClr val="F3F3F3"/>
                </a:solidFill>
                <a:latin typeface="Fira Sans Condensed Light"/>
                <a:ea typeface="Fira Sans Condensed Light"/>
              </a:rPr>
              <a:t>how many people from 2045 </a:t>
            </a:r>
            <a:r>
              <a:rPr lang="en-US" sz="2000" b="0" strike="noStrike" spc="-1" dirty="0" smtClean="0">
                <a:solidFill>
                  <a:srgbClr val="F3F3F3"/>
                </a:solidFill>
                <a:latin typeface="Fira Sans Condensed Light"/>
                <a:ea typeface="Fira Sans Condensed Light"/>
              </a:rPr>
              <a:t>people </a:t>
            </a:r>
            <a:r>
              <a:rPr lang="en-US" sz="2000" b="0" strike="noStrike" spc="-1" dirty="0">
                <a:solidFill>
                  <a:srgbClr val="F3F3F3"/>
                </a:solidFill>
                <a:latin typeface="Fira Sans Condensed Light"/>
                <a:ea typeface="Fira Sans Condensed Light"/>
              </a:rPr>
              <a:t>will be relevant to the father from </a:t>
            </a:r>
            <a:r>
              <a:rPr lang="en-US" sz="2000" b="0" strike="noStrike" spc="-1" dirty="0" err="1">
                <a:solidFill>
                  <a:srgbClr val="F3F3F3"/>
                </a:solidFill>
                <a:latin typeface="Fira Sans Condensed Light"/>
                <a:ea typeface="Fira Sans Condensed Light"/>
              </a:rPr>
              <a:t>Kaggle</a:t>
            </a:r>
            <a:r>
              <a:rPr lang="en-US" sz="2000" b="0" strike="noStrike" spc="-1" dirty="0">
                <a:solidFill>
                  <a:srgbClr val="F3F3F3"/>
                </a:solidFill>
                <a:latin typeface="Fira Sans Condensed Light"/>
                <a:ea typeface="Fira Sans Condensed Light"/>
              </a:rPr>
              <a:t> data.  </a:t>
            </a:r>
            <a:endParaRPr lang="en-US" sz="2000" b="0" strike="noStrike" spc="-1" dirty="0">
              <a:latin typeface="Arial"/>
            </a:endParaRPr>
          </a:p>
          <a:p>
            <a:pPr>
              <a:lnSpc>
                <a:spcPct val="100000"/>
              </a:lnSpc>
              <a:spcBef>
                <a:spcPts val="1599"/>
              </a:spcBef>
              <a:spcAft>
                <a:spcPts val="1599"/>
              </a:spcAft>
              <a:tabLst>
                <a:tab pos="0" algn="l"/>
              </a:tabLst>
            </a:pPr>
            <a:endParaRPr lang="en-US" sz="2000" b="0" strike="noStrike" spc="-1" dirty="0">
              <a:latin typeface="Arial"/>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283680" y="-11880"/>
            <a:ext cx="1910880" cy="1383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a:solidFill>
                  <a:srgbClr val="FFFFFF"/>
                </a:solidFill>
                <a:latin typeface="Rajdhani"/>
                <a:ea typeface="DejaVu Sans"/>
              </a:rPr>
              <a:t>Tasks </a:t>
            </a:r>
            <a:r>
              <a:t/>
            </a:r>
            <a:br/>
            <a:r>
              <a:rPr lang="en-US" sz="2200" b="1" strike="noStrike" spc="-1">
                <a:solidFill>
                  <a:srgbClr val="FFFFFF"/>
                </a:solidFill>
                <a:latin typeface="Rajdhani"/>
                <a:ea typeface="DejaVu Sans"/>
              </a:rPr>
              <a:t>15</a:t>
            </a:r>
            <a:r>
              <a:rPr lang="en-US" sz="2200" b="1" strike="noStrike" spc="-1">
                <a:solidFill>
                  <a:srgbClr val="FFFFFF"/>
                </a:solidFill>
                <a:latin typeface="Fira Sans Condensed Light"/>
                <a:ea typeface="DejaVu Sans"/>
              </a:rPr>
              <a:t>/3/2022</a:t>
            </a:r>
            <a:r>
              <a:t/>
            </a:r>
            <a:br/>
            <a:endParaRPr lang="en-US" sz="2200" b="0" strike="noStrike" spc="-1">
              <a:latin typeface="Arial"/>
            </a:endParaRPr>
          </a:p>
        </p:txBody>
      </p:sp>
      <p:sp>
        <p:nvSpPr>
          <p:cNvPr id="279"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280" name="CustomShape 3"/>
          <p:cNvSpPr/>
          <p:nvPr/>
        </p:nvSpPr>
        <p:spPr>
          <a:xfrm>
            <a:off x="493200" y="1098720"/>
            <a:ext cx="7701480" cy="360360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dirty="0">
              <a:latin typeface="Arial"/>
            </a:endParaRPr>
          </a:p>
          <a:p>
            <a:pPr marL="457200" indent="-296280">
              <a:lnSpc>
                <a:spcPct val="100000"/>
              </a:lnSpc>
              <a:buClr>
                <a:srgbClr val="F3F3F3"/>
              </a:buClr>
              <a:buFont typeface="Arial"/>
              <a:buChar char="•"/>
            </a:pPr>
            <a:r>
              <a:rPr lang="en-US" sz="2000" b="0" strike="noStrike" spc="-1" dirty="0" smtClean="0">
                <a:solidFill>
                  <a:srgbClr val="F3F3F3"/>
                </a:solidFill>
                <a:latin typeface="Fira Sans Condensed Light"/>
                <a:ea typeface="Fira Sans Condensed Light"/>
              </a:rPr>
              <a:t>Implement </a:t>
            </a:r>
            <a:r>
              <a:rPr lang="en-US" sz="2000" b="0" strike="noStrike" spc="-1" dirty="0">
                <a:solidFill>
                  <a:srgbClr val="F3F3F3"/>
                </a:solidFill>
                <a:latin typeface="Fira Sans Condensed Light"/>
                <a:ea typeface="Fira Sans Condensed Light"/>
              </a:rPr>
              <a:t>Relevance Code (with relevance)</a:t>
            </a: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Try to start built the structure of the code.</a:t>
            </a: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Short Tandem Repeats/ comparing data from </a:t>
            </a:r>
            <a:r>
              <a:rPr lang="en-US" sz="2000" b="0" strike="noStrike" spc="-1" dirty="0" err="1">
                <a:solidFill>
                  <a:srgbClr val="F3F3F3"/>
                </a:solidFill>
                <a:latin typeface="Fira Sans Condensed Light"/>
                <a:ea typeface="Fira Sans Condensed Light"/>
              </a:rPr>
              <a:t>fasta</a:t>
            </a:r>
            <a:r>
              <a:rPr lang="en-US" sz="2000" b="0" strike="noStrike" spc="-1" dirty="0">
                <a:solidFill>
                  <a:srgbClr val="F3F3F3"/>
                </a:solidFill>
                <a:latin typeface="Fira Sans Condensed Light"/>
                <a:ea typeface="Fira Sans Condensed Light"/>
              </a:rPr>
              <a:t> with data from csv.</a:t>
            </a:r>
            <a:endParaRPr lang="en-US" sz="2000" b="0" strike="noStrike" spc="-1" dirty="0">
              <a:latin typeface="Arial"/>
            </a:endParaRPr>
          </a:p>
          <a:p>
            <a:pPr marL="457200" indent="-29628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Comparing input </a:t>
            </a:r>
            <a:r>
              <a:rPr lang="en-US" sz="2000" b="0" strike="noStrike" spc="-1" dirty="0" err="1">
                <a:solidFill>
                  <a:srgbClr val="F3F3F3"/>
                </a:solidFill>
                <a:latin typeface="Fira Sans Condensed Light"/>
                <a:ea typeface="Fira Sans Condensed Light"/>
              </a:rPr>
              <a:t>fasta</a:t>
            </a:r>
            <a:r>
              <a:rPr lang="en-US" sz="2000" b="0" strike="noStrike" spc="-1" dirty="0">
                <a:solidFill>
                  <a:srgbClr val="F3F3F3"/>
                </a:solidFill>
                <a:latin typeface="Fira Sans Condensed Light"/>
                <a:ea typeface="Fira Sans Condensed Light"/>
              </a:rPr>
              <a:t> file to the csv file that contains the short tandem repeats.</a:t>
            </a: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283680" y="-11880"/>
            <a:ext cx="1910880" cy="1383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a:solidFill>
                  <a:srgbClr val="FFFFFF"/>
                </a:solidFill>
                <a:latin typeface="Rajdhani"/>
                <a:ea typeface="DejaVu Sans"/>
              </a:rPr>
              <a:t>Tasks </a:t>
            </a:r>
            <a:r>
              <a:t/>
            </a:r>
            <a:br/>
            <a:r>
              <a:rPr lang="en-US" sz="2200" b="1" strike="noStrike" spc="-1">
                <a:solidFill>
                  <a:srgbClr val="FFFFFF"/>
                </a:solidFill>
                <a:latin typeface="Rajdhani"/>
                <a:ea typeface="DejaVu Sans"/>
              </a:rPr>
              <a:t>16</a:t>
            </a:r>
            <a:r>
              <a:rPr lang="en-US" sz="2200" b="1" strike="noStrike" spc="-1">
                <a:solidFill>
                  <a:srgbClr val="FFFFFF"/>
                </a:solidFill>
                <a:latin typeface="Fira Sans Condensed Light"/>
                <a:ea typeface="DejaVu Sans"/>
              </a:rPr>
              <a:t>/3/2022</a:t>
            </a:r>
            <a:r>
              <a:t/>
            </a:r>
            <a:br/>
            <a:endParaRPr lang="en-US" sz="2200" b="0" strike="noStrike" spc="-1">
              <a:latin typeface="Arial"/>
            </a:endParaRPr>
          </a:p>
        </p:txBody>
      </p:sp>
      <p:sp>
        <p:nvSpPr>
          <p:cNvPr id="282"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283" name="CustomShape 3"/>
          <p:cNvSpPr/>
          <p:nvPr/>
        </p:nvSpPr>
        <p:spPr>
          <a:xfrm>
            <a:off x="493200" y="1098720"/>
            <a:ext cx="7701480" cy="219312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dirty="0">
              <a:latin typeface="Arial"/>
            </a:endParaRPr>
          </a:p>
          <a:p>
            <a:pPr marL="457200" indent="-29628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Research </a:t>
            </a:r>
            <a:r>
              <a:rPr lang="en-US" sz="2000" b="0" strike="noStrike" spc="-1" dirty="0" smtClean="0">
                <a:solidFill>
                  <a:srgbClr val="F3F3F3"/>
                </a:solidFill>
                <a:latin typeface="Fira Sans Condensed Light"/>
                <a:ea typeface="Fira Sans Condensed Light"/>
              </a:rPr>
              <a:t>Paper</a:t>
            </a:r>
            <a:endParaRPr lang="en-US" sz="2000" b="0" strike="noStrike" spc="-1" dirty="0">
              <a:latin typeface="Arial"/>
            </a:endParaRPr>
          </a:p>
          <a:p>
            <a:pPr>
              <a:lnSpc>
                <a:spcPct val="100000"/>
              </a:lnSpc>
            </a:pPr>
            <a:r>
              <a:rPr lang="en-US" sz="2000" b="0" strike="noStrike" spc="-1" dirty="0" smtClean="0">
                <a:solidFill>
                  <a:srgbClr val="F3F3F3"/>
                </a:solidFill>
                <a:latin typeface="Fira Sans Condensed Light"/>
                <a:ea typeface="Fira Sans Condensed Light"/>
              </a:rPr>
              <a:t>Removed some reference papers from related work section in the research paper and fixing document based on Eng. Ahmed's notes</a:t>
            </a:r>
            <a:endParaRPr lang="en-US" sz="2000" b="0" strike="noStrike" spc="-1" dirty="0" smtClean="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83680" y="-11880"/>
            <a:ext cx="1910880" cy="1383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a:solidFill>
                  <a:srgbClr val="FFFFFF"/>
                </a:solidFill>
                <a:latin typeface="Rajdhani"/>
                <a:ea typeface="DejaVu Sans"/>
              </a:rPr>
              <a:t>Tasks </a:t>
            </a:r>
            <a:r>
              <a:t/>
            </a:r>
            <a:br/>
            <a:r>
              <a:rPr lang="en-US" sz="2200" b="1" strike="noStrike" spc="-1">
                <a:solidFill>
                  <a:srgbClr val="FFFFFF"/>
                </a:solidFill>
                <a:latin typeface="Rajdhani"/>
                <a:ea typeface="DejaVu Sans"/>
              </a:rPr>
              <a:t>17</a:t>
            </a:r>
            <a:r>
              <a:rPr lang="en-US" sz="2200" b="1" strike="noStrike" spc="-1">
                <a:solidFill>
                  <a:srgbClr val="FFFFFF"/>
                </a:solidFill>
                <a:latin typeface="Fira Sans Condensed Light"/>
                <a:ea typeface="DejaVu Sans"/>
              </a:rPr>
              <a:t>/3/2022</a:t>
            </a:r>
            <a:r>
              <a:t/>
            </a:r>
            <a:br/>
            <a:endParaRPr lang="en-US" sz="2200" b="0" strike="noStrike" spc="-1">
              <a:latin typeface="Arial"/>
            </a:endParaRPr>
          </a:p>
        </p:txBody>
      </p:sp>
      <p:sp>
        <p:nvSpPr>
          <p:cNvPr id="285"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286" name="CustomShape 3"/>
          <p:cNvSpPr/>
          <p:nvPr/>
        </p:nvSpPr>
        <p:spPr>
          <a:xfrm>
            <a:off x="493200" y="1098720"/>
            <a:ext cx="7701480" cy="237600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dirty="0">
              <a:latin typeface="Arial"/>
            </a:endParaRPr>
          </a:p>
          <a:p>
            <a:pPr marL="457200" indent="-29628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Relevance </a:t>
            </a:r>
            <a:r>
              <a:rPr lang="en-US" sz="2000" b="0" strike="noStrike" spc="-1" dirty="0" smtClean="0">
                <a:solidFill>
                  <a:srgbClr val="F3F3F3"/>
                </a:solidFill>
                <a:latin typeface="Fira Sans Condensed Light"/>
                <a:ea typeface="Fira Sans Condensed Light"/>
              </a:rPr>
              <a:t>Code.</a:t>
            </a: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Solve problems in relevance code to enhance </a:t>
            </a:r>
            <a:r>
              <a:rPr lang="en-US" sz="2000" b="0" strike="noStrike" spc="-1" dirty="0" smtClean="0">
                <a:solidFill>
                  <a:srgbClr val="F3F3F3"/>
                </a:solidFill>
                <a:latin typeface="Fira Sans Condensed Light"/>
                <a:ea typeface="Fira Sans Condensed Light"/>
              </a:rPr>
              <a:t>the final results</a:t>
            </a:r>
            <a:r>
              <a:rPr lang="en-US" sz="2000" b="0" strike="noStrike" spc="-1" dirty="0">
                <a:solidFill>
                  <a:srgbClr val="F3F3F3"/>
                </a:solidFill>
                <a:latin typeface="Fira Sans Condensed Light"/>
                <a:ea typeface="Fira Sans Condensed Light"/>
              </a:rPr>
              <a:t>.</a:t>
            </a:r>
            <a:endParaRPr lang="en-US" sz="2000" b="0" strike="noStrike" spc="-1" dirty="0">
              <a:latin typeface="Arial"/>
            </a:endParaRPr>
          </a:p>
          <a:p>
            <a:pPr marL="457200" indent="-29628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Short Tandem Repeat Code</a:t>
            </a:r>
            <a:endParaRPr lang="en-US" sz="2000" b="0" strike="noStrike" spc="-1" dirty="0">
              <a:latin typeface="Arial"/>
            </a:endParaRPr>
          </a:p>
          <a:p>
            <a:pPr marL="457200" indent="-29628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Solve problems in code to enhance STR algorithm results with the csv file.</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283680" y="-11880"/>
            <a:ext cx="1910880" cy="1383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a:solidFill>
                  <a:srgbClr val="FFFFFF"/>
                </a:solidFill>
                <a:latin typeface="Rajdhani"/>
                <a:ea typeface="DejaVu Sans"/>
              </a:rPr>
              <a:t>Tasks </a:t>
            </a:r>
            <a:r>
              <a:t/>
            </a:r>
            <a:br/>
            <a:r>
              <a:rPr lang="en-US" sz="2200" b="1" strike="noStrike" spc="-1">
                <a:solidFill>
                  <a:srgbClr val="FFFFFF"/>
                </a:solidFill>
                <a:latin typeface="Rajdhani"/>
                <a:ea typeface="DejaVu Sans"/>
              </a:rPr>
              <a:t>19</a:t>
            </a:r>
            <a:r>
              <a:rPr lang="en-US" sz="2200" b="1" strike="noStrike" spc="-1">
                <a:solidFill>
                  <a:srgbClr val="FFFFFF"/>
                </a:solidFill>
                <a:latin typeface="Fira Sans Condensed Light"/>
                <a:ea typeface="DejaVu Sans"/>
              </a:rPr>
              <a:t>/3/2022</a:t>
            </a:r>
            <a:r>
              <a:t/>
            </a:r>
            <a:br/>
            <a:endParaRPr lang="en-US" sz="2200" b="0" strike="noStrike" spc="-1">
              <a:latin typeface="Arial"/>
            </a:endParaRPr>
          </a:p>
        </p:txBody>
      </p:sp>
      <p:sp>
        <p:nvSpPr>
          <p:cNvPr id="288"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289" name="CustomShape 3"/>
          <p:cNvSpPr/>
          <p:nvPr/>
        </p:nvSpPr>
        <p:spPr>
          <a:xfrm>
            <a:off x="493200" y="1098720"/>
            <a:ext cx="7701480" cy="237600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dirty="0">
              <a:latin typeface="Arial"/>
            </a:endParaRPr>
          </a:p>
          <a:p>
            <a:pPr marL="457200" indent="-29628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Research paper</a:t>
            </a:r>
            <a:endParaRPr lang="en-US" sz="2000" b="0" strike="noStrike" spc="-1" dirty="0">
              <a:latin typeface="Arial"/>
            </a:endParaRPr>
          </a:p>
          <a:p>
            <a:pPr>
              <a:lnSpc>
                <a:spcPct val="100000"/>
              </a:lnSpc>
            </a:pPr>
            <a:r>
              <a:rPr lang="en-US" sz="2000" b="0" strike="noStrike" spc="-1" dirty="0" smtClean="0">
                <a:solidFill>
                  <a:srgbClr val="F3F3F3"/>
                </a:solidFill>
                <a:latin typeface="Fira Sans Condensed Light"/>
                <a:ea typeface="Fira Sans Condensed Light"/>
              </a:rPr>
              <a:t>Revising document and enhancing the </a:t>
            </a:r>
            <a:r>
              <a:rPr lang="en-US" sz="2000" b="0" strike="noStrike" spc="-1" dirty="0" err="1">
                <a:solidFill>
                  <a:srgbClr val="F3F3F3"/>
                </a:solidFill>
                <a:latin typeface="Fira Sans Condensed Light"/>
                <a:ea typeface="Fira Sans Condensed Light"/>
              </a:rPr>
              <a:t>sudo</a:t>
            </a:r>
            <a:r>
              <a:rPr lang="en-US" sz="2000" b="0" strike="noStrike" spc="-1" dirty="0">
                <a:solidFill>
                  <a:srgbClr val="F3F3F3"/>
                </a:solidFill>
                <a:latin typeface="Fira Sans Condensed Light"/>
                <a:ea typeface="Fira Sans Condensed Light"/>
              </a:rPr>
              <a:t> code in proof of </a:t>
            </a:r>
            <a:r>
              <a:rPr lang="en-US" sz="2000" b="0" strike="noStrike" spc="-1" dirty="0" smtClean="0">
                <a:solidFill>
                  <a:srgbClr val="F3F3F3"/>
                </a:solidFill>
                <a:latin typeface="Fira Sans Condensed Light"/>
                <a:ea typeface="Fira Sans Condensed Light"/>
              </a:rPr>
              <a:t>concept section in the research paper.</a:t>
            </a: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283680" y="-11880"/>
            <a:ext cx="1910880" cy="1383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1" strike="noStrike" spc="-1">
                <a:solidFill>
                  <a:srgbClr val="FFFFFF"/>
                </a:solidFill>
                <a:latin typeface="Rajdhani"/>
                <a:ea typeface="DejaVu Sans"/>
              </a:rPr>
              <a:t>Tasks </a:t>
            </a:r>
            <a:r>
              <a:t/>
            </a:r>
            <a:br/>
            <a:r>
              <a:rPr lang="en-US" sz="2200" b="1" strike="noStrike" spc="-1">
                <a:solidFill>
                  <a:srgbClr val="FFFFFF"/>
                </a:solidFill>
                <a:latin typeface="Rajdhani"/>
                <a:ea typeface="DejaVu Sans"/>
              </a:rPr>
              <a:t>20</a:t>
            </a:r>
            <a:r>
              <a:rPr lang="en-US" sz="2200" b="1" strike="noStrike" spc="-1">
                <a:solidFill>
                  <a:srgbClr val="FFFFFF"/>
                </a:solidFill>
                <a:latin typeface="Fira Sans Condensed Light"/>
                <a:ea typeface="DejaVu Sans"/>
              </a:rPr>
              <a:t>/3/2022</a:t>
            </a:r>
            <a:r>
              <a:t/>
            </a:r>
            <a:br/>
            <a:endParaRPr lang="en-US" sz="2200" b="0" strike="noStrike" spc="-1">
              <a:latin typeface="Arial"/>
            </a:endParaRPr>
          </a:p>
        </p:txBody>
      </p:sp>
      <p:sp>
        <p:nvSpPr>
          <p:cNvPr id="291" name="CustomShape 2"/>
          <p:cNvSpPr/>
          <p:nvPr/>
        </p:nvSpPr>
        <p:spPr>
          <a:xfrm>
            <a:off x="74520" y="4622760"/>
            <a:ext cx="71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3F3F3"/>
                </a:solidFill>
                <a:latin typeface="Arial"/>
                <a:ea typeface="DejaVu Sans"/>
              </a:rPr>
              <a:t>11</a:t>
            </a:r>
            <a:endParaRPr lang="en-US" sz="1800" b="0" strike="noStrike" spc="-1">
              <a:latin typeface="Arial"/>
            </a:endParaRPr>
          </a:p>
        </p:txBody>
      </p:sp>
      <p:sp>
        <p:nvSpPr>
          <p:cNvPr id="292" name="CustomShape 3"/>
          <p:cNvSpPr/>
          <p:nvPr/>
        </p:nvSpPr>
        <p:spPr>
          <a:xfrm>
            <a:off x="493200" y="1098720"/>
            <a:ext cx="7701480" cy="329040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6280">
              <a:lnSpc>
                <a:spcPct val="100000"/>
              </a:lnSpc>
              <a:buClr>
                <a:srgbClr val="F3F3F3"/>
              </a:buClr>
              <a:buFont typeface="Arial"/>
              <a:buChar char="•"/>
            </a:pPr>
            <a:endParaRPr lang="en-US" sz="1800" b="0" strike="noStrike" spc="-1" dirty="0">
              <a:latin typeface="Arial"/>
            </a:endParaRPr>
          </a:p>
          <a:p>
            <a:pPr marL="457200" indent="-29628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Flask Website</a:t>
            </a: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Try to create the website using flask to connect with the project.</a:t>
            </a:r>
            <a:endParaRPr lang="en-US" sz="2000" b="0" strike="noStrike" spc="-1" dirty="0">
              <a:latin typeface="Arial"/>
            </a:endParaRPr>
          </a:p>
          <a:p>
            <a:pPr marL="457200" indent="-29628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Create Website using flutter</a:t>
            </a:r>
            <a:endParaRPr lang="en-US" sz="2000" b="0" strike="noStrike" spc="-1" dirty="0">
              <a:latin typeface="Arial"/>
            </a:endParaRPr>
          </a:p>
          <a:p>
            <a:pPr marL="457200" indent="-296280">
              <a:lnSpc>
                <a:spcPct val="100000"/>
              </a:lnSpc>
              <a:buClr>
                <a:srgbClr val="F3F3F3"/>
              </a:buClr>
              <a:buFont typeface="Arial"/>
              <a:buChar char="•"/>
            </a:pPr>
            <a:r>
              <a:rPr lang="en-US" sz="2000" b="0" strike="noStrike" spc="-1" dirty="0" smtClean="0">
                <a:solidFill>
                  <a:srgbClr val="F3F3F3"/>
                </a:solidFill>
                <a:latin typeface="Fira Sans Condensed Light"/>
                <a:ea typeface="Fira Sans Condensed Light"/>
              </a:rPr>
              <a:t>remove file from code to increase the performance and connect the backend of the project with the </a:t>
            </a:r>
            <a:r>
              <a:rPr lang="en-US" sz="2000" b="0" strike="noStrike" spc="-1" dirty="0">
                <a:solidFill>
                  <a:srgbClr val="F3F3F3"/>
                </a:solidFill>
                <a:latin typeface="Fira Sans Condensed Light"/>
                <a:ea typeface="Fira Sans Condensed Light"/>
              </a:rPr>
              <a:t>Website (</a:t>
            </a:r>
            <a:r>
              <a:rPr lang="en-US" sz="2000" b="0" strike="noStrike" spc="-1" dirty="0" smtClean="0">
                <a:solidFill>
                  <a:srgbClr val="F3F3F3"/>
                </a:solidFill>
                <a:latin typeface="Fira Sans Condensed Light"/>
                <a:ea typeface="Fira Sans Condensed Light"/>
              </a:rPr>
              <a:t>backend</a:t>
            </a:r>
            <a:r>
              <a:rPr lang="en-US" sz="2000" b="0" strike="noStrike" spc="-1" dirty="0">
                <a:solidFill>
                  <a:srgbClr val="F3F3F3"/>
                </a:solidFill>
                <a:latin typeface="Fira Sans Condensed Light"/>
                <a:ea typeface="Fira Sans Condensed Light"/>
              </a:rPr>
              <a:t>, Frontend). Finally Solving some </a:t>
            </a:r>
            <a:r>
              <a:rPr lang="en-US" sz="2000" b="0" strike="noStrike" spc="-1" dirty="0" smtClean="0">
                <a:solidFill>
                  <a:srgbClr val="F3F3F3"/>
                </a:solidFill>
                <a:latin typeface="Fira Sans Condensed Light"/>
                <a:ea typeface="Fira Sans Condensed Light"/>
              </a:rPr>
              <a:t>errors and bugs  </a:t>
            </a:r>
            <a:r>
              <a:rPr lang="en-US" sz="2000" b="0" strike="noStrike" spc="-1" dirty="0">
                <a:solidFill>
                  <a:srgbClr val="F3F3F3"/>
                </a:solidFill>
                <a:latin typeface="Fira Sans Condensed Light"/>
                <a:ea typeface="Fira Sans Condensed Light"/>
              </a:rPr>
              <a:t>in the system.  </a:t>
            </a: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F3F3F3"/>
                </a:solidFill>
                <a:latin typeface="Fira Sans Condensed Light"/>
                <a:ea typeface="Fira Sans Condensed Light"/>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a:p>
            <a:pPr marL="457200" indent="-296280">
              <a:lnSpc>
                <a:spcPct val="100000"/>
              </a:lnSpc>
              <a:buClr>
                <a:srgbClr val="F3F3F3"/>
              </a:buClr>
              <a:buFont typeface="Arial"/>
              <a:buChar char="•"/>
            </a:pPr>
            <a:endParaRPr lang="en-US" sz="2000" b="0" strike="noStrike" spc="-1" dirty="0">
              <a:latin typeface="Arial"/>
            </a:endParaRP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TotalTime>
  <Words>1012</Words>
  <Application>Microsoft Office PowerPoint</Application>
  <PresentationFormat>On-screen Show (16:9)</PresentationFormat>
  <Paragraphs>528</Paragraphs>
  <Slides>23</Slides>
  <Notes>0</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23</vt:i4>
      </vt:variant>
    </vt:vector>
  </HeadingPairs>
  <TitlesOfParts>
    <vt:vector size="38" baseType="lpstr">
      <vt:lpstr>Advent Pro Light</vt:lpstr>
      <vt:lpstr>Anton</vt:lpstr>
      <vt:lpstr>Arial</vt:lpstr>
      <vt:lpstr>DejaVu Sans</vt:lpstr>
      <vt:lpstr>Fira Sans Condensed Light</vt:lpstr>
      <vt:lpstr>Rajdhani</vt:lpstr>
      <vt:lpstr>Symbol</vt:lpstr>
      <vt:lpstr>Wingdings</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Paternity testing using genetics</dc:title>
  <dc:subject/>
  <dc:creator/>
  <dc:description/>
  <cp:lastModifiedBy>Mohamed Moataz</cp:lastModifiedBy>
  <cp:revision>54</cp:revision>
  <dcterms:created xsi:type="dcterms:W3CDTF">2022-05-09T20:05:23Z</dcterms:created>
  <dcterms:modified xsi:type="dcterms:W3CDTF">2022-05-13T19:50:29Z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ICV">
    <vt:lpwstr>3383609131AF4B86B31D905662A6DE64</vt:lpwstr>
  </property>
  <property fmtid="{D5CDD505-2E9C-101B-9397-08002B2CF9AE}" pid="6" name="KSOProductBuildVer">
    <vt:lpwstr>1033-11.2.0.11074</vt:lpwstr>
  </property>
  <property fmtid="{D5CDD505-2E9C-101B-9397-08002B2CF9AE}" pid="7" name="LinksUpToDate">
    <vt:bool>false</vt:bool>
  </property>
  <property fmtid="{D5CDD505-2E9C-101B-9397-08002B2CF9AE}" pid="8" name="MMClips">
    <vt:i4>0</vt:i4>
  </property>
  <property fmtid="{D5CDD505-2E9C-101B-9397-08002B2CF9AE}" pid="9" name="Notes">
    <vt:i4>0</vt:i4>
  </property>
  <property fmtid="{D5CDD505-2E9C-101B-9397-08002B2CF9AE}" pid="10" name="PresentationFormat">
    <vt:lpwstr>On-screen Show (16:9)</vt:lpwstr>
  </property>
  <property fmtid="{D5CDD505-2E9C-101B-9397-08002B2CF9AE}" pid="11" name="ScaleCrop">
    <vt:bool>false</vt:bool>
  </property>
  <property fmtid="{D5CDD505-2E9C-101B-9397-08002B2CF9AE}" pid="12" name="ShareDoc">
    <vt:bool>false</vt:bool>
  </property>
  <property fmtid="{D5CDD505-2E9C-101B-9397-08002B2CF9AE}" pid="13" name="Slides">
    <vt:i4>22</vt:i4>
  </property>
</Properties>
</file>