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sldIdLst>
    <p:sldId id="256" r:id="rId8"/>
    <p:sldId id="257" r:id="rId9"/>
    <p:sldId id="258" r:id="rId10"/>
    <p:sldId id="259" r:id="rId11"/>
    <p:sldId id="260" r:id="rId12"/>
    <p:sldId id="261" r:id="rId13"/>
    <p:sldId id="262" r:id="rId14"/>
    <p:sldId id="263" r:id="rId15"/>
    <p:sldId id="264" r:id="rId16"/>
    <p:sldId id="265" r:id="rId17"/>
    <p:sldId id="277" r:id="rId18"/>
    <p:sldId id="278" r:id="rId19"/>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3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6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2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6" name="CustomShape 1"/>
          <p:cNvSpPr/>
          <p:nvPr/>
        </p:nvSpPr>
        <p:spPr>
          <a:xfrm>
            <a:off x="210600" y="1443600"/>
            <a:ext cx="4401360" cy="161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4800" b="1" strike="noStrike" spc="-1">
                <a:solidFill>
                  <a:srgbClr val="F3F3F3"/>
                </a:solidFill>
                <a:latin typeface="Anton"/>
                <a:ea typeface="Anton"/>
              </a:rPr>
              <a:t>Paternity testing using genetics</a:t>
            </a:r>
            <a:endParaRPr lang="en-US" sz="4800" b="0" strike="noStrike" spc="-1">
              <a:latin typeface="Arial"/>
            </a:endParaRPr>
          </a:p>
        </p:txBody>
      </p:sp>
      <p:sp>
        <p:nvSpPr>
          <p:cNvPr id="267" name="CustomShape 2"/>
          <p:cNvSpPr/>
          <p:nvPr/>
        </p:nvSpPr>
        <p:spPr>
          <a:xfrm>
            <a:off x="588240" y="3942360"/>
            <a:ext cx="3382560" cy="43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a:endParaRPr>
          </a:p>
          <a:p>
            <a:pPr>
              <a:lnSpc>
                <a:spcPct val="100000"/>
              </a:lnSpc>
              <a:tabLst>
                <a:tab pos="0" algn="l"/>
              </a:tabLst>
            </a:pPr>
            <a:endParaRPr lang="en-US" sz="1400" b="0" strike="noStrike" spc="-1">
              <a:latin typeface="Arial"/>
            </a:endParaRPr>
          </a:p>
        </p:txBody>
      </p:sp>
      <p:pic>
        <p:nvPicPr>
          <p:cNvPr id="268" name="Google Shape;104;p24"/>
          <p:cNvPicPr/>
          <p:nvPr/>
        </p:nvPicPr>
        <p:blipFill>
          <a:blip r:embed="rId3"/>
          <a:srcRect l="6663" t="4856" r="6220" b="5494"/>
          <a:stretch/>
        </p:blipFill>
        <p:spPr>
          <a:xfrm>
            <a:off x="4697280" y="444960"/>
            <a:ext cx="4194720" cy="4317120"/>
          </a:xfrm>
          <a:prstGeom prst="rect">
            <a:avLst/>
          </a:prstGeom>
          <a:ln>
            <a:noFill/>
          </a:ln>
        </p:spPr>
      </p:pic>
      <p:sp>
        <p:nvSpPr>
          <p:cNvPr id="269" name="CustomShape 3"/>
          <p:cNvSpPr/>
          <p:nvPr/>
        </p:nvSpPr>
        <p:spPr>
          <a:xfrm>
            <a:off x="731160" y="3108960"/>
            <a:ext cx="3382560" cy="43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Team Members: Youssif Assem, Mohamed Moataz, Kareem Ehab, Mohamed Akram, Ahmed Gamal</a:t>
            </a:r>
            <a:endParaRPr lang="en-US" sz="1400" b="0" strike="noStrike" spc="-1">
              <a:latin typeface="Arial"/>
            </a:endParaRPr>
          </a:p>
          <a:p>
            <a:pPr>
              <a:lnSpc>
                <a:spcPct val="100000"/>
              </a:lnSpc>
              <a:tabLst>
                <a:tab pos="0" algn="l"/>
              </a:tabLst>
            </a:pPr>
            <a:endParaRPr lang="en-US" sz="1400" b="0" strike="noStrike" spc="-1">
              <a:latin typeface="Aria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578798" y="664821"/>
            <a:ext cx="7530284" cy="81544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dirty="0" smtClean="0">
                <a:solidFill>
                  <a:srgbClr val="FFFFFF"/>
                </a:solidFill>
                <a:latin typeface="Rajdhani"/>
                <a:ea typeface="DejaVu Sans"/>
              </a:rPr>
              <a:t>Errors and Bugs fixes </a:t>
            </a:r>
            <a:r>
              <a:rPr dirty="0"/>
              <a:t/>
            </a:r>
            <a:br>
              <a:rPr dirty="0"/>
            </a:br>
            <a:r>
              <a:rPr lang="en-US" sz="2200" b="1" spc="-1" dirty="0" smtClean="0">
                <a:solidFill>
                  <a:srgbClr val="FFFFFF"/>
                </a:solidFill>
                <a:latin typeface="Rajdhani"/>
              </a:rPr>
              <a:t>10</a:t>
            </a:r>
            <a:r>
              <a:rPr lang="en-US" sz="2200" b="1" strike="noStrike" spc="-1" dirty="0" smtClean="0">
                <a:solidFill>
                  <a:srgbClr val="FFFFFF"/>
                </a:solidFill>
                <a:latin typeface="Fira Sans Condensed Light"/>
                <a:ea typeface="DejaVu Sans"/>
              </a:rPr>
              <a:t>/5/2022</a:t>
            </a:r>
            <a:r>
              <a:rPr dirty="0"/>
              <a:t/>
            </a:r>
            <a:br>
              <a:rPr dirty="0"/>
            </a:br>
            <a:endParaRPr lang="en-US" sz="2200" b="0" strike="noStrike" spc="-1" dirty="0">
              <a:latin typeface="Arial"/>
            </a:endParaRPr>
          </a:p>
        </p:txBody>
      </p:sp>
      <p:sp>
        <p:nvSpPr>
          <p:cNvPr id="294"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95" name="CustomShape 3"/>
          <p:cNvSpPr/>
          <p:nvPr/>
        </p:nvSpPr>
        <p:spPr>
          <a:xfrm>
            <a:off x="493200" y="1916138"/>
            <a:ext cx="7701480" cy="265032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2000" spc="-1" dirty="0" smtClean="0">
                <a:solidFill>
                  <a:srgbClr val="F3F3F3"/>
                </a:solidFill>
                <a:latin typeface="Fira Sans Condensed Light"/>
              </a:rPr>
              <a:t>Solve problems in code to enhance short tandem repeat algorithm results with the csv file</a:t>
            </a:r>
          </a:p>
          <a:p>
            <a:pPr marL="457200" indent="-296280">
              <a:lnSpc>
                <a:spcPct val="100000"/>
              </a:lnSpc>
              <a:buClr>
                <a:srgbClr val="F3F3F3"/>
              </a:buClr>
              <a:buFont typeface="Arial"/>
              <a:buChar char="•"/>
            </a:pPr>
            <a:endParaRPr lang="en-US" sz="2000" b="0" strike="noStrike" spc="-1" dirty="0">
              <a:solidFill>
                <a:srgbClr val="F3F3F3"/>
              </a:solidFill>
              <a:latin typeface="Fira Sans Condensed Light"/>
            </a:endParaRPr>
          </a:p>
          <a:p>
            <a:pPr marL="457200" indent="-296280">
              <a:lnSpc>
                <a:spcPct val="100000"/>
              </a:lnSpc>
              <a:buClr>
                <a:srgbClr val="F3F3F3"/>
              </a:buClr>
              <a:buFont typeface="Arial"/>
              <a:buChar char="•"/>
            </a:pPr>
            <a:r>
              <a:rPr lang="en-US" sz="2000" spc="-1" dirty="0" smtClean="0">
                <a:solidFill>
                  <a:srgbClr val="F3F3F3"/>
                </a:solidFill>
                <a:latin typeface="Fira Sans Condensed Light"/>
              </a:rPr>
              <a:t>Overall fix multiple bugs and errors in structure of code</a:t>
            </a: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29" name="CustomShape 1"/>
          <p:cNvSpPr/>
          <p:nvPr/>
        </p:nvSpPr>
        <p:spPr>
          <a:xfrm>
            <a:off x="91440" y="72000"/>
            <a:ext cx="3108600" cy="476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GB" sz="2200" b="1" strike="noStrike" spc="-1">
                <a:solidFill>
                  <a:srgbClr val="F3F3F3"/>
                </a:solidFill>
                <a:latin typeface="Rajdhani"/>
                <a:ea typeface="Rajdhani"/>
              </a:rPr>
              <a:t>TIME PLAN</a:t>
            </a:r>
            <a:endParaRPr lang="en-US" sz="2200" b="0" strike="noStrike" spc="-1">
              <a:latin typeface="Arial"/>
            </a:endParaRPr>
          </a:p>
        </p:txBody>
      </p:sp>
      <p:sp>
        <p:nvSpPr>
          <p:cNvPr id="330" name="CustomShape 2"/>
          <p:cNvSpPr/>
          <p:nvPr/>
        </p:nvSpPr>
        <p:spPr>
          <a:xfrm>
            <a:off x="2647440" y="274320"/>
            <a:ext cx="2880" cy="480492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crgbClr r="0" g="0" b="0"/>
          </a:lnRef>
          <a:fillRef idx="0">
            <a:scrgbClr r="0" g="0" b="0"/>
          </a:fillRef>
          <a:effectRef idx="0">
            <a:scrgbClr r="0" g="0" b="0"/>
          </a:effectRef>
          <a:fontRef idx="minor"/>
        </p:style>
      </p:sp>
      <p:sp>
        <p:nvSpPr>
          <p:cNvPr id="331" name="CustomShape 3"/>
          <p:cNvSpPr/>
          <p:nvPr/>
        </p:nvSpPr>
        <p:spPr>
          <a:xfrm>
            <a:off x="405360" y="136116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1400" b="0" strike="noStrike" spc="-1">
                <a:solidFill>
                  <a:srgbClr val="00A933"/>
                </a:solidFill>
                <a:latin typeface="Fira Sans Condensed Light"/>
                <a:ea typeface="Fira Sans Condensed Light"/>
              </a:rPr>
              <a:t>Whole genome processing from the sources we gathered</a:t>
            </a:r>
            <a:endParaRPr lang="en-US" sz="1400" b="0" strike="noStrike" spc="-1">
              <a:latin typeface="Arial"/>
            </a:endParaRPr>
          </a:p>
        </p:txBody>
      </p:sp>
      <p:sp>
        <p:nvSpPr>
          <p:cNvPr id="332" name="CustomShape 4"/>
          <p:cNvSpPr/>
          <p:nvPr/>
        </p:nvSpPr>
        <p:spPr>
          <a:xfrm>
            <a:off x="2889720" y="136116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US" sz="1800" b="1" strike="noStrike" spc="-1">
                <a:solidFill>
                  <a:srgbClr val="00A933"/>
                </a:solidFill>
                <a:latin typeface="Rajdhani"/>
                <a:ea typeface="Rajdhani"/>
              </a:rPr>
              <a:t>B</a:t>
            </a:r>
            <a:r>
              <a:rPr lang="en-GB" sz="1800" b="1" strike="noStrike" spc="-1">
                <a:solidFill>
                  <a:srgbClr val="00A933"/>
                </a:solidFill>
                <a:latin typeface="Rajdhani"/>
                <a:ea typeface="Rajdhani"/>
              </a:rPr>
              <a:t>y the end of </a:t>
            </a:r>
            <a:r>
              <a:rPr lang="en-US" sz="1800" b="1" strike="noStrike" spc="-1">
                <a:solidFill>
                  <a:srgbClr val="00A933"/>
                </a:solidFill>
                <a:latin typeface="Rajdhani"/>
                <a:ea typeface="Rajdhani"/>
              </a:rPr>
              <a:t>January</a:t>
            </a:r>
            <a:endParaRPr lang="en-US" sz="1800" b="0" strike="noStrike" spc="-1">
              <a:latin typeface="Arial"/>
            </a:endParaRPr>
          </a:p>
        </p:txBody>
      </p:sp>
      <p:sp>
        <p:nvSpPr>
          <p:cNvPr id="333" name="CustomShape 5"/>
          <p:cNvSpPr/>
          <p:nvPr/>
        </p:nvSpPr>
        <p:spPr>
          <a:xfrm>
            <a:off x="2981520" y="206640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US" sz="1400" b="0" strike="noStrike" spc="-1">
                <a:solidFill>
                  <a:srgbClr val="00A933"/>
                </a:solidFill>
                <a:latin typeface="Fira Sans Condensed Light"/>
                <a:ea typeface="Fira Sans Condensed Light"/>
              </a:rPr>
              <a:t>Potentially add Whole genome in our system based on the information we gathered</a:t>
            </a:r>
            <a:endParaRPr lang="en-US" sz="1400" b="0" strike="noStrike" spc="-1">
              <a:latin typeface="Arial"/>
            </a:endParaRPr>
          </a:p>
        </p:txBody>
      </p:sp>
      <p:sp>
        <p:nvSpPr>
          <p:cNvPr id="334" name="CustomShape 6"/>
          <p:cNvSpPr/>
          <p:nvPr/>
        </p:nvSpPr>
        <p:spPr>
          <a:xfrm>
            <a:off x="426240" y="334980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1400" b="0" strike="noStrike" spc="-1">
                <a:solidFill>
                  <a:srgbClr val="00A933"/>
                </a:solidFill>
                <a:latin typeface="Fira Sans Condensed Light"/>
                <a:ea typeface="Fira Sans Condensed Light"/>
              </a:rPr>
              <a:t>Implement at least 60 % of the GUI application and mobile application</a:t>
            </a:r>
            <a:endParaRPr lang="en-US" sz="1400" b="0" strike="noStrike" spc="-1">
              <a:latin typeface="Arial"/>
            </a:endParaRPr>
          </a:p>
        </p:txBody>
      </p:sp>
      <p:sp>
        <p:nvSpPr>
          <p:cNvPr id="335" name="CustomShape 7"/>
          <p:cNvSpPr/>
          <p:nvPr/>
        </p:nvSpPr>
        <p:spPr>
          <a:xfrm>
            <a:off x="2961720" y="429012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US" sz="1400" b="0" strike="noStrike" spc="-1">
                <a:solidFill>
                  <a:srgbClr val="00A933"/>
                </a:solidFill>
                <a:latin typeface="Fira Sans Condensed Light"/>
                <a:ea typeface="Fira Sans Condensed Light"/>
              </a:rPr>
              <a:t>Prove that if is at least a relevance or kinship degree </a:t>
            </a:r>
            <a:endParaRPr lang="en-US" sz="1400" b="0" strike="noStrike" spc="-1">
              <a:latin typeface="Arial"/>
            </a:endParaRPr>
          </a:p>
        </p:txBody>
      </p:sp>
      <p:sp>
        <p:nvSpPr>
          <p:cNvPr id="336" name="CustomShape 8"/>
          <p:cNvSpPr/>
          <p:nvPr/>
        </p:nvSpPr>
        <p:spPr>
          <a:xfrm>
            <a:off x="405360" y="238608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GB" sz="1800" b="1" strike="noStrike" spc="-1">
                <a:solidFill>
                  <a:srgbClr val="00A933"/>
                </a:solidFill>
                <a:latin typeface="Rajdhani"/>
                <a:ea typeface="Rajdhani"/>
              </a:rPr>
              <a:t>By the end of </a:t>
            </a:r>
            <a:r>
              <a:rPr lang="en-US" sz="1800" b="1" strike="noStrike" spc="-1">
                <a:solidFill>
                  <a:srgbClr val="00A933"/>
                </a:solidFill>
                <a:latin typeface="Rajdhani"/>
                <a:ea typeface="Rajdhani"/>
              </a:rPr>
              <a:t>February</a:t>
            </a:r>
            <a:endParaRPr lang="en-US" sz="1800" b="0" strike="noStrike" spc="-1">
              <a:latin typeface="Arial"/>
            </a:endParaRPr>
          </a:p>
        </p:txBody>
      </p:sp>
      <p:sp>
        <p:nvSpPr>
          <p:cNvPr id="337" name="CustomShape 9"/>
          <p:cNvSpPr/>
          <p:nvPr/>
        </p:nvSpPr>
        <p:spPr>
          <a:xfrm>
            <a:off x="2946240" y="338580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US" sz="1800" b="1" strike="noStrike" spc="-1" dirty="0">
                <a:solidFill>
                  <a:srgbClr val="00A933"/>
                </a:solidFill>
                <a:latin typeface="Rajdhani"/>
                <a:ea typeface="Rajdhani"/>
              </a:rPr>
              <a:t>B</a:t>
            </a:r>
            <a:r>
              <a:rPr lang="en-GB" sz="1800" b="1" strike="noStrike" spc="-1" dirty="0" err="1">
                <a:solidFill>
                  <a:srgbClr val="00A933"/>
                </a:solidFill>
                <a:latin typeface="Rajdhani"/>
                <a:ea typeface="Rajdhani"/>
              </a:rPr>
              <a:t>efore</a:t>
            </a:r>
            <a:r>
              <a:rPr lang="en-GB" sz="1800" b="1" strike="noStrike" spc="-1" dirty="0">
                <a:solidFill>
                  <a:srgbClr val="00A933"/>
                </a:solidFill>
                <a:latin typeface="Rajdhani"/>
                <a:ea typeface="Rajdhani"/>
              </a:rPr>
              <a:t> the end of </a:t>
            </a:r>
            <a:r>
              <a:rPr lang="en-GB" sz="1800" b="1" strike="noStrike" spc="-1" dirty="0" err="1">
                <a:solidFill>
                  <a:srgbClr val="00A933"/>
                </a:solidFill>
                <a:latin typeface="Rajdhani"/>
                <a:ea typeface="Rajdhani"/>
              </a:rPr>
              <a:t>Februrary</a:t>
            </a:r>
            <a:r>
              <a:rPr lang="en-GB" sz="1800" b="1" strike="noStrike" spc="-1" dirty="0">
                <a:solidFill>
                  <a:srgbClr val="00A933"/>
                </a:solidFill>
                <a:latin typeface="Rajdhani"/>
                <a:ea typeface="Rajdhani"/>
              </a:rPr>
              <a:t> </a:t>
            </a:r>
            <a:endParaRPr lang="en-US" sz="1800" b="0" strike="noStrike" spc="-1" dirty="0">
              <a:latin typeface="Arial"/>
            </a:endParaRPr>
          </a:p>
        </p:txBody>
      </p:sp>
      <p:sp>
        <p:nvSpPr>
          <p:cNvPr id="338" name="CustomShape 10"/>
          <p:cNvSpPr/>
          <p:nvPr/>
        </p:nvSpPr>
        <p:spPr>
          <a:xfrm>
            <a:off x="333360" y="425412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US" sz="1800" b="1" strike="noStrike" spc="-1">
                <a:solidFill>
                  <a:srgbClr val="00A933"/>
                </a:solidFill>
                <a:latin typeface="Rajdhani"/>
                <a:ea typeface="Rajdhani"/>
              </a:rPr>
              <a:t>Start by the end of February</a:t>
            </a:r>
            <a:endParaRPr lang="en-US" sz="1800" b="0" strike="noStrike" spc="-1">
              <a:latin typeface="Arial"/>
            </a:endParaRPr>
          </a:p>
        </p:txBody>
      </p:sp>
      <p:sp>
        <p:nvSpPr>
          <p:cNvPr id="339" name="CustomShape 11"/>
          <p:cNvSpPr/>
          <p:nvPr/>
        </p:nvSpPr>
        <p:spPr>
          <a:xfrm>
            <a:off x="2478960" y="172548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40" name="CustomShape 12"/>
          <p:cNvSpPr/>
          <p:nvPr/>
        </p:nvSpPr>
        <p:spPr>
          <a:xfrm>
            <a:off x="2541600" y="2805120"/>
            <a:ext cx="20592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41" name="CustomShape 13"/>
          <p:cNvSpPr/>
          <p:nvPr/>
        </p:nvSpPr>
        <p:spPr>
          <a:xfrm>
            <a:off x="2489760" y="366300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42" name="CustomShape 14"/>
          <p:cNvSpPr/>
          <p:nvPr/>
        </p:nvSpPr>
        <p:spPr>
          <a:xfrm>
            <a:off x="2462040" y="453024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43" name="CustomShape 15"/>
          <p:cNvSpPr/>
          <p:nvPr/>
        </p:nvSpPr>
        <p:spPr>
          <a:xfrm>
            <a:off x="1046160" y="590760"/>
            <a:ext cx="158940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US" sz="1600" b="1" strike="noStrike" spc="-1">
                <a:solidFill>
                  <a:srgbClr val="00A933"/>
                </a:solidFill>
                <a:latin typeface="Rajdhani"/>
                <a:ea typeface="Rajdhani"/>
              </a:rPr>
              <a:t>13/1/2022</a:t>
            </a:r>
            <a:endParaRPr lang="en-US" sz="1600" b="0" strike="noStrike" spc="-1">
              <a:latin typeface="Arial"/>
            </a:endParaRPr>
          </a:p>
        </p:txBody>
      </p:sp>
      <p:sp>
        <p:nvSpPr>
          <p:cNvPr id="344" name="CustomShape 16"/>
          <p:cNvSpPr/>
          <p:nvPr/>
        </p:nvSpPr>
        <p:spPr>
          <a:xfrm>
            <a:off x="2871360" y="567360"/>
            <a:ext cx="1775520" cy="617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US" sz="1400" b="0" strike="noStrike" spc="-1">
                <a:solidFill>
                  <a:srgbClr val="00A933"/>
                </a:solidFill>
                <a:latin typeface="Fira Sans Condensed Light"/>
                <a:ea typeface="Fira Sans Condensed Light"/>
              </a:rPr>
              <a:t>Enhance everything we implemented so far</a:t>
            </a:r>
            <a:endParaRPr lang="en-US" sz="1400" b="0" strike="noStrike" spc="-1">
              <a:latin typeface="Arial"/>
            </a:endParaRPr>
          </a:p>
        </p:txBody>
      </p:sp>
      <p:sp>
        <p:nvSpPr>
          <p:cNvPr id="345" name="CustomShape 17"/>
          <p:cNvSpPr/>
          <p:nvPr/>
        </p:nvSpPr>
        <p:spPr>
          <a:xfrm>
            <a:off x="2479680" y="867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46" name="CustomShape 18"/>
          <p:cNvSpPr/>
          <p:nvPr/>
        </p:nvSpPr>
        <p:spPr>
          <a:xfrm>
            <a:off x="7036560" y="182880"/>
            <a:ext cx="2880" cy="480492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crgbClr r="0" g="0" b="0"/>
          </a:lnRef>
          <a:fillRef idx="0">
            <a:scrgbClr r="0" g="0" b="0"/>
          </a:fillRef>
          <a:effectRef idx="0">
            <a:scrgbClr r="0" g="0" b="0"/>
          </a:effectRef>
          <a:fontRef idx="minor"/>
        </p:style>
      </p:sp>
      <p:sp>
        <p:nvSpPr>
          <p:cNvPr id="347" name="CustomShape 19"/>
          <p:cNvSpPr/>
          <p:nvPr/>
        </p:nvSpPr>
        <p:spPr>
          <a:xfrm>
            <a:off x="6858000" y="822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48" name="CustomShape 20"/>
          <p:cNvSpPr/>
          <p:nvPr/>
        </p:nvSpPr>
        <p:spPr>
          <a:xfrm>
            <a:off x="5486400" y="680400"/>
            <a:ext cx="1320840" cy="32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1" strike="noStrike" spc="-1">
                <a:solidFill>
                  <a:srgbClr val="EEEEEE"/>
                </a:solidFill>
                <a:latin typeface="Rajdhani"/>
                <a:ea typeface="Rajdhani"/>
              </a:rPr>
              <a:t>12/3/2022</a:t>
            </a:r>
            <a:endParaRPr lang="en-US" sz="1600" b="0" strike="noStrike" spc="-1">
              <a:latin typeface="Arial"/>
            </a:endParaRPr>
          </a:p>
        </p:txBody>
      </p:sp>
      <p:sp>
        <p:nvSpPr>
          <p:cNvPr id="349" name="CustomShape 21"/>
          <p:cNvSpPr/>
          <p:nvPr/>
        </p:nvSpPr>
        <p:spPr>
          <a:xfrm>
            <a:off x="7223760" y="365760"/>
            <a:ext cx="1823040" cy="134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EEEEEE"/>
                </a:solidFill>
                <a:latin typeface="Fira Sans Condensed Light"/>
                <a:ea typeface="Fira Sans Condensed Light"/>
              </a:rPr>
              <a:t>Try to collect whole genome family and apply the paternity test on, and collect rs numbers for relevance analysis</a:t>
            </a:r>
            <a:endParaRPr lang="en-US" sz="1400" b="0" strike="noStrike" spc="-1">
              <a:latin typeface="Arial"/>
            </a:endParaRPr>
          </a:p>
        </p:txBody>
      </p:sp>
      <p:sp>
        <p:nvSpPr>
          <p:cNvPr id="350" name="CustomShape 22"/>
          <p:cNvSpPr/>
          <p:nvPr/>
        </p:nvSpPr>
        <p:spPr>
          <a:xfrm>
            <a:off x="6894000" y="2190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51" name="CustomShape 23"/>
          <p:cNvSpPr/>
          <p:nvPr/>
        </p:nvSpPr>
        <p:spPr>
          <a:xfrm>
            <a:off x="7364520" y="1920240"/>
            <a:ext cx="132084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1" strike="noStrike" spc="-1">
                <a:solidFill>
                  <a:srgbClr val="EEEEEE"/>
                </a:solidFill>
                <a:latin typeface="Rajdhani"/>
                <a:ea typeface="Rajdhani"/>
              </a:rPr>
              <a:t>Start of April</a:t>
            </a:r>
            <a:endParaRPr lang="en-US" sz="1600" b="0" strike="noStrike" spc="-1">
              <a:latin typeface="Arial"/>
            </a:endParaRPr>
          </a:p>
        </p:txBody>
      </p:sp>
      <p:sp>
        <p:nvSpPr>
          <p:cNvPr id="352" name="CustomShape 24"/>
          <p:cNvSpPr/>
          <p:nvPr/>
        </p:nvSpPr>
        <p:spPr>
          <a:xfrm>
            <a:off x="7315200" y="2546280"/>
            <a:ext cx="1644480" cy="155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EEEEEE"/>
                </a:solidFill>
                <a:latin typeface="Fira Sans Condensed Light"/>
                <a:ea typeface="Fira Sans Condensed Light"/>
              </a:rPr>
              <a:t>Get relevance between new child and all fathers we have using rs numbers and whole genome</a:t>
            </a:r>
            <a:endParaRPr lang="en-US" sz="1400" b="0" strike="noStrike" spc="-1">
              <a:latin typeface="Arial"/>
            </a:endParaRPr>
          </a:p>
        </p:txBody>
      </p:sp>
      <p:sp>
        <p:nvSpPr>
          <p:cNvPr id="353" name="CustomShape 25"/>
          <p:cNvSpPr/>
          <p:nvPr/>
        </p:nvSpPr>
        <p:spPr>
          <a:xfrm>
            <a:off x="6894000" y="3306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54" name="CustomShape 26"/>
          <p:cNvSpPr/>
          <p:nvPr/>
        </p:nvSpPr>
        <p:spPr>
          <a:xfrm>
            <a:off x="5444280" y="3003480"/>
            <a:ext cx="132084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1" strike="noStrike" spc="-1">
                <a:solidFill>
                  <a:srgbClr val="EEEEEE"/>
                </a:solidFill>
                <a:latin typeface="Rajdhani"/>
                <a:ea typeface="Rajdhani"/>
              </a:rPr>
              <a:t>Middle of April</a:t>
            </a:r>
            <a:endParaRPr lang="en-US" sz="1600" b="0" strike="noStrike" spc="-1">
              <a:latin typeface="Arial"/>
            </a:endParaRPr>
          </a:p>
        </p:txBody>
      </p:sp>
      <p:sp>
        <p:nvSpPr>
          <p:cNvPr id="355" name="CustomShape 27"/>
          <p:cNvSpPr/>
          <p:nvPr/>
        </p:nvSpPr>
        <p:spPr>
          <a:xfrm>
            <a:off x="5212080" y="1371600"/>
            <a:ext cx="1644480" cy="134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EEEEEE"/>
                </a:solidFill>
                <a:latin typeface="Fira Sans Condensed Light"/>
                <a:ea typeface="Fira Sans Condensed Light"/>
              </a:rPr>
              <a:t>Get the STR for each chromosome and compare between father and child</a:t>
            </a:r>
            <a:endParaRPr lang="en-US" sz="1400" b="0" strike="noStrike" spc="-1">
              <a:latin typeface="Arial"/>
            </a:endParaRPr>
          </a:p>
        </p:txBody>
      </p:sp>
      <p:sp>
        <p:nvSpPr>
          <p:cNvPr id="356" name="CustomShape 28"/>
          <p:cNvSpPr/>
          <p:nvPr/>
        </p:nvSpPr>
        <p:spPr>
          <a:xfrm>
            <a:off x="6894000" y="4530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57" name="CustomShape 29"/>
          <p:cNvSpPr/>
          <p:nvPr/>
        </p:nvSpPr>
        <p:spPr>
          <a:xfrm>
            <a:off x="5480280" y="4214520"/>
            <a:ext cx="132084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1" strike="noStrike" spc="-1">
                <a:solidFill>
                  <a:srgbClr val="EEEEEE"/>
                </a:solidFill>
                <a:latin typeface="Rajdhani"/>
                <a:ea typeface="Rajdhani"/>
              </a:rPr>
              <a:t>End of April</a:t>
            </a:r>
            <a:endParaRPr lang="en-US" sz="1600" b="0" strike="noStrike" spc="-1">
              <a:latin typeface="Arial"/>
            </a:endParaRPr>
          </a:p>
        </p:txBody>
      </p:sp>
      <p:sp>
        <p:nvSpPr>
          <p:cNvPr id="358" name="CustomShape 30"/>
          <p:cNvSpPr/>
          <p:nvPr/>
        </p:nvSpPr>
        <p:spPr>
          <a:xfrm>
            <a:off x="7315200" y="4189680"/>
            <a:ext cx="1644480" cy="7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EEEEEE"/>
                </a:solidFill>
                <a:latin typeface="Fira Sans Condensed Light"/>
                <a:ea typeface="Fira Sans Condensed Light"/>
              </a:rPr>
              <a:t>Finish the prototype of our system</a:t>
            </a:r>
            <a:endParaRPr lang="en-US" sz="1400" b="0" strike="noStrike" spc="-1">
              <a:latin typeface="Arial"/>
            </a:endParaRPr>
          </a:p>
        </p:txBody>
      </p:sp>
      <p:sp>
        <p:nvSpPr>
          <p:cNvPr id="359" name="Line 31"/>
          <p:cNvSpPr/>
          <p:nvPr/>
        </p:nvSpPr>
        <p:spPr>
          <a:xfrm>
            <a:off x="5033160" y="5040"/>
            <a:ext cx="0" cy="5138280"/>
          </a:xfrm>
          <a:prstGeom prst="line">
            <a:avLst/>
          </a:prstGeom>
          <a:ln/>
        </p:spPr>
        <p:style>
          <a:lnRef idx="0">
            <a:scrgbClr r="0" g="0" b="0"/>
          </a:lnRef>
          <a:fillRef idx="0">
            <a:scrgbClr r="0" g="0" b="0"/>
          </a:fillRef>
          <a:effectRef idx="0">
            <a:scrgbClr r="0" g="0" b="0"/>
          </a:effectRef>
          <a:fontRef idx="minor"/>
        </p:style>
      </p:sp>
      <p:sp>
        <p:nvSpPr>
          <p:cNvPr id="360" name="CustomShape 3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18</a:t>
            </a:r>
            <a:endParaRPr lang="en-US" sz="1800" b="0" strike="noStrike" spc="-1">
              <a:latin typeface="Arial"/>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2502720" y="1108800"/>
            <a:ext cx="4017600" cy="1460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a:endParaRPr>
          </a:p>
        </p:txBody>
      </p:sp>
      <p:sp>
        <p:nvSpPr>
          <p:cNvPr id="362" name="CustomShape 2"/>
          <p:cNvSpPr/>
          <p:nvPr/>
        </p:nvSpPr>
        <p:spPr>
          <a:xfrm>
            <a:off x="2562120" y="2571840"/>
            <a:ext cx="4017600" cy="1201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GB" sz="1400" b="0" strike="noStrike" spc="-1" dirty="0">
                <a:solidFill>
                  <a:srgbClr val="F3F3F3"/>
                </a:solidFill>
                <a:latin typeface="Fira Sans Condensed Light"/>
                <a:ea typeface="Fira Sans Condensed Light"/>
              </a:rPr>
              <a:t>Do you have any questions? </a:t>
            </a:r>
            <a:r>
              <a:rPr lang="en-GB" sz="1400" b="0" strike="noStrike" spc="-1" dirty="0">
                <a:solidFill>
                  <a:srgbClr val="F3F3F3"/>
                </a:solidFill>
                <a:latin typeface="Wingdings"/>
                <a:ea typeface="Fira Sans Condensed Light"/>
              </a:rPr>
              <a:t></a:t>
            </a:r>
            <a:endParaRPr lang="en-US" sz="1400" b="0" strike="noStrike" spc="-1" dirty="0">
              <a:latin typeface="Arial"/>
            </a:endParaRPr>
          </a:p>
          <a:p>
            <a:pPr algn="ctr">
              <a:lnSpc>
                <a:spcPct val="100000"/>
              </a:lnSpc>
              <a:tabLst>
                <a:tab pos="0" algn="l"/>
              </a:tabLst>
            </a:pPr>
            <a:endParaRPr lang="en-US" sz="1400" b="0" strike="noStrike" spc="-1" dirty="0">
              <a:latin typeface="Arial"/>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0" name="CustomShape 1"/>
          <p:cNvSpPr/>
          <p:nvPr/>
        </p:nvSpPr>
        <p:spPr>
          <a:xfrm>
            <a:off x="720000" y="509760"/>
            <a:ext cx="770148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GB" sz="3000" b="1" strike="noStrike" spc="-1">
                <a:solidFill>
                  <a:srgbClr val="F3F3F3"/>
                </a:solidFill>
                <a:latin typeface="Rajdhani"/>
                <a:ea typeface="Rajdhani"/>
              </a:rPr>
              <a:t>Agenda</a:t>
            </a:r>
            <a:endParaRPr lang="en-US" sz="3000" b="0" strike="noStrike" spc="-1">
              <a:latin typeface="Arial"/>
            </a:endParaRPr>
          </a:p>
        </p:txBody>
      </p:sp>
      <p:sp>
        <p:nvSpPr>
          <p:cNvPr id="271" name="CustomShape 2"/>
          <p:cNvSpPr/>
          <p:nvPr/>
        </p:nvSpPr>
        <p:spPr>
          <a:xfrm>
            <a:off x="720000" y="1152360"/>
            <a:ext cx="7701480" cy="36036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618120" indent="-457200">
              <a:lnSpc>
                <a:spcPct val="100000"/>
              </a:lnSpc>
              <a:buClr>
                <a:srgbClr val="F3F3F3"/>
              </a:buClr>
              <a:buFont typeface="Arial" panose="020B0604020202020204" pitchFamily="34" charset="0"/>
              <a:buChar char="•"/>
            </a:pPr>
            <a:r>
              <a:rPr lang="en-US" sz="2000" b="0" strike="noStrike" spc="-1" dirty="0">
                <a:solidFill>
                  <a:srgbClr val="FFFFFF"/>
                </a:solidFill>
                <a:latin typeface="Fira Sans Condensed Light"/>
                <a:ea typeface="DejaVu Sans"/>
              </a:rPr>
              <a:t>System Overview</a:t>
            </a:r>
            <a:endParaRPr lang="en-US" sz="2000" b="0" strike="noStrike" spc="-1" dirty="0">
              <a:latin typeface="Arial"/>
            </a:endParaRPr>
          </a:p>
          <a:p>
            <a:pPr marL="618120" indent="-457200">
              <a:lnSpc>
                <a:spcPct val="100000"/>
              </a:lnSpc>
              <a:buClr>
                <a:srgbClr val="F3F3F3"/>
              </a:buClr>
              <a:buFont typeface="Arial" panose="020B0604020202020204" pitchFamily="34" charset="0"/>
              <a:buChar char="•"/>
            </a:pPr>
            <a:r>
              <a:rPr lang="en-US" sz="2000" b="0" strike="noStrike" spc="-1" dirty="0" smtClean="0">
                <a:solidFill>
                  <a:srgbClr val="FFFFFF"/>
                </a:solidFill>
                <a:latin typeface="Fira Sans Condensed Light"/>
                <a:ea typeface="DejaVu Sans"/>
              </a:rPr>
              <a:t>Tasks </a:t>
            </a:r>
            <a:r>
              <a:rPr lang="en-US" sz="2000" b="0" strike="noStrike" spc="-1" dirty="0" smtClean="0">
                <a:solidFill>
                  <a:srgbClr val="FFFFFF"/>
                </a:solidFill>
                <a:latin typeface="Fira Sans Condensed Light"/>
                <a:ea typeface="DejaVu Sans"/>
              </a:rPr>
              <a:t>done</a:t>
            </a:r>
          </a:p>
          <a:p>
            <a:pPr marL="1075320" lvl="1" indent="-457200">
              <a:buClr>
                <a:srgbClr val="F3F3F3"/>
              </a:buClr>
              <a:buFont typeface="Arial" panose="020B0604020202020204" pitchFamily="34" charset="0"/>
              <a:buChar char="•"/>
            </a:pPr>
            <a:r>
              <a:rPr lang="en-US" sz="2000" spc="-1" dirty="0" smtClean="0">
                <a:solidFill>
                  <a:srgbClr val="FFFFFF"/>
                </a:solidFill>
                <a:latin typeface="Fira Sans Condensed Light"/>
              </a:rPr>
              <a:t>Relevance part</a:t>
            </a:r>
          </a:p>
          <a:p>
            <a:pPr marL="1075320" lvl="1" indent="-457200">
              <a:buClr>
                <a:srgbClr val="F3F3F3"/>
              </a:buClr>
              <a:buFont typeface="Arial" panose="020B0604020202020204" pitchFamily="34" charset="0"/>
              <a:buChar char="•"/>
            </a:pPr>
            <a:r>
              <a:rPr lang="en-US" sz="2000" spc="-1" dirty="0">
                <a:solidFill>
                  <a:srgbClr val="FFFFFF"/>
                </a:solidFill>
                <a:latin typeface="Fira Sans Condensed Light"/>
              </a:rPr>
              <a:t>S</a:t>
            </a:r>
            <a:r>
              <a:rPr lang="en-US" sz="2000" spc="-1" dirty="0" smtClean="0">
                <a:solidFill>
                  <a:srgbClr val="FFFFFF"/>
                </a:solidFill>
                <a:latin typeface="Fira Sans Condensed Light"/>
              </a:rPr>
              <a:t>hort </a:t>
            </a:r>
            <a:r>
              <a:rPr lang="en-US" sz="2000" spc="-1" dirty="0">
                <a:solidFill>
                  <a:srgbClr val="FFFFFF"/>
                </a:solidFill>
                <a:latin typeface="Fira Sans Condensed Light"/>
              </a:rPr>
              <a:t>tandem repeat </a:t>
            </a:r>
            <a:r>
              <a:rPr lang="en-US" sz="2000" spc="-1" dirty="0" smtClean="0">
                <a:solidFill>
                  <a:srgbClr val="FFFFFF"/>
                </a:solidFill>
                <a:latin typeface="Fira Sans Condensed Light"/>
              </a:rPr>
              <a:t>part</a:t>
            </a:r>
          </a:p>
          <a:p>
            <a:pPr marL="1075320" lvl="1" indent="-457200">
              <a:buClr>
                <a:srgbClr val="F3F3F3"/>
              </a:buClr>
              <a:buFont typeface="Arial" panose="020B0604020202020204" pitchFamily="34" charset="0"/>
              <a:buChar char="•"/>
            </a:pPr>
            <a:r>
              <a:rPr lang="en-US" sz="2000" spc="-1" dirty="0">
                <a:solidFill>
                  <a:srgbClr val="FFFFFF"/>
                </a:solidFill>
                <a:latin typeface="Fira Sans Condensed Light"/>
              </a:rPr>
              <a:t>Web application </a:t>
            </a:r>
            <a:endParaRPr lang="en-US" sz="2000" spc="-1" dirty="0" smtClean="0">
              <a:solidFill>
                <a:srgbClr val="FFFFFF"/>
              </a:solidFill>
              <a:latin typeface="Fira Sans Condensed Light"/>
            </a:endParaRPr>
          </a:p>
          <a:p>
            <a:pPr marL="1075320" lvl="1" indent="-457200">
              <a:buClr>
                <a:srgbClr val="F3F3F3"/>
              </a:buClr>
              <a:buFont typeface="Arial" panose="020B0604020202020204" pitchFamily="34" charset="0"/>
              <a:buChar char="•"/>
            </a:pPr>
            <a:r>
              <a:rPr lang="en-US" sz="2000" spc="-1" dirty="0" smtClean="0">
                <a:solidFill>
                  <a:srgbClr val="FFFFFF"/>
                </a:solidFill>
                <a:latin typeface="Fira Sans Condensed Light"/>
              </a:rPr>
              <a:t>GUI enhancing</a:t>
            </a:r>
          </a:p>
          <a:p>
            <a:pPr marL="1075320" lvl="1" indent="-457200">
              <a:buClr>
                <a:srgbClr val="F3F3F3"/>
              </a:buClr>
              <a:buFont typeface="Arial" panose="020B0604020202020204" pitchFamily="34" charset="0"/>
              <a:buChar char="•"/>
            </a:pPr>
            <a:r>
              <a:rPr lang="en-US" sz="2000" spc="-1" dirty="0" smtClean="0">
                <a:solidFill>
                  <a:srgbClr val="FFFFFF"/>
                </a:solidFill>
                <a:latin typeface="Fira Sans Condensed Light"/>
              </a:rPr>
              <a:t>Research </a:t>
            </a:r>
            <a:r>
              <a:rPr lang="en-US" sz="2000" spc="-1" dirty="0">
                <a:solidFill>
                  <a:srgbClr val="FFFFFF"/>
                </a:solidFill>
                <a:latin typeface="Fira Sans Condensed Light"/>
              </a:rPr>
              <a:t>paper </a:t>
            </a:r>
            <a:r>
              <a:rPr lang="en-US" sz="2000" spc="-1" dirty="0" smtClean="0">
                <a:solidFill>
                  <a:srgbClr val="FFFFFF"/>
                </a:solidFill>
                <a:latin typeface="Fira Sans Condensed Light"/>
              </a:rPr>
              <a:t>document</a:t>
            </a:r>
          </a:p>
          <a:p>
            <a:pPr marL="1075320" lvl="1" indent="-457200">
              <a:buClr>
                <a:srgbClr val="F3F3F3"/>
              </a:buClr>
              <a:buFont typeface="Arial" panose="020B0604020202020204" pitchFamily="34" charset="0"/>
              <a:buChar char="•"/>
            </a:pPr>
            <a:r>
              <a:rPr lang="en-US" sz="2000" spc="-1" dirty="0" smtClean="0">
                <a:solidFill>
                  <a:srgbClr val="FFFFFF"/>
                </a:solidFill>
                <a:latin typeface="Fira Sans Condensed Light"/>
              </a:rPr>
              <a:t>Other </a:t>
            </a:r>
            <a:r>
              <a:rPr lang="en-US" sz="2000" spc="-1" dirty="0">
                <a:solidFill>
                  <a:srgbClr val="FFFFFF"/>
                </a:solidFill>
                <a:latin typeface="Fira Sans Condensed Light"/>
              </a:rPr>
              <a:t>documents (SRS , SDD , Proposal</a:t>
            </a:r>
            <a:r>
              <a:rPr lang="en-US" sz="2000" spc="-1" dirty="0" smtClean="0">
                <a:solidFill>
                  <a:srgbClr val="FFFFFF"/>
                </a:solidFill>
                <a:latin typeface="Fira Sans Condensed Light"/>
              </a:rPr>
              <a:t>)</a:t>
            </a:r>
          </a:p>
          <a:p>
            <a:pPr marL="1075320" lvl="1" indent="-457200">
              <a:buClr>
                <a:srgbClr val="F3F3F3"/>
              </a:buClr>
              <a:buFont typeface="Arial" panose="020B0604020202020204" pitchFamily="34" charset="0"/>
              <a:buChar char="•"/>
            </a:pPr>
            <a:r>
              <a:rPr lang="en-US" sz="2000" spc="-1" dirty="0" smtClean="0">
                <a:solidFill>
                  <a:srgbClr val="FFFFFF"/>
                </a:solidFill>
                <a:latin typeface="Fira Sans Condensed Light"/>
              </a:rPr>
              <a:t>Errors </a:t>
            </a:r>
            <a:r>
              <a:rPr lang="en-US" sz="2000" spc="-1" dirty="0">
                <a:solidFill>
                  <a:srgbClr val="FFFFFF"/>
                </a:solidFill>
                <a:latin typeface="Fira Sans Condensed Light"/>
              </a:rPr>
              <a:t>and bugs fixes</a:t>
            </a:r>
            <a:endParaRPr lang="en-US" sz="2000" b="0" strike="noStrike" spc="-1" dirty="0" smtClean="0">
              <a:solidFill>
                <a:srgbClr val="FFFFFF"/>
              </a:solidFill>
              <a:latin typeface="Fira Sans Condensed Light"/>
              <a:ea typeface="DejaVu Sans"/>
            </a:endParaRPr>
          </a:p>
          <a:p>
            <a:pPr marL="618120" lvl="1">
              <a:buClr>
                <a:srgbClr val="F3F3F3"/>
              </a:buClr>
            </a:pPr>
            <a:endParaRPr lang="en-US" sz="2000" b="0" strike="noStrike" spc="-1" dirty="0">
              <a:latin typeface="Arial"/>
            </a:endParaRPr>
          </a:p>
          <a:p>
            <a:pPr>
              <a:lnSpc>
                <a:spcPct val="100000"/>
              </a:lnSpc>
              <a:spcBef>
                <a:spcPts val="1599"/>
              </a:spcBef>
              <a:spcAft>
                <a:spcPts val="1599"/>
              </a:spcAft>
              <a:tabLst>
                <a:tab pos="0" algn="l"/>
              </a:tabLst>
            </a:pPr>
            <a:endParaRPr lang="en-US" sz="2000" b="0" strike="noStrike" spc="-1" dirty="0">
              <a:latin typeface="Aria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169560" y="-44640"/>
            <a:ext cx="4858200" cy="633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System overview</a:t>
            </a:r>
            <a:endParaRPr lang="en-US" sz="3200" b="0" strike="noStrike" spc="-1">
              <a:latin typeface="Arial"/>
            </a:endParaRPr>
          </a:p>
        </p:txBody>
      </p:sp>
      <p:sp>
        <p:nvSpPr>
          <p:cNvPr id="273"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7</a:t>
            </a:r>
            <a:endParaRPr lang="en-US" sz="1800" b="0" strike="noStrike" spc="-1">
              <a:latin typeface="Arial"/>
            </a:endParaRPr>
          </a:p>
        </p:txBody>
      </p:sp>
      <p:pic>
        <p:nvPicPr>
          <p:cNvPr id="274" name="Picture 1" descr="System Overview - Page 2"/>
          <p:cNvPicPr/>
          <p:nvPr/>
        </p:nvPicPr>
        <p:blipFill>
          <a:blip r:embed="rId2"/>
          <a:stretch/>
        </p:blipFill>
        <p:spPr>
          <a:xfrm>
            <a:off x="610920" y="555840"/>
            <a:ext cx="7840440" cy="4381920"/>
          </a:xfrm>
          <a:prstGeom prst="rect">
            <a:avLst/>
          </a:prstGeom>
          <a:ln>
            <a:noFill/>
          </a:ln>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581890" y="535276"/>
            <a:ext cx="4869873" cy="70744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pc="-1" dirty="0" smtClean="0">
                <a:solidFill>
                  <a:srgbClr val="FFFFFF"/>
                </a:solidFill>
                <a:latin typeface="Rajdhani"/>
                <a:ea typeface="DejaVu Sans"/>
              </a:rPr>
              <a:t>Relevance Part</a:t>
            </a:r>
            <a:r>
              <a:rPr lang="en-US" sz="3200" b="1" strike="noStrike" spc="-1" dirty="0" smtClean="0">
                <a:solidFill>
                  <a:srgbClr val="FFFFFF"/>
                </a:solidFill>
                <a:latin typeface="Rajdhani"/>
                <a:ea typeface="DejaVu Sans"/>
              </a:rPr>
              <a:t> </a:t>
            </a:r>
            <a:r>
              <a:rPr dirty="0" smtClean="0"/>
              <a:t/>
            </a:r>
            <a:br>
              <a:rPr dirty="0" smtClean="0"/>
            </a:br>
            <a:r>
              <a:rPr lang="en-US" sz="2200" b="1" dirty="0" smtClean="0">
                <a:solidFill>
                  <a:schemeClr val="bg1"/>
                </a:solidFill>
                <a:latin typeface="Fira Sans Condensed Light"/>
              </a:rPr>
              <a:t>From : </a:t>
            </a:r>
            <a:r>
              <a:rPr lang="en-US" sz="2200" b="1" strike="noStrike" spc="-1" dirty="0" smtClean="0">
                <a:solidFill>
                  <a:srgbClr val="FFFFFF"/>
                </a:solidFill>
                <a:latin typeface="Fira Sans Condensed Light"/>
                <a:ea typeface="DejaVu Sans"/>
              </a:rPr>
              <a:t>12/3/2022	To: 28/4/2022</a:t>
            </a:r>
            <a:r>
              <a:rPr dirty="0" smtClean="0"/>
              <a:t/>
            </a:r>
            <a:br>
              <a:rPr dirty="0" smtClean="0"/>
            </a:br>
            <a:endParaRPr lang="en-US" sz="2200" b="0" strike="noStrike" spc="-1" dirty="0">
              <a:latin typeface="Arial"/>
            </a:endParaRPr>
          </a:p>
        </p:txBody>
      </p:sp>
      <p:sp>
        <p:nvSpPr>
          <p:cNvPr id="276"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77" name="CustomShape 3"/>
          <p:cNvSpPr/>
          <p:nvPr/>
        </p:nvSpPr>
        <p:spPr>
          <a:xfrm>
            <a:off x="457200" y="1242720"/>
            <a:ext cx="7701480" cy="36036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1700" b="0" strike="noStrike" spc="-1" dirty="0" smtClean="0">
                <a:solidFill>
                  <a:srgbClr val="F3F3F3"/>
                </a:solidFill>
                <a:latin typeface="Fira Sans Condensed Light"/>
                <a:ea typeface="Fira Sans Condensed Light"/>
              </a:rPr>
              <a:t>We collected new data containing 40 </a:t>
            </a:r>
            <a:r>
              <a:rPr lang="en-US" sz="1700" b="0" strike="noStrike" spc="-1" dirty="0" err="1" smtClean="0">
                <a:solidFill>
                  <a:srgbClr val="F3F3F3"/>
                </a:solidFill>
                <a:latin typeface="Fira Sans Condensed Light"/>
                <a:ea typeface="Fira Sans Condensed Light"/>
              </a:rPr>
              <a:t>rs</a:t>
            </a:r>
            <a:r>
              <a:rPr lang="en-US" sz="1700" b="0" strike="noStrike" spc="-1" dirty="0" smtClean="0">
                <a:solidFill>
                  <a:srgbClr val="F3F3F3"/>
                </a:solidFill>
                <a:latin typeface="Fira Sans Condensed Light"/>
                <a:ea typeface="Fira Sans Condensed Light"/>
              </a:rPr>
              <a:t> numbers from 2045 different people that will be used in obtaining the relevance final result (Ensemble , Kaggle)</a:t>
            </a:r>
          </a:p>
          <a:p>
            <a:pPr marL="160920">
              <a:lnSpc>
                <a:spcPct val="100000"/>
              </a:lnSpc>
              <a:buClr>
                <a:srgbClr val="F3F3F3"/>
              </a:buClr>
            </a:pPr>
            <a:endParaRPr lang="en-US" sz="1700" b="0" strike="noStrike" spc="-1" dirty="0" smtClean="0">
              <a:solidFill>
                <a:srgbClr val="F3F3F3"/>
              </a:solidFill>
              <a:latin typeface="Fira Sans Condensed Light"/>
              <a:ea typeface="Fira Sans Condensed Light"/>
            </a:endParaRPr>
          </a:p>
          <a:p>
            <a:pPr marL="457200" indent="-296280">
              <a:lnSpc>
                <a:spcPct val="100000"/>
              </a:lnSpc>
              <a:buClr>
                <a:srgbClr val="F3F3F3"/>
              </a:buClr>
              <a:buFont typeface="Arial"/>
              <a:buChar char="•"/>
            </a:pPr>
            <a:r>
              <a:rPr lang="en-US" sz="1700" spc="-1" dirty="0" smtClean="0">
                <a:solidFill>
                  <a:srgbClr val="F3F3F3"/>
                </a:solidFill>
                <a:latin typeface="Fira Sans Condensed Light"/>
              </a:rPr>
              <a:t>Implement the structure of code for the relevance part</a:t>
            </a:r>
          </a:p>
          <a:p>
            <a:pPr marL="160920">
              <a:lnSpc>
                <a:spcPct val="100000"/>
              </a:lnSpc>
              <a:buClr>
                <a:srgbClr val="F3F3F3"/>
              </a:buClr>
            </a:pPr>
            <a:endParaRPr lang="en-US" sz="1700" spc="-1" dirty="0" smtClean="0">
              <a:solidFill>
                <a:srgbClr val="F3F3F3"/>
              </a:solidFill>
              <a:latin typeface="Fira Sans Condensed Light"/>
            </a:endParaRPr>
          </a:p>
          <a:p>
            <a:pPr marL="457200" indent="-296280">
              <a:lnSpc>
                <a:spcPct val="100000"/>
              </a:lnSpc>
              <a:buClr>
                <a:srgbClr val="F3F3F3"/>
              </a:buClr>
              <a:buFont typeface="Arial"/>
              <a:buChar char="•"/>
            </a:pPr>
            <a:r>
              <a:rPr lang="en-US" sz="1700" b="0" strike="noStrike" spc="-1" dirty="0" smtClean="0">
                <a:solidFill>
                  <a:srgbClr val="F3F3F3"/>
                </a:solidFill>
                <a:latin typeface="Fira Sans Condensed Light"/>
              </a:rPr>
              <a:t>Comparing different families with one person to find out the best and highest result and displaying it for the user to see as it would be the most relevant family assigned to that person</a:t>
            </a:r>
          </a:p>
          <a:p>
            <a:pPr marL="160920">
              <a:lnSpc>
                <a:spcPct val="100000"/>
              </a:lnSpc>
              <a:buClr>
                <a:srgbClr val="F3F3F3"/>
              </a:buClr>
            </a:pPr>
            <a:endParaRPr lang="en-US" sz="1700" spc="-1" dirty="0">
              <a:latin typeface="Arial"/>
            </a:endParaRPr>
          </a:p>
          <a:p>
            <a:pPr marL="457200" indent="-296280">
              <a:lnSpc>
                <a:spcPct val="100000"/>
              </a:lnSpc>
              <a:buClr>
                <a:srgbClr val="F3F3F3"/>
              </a:buClr>
              <a:buFont typeface="Arial"/>
              <a:buChar char="•"/>
            </a:pPr>
            <a:r>
              <a:rPr lang="en-US" sz="1700" spc="-1" dirty="0" smtClean="0">
                <a:solidFill>
                  <a:schemeClr val="bg1"/>
                </a:solidFill>
                <a:latin typeface="Arial"/>
              </a:rPr>
              <a:t>Enhancing the final results</a:t>
            </a:r>
            <a:endParaRPr lang="en-US" sz="1700" b="0" strike="noStrike" spc="-1" dirty="0">
              <a:solidFill>
                <a:schemeClr val="bg1"/>
              </a:solidFill>
              <a:latin typeface="Aria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553842" y="429491"/>
            <a:ext cx="5729193" cy="65809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dirty="0" smtClean="0">
                <a:solidFill>
                  <a:srgbClr val="FFFFFF"/>
                </a:solidFill>
                <a:latin typeface="Rajdhani"/>
                <a:ea typeface="DejaVu Sans"/>
              </a:rPr>
              <a:t>Short Tandem Repeat Part </a:t>
            </a:r>
            <a:r>
              <a:rPr dirty="0"/>
              <a:t/>
            </a:r>
            <a:br>
              <a:rPr dirty="0"/>
            </a:br>
            <a:r>
              <a:rPr lang="en-US" sz="2200" b="1" dirty="0" smtClean="0">
                <a:solidFill>
                  <a:schemeClr val="bg1"/>
                </a:solidFill>
                <a:latin typeface="Fira Sans Condensed Light"/>
              </a:rPr>
              <a:t>From :</a:t>
            </a:r>
            <a:r>
              <a:rPr lang="en-US" dirty="0" smtClean="0"/>
              <a:t> </a:t>
            </a:r>
            <a:r>
              <a:rPr lang="en-US" sz="2200" b="1" strike="noStrike" spc="-1" dirty="0" smtClean="0">
                <a:solidFill>
                  <a:srgbClr val="FFFFFF"/>
                </a:solidFill>
                <a:latin typeface="Rajdhani"/>
                <a:ea typeface="DejaVu Sans"/>
              </a:rPr>
              <a:t>15</a:t>
            </a:r>
            <a:r>
              <a:rPr lang="en-US" sz="2200" b="1" strike="noStrike" spc="-1" dirty="0" smtClean="0">
                <a:solidFill>
                  <a:srgbClr val="FFFFFF"/>
                </a:solidFill>
                <a:latin typeface="Fira Sans Condensed Light"/>
                <a:ea typeface="DejaVu Sans"/>
              </a:rPr>
              <a:t>/3/2022	To : 13/5/2022</a:t>
            </a:r>
            <a:r>
              <a:rPr dirty="0"/>
              <a:t/>
            </a:r>
            <a:br>
              <a:rPr dirty="0"/>
            </a:br>
            <a:endParaRPr lang="en-US" sz="2200" b="0" strike="noStrike" spc="-1" dirty="0">
              <a:latin typeface="Arial"/>
            </a:endParaRPr>
          </a:p>
        </p:txBody>
      </p:sp>
      <p:sp>
        <p:nvSpPr>
          <p:cNvPr id="279"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80" name="CustomShape 3"/>
          <p:cNvSpPr/>
          <p:nvPr/>
        </p:nvSpPr>
        <p:spPr>
          <a:xfrm>
            <a:off x="553842" y="1011381"/>
            <a:ext cx="7701480" cy="3906983"/>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1700" b="0" strike="noStrike" spc="-1" dirty="0" smtClean="0">
                <a:solidFill>
                  <a:srgbClr val="F3F3F3"/>
                </a:solidFill>
                <a:latin typeface="Fira Sans Condensed Light"/>
                <a:ea typeface="Fira Sans Condensed Light"/>
              </a:rPr>
              <a:t>Counting number of repeats for each repeat in the whole genome for each member of the family</a:t>
            </a:r>
          </a:p>
          <a:p>
            <a:pPr marL="160920">
              <a:lnSpc>
                <a:spcPct val="100000"/>
              </a:lnSpc>
              <a:buClr>
                <a:srgbClr val="F3F3F3"/>
              </a:buClr>
            </a:pPr>
            <a:endParaRPr lang="en-US" sz="1700" b="0" strike="noStrike" spc="-1" dirty="0" smtClean="0">
              <a:solidFill>
                <a:srgbClr val="F3F3F3"/>
              </a:solidFill>
              <a:latin typeface="Fira Sans Condensed Light"/>
              <a:ea typeface="Fira Sans Condensed Light"/>
            </a:endParaRPr>
          </a:p>
          <a:p>
            <a:pPr marL="457200" indent="-296280">
              <a:buClr>
                <a:srgbClr val="F3F3F3"/>
              </a:buClr>
              <a:buFont typeface="Arial"/>
              <a:buChar char="•"/>
            </a:pPr>
            <a:r>
              <a:rPr lang="en-US" sz="1700" spc="-1" dirty="0">
                <a:solidFill>
                  <a:schemeClr val="bg1"/>
                </a:solidFill>
              </a:rPr>
              <a:t>Optimizing code to increase performance for the run </a:t>
            </a:r>
            <a:r>
              <a:rPr lang="en-US" sz="1700" spc="-1" dirty="0" smtClean="0">
                <a:solidFill>
                  <a:schemeClr val="bg1"/>
                </a:solidFill>
              </a:rPr>
              <a:t>time</a:t>
            </a:r>
          </a:p>
          <a:p>
            <a:pPr marL="160920">
              <a:buClr>
                <a:srgbClr val="F3F3F3"/>
              </a:buClr>
            </a:pPr>
            <a:endParaRPr lang="en-US" sz="1700" b="0" strike="noStrike" spc="-1" dirty="0" smtClean="0">
              <a:solidFill>
                <a:srgbClr val="F3F3F3"/>
              </a:solidFill>
              <a:latin typeface="Fira Sans Condensed Light"/>
              <a:ea typeface="Fira Sans Condensed Light"/>
            </a:endParaRPr>
          </a:p>
          <a:p>
            <a:pPr marL="457200" indent="-296280">
              <a:lnSpc>
                <a:spcPct val="100000"/>
              </a:lnSpc>
              <a:buClr>
                <a:srgbClr val="F3F3F3"/>
              </a:buClr>
              <a:buFont typeface="Arial"/>
              <a:buChar char="•"/>
            </a:pPr>
            <a:r>
              <a:rPr lang="en-US" sz="1700" spc="-1" dirty="0" smtClean="0">
                <a:solidFill>
                  <a:srgbClr val="F3F3F3"/>
                </a:solidFill>
                <a:latin typeface="Fira Sans Condensed Light"/>
              </a:rPr>
              <a:t>Comparing the data from </a:t>
            </a:r>
            <a:r>
              <a:rPr lang="en-US" sz="1700" spc="-1" dirty="0" err="1" smtClean="0">
                <a:solidFill>
                  <a:srgbClr val="F3F3F3"/>
                </a:solidFill>
                <a:latin typeface="Fira Sans Condensed Light"/>
              </a:rPr>
              <a:t>fasta</a:t>
            </a:r>
            <a:r>
              <a:rPr lang="en-US" sz="1700" spc="-1" dirty="0" smtClean="0">
                <a:solidFill>
                  <a:srgbClr val="F3F3F3"/>
                </a:solidFill>
                <a:latin typeface="Fira Sans Condensed Light"/>
              </a:rPr>
              <a:t> (file extension) with data from csv (file extension for excel)</a:t>
            </a:r>
          </a:p>
          <a:p>
            <a:pPr marL="160920">
              <a:lnSpc>
                <a:spcPct val="100000"/>
              </a:lnSpc>
              <a:buClr>
                <a:srgbClr val="F3F3F3"/>
              </a:buClr>
            </a:pPr>
            <a:endParaRPr lang="en-US" sz="1700" spc="-1" dirty="0" smtClean="0">
              <a:solidFill>
                <a:srgbClr val="F3F3F3"/>
              </a:solidFill>
              <a:latin typeface="Fira Sans Condensed Light"/>
            </a:endParaRPr>
          </a:p>
          <a:p>
            <a:pPr marL="457200" indent="-296280">
              <a:lnSpc>
                <a:spcPct val="100000"/>
              </a:lnSpc>
              <a:buClr>
                <a:srgbClr val="F3F3F3"/>
              </a:buClr>
              <a:buFont typeface="Arial"/>
              <a:buChar char="•"/>
            </a:pPr>
            <a:r>
              <a:rPr lang="en-US" sz="1700" spc="-1" dirty="0" smtClean="0">
                <a:solidFill>
                  <a:srgbClr val="F3F3F3"/>
                </a:solidFill>
                <a:latin typeface="Fira Sans Condensed Light"/>
              </a:rPr>
              <a:t>Enhance the final results by firstly comparing our results with actual results from papers to test the work</a:t>
            </a:r>
          </a:p>
          <a:p>
            <a:pPr>
              <a:lnSpc>
                <a:spcPct val="100000"/>
              </a:lnSpc>
            </a:pPr>
            <a:endParaRPr lang="en-US" sz="1700" b="0" strike="noStrike" spc="-1" dirty="0">
              <a:latin typeface="Arial"/>
            </a:endParaRPr>
          </a:p>
          <a:p>
            <a:pPr marL="457200" indent="-296280">
              <a:lnSpc>
                <a:spcPct val="100000"/>
              </a:lnSpc>
              <a:buClr>
                <a:srgbClr val="F3F3F3"/>
              </a:buClr>
              <a:buFont typeface="Arial"/>
              <a:buChar char="•"/>
            </a:pPr>
            <a:r>
              <a:rPr lang="en-US" sz="1700" b="0" strike="noStrike" spc="-1" dirty="0" smtClean="0">
                <a:solidFill>
                  <a:srgbClr val="F3F3F3"/>
                </a:solidFill>
                <a:latin typeface="Fira Sans Condensed Light"/>
                <a:ea typeface="Fira Sans Condensed Light"/>
              </a:rPr>
              <a:t>Organizing files for short tandem repeat and for better navigation around the code</a:t>
            </a:r>
            <a:endParaRPr lang="en-US" sz="17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548618" y="648448"/>
            <a:ext cx="6470411" cy="67887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dirty="0" smtClean="0">
                <a:solidFill>
                  <a:srgbClr val="FFFFFF"/>
                </a:solidFill>
                <a:latin typeface="Rajdhani"/>
                <a:ea typeface="DejaVu Sans"/>
              </a:rPr>
              <a:t>Web Application</a:t>
            </a:r>
            <a:r>
              <a:rPr dirty="0"/>
              <a:t/>
            </a:r>
            <a:br>
              <a:rPr dirty="0"/>
            </a:br>
            <a:r>
              <a:rPr lang="en-US" sz="2200" b="1" dirty="0" smtClean="0">
                <a:solidFill>
                  <a:schemeClr val="bg1"/>
                </a:solidFill>
                <a:latin typeface="Fira Sans Condensed Light"/>
              </a:rPr>
              <a:t>From : </a:t>
            </a:r>
            <a:r>
              <a:rPr lang="en-US" sz="2200" b="1" spc="-1" dirty="0" smtClean="0">
                <a:solidFill>
                  <a:srgbClr val="FFFFFF"/>
                </a:solidFill>
                <a:latin typeface="Rajdhani"/>
              </a:rPr>
              <a:t>20</a:t>
            </a:r>
            <a:r>
              <a:rPr lang="en-US" sz="2200" b="1" strike="noStrike" spc="-1" dirty="0" smtClean="0">
                <a:solidFill>
                  <a:srgbClr val="FFFFFF"/>
                </a:solidFill>
                <a:latin typeface="Fira Sans Condensed Light"/>
                <a:ea typeface="DejaVu Sans"/>
              </a:rPr>
              <a:t>/3/2022	To : 28/3/2022</a:t>
            </a:r>
            <a:r>
              <a:rPr dirty="0"/>
              <a:t/>
            </a:r>
            <a:br>
              <a:rPr dirty="0"/>
            </a:br>
            <a:endParaRPr lang="en-US" sz="2200" b="0" strike="noStrike" spc="-1" dirty="0">
              <a:latin typeface="Arial"/>
            </a:endParaRPr>
          </a:p>
        </p:txBody>
      </p:sp>
      <p:sp>
        <p:nvSpPr>
          <p:cNvPr id="282"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83" name="CustomShape 3"/>
          <p:cNvSpPr/>
          <p:nvPr/>
        </p:nvSpPr>
        <p:spPr>
          <a:xfrm>
            <a:off x="548618" y="1338387"/>
            <a:ext cx="7701480" cy="369774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1700" spc="-1" dirty="0" smtClean="0">
                <a:solidFill>
                  <a:srgbClr val="F3F3F3"/>
                </a:solidFill>
                <a:latin typeface="Fira Sans Condensed Light"/>
              </a:rPr>
              <a:t>Start implementing Flask web application to be connected with our system</a:t>
            </a:r>
          </a:p>
          <a:p>
            <a:pPr marL="160920">
              <a:lnSpc>
                <a:spcPct val="100000"/>
              </a:lnSpc>
              <a:buClr>
                <a:srgbClr val="F3F3F3"/>
              </a:buClr>
            </a:pPr>
            <a:endParaRPr lang="en-US" sz="1700" spc="-1" dirty="0" smtClean="0">
              <a:solidFill>
                <a:srgbClr val="F3F3F3"/>
              </a:solidFill>
              <a:latin typeface="Fira Sans Condensed Light"/>
            </a:endParaRPr>
          </a:p>
          <a:p>
            <a:pPr marL="457200" indent="-296280">
              <a:lnSpc>
                <a:spcPct val="100000"/>
              </a:lnSpc>
              <a:buClr>
                <a:srgbClr val="F3F3F3"/>
              </a:buClr>
              <a:buFont typeface="Arial"/>
              <a:buChar char="•"/>
            </a:pPr>
            <a:r>
              <a:rPr lang="en-US" sz="1700" b="0" strike="noStrike" spc="-1" dirty="0" smtClean="0">
                <a:solidFill>
                  <a:srgbClr val="F3F3F3"/>
                </a:solidFill>
                <a:latin typeface="Fira Sans Condensed Light"/>
              </a:rPr>
              <a:t>Create and enhance web application using flutter</a:t>
            </a:r>
          </a:p>
          <a:p>
            <a:pPr marL="160920">
              <a:lnSpc>
                <a:spcPct val="100000"/>
              </a:lnSpc>
              <a:buClr>
                <a:srgbClr val="F3F3F3"/>
              </a:buClr>
            </a:pPr>
            <a:endParaRPr lang="en-US" sz="1700" b="0" strike="noStrike" spc="-1" dirty="0" smtClean="0">
              <a:solidFill>
                <a:srgbClr val="F3F3F3"/>
              </a:solidFill>
              <a:latin typeface="Fira Sans Condensed Light"/>
            </a:endParaRPr>
          </a:p>
          <a:p>
            <a:pPr marL="457200" indent="-296280">
              <a:lnSpc>
                <a:spcPct val="100000"/>
              </a:lnSpc>
              <a:buClr>
                <a:srgbClr val="F3F3F3"/>
              </a:buClr>
              <a:buFont typeface="Arial"/>
              <a:buChar char="•"/>
            </a:pPr>
            <a:r>
              <a:rPr lang="en-US" sz="1700" spc="-1" dirty="0" smtClean="0">
                <a:solidFill>
                  <a:srgbClr val="F3F3F3"/>
                </a:solidFill>
                <a:latin typeface="Fira Sans Condensed Light"/>
              </a:rPr>
              <a:t>Remove file from code to increase the performance and connect the system’s backend to our web application</a:t>
            </a:r>
          </a:p>
          <a:p>
            <a:pPr marL="160920">
              <a:lnSpc>
                <a:spcPct val="100000"/>
              </a:lnSpc>
              <a:buClr>
                <a:srgbClr val="F3F3F3"/>
              </a:buClr>
            </a:pPr>
            <a:endParaRPr lang="en-US" sz="1700" spc="-1" dirty="0" smtClean="0">
              <a:solidFill>
                <a:srgbClr val="F3F3F3"/>
              </a:solidFill>
              <a:latin typeface="Fira Sans Condensed Light"/>
            </a:endParaRPr>
          </a:p>
          <a:p>
            <a:pPr marL="457200" indent="-296280">
              <a:lnSpc>
                <a:spcPct val="100000"/>
              </a:lnSpc>
              <a:buClr>
                <a:srgbClr val="F3F3F3"/>
              </a:buClr>
              <a:buFont typeface="Arial"/>
              <a:buChar char="•"/>
            </a:pPr>
            <a:r>
              <a:rPr lang="en-US" sz="1700" b="0" strike="noStrike" spc="-1" dirty="0" smtClean="0">
                <a:solidFill>
                  <a:srgbClr val="F3F3F3"/>
                </a:solidFill>
                <a:latin typeface="Fira Sans Condensed Light"/>
              </a:rPr>
              <a:t>For flutter, we removed file from code to increase performance and also created a dictionary data structure to remove all lists in the code</a:t>
            </a:r>
          </a:p>
          <a:p>
            <a:pPr marL="160920">
              <a:lnSpc>
                <a:spcPct val="100000"/>
              </a:lnSpc>
              <a:buClr>
                <a:srgbClr val="F3F3F3"/>
              </a:buClr>
            </a:pPr>
            <a:endParaRPr lang="en-US" sz="1700" b="0" strike="noStrike" spc="-1" dirty="0" smtClean="0">
              <a:solidFill>
                <a:srgbClr val="F3F3F3"/>
              </a:solidFill>
              <a:latin typeface="Fira Sans Condensed Light"/>
            </a:endParaRPr>
          </a:p>
          <a:p>
            <a:pPr marL="457200" indent="-296280">
              <a:lnSpc>
                <a:spcPct val="100000"/>
              </a:lnSpc>
              <a:buClr>
                <a:srgbClr val="F3F3F3"/>
              </a:buClr>
              <a:buFont typeface="Arial"/>
              <a:buChar char="•"/>
            </a:pPr>
            <a:r>
              <a:rPr lang="en-US" sz="1700" spc="-1" dirty="0" smtClean="0">
                <a:solidFill>
                  <a:srgbClr val="F3F3F3"/>
                </a:solidFill>
                <a:latin typeface="Fira Sans Condensed Light"/>
              </a:rPr>
              <a:t>Enhance the dataset</a:t>
            </a:r>
            <a:endParaRPr lang="en-US" sz="17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160920">
              <a:lnSpc>
                <a:spcPct val="100000"/>
              </a:lnSpc>
              <a:buClr>
                <a:srgbClr val="F3F3F3"/>
              </a:buClr>
            </a:pPr>
            <a:endParaRPr lang="en-US" sz="2000" b="0" strike="noStrike" spc="-1" dirty="0">
              <a:latin typeface="Aria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93200" y="512616"/>
            <a:ext cx="4293545" cy="81049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dirty="0" smtClean="0">
                <a:solidFill>
                  <a:srgbClr val="FFFFFF"/>
                </a:solidFill>
                <a:latin typeface="Rajdhani"/>
                <a:ea typeface="DejaVu Sans"/>
              </a:rPr>
              <a:t> GUI Enhancing</a:t>
            </a:r>
            <a:r>
              <a:rPr dirty="0"/>
              <a:t/>
            </a:r>
            <a:br>
              <a:rPr dirty="0"/>
            </a:br>
            <a:r>
              <a:rPr lang="en-US" sz="2200" b="1" spc="-1" dirty="0" smtClean="0">
                <a:solidFill>
                  <a:srgbClr val="FFFFFF"/>
                </a:solidFill>
                <a:latin typeface="Rajdhani"/>
              </a:rPr>
              <a:t>28</a:t>
            </a:r>
            <a:r>
              <a:rPr lang="en-US" sz="2200" b="1" strike="noStrike" spc="-1" dirty="0" smtClean="0">
                <a:solidFill>
                  <a:srgbClr val="FFFFFF"/>
                </a:solidFill>
                <a:latin typeface="Fira Sans Condensed Light"/>
                <a:ea typeface="DejaVu Sans"/>
              </a:rPr>
              <a:t>/4/2022</a:t>
            </a:r>
            <a:r>
              <a:rPr dirty="0"/>
              <a:t/>
            </a:r>
            <a:br>
              <a:rPr dirty="0"/>
            </a:br>
            <a:endParaRPr lang="en-US" sz="2200" b="0" strike="noStrike" spc="-1" dirty="0">
              <a:latin typeface="Arial"/>
            </a:endParaRPr>
          </a:p>
        </p:txBody>
      </p:sp>
      <p:sp>
        <p:nvSpPr>
          <p:cNvPr id="285"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86" name="CustomShape 3"/>
          <p:cNvSpPr/>
          <p:nvPr/>
        </p:nvSpPr>
        <p:spPr>
          <a:xfrm>
            <a:off x="493200" y="1719124"/>
            <a:ext cx="7701480" cy="23760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1700" spc="-1" dirty="0" smtClean="0">
                <a:solidFill>
                  <a:srgbClr val="F3F3F3"/>
                </a:solidFill>
                <a:latin typeface="Fira Sans Condensed Light"/>
              </a:rPr>
              <a:t>Enhancing web application and mobile application UI design</a:t>
            </a:r>
          </a:p>
          <a:p>
            <a:pPr marL="160920">
              <a:lnSpc>
                <a:spcPct val="100000"/>
              </a:lnSpc>
              <a:buClr>
                <a:srgbClr val="F3F3F3"/>
              </a:buClr>
            </a:pPr>
            <a:endParaRPr lang="en-US" sz="1700" spc="-1" dirty="0" smtClean="0">
              <a:solidFill>
                <a:srgbClr val="F3F3F3"/>
              </a:solidFill>
              <a:latin typeface="Fira Sans Condensed Light"/>
            </a:endParaRPr>
          </a:p>
          <a:p>
            <a:pPr marL="457200" indent="-296280">
              <a:lnSpc>
                <a:spcPct val="100000"/>
              </a:lnSpc>
              <a:buClr>
                <a:srgbClr val="F3F3F3"/>
              </a:buClr>
              <a:buFont typeface="Arial"/>
              <a:buChar char="•"/>
            </a:pPr>
            <a:r>
              <a:rPr lang="en-US" sz="1700" b="0" strike="noStrike" spc="-1" dirty="0" smtClean="0">
                <a:solidFill>
                  <a:srgbClr val="F3F3F3"/>
                </a:solidFill>
                <a:latin typeface="Fira Sans Condensed Light"/>
              </a:rPr>
              <a:t>Created splash screen for web application and mobile application and enhancing both</a:t>
            </a:r>
            <a:endParaRPr lang="en-US" sz="17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493201" y="724648"/>
            <a:ext cx="5561236" cy="61652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dirty="0" smtClean="0">
                <a:solidFill>
                  <a:srgbClr val="FFFFFF"/>
                </a:solidFill>
                <a:latin typeface="Rajdhani"/>
                <a:ea typeface="DejaVu Sans"/>
              </a:rPr>
              <a:t>Research Paper Document </a:t>
            </a:r>
            <a:r>
              <a:rPr dirty="0"/>
              <a:t/>
            </a:r>
            <a:br>
              <a:rPr dirty="0"/>
            </a:br>
            <a:r>
              <a:rPr lang="en-US" sz="2200" b="1" dirty="0" smtClean="0">
                <a:solidFill>
                  <a:schemeClr val="bg1"/>
                </a:solidFill>
                <a:latin typeface="Fira Sans Condensed Light"/>
              </a:rPr>
              <a:t>From : </a:t>
            </a:r>
            <a:r>
              <a:rPr lang="en-US" sz="2200" b="1" spc="-1" dirty="0" smtClean="0">
                <a:solidFill>
                  <a:srgbClr val="FFFFFF"/>
                </a:solidFill>
                <a:latin typeface="Rajdhani"/>
              </a:rPr>
              <a:t>23</a:t>
            </a:r>
            <a:r>
              <a:rPr lang="en-US" sz="2200" b="1" strike="noStrike" spc="-1" dirty="0" smtClean="0">
                <a:solidFill>
                  <a:srgbClr val="FFFFFF"/>
                </a:solidFill>
                <a:latin typeface="Fira Sans Condensed Light"/>
                <a:ea typeface="DejaVu Sans"/>
              </a:rPr>
              <a:t>/3/2022	To : 28/4/2022</a:t>
            </a:r>
            <a:r>
              <a:rPr dirty="0"/>
              <a:t/>
            </a:r>
            <a:br>
              <a:rPr dirty="0"/>
            </a:br>
            <a:endParaRPr lang="en-US" sz="2200" b="0" strike="noStrike" spc="-1" dirty="0">
              <a:latin typeface="Arial"/>
            </a:endParaRPr>
          </a:p>
        </p:txBody>
      </p:sp>
      <p:sp>
        <p:nvSpPr>
          <p:cNvPr id="288"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89" name="CustomShape 3"/>
          <p:cNvSpPr/>
          <p:nvPr/>
        </p:nvSpPr>
        <p:spPr>
          <a:xfrm>
            <a:off x="493200" y="1341175"/>
            <a:ext cx="7701480" cy="372959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1300" spc="-1" dirty="0" smtClean="0">
                <a:solidFill>
                  <a:srgbClr val="F3F3F3"/>
                </a:solidFill>
                <a:latin typeface="Fira Sans Condensed Light"/>
              </a:rPr>
              <a:t>Removed some reference papers from related work section and fixing document</a:t>
            </a:r>
          </a:p>
          <a:p>
            <a:pPr marL="160920">
              <a:lnSpc>
                <a:spcPct val="100000"/>
              </a:lnSpc>
              <a:buClr>
                <a:srgbClr val="F3F3F3"/>
              </a:buClr>
            </a:pPr>
            <a:endParaRPr lang="en-US" sz="1300" spc="-1" dirty="0" smtClean="0">
              <a:solidFill>
                <a:srgbClr val="F3F3F3"/>
              </a:solidFill>
              <a:latin typeface="Fira Sans Condensed Light"/>
            </a:endParaRPr>
          </a:p>
          <a:p>
            <a:pPr marL="457200" indent="-296280">
              <a:lnSpc>
                <a:spcPct val="100000"/>
              </a:lnSpc>
              <a:buClr>
                <a:srgbClr val="F3F3F3"/>
              </a:buClr>
              <a:buFont typeface="Arial"/>
              <a:buChar char="•"/>
            </a:pPr>
            <a:r>
              <a:rPr lang="en-US" sz="1300" b="0" strike="noStrike" spc="-1" dirty="0" smtClean="0">
                <a:solidFill>
                  <a:srgbClr val="F3F3F3"/>
                </a:solidFill>
                <a:latin typeface="Fira Sans Condensed Light"/>
              </a:rPr>
              <a:t>Enhancing </a:t>
            </a:r>
            <a:r>
              <a:rPr lang="en-US" sz="1300" b="0" strike="noStrike" spc="-1" dirty="0" err="1" smtClean="0">
                <a:solidFill>
                  <a:srgbClr val="F3F3F3"/>
                </a:solidFill>
                <a:latin typeface="Fira Sans Condensed Light"/>
              </a:rPr>
              <a:t>sudo</a:t>
            </a:r>
            <a:r>
              <a:rPr lang="en-US" sz="1300" b="0" strike="noStrike" spc="-1" dirty="0" smtClean="0">
                <a:solidFill>
                  <a:srgbClr val="F3F3F3"/>
                </a:solidFill>
                <a:latin typeface="Fira Sans Condensed Light"/>
              </a:rPr>
              <a:t> code in proof of concept section</a:t>
            </a:r>
          </a:p>
          <a:p>
            <a:pPr marL="160920">
              <a:lnSpc>
                <a:spcPct val="100000"/>
              </a:lnSpc>
              <a:buClr>
                <a:srgbClr val="F3F3F3"/>
              </a:buClr>
            </a:pPr>
            <a:endParaRPr lang="en-US" sz="1300" b="0" strike="noStrike" spc="-1" dirty="0" smtClean="0">
              <a:solidFill>
                <a:srgbClr val="F3F3F3"/>
              </a:solidFill>
              <a:latin typeface="Fira Sans Condensed Light"/>
            </a:endParaRPr>
          </a:p>
          <a:p>
            <a:pPr marL="457200" indent="-296280">
              <a:lnSpc>
                <a:spcPct val="100000"/>
              </a:lnSpc>
              <a:buClr>
                <a:srgbClr val="F3F3F3"/>
              </a:buClr>
              <a:buFont typeface="Arial"/>
              <a:buChar char="•"/>
            </a:pPr>
            <a:r>
              <a:rPr lang="en-US" sz="1300" spc="-1" dirty="0" smtClean="0">
                <a:solidFill>
                  <a:srgbClr val="F3F3F3"/>
                </a:solidFill>
                <a:latin typeface="Fira Sans Condensed Light"/>
              </a:rPr>
              <a:t>Redraw system overview diagram</a:t>
            </a:r>
          </a:p>
          <a:p>
            <a:pPr marL="160920">
              <a:lnSpc>
                <a:spcPct val="100000"/>
              </a:lnSpc>
              <a:buClr>
                <a:srgbClr val="F3F3F3"/>
              </a:buClr>
            </a:pPr>
            <a:endParaRPr lang="en-US" sz="1300" spc="-1" dirty="0" smtClean="0">
              <a:solidFill>
                <a:srgbClr val="F3F3F3"/>
              </a:solidFill>
              <a:latin typeface="Fira Sans Condensed Light"/>
            </a:endParaRPr>
          </a:p>
          <a:p>
            <a:pPr marL="457200" indent="-296280">
              <a:lnSpc>
                <a:spcPct val="100000"/>
              </a:lnSpc>
              <a:buClr>
                <a:srgbClr val="F3F3F3"/>
              </a:buClr>
              <a:buFont typeface="Arial"/>
              <a:buChar char="•"/>
            </a:pPr>
            <a:r>
              <a:rPr lang="en-US" sz="1300" b="0" strike="noStrike" spc="-1" dirty="0" smtClean="0">
                <a:solidFill>
                  <a:srgbClr val="F3F3F3"/>
                </a:solidFill>
                <a:latin typeface="Fira Sans Condensed Light"/>
              </a:rPr>
              <a:t>Optimizing paternity code and experimental results section and enhancing conclusion section</a:t>
            </a:r>
          </a:p>
          <a:p>
            <a:pPr marL="160920">
              <a:lnSpc>
                <a:spcPct val="100000"/>
              </a:lnSpc>
              <a:buClr>
                <a:srgbClr val="F3F3F3"/>
              </a:buClr>
            </a:pPr>
            <a:endParaRPr lang="en-US" sz="1300" b="0" strike="noStrike" spc="-1" dirty="0" smtClean="0">
              <a:solidFill>
                <a:srgbClr val="F3F3F3"/>
              </a:solidFill>
              <a:latin typeface="Fira Sans Condensed Light"/>
            </a:endParaRPr>
          </a:p>
          <a:p>
            <a:pPr marL="457200" indent="-296280">
              <a:lnSpc>
                <a:spcPct val="100000"/>
              </a:lnSpc>
              <a:buClr>
                <a:srgbClr val="F3F3F3"/>
              </a:buClr>
              <a:buFont typeface="Arial"/>
              <a:buChar char="•"/>
            </a:pPr>
            <a:r>
              <a:rPr lang="en-US" sz="1300" spc="-1" dirty="0" smtClean="0">
                <a:solidFill>
                  <a:srgbClr val="F3F3F3"/>
                </a:solidFill>
                <a:latin typeface="Fira Sans Condensed Light"/>
              </a:rPr>
              <a:t>Edit and add screenshots with clear description and add tables with also much information to explain all of them</a:t>
            </a:r>
          </a:p>
          <a:p>
            <a:pPr marL="160920">
              <a:lnSpc>
                <a:spcPct val="100000"/>
              </a:lnSpc>
              <a:buClr>
                <a:srgbClr val="F3F3F3"/>
              </a:buClr>
            </a:pPr>
            <a:endParaRPr lang="en-US" sz="1300" spc="-1" dirty="0" smtClean="0">
              <a:solidFill>
                <a:srgbClr val="F3F3F3"/>
              </a:solidFill>
              <a:latin typeface="Fira Sans Condensed Light"/>
            </a:endParaRPr>
          </a:p>
          <a:p>
            <a:pPr marL="457200" indent="-296280">
              <a:lnSpc>
                <a:spcPct val="100000"/>
              </a:lnSpc>
              <a:buClr>
                <a:srgbClr val="F3F3F3"/>
              </a:buClr>
              <a:buFont typeface="Arial"/>
              <a:buChar char="•"/>
            </a:pPr>
            <a:r>
              <a:rPr lang="en-US" sz="1300" b="0" strike="noStrike" spc="-1" dirty="0" smtClean="0">
                <a:solidFill>
                  <a:srgbClr val="F3F3F3"/>
                </a:solidFill>
                <a:latin typeface="Fira Sans Condensed Light"/>
              </a:rPr>
              <a:t>Fixing multiple writing mistakes and pattern problems</a:t>
            </a:r>
          </a:p>
          <a:p>
            <a:pPr marL="160920">
              <a:lnSpc>
                <a:spcPct val="100000"/>
              </a:lnSpc>
              <a:buClr>
                <a:srgbClr val="F3F3F3"/>
              </a:buClr>
            </a:pPr>
            <a:endParaRPr lang="en-US" sz="1300" b="0" strike="noStrike" spc="-1" dirty="0" smtClean="0">
              <a:solidFill>
                <a:srgbClr val="F3F3F3"/>
              </a:solidFill>
              <a:latin typeface="Fira Sans Condensed Light"/>
            </a:endParaRPr>
          </a:p>
          <a:p>
            <a:pPr marL="457200" indent="-296280">
              <a:lnSpc>
                <a:spcPct val="100000"/>
              </a:lnSpc>
              <a:buClr>
                <a:srgbClr val="F3F3F3"/>
              </a:buClr>
              <a:buFont typeface="Arial"/>
              <a:buChar char="•"/>
            </a:pPr>
            <a:r>
              <a:rPr lang="en-US" sz="1300" spc="-1" dirty="0" smtClean="0">
                <a:solidFill>
                  <a:srgbClr val="F3F3F3"/>
                </a:solidFill>
                <a:latin typeface="Fira Sans Condensed Light"/>
              </a:rPr>
              <a:t>Overall fixing and enhancing multiple sections in the paper based on supervisor and TA’s notes	</a:t>
            </a:r>
            <a:endParaRPr lang="en-US" sz="1300" b="0" strike="noStrike" spc="-1" dirty="0" smtClean="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500128" y="791684"/>
            <a:ext cx="8119102" cy="39980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dirty="0" smtClean="0">
                <a:solidFill>
                  <a:srgbClr val="FFFFFF"/>
                </a:solidFill>
                <a:latin typeface="Rajdhani"/>
                <a:ea typeface="DejaVu Sans"/>
              </a:rPr>
              <a:t>Other Documents (SRS , SDD , Proposal) </a:t>
            </a:r>
            <a:r>
              <a:rPr dirty="0"/>
              <a:t/>
            </a:r>
            <a:br>
              <a:rPr dirty="0"/>
            </a:br>
            <a:r>
              <a:rPr lang="en-US" sz="2200" b="1" dirty="0" smtClean="0">
                <a:solidFill>
                  <a:schemeClr val="bg1"/>
                </a:solidFill>
                <a:latin typeface="Fira Sans Condensed Light"/>
              </a:rPr>
              <a:t>From : </a:t>
            </a:r>
            <a:r>
              <a:rPr lang="en-US" sz="2200" b="1" spc="-1" dirty="0" smtClean="0">
                <a:solidFill>
                  <a:srgbClr val="FFFFFF"/>
                </a:solidFill>
                <a:latin typeface="Rajdhani"/>
              </a:rPr>
              <a:t>30</a:t>
            </a:r>
            <a:r>
              <a:rPr lang="en-US" sz="2200" b="1" strike="noStrike" spc="-1" dirty="0" smtClean="0">
                <a:solidFill>
                  <a:srgbClr val="FFFFFF"/>
                </a:solidFill>
                <a:latin typeface="Fira Sans Condensed Light"/>
                <a:ea typeface="DejaVu Sans"/>
              </a:rPr>
              <a:t>/4/2022	To : 5/5/2022</a:t>
            </a:r>
            <a:r>
              <a:rPr dirty="0"/>
              <a:t/>
            </a:r>
            <a:br>
              <a:rPr dirty="0"/>
            </a:br>
            <a:endParaRPr lang="en-US" sz="2200" b="0" strike="noStrike" spc="-1" dirty="0">
              <a:latin typeface="Arial"/>
            </a:endParaRPr>
          </a:p>
        </p:txBody>
      </p:sp>
      <p:sp>
        <p:nvSpPr>
          <p:cNvPr id="291"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92" name="CustomShape 3"/>
          <p:cNvSpPr/>
          <p:nvPr/>
        </p:nvSpPr>
        <p:spPr>
          <a:xfrm>
            <a:off x="500128" y="1590557"/>
            <a:ext cx="7701480" cy="3452498"/>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1700" spc="-1" dirty="0" smtClean="0">
                <a:solidFill>
                  <a:srgbClr val="F3F3F3"/>
                </a:solidFill>
                <a:latin typeface="Fira Sans Condensed Light"/>
              </a:rPr>
              <a:t>Update all three documents (Proposal, SRS, SDD)</a:t>
            </a:r>
          </a:p>
          <a:p>
            <a:pPr marL="160920">
              <a:lnSpc>
                <a:spcPct val="100000"/>
              </a:lnSpc>
              <a:buClr>
                <a:srgbClr val="F3F3F3"/>
              </a:buClr>
            </a:pPr>
            <a:endParaRPr lang="en-US" sz="1700" spc="-1" dirty="0" smtClean="0">
              <a:solidFill>
                <a:srgbClr val="F3F3F3"/>
              </a:solidFill>
              <a:latin typeface="Fira Sans Condensed Light"/>
            </a:endParaRPr>
          </a:p>
          <a:p>
            <a:pPr marL="457200" indent="-296280">
              <a:lnSpc>
                <a:spcPct val="100000"/>
              </a:lnSpc>
              <a:buClr>
                <a:srgbClr val="F3F3F3"/>
              </a:buClr>
              <a:buFont typeface="Arial"/>
              <a:buChar char="•"/>
            </a:pPr>
            <a:r>
              <a:rPr lang="en-US" sz="1700" b="0" strike="noStrike" spc="-1" dirty="0" smtClean="0">
                <a:solidFill>
                  <a:srgbClr val="F3F3F3"/>
                </a:solidFill>
                <a:latin typeface="Fira Sans Condensed Light"/>
              </a:rPr>
              <a:t>Update diagrams, figures, tables and modifying system overview in all three papers</a:t>
            </a:r>
          </a:p>
          <a:p>
            <a:pPr marL="160920">
              <a:lnSpc>
                <a:spcPct val="100000"/>
              </a:lnSpc>
              <a:buClr>
                <a:srgbClr val="F3F3F3"/>
              </a:buClr>
            </a:pPr>
            <a:endParaRPr lang="en-US" sz="1700" b="0" strike="noStrike" spc="-1" dirty="0" smtClean="0">
              <a:solidFill>
                <a:srgbClr val="F3F3F3"/>
              </a:solidFill>
              <a:latin typeface="Fira Sans Condensed Light"/>
            </a:endParaRPr>
          </a:p>
          <a:p>
            <a:pPr marL="457200" indent="-296280">
              <a:lnSpc>
                <a:spcPct val="100000"/>
              </a:lnSpc>
              <a:buClr>
                <a:srgbClr val="F3F3F3"/>
              </a:buClr>
              <a:buFont typeface="Arial"/>
              <a:buChar char="•"/>
            </a:pPr>
            <a:r>
              <a:rPr lang="en-US" sz="1700" spc="-1" dirty="0" smtClean="0">
                <a:solidFill>
                  <a:srgbClr val="F3F3F3"/>
                </a:solidFill>
                <a:latin typeface="Fira Sans Condensed Light"/>
              </a:rPr>
              <a:t>Rewriting functional and non functional requirements, user characteristics</a:t>
            </a:r>
          </a:p>
          <a:p>
            <a:pPr marL="160920">
              <a:lnSpc>
                <a:spcPct val="100000"/>
              </a:lnSpc>
              <a:buClr>
                <a:srgbClr val="F3F3F3"/>
              </a:buClr>
            </a:pPr>
            <a:endParaRPr lang="en-US" sz="1700" spc="-1" dirty="0" smtClean="0">
              <a:solidFill>
                <a:srgbClr val="F3F3F3"/>
              </a:solidFill>
              <a:latin typeface="Fira Sans Condensed Light"/>
            </a:endParaRPr>
          </a:p>
          <a:p>
            <a:pPr marL="457200" indent="-296280">
              <a:lnSpc>
                <a:spcPct val="100000"/>
              </a:lnSpc>
              <a:buClr>
                <a:srgbClr val="F3F3F3"/>
              </a:buClr>
              <a:buFont typeface="Arial"/>
              <a:buChar char="•"/>
            </a:pPr>
            <a:r>
              <a:rPr lang="en-US" sz="1700" b="0" strike="noStrike" spc="-1" dirty="0" smtClean="0">
                <a:solidFill>
                  <a:srgbClr val="F3F3F3"/>
                </a:solidFill>
                <a:latin typeface="Fira Sans Condensed Light"/>
              </a:rPr>
              <a:t>Remaking presentations for all three documents</a:t>
            </a:r>
          </a:p>
          <a:p>
            <a:pPr marL="160920">
              <a:lnSpc>
                <a:spcPct val="100000"/>
              </a:lnSpc>
              <a:buClr>
                <a:srgbClr val="F3F3F3"/>
              </a:buClr>
            </a:pPr>
            <a:endParaRPr lang="en-US" sz="1700" b="0" strike="noStrike" spc="-1" dirty="0" smtClean="0">
              <a:solidFill>
                <a:srgbClr val="F3F3F3"/>
              </a:solidFill>
              <a:latin typeface="Fira Sans Condensed Light"/>
            </a:endParaRPr>
          </a:p>
          <a:p>
            <a:pPr marL="457200" indent="-296280">
              <a:lnSpc>
                <a:spcPct val="100000"/>
              </a:lnSpc>
              <a:buClr>
                <a:srgbClr val="F3F3F3"/>
              </a:buClr>
              <a:buFont typeface="Arial"/>
              <a:buChar char="•"/>
            </a:pPr>
            <a:r>
              <a:rPr lang="en-US" sz="1700" spc="-1" dirty="0" smtClean="0">
                <a:solidFill>
                  <a:srgbClr val="F3F3F3"/>
                </a:solidFill>
                <a:latin typeface="Fira Sans Condensed Light"/>
              </a:rPr>
              <a:t>Rewriting proposal document from beginning</a:t>
            </a:r>
            <a:endParaRPr lang="en-US" sz="17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TotalTime>
  <Words>635</Words>
  <Application>Microsoft Office PowerPoint</Application>
  <PresentationFormat>On-screen Show (16:9)</PresentationFormat>
  <Paragraphs>188</Paragraphs>
  <Slides>12</Slides>
  <Notes>0</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12</vt:i4>
      </vt:variant>
    </vt:vector>
  </HeadingPairs>
  <TitlesOfParts>
    <vt:vector size="27" baseType="lpstr">
      <vt:lpstr>Advent Pro Light</vt:lpstr>
      <vt:lpstr>Anton</vt:lpstr>
      <vt:lpstr>Arial</vt:lpstr>
      <vt:lpstr>DejaVu Sans</vt:lpstr>
      <vt:lpstr>Fira Sans Condensed Light</vt:lpstr>
      <vt:lpstr>Rajdhani</vt:lpstr>
      <vt:lpstr>Symbol</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subject/>
  <dc:creator/>
  <dc:description/>
  <cp:lastModifiedBy>Mohamed Moataz</cp:lastModifiedBy>
  <cp:revision>64</cp:revision>
  <dcterms:created xsi:type="dcterms:W3CDTF">2022-05-09T20:05:23Z</dcterms:created>
  <dcterms:modified xsi:type="dcterms:W3CDTF">2022-05-13T19:49:43Z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ICV">
    <vt:lpwstr>3383609131AF4B86B31D905662A6DE64</vt:lpwstr>
  </property>
  <property fmtid="{D5CDD505-2E9C-101B-9397-08002B2CF9AE}" pid="6" name="KSOProductBuildVer">
    <vt:lpwstr>1033-11.2.0.11074</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On-screen Show (16:9)</vt:lpwstr>
  </property>
  <property fmtid="{D5CDD505-2E9C-101B-9397-08002B2CF9AE}" pid="11" name="ScaleCrop">
    <vt:bool>false</vt:bool>
  </property>
  <property fmtid="{D5CDD505-2E9C-101B-9397-08002B2CF9AE}" pid="12" name="ShareDoc">
    <vt:bool>false</vt:bool>
  </property>
  <property fmtid="{D5CDD505-2E9C-101B-9397-08002B2CF9AE}" pid="13" name="Slides">
    <vt:i4>22</vt:i4>
  </property>
</Properties>
</file>