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77" r:id="rId12"/>
    <p:sldId id="261" r:id="rId13"/>
    <p:sldId id="278" r:id="rId14"/>
    <p:sldId id="280" r:id="rId15"/>
    <p:sldId id="279" r:id="rId16"/>
    <p:sldId id="263" r:id="rId17"/>
    <p:sldId id="281" r:id="rId18"/>
    <p:sldId id="274" r:id="rId19"/>
    <p:sldId id="273" r:id="rId20"/>
    <p:sldId id="275" r:id="rId21"/>
    <p:sldId id="276" r:id="rId22"/>
  </p:sldIdLst>
  <p:sldSz cx="9144000" cy="5143500" type="screen16x9"/>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1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2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2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3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4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5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5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9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9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9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9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0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0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0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0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0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1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2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3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3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3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3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4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4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4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4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4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4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4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4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5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6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6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6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6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6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6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115"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191"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229"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5.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66" name="CustomShape 1"/>
          <p:cNvSpPr/>
          <p:nvPr/>
        </p:nvSpPr>
        <p:spPr>
          <a:xfrm>
            <a:off x="210600" y="1443600"/>
            <a:ext cx="4401360" cy="16113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Autofit/>
          </a:bodyPr>
          <a:lstStyle/>
          <a:p>
            <a:pPr>
              <a:lnSpc>
                <a:spcPct val="100000"/>
              </a:lnSpc>
            </a:pPr>
            <a:r>
              <a:rPr lang="en-US" sz="4800" b="1" strike="noStrike" spc="-1">
                <a:solidFill>
                  <a:srgbClr val="F3F3F3"/>
                </a:solidFill>
                <a:latin typeface="Anton"/>
                <a:ea typeface="Anton"/>
              </a:rPr>
              <a:t>Paternity testing using genetics</a:t>
            </a:r>
            <a:endParaRPr lang="en-US" sz="4800" b="0" strike="noStrike" spc="-1">
              <a:latin typeface="Arial" panose="020B0604020202020204"/>
            </a:endParaRPr>
          </a:p>
        </p:txBody>
      </p:sp>
      <p:sp>
        <p:nvSpPr>
          <p:cNvPr id="267" name="CustomShape 2"/>
          <p:cNvSpPr/>
          <p:nvPr/>
        </p:nvSpPr>
        <p:spPr>
          <a:xfrm>
            <a:off x="588240" y="3942360"/>
            <a:ext cx="3382560" cy="4320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Supervised by : Dr. Ashraf Abdelraouf &amp; Eng. Ahmed Hazem</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pic>
        <p:nvPicPr>
          <p:cNvPr id="268" name="Google Shape;104;p24"/>
          <p:cNvPicPr/>
          <p:nvPr/>
        </p:nvPicPr>
        <p:blipFill>
          <a:blip r:embed="rId3"/>
          <a:srcRect l="6663" t="4856" r="6220" b="5494"/>
          <a:stretch>
            <a:fillRect/>
          </a:stretch>
        </p:blipFill>
        <p:spPr>
          <a:xfrm>
            <a:off x="4697280" y="444960"/>
            <a:ext cx="4194720" cy="4317120"/>
          </a:xfrm>
          <a:prstGeom prst="rect">
            <a:avLst/>
          </a:prstGeom>
          <a:ln>
            <a:noFill/>
          </a:ln>
        </p:spPr>
      </p:pic>
      <p:sp>
        <p:nvSpPr>
          <p:cNvPr id="269" name="CustomShape 3"/>
          <p:cNvSpPr/>
          <p:nvPr/>
        </p:nvSpPr>
        <p:spPr>
          <a:xfrm>
            <a:off x="731160" y="3108960"/>
            <a:ext cx="3382560" cy="4320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Team Members: Youssif Assem, Mohamed Moataz, Kareem Ehab, Mohamed Akram, Ahmed Gamal</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sym typeface="+mn-ea"/>
              </a:rPr>
              <a:t>Similar System</a:t>
            </a:r>
            <a:r>
              <a:rPr lang="en-US">
                <a:solidFill>
                  <a:schemeClr val="bg1"/>
                </a:solidFill>
              </a:rPr>
              <a:t/>
            </a:r>
            <a:br>
              <a:rPr lang="en-US">
                <a:solidFill>
                  <a:schemeClr val="bg1"/>
                </a:solidFill>
              </a:rPr>
            </a:br>
            <a:endParaRPr lang="en-US"/>
          </a:p>
        </p:txBody>
      </p:sp>
      <p:sp>
        <p:nvSpPr>
          <p:cNvPr id="289" name="CustomShape 2"/>
          <p:cNvSpPr/>
          <p:nvPr/>
        </p:nvSpPr>
        <p:spPr>
          <a:xfrm>
            <a:off x="539115" y="1131570"/>
            <a:ext cx="7152640" cy="2502535"/>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200" b="1">
                <a:solidFill>
                  <a:schemeClr val="bg1"/>
                </a:solidFill>
                <a:sym typeface="+mn-ea"/>
              </a:rPr>
              <a:t>Masataka Takamiya. “R scripts for kinship testing”. In: Journal of Iwate Medical Assiocia-</a:t>
            </a:r>
            <a:endParaRPr lang="en-US" sz="1200" b="1">
              <a:solidFill>
                <a:schemeClr val="bg1"/>
              </a:solidFill>
            </a:endParaRPr>
          </a:p>
          <a:p>
            <a:pPr>
              <a:lnSpc>
                <a:spcPct val="100000"/>
              </a:lnSpc>
              <a:tabLst>
                <a:tab pos="0" algn="l"/>
              </a:tabLst>
            </a:pPr>
            <a:r>
              <a:rPr lang="en-US" sz="1200" b="1">
                <a:solidFill>
                  <a:schemeClr val="bg1"/>
                </a:solidFill>
                <a:sym typeface="+mn-ea"/>
              </a:rPr>
              <a:t>tion 73.5 (2021), pp. 189–201.)</a:t>
            </a:r>
            <a:endParaRPr lang="en-US" sz="1200" b="1">
              <a:solidFill>
                <a:schemeClr val="bg1"/>
              </a:solidFill>
            </a:endParaRPr>
          </a:p>
          <a:p>
            <a:pPr>
              <a:lnSpc>
                <a:spcPct val="100000"/>
              </a:lnSpc>
              <a:tabLst>
                <a:tab pos="0" algn="l"/>
              </a:tabLst>
            </a:pPr>
            <a:endParaRPr lang="en-US" sz="1200">
              <a:solidFill>
                <a:schemeClr val="bg1"/>
              </a:solidFill>
            </a:endParaRPr>
          </a:p>
          <a:p>
            <a:pPr>
              <a:lnSpc>
                <a:spcPct val="100000"/>
              </a:lnSpc>
              <a:tabLst>
                <a:tab pos="0" algn="l"/>
              </a:tabLst>
            </a:pPr>
            <a:r>
              <a:rPr lang="en-US" sz="1200" b="1">
                <a:solidFill>
                  <a:schemeClr val="bg1"/>
                </a:solidFill>
                <a:sym typeface="+mn-ea"/>
              </a:rPr>
              <a:t>Masataka .T</a:t>
            </a:r>
            <a:r>
              <a:rPr lang="en-US" sz="1200">
                <a:solidFill>
                  <a:schemeClr val="bg1"/>
                </a:solidFill>
                <a:sym typeface="+mn-ea"/>
              </a:rPr>
              <a:t>~ They suggested a method using R script for statistical analysis of genetic data for kinship testing. The used methods involve algorithms with the R language considering its flexibility with calculations and statistical power, and also for conditional probability analysis based on the Bayes theorem. Standard paternity trio cases and other test cases were conducted, and scripts were constructed for each different test case. DNA profiling was used to find the allele frequencies of tested loci to establish links among DNA profiles of individuals.</a:t>
            </a:r>
            <a:endParaRPr lang="en-US" sz="1200" b="0" strike="noStrike" spc="-1">
              <a:solidFill>
                <a:schemeClr val="bg1"/>
              </a:solidFill>
              <a:latin typeface="+mj-lt"/>
              <a:cs typeface="+mj-lt"/>
            </a:endParaRPr>
          </a:p>
        </p:txBody>
      </p:sp>
      <p:sp>
        <p:nvSpPr>
          <p:cNvPr id="286"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30920" y="185040"/>
            <a:ext cx="48582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2000" b="1" strike="noStrike" spc="-1">
                <a:solidFill>
                  <a:srgbClr val="F3F3F3"/>
                </a:solidFill>
                <a:ea typeface="Fira Sans Condensed Light"/>
                <a:cs typeface="+mn-lt"/>
              </a:rPr>
              <a:t>System overview</a:t>
            </a:r>
          </a:p>
        </p:txBody>
      </p:sp>
      <p:sp>
        <p:nvSpPr>
          <p:cNvPr id="295" name="CustomShape 2"/>
          <p:cNvSpPr/>
          <p:nvPr/>
        </p:nvSpPr>
        <p:spPr>
          <a:xfrm>
            <a:off x="206280" y="4761720"/>
            <a:ext cx="306070" cy="3657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en-US" sz="1800" b="0" strike="noStrike" spc="-1">
                <a:solidFill>
                  <a:schemeClr val="bg1"/>
                </a:solidFill>
                <a:latin typeface="Arial" panose="020B0604020202020204"/>
              </a:rPr>
              <a:t>8</a:t>
            </a:r>
          </a:p>
        </p:txBody>
      </p:sp>
      <p:pic>
        <p:nvPicPr>
          <p:cNvPr id="296" name="Picture 3" descr="System Overview - Page 2"/>
          <p:cNvPicPr/>
          <p:nvPr/>
        </p:nvPicPr>
        <p:blipFill>
          <a:blip r:embed="rId2"/>
          <a:stretch>
            <a:fillRect/>
          </a:stretch>
        </p:blipFill>
        <p:spPr>
          <a:xfrm>
            <a:off x="831960" y="819010"/>
            <a:ext cx="7480080" cy="4265640"/>
          </a:xfrm>
          <a:prstGeom prst="rect">
            <a:avLst/>
          </a:prstGeom>
          <a:ln>
            <a:noFill/>
          </a:ln>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Deliverables</a:t>
            </a:r>
          </a:p>
        </p:txBody>
      </p:sp>
      <p:sp>
        <p:nvSpPr>
          <p:cNvPr id="289" name="CustomShape 2"/>
          <p:cNvSpPr/>
          <p:nvPr/>
        </p:nvSpPr>
        <p:spPr>
          <a:xfrm>
            <a:off x="457200" y="1347470"/>
            <a:ext cx="7152640" cy="2502535"/>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285750" indent="-285750">
              <a:buFont typeface="Arial" panose="020B0604020202020204" pitchFamily="34" charset="0"/>
              <a:buChar char="•"/>
            </a:pPr>
            <a:r>
              <a:rPr lang="en-US" sz="1200">
                <a:solidFill>
                  <a:schemeClr val="bg1"/>
                </a:solidFill>
                <a:sym typeface="+mn-ea"/>
              </a:rPr>
              <a:t>Collect a useful dataset containing snippets of altered genes OR the entire genome of family.</a:t>
            </a:r>
            <a:endParaRPr lang="en-US" sz="1200">
              <a:solidFill>
                <a:schemeClr val="bg1"/>
              </a:solidFill>
            </a:endParaRPr>
          </a:p>
          <a:p>
            <a:pPr marL="285750" indent="-285750">
              <a:buFont typeface="Arial" panose="020B0604020202020204" pitchFamily="34" charset="0"/>
              <a:buChar char="•"/>
            </a:pPr>
            <a:endParaRPr lang="en-US" sz="1200">
              <a:solidFill>
                <a:schemeClr val="bg1"/>
              </a:solidFill>
            </a:endParaRPr>
          </a:p>
          <a:p>
            <a:pPr marL="285750" indent="-285750">
              <a:buFont typeface="Arial" panose="020B0604020202020204" pitchFamily="34" charset="0"/>
              <a:buChar char="•"/>
            </a:pPr>
            <a:r>
              <a:rPr lang="en-US" sz="1200">
                <a:solidFill>
                  <a:schemeClr val="bg1"/>
                </a:solidFill>
                <a:sym typeface="+mn-ea"/>
              </a:rPr>
              <a:t> Make a mobile/web app that allows anyone from the family to display the results of the test.</a:t>
            </a:r>
            <a:endParaRPr lang="en-US" sz="1200">
              <a:solidFill>
                <a:schemeClr val="bg1"/>
              </a:solidFill>
            </a:endParaRPr>
          </a:p>
          <a:p>
            <a:pPr marL="285750" indent="-285750">
              <a:buFont typeface="Arial" panose="020B0604020202020204" pitchFamily="34" charset="0"/>
              <a:buChar char="•"/>
            </a:pPr>
            <a:endParaRPr lang="en-US" sz="1200">
              <a:solidFill>
                <a:schemeClr val="bg1"/>
              </a:solidFill>
            </a:endParaRPr>
          </a:p>
          <a:p>
            <a:pPr marL="285750" indent="-285750">
              <a:buFont typeface="Arial" panose="020B0604020202020204" pitchFamily="34" charset="0"/>
              <a:buChar char="•"/>
            </a:pPr>
            <a:r>
              <a:rPr lang="en-US" sz="1200">
                <a:solidFill>
                  <a:schemeClr val="bg1"/>
                </a:solidFill>
                <a:sym typeface="+mn-ea"/>
              </a:rPr>
              <a:t> Create a web or python GUI for court or laboratory to upload the test data for a father and child or for a child from the street. </a:t>
            </a:r>
            <a:endParaRPr lang="en-US" sz="1200">
              <a:solidFill>
                <a:schemeClr val="bg1"/>
              </a:solidFill>
            </a:endParaRPr>
          </a:p>
          <a:p>
            <a:pPr marL="285750" indent="-285750">
              <a:buFont typeface="Arial" panose="020B0604020202020204" pitchFamily="34" charset="0"/>
              <a:buChar char="•"/>
            </a:pPr>
            <a:endParaRPr lang="en-US" sz="1200">
              <a:solidFill>
                <a:schemeClr val="bg1"/>
              </a:solidFill>
            </a:endParaRPr>
          </a:p>
          <a:p>
            <a:pPr marL="285750" indent="-285750">
              <a:buFont typeface="Arial" panose="020B0604020202020204" pitchFamily="34" charset="0"/>
              <a:buChar char="•"/>
            </a:pPr>
            <a:r>
              <a:rPr lang="en-US" sz="1200">
                <a:solidFill>
                  <a:schemeClr val="bg1"/>
                </a:solidFill>
                <a:sym typeface="+mn-ea"/>
              </a:rPr>
              <a:t> Prove the paternity and return a result as a probability for the normal/admin user. </a:t>
            </a:r>
            <a:br>
              <a:rPr lang="en-US" sz="1200">
                <a:solidFill>
                  <a:schemeClr val="bg1"/>
                </a:solidFill>
                <a:sym typeface="+mn-ea"/>
              </a:rPr>
            </a:br>
            <a:endParaRPr lang="en-US" sz="1200">
              <a:solidFill>
                <a:schemeClr val="bg1"/>
              </a:solidFill>
            </a:endParaRPr>
          </a:p>
          <a:p>
            <a:pPr marL="285750" indent="-285750">
              <a:buFont typeface="Arial" panose="020B0604020202020204" pitchFamily="34" charset="0"/>
              <a:buChar char="•"/>
            </a:pPr>
            <a:r>
              <a:rPr lang="en-US" sz="1200">
                <a:solidFill>
                  <a:schemeClr val="bg1"/>
                </a:solidFill>
                <a:sym typeface="+mn-ea"/>
              </a:rPr>
              <a:t> Deploy our software in the marketplace.</a:t>
            </a:r>
            <a:endParaRPr lang="en-US" sz="1200" b="0" strike="noStrike" spc="-1">
              <a:solidFill>
                <a:schemeClr val="bg1"/>
              </a:solidFill>
              <a:latin typeface="+mj-lt"/>
              <a:cs typeface="+mj-lt"/>
            </a:endParaRPr>
          </a:p>
        </p:txBody>
      </p:sp>
      <p:sp>
        <p:nvSpPr>
          <p:cNvPr id="5"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30" name="CustomShape 1"/>
          <p:cNvSpPr/>
          <p:nvPr/>
        </p:nvSpPr>
        <p:spPr>
          <a:xfrm>
            <a:off x="91440" y="72000"/>
            <a:ext cx="3108600" cy="4762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GB" sz="2200" b="1" strike="noStrike" spc="-1">
                <a:solidFill>
                  <a:srgbClr val="FFFFFF"/>
                </a:solidFill>
                <a:latin typeface="Arial" panose="020B0604020202020204" pitchFamily="34" charset="0"/>
                <a:ea typeface="Rajdhani"/>
                <a:cs typeface="Arial" panose="020B0604020202020204" pitchFamily="34" charset="0"/>
              </a:rPr>
              <a:t>TIME PLAN</a:t>
            </a:r>
          </a:p>
        </p:txBody>
      </p:sp>
      <p:sp>
        <p:nvSpPr>
          <p:cNvPr id="331" name="CustomShape 2"/>
          <p:cNvSpPr/>
          <p:nvPr/>
        </p:nvSpPr>
        <p:spPr>
          <a:xfrm>
            <a:off x="4303440" y="274320"/>
            <a:ext cx="2880" cy="480492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rgbClr val="FFFFFF"/>
          </a:lnRef>
          <a:fillRef idx="0">
            <a:srgbClr val="FFFFFF"/>
          </a:fillRef>
          <a:effectRef idx="0">
            <a:srgbClr val="FFFFFF"/>
          </a:effectRef>
          <a:fontRef idx="minor"/>
        </p:style>
      </p:sp>
      <p:sp>
        <p:nvSpPr>
          <p:cNvPr id="332" name="CustomShape 3"/>
          <p:cNvSpPr/>
          <p:nvPr/>
        </p:nvSpPr>
        <p:spPr>
          <a:xfrm>
            <a:off x="2061360" y="136116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r">
              <a:lnSpc>
                <a:spcPct val="100000"/>
              </a:lnSpc>
            </a:pPr>
            <a:r>
              <a:rPr lang="en-US" sz="1400" b="0" strike="noStrike" spc="-1" dirty="0" smtClean="0">
                <a:solidFill>
                  <a:srgbClr val="FFFFFF"/>
                </a:solidFill>
                <a:latin typeface="Arial" panose="020B0604020202020204" pitchFamily="34" charset="0"/>
                <a:ea typeface="Fira Sans Condensed Light"/>
                <a:cs typeface="Arial" panose="020B0604020202020204" pitchFamily="34" charset="0"/>
              </a:rPr>
              <a:t>Enhancing our dataset for </a:t>
            </a:r>
            <a:r>
              <a:rPr lang="en-US" sz="1400" b="0" strike="noStrike" spc="-1" dirty="0" err="1" smtClean="0">
                <a:solidFill>
                  <a:srgbClr val="FFFFFF"/>
                </a:solidFill>
                <a:latin typeface="Arial" panose="020B0604020202020204" pitchFamily="34" charset="0"/>
                <a:ea typeface="Fira Sans Condensed Light"/>
                <a:cs typeface="Arial" panose="020B0604020202020204" pitchFamily="34" charset="0"/>
              </a:rPr>
              <a:t>rs</a:t>
            </a:r>
            <a:r>
              <a:rPr lang="en-US" sz="1400" b="0" strike="noStrike" spc="-1" dirty="0" smtClean="0">
                <a:solidFill>
                  <a:srgbClr val="FFFFFF"/>
                </a:solidFill>
                <a:latin typeface="Arial" panose="020B0604020202020204" pitchFamily="34" charset="0"/>
                <a:ea typeface="Fira Sans Condensed Light"/>
                <a:cs typeface="Arial" panose="020B0604020202020204" pitchFamily="34" charset="0"/>
              </a:rPr>
              <a:t> numbers for implementation</a:t>
            </a:r>
            <a:endParaRPr lang="en-US" sz="1400" b="0" strike="noStrike" spc="-1" dirty="0">
              <a:solidFill>
                <a:srgbClr val="FFFFFF"/>
              </a:solidFill>
              <a:latin typeface="Arial" panose="020B0604020202020204" pitchFamily="34" charset="0"/>
              <a:ea typeface="Fira Sans Condensed Light"/>
              <a:cs typeface="Arial" panose="020B0604020202020204" pitchFamily="34" charset="0"/>
            </a:endParaRPr>
          </a:p>
        </p:txBody>
      </p:sp>
      <p:sp>
        <p:nvSpPr>
          <p:cNvPr id="333" name="CustomShape 4"/>
          <p:cNvSpPr/>
          <p:nvPr/>
        </p:nvSpPr>
        <p:spPr>
          <a:xfrm>
            <a:off x="4545720" y="136116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800" b="1" strike="noStrike" spc="-1" dirty="0">
                <a:solidFill>
                  <a:srgbClr val="FFFFFF"/>
                </a:solidFill>
                <a:latin typeface="Arial" panose="020B0604020202020204" pitchFamily="34" charset="0"/>
                <a:ea typeface="Rajdhani"/>
                <a:cs typeface="Arial" panose="020B0604020202020204" pitchFamily="34" charset="0"/>
              </a:rPr>
              <a:t>B</a:t>
            </a:r>
            <a:r>
              <a:rPr lang="en-GB" sz="1800" b="1" strike="noStrike" spc="-1" dirty="0">
                <a:solidFill>
                  <a:srgbClr val="FFFFFF"/>
                </a:solidFill>
                <a:latin typeface="Arial" panose="020B0604020202020204" pitchFamily="34" charset="0"/>
                <a:ea typeface="Rajdhani"/>
                <a:cs typeface="Arial" panose="020B0604020202020204" pitchFamily="34" charset="0"/>
              </a:rPr>
              <a:t>y the end of </a:t>
            </a:r>
            <a:r>
              <a:rPr lang="en-US" sz="1800" b="1" strike="noStrike" spc="-1" dirty="0" smtClean="0">
                <a:solidFill>
                  <a:srgbClr val="FFFFFF"/>
                </a:solidFill>
                <a:latin typeface="Arial" panose="020B0604020202020204" pitchFamily="34" charset="0"/>
                <a:ea typeface="Rajdhani"/>
                <a:cs typeface="Arial" panose="020B0604020202020204" pitchFamily="34" charset="0"/>
              </a:rPr>
              <a:t>October</a:t>
            </a:r>
            <a:endParaRPr lang="en-US" sz="1800" b="0" strike="noStrike" spc="-1" dirty="0">
              <a:latin typeface="Arial" panose="020B0604020202020204" pitchFamily="34" charset="0"/>
              <a:cs typeface="Arial" panose="020B0604020202020204" pitchFamily="34" charset="0"/>
            </a:endParaRPr>
          </a:p>
        </p:txBody>
      </p:sp>
      <p:sp>
        <p:nvSpPr>
          <p:cNvPr id="334" name="CustomShape 5"/>
          <p:cNvSpPr/>
          <p:nvPr/>
        </p:nvSpPr>
        <p:spPr>
          <a:xfrm>
            <a:off x="4637520" y="206640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pPr>
            <a:r>
              <a:rPr lang="en-US" sz="1400" b="0" strike="noStrike" spc="-1" dirty="0" smtClean="0">
                <a:solidFill>
                  <a:srgbClr val="FFFFFF"/>
                </a:solidFill>
                <a:latin typeface="Arial" panose="020B0604020202020204" pitchFamily="34" charset="0"/>
                <a:ea typeface="Fira Sans Condensed Light"/>
                <a:cs typeface="Arial" panose="020B0604020202020204" pitchFamily="34" charset="0"/>
              </a:rPr>
              <a:t>Collecting different papers for Short tandem repeat algorithm</a:t>
            </a:r>
            <a:endParaRPr lang="en-US" sz="1400" b="0" strike="noStrike" spc="-1" dirty="0">
              <a:solidFill>
                <a:srgbClr val="FFFFFF"/>
              </a:solidFill>
              <a:latin typeface="Arial" panose="020B0604020202020204" pitchFamily="34" charset="0"/>
              <a:ea typeface="Fira Sans Condensed Light"/>
              <a:cs typeface="Arial" panose="020B0604020202020204" pitchFamily="34" charset="0"/>
            </a:endParaRPr>
          </a:p>
        </p:txBody>
      </p:sp>
      <p:sp>
        <p:nvSpPr>
          <p:cNvPr id="335" name="CustomShape 6"/>
          <p:cNvSpPr/>
          <p:nvPr/>
        </p:nvSpPr>
        <p:spPr>
          <a:xfrm>
            <a:off x="2082240" y="334980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1400" b="0" strike="noStrike" spc="-1" dirty="0" smtClean="0">
                <a:solidFill>
                  <a:srgbClr val="FFFFFF"/>
                </a:solidFill>
                <a:latin typeface="Arial" panose="020B0604020202020204" pitchFamily="34" charset="0"/>
                <a:ea typeface="Fira Sans Condensed Light"/>
                <a:cs typeface="Arial" panose="020B0604020202020204" pitchFamily="34" charset="0"/>
              </a:rPr>
              <a:t>Sketching the first looks of our system</a:t>
            </a:r>
            <a:endParaRPr lang="en-US" sz="1400" b="0" strike="noStrike" spc="-1" dirty="0">
              <a:solidFill>
                <a:srgbClr val="FFFFFF"/>
              </a:solidFill>
              <a:latin typeface="Arial" panose="020B0604020202020204" pitchFamily="34" charset="0"/>
              <a:ea typeface="Fira Sans Condensed Light"/>
              <a:cs typeface="Arial" panose="020B0604020202020204" pitchFamily="34" charset="0"/>
            </a:endParaRPr>
          </a:p>
        </p:txBody>
      </p:sp>
      <p:sp>
        <p:nvSpPr>
          <p:cNvPr id="336" name="CustomShape 7"/>
          <p:cNvSpPr/>
          <p:nvPr/>
        </p:nvSpPr>
        <p:spPr>
          <a:xfrm>
            <a:off x="4617720" y="429012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pPr>
            <a:r>
              <a:rPr lang="en-US" sz="1400" b="0" strike="noStrike" spc="-1" dirty="0" smtClean="0">
                <a:solidFill>
                  <a:srgbClr val="FFFFFF"/>
                </a:solidFill>
                <a:latin typeface="Arial" panose="020B0604020202020204" pitchFamily="34" charset="0"/>
                <a:ea typeface="Fira Sans Condensed Light"/>
                <a:cs typeface="Arial" panose="020B0604020202020204" pitchFamily="34" charset="0"/>
              </a:rPr>
              <a:t>Testing structure of code for </a:t>
            </a:r>
            <a:r>
              <a:rPr lang="en-US" sz="1400" b="0" strike="noStrike" spc="-1" dirty="0" err="1" smtClean="0">
                <a:solidFill>
                  <a:srgbClr val="FFFFFF"/>
                </a:solidFill>
                <a:latin typeface="Arial" panose="020B0604020202020204" pitchFamily="34" charset="0"/>
                <a:ea typeface="Fira Sans Condensed Light"/>
                <a:cs typeface="Arial" panose="020B0604020202020204" pitchFamily="34" charset="0"/>
              </a:rPr>
              <a:t>rs</a:t>
            </a:r>
            <a:r>
              <a:rPr lang="en-US" sz="1400" b="0" strike="noStrike" spc="-1" dirty="0" smtClean="0">
                <a:solidFill>
                  <a:srgbClr val="FFFFFF"/>
                </a:solidFill>
                <a:latin typeface="Arial" panose="020B0604020202020204" pitchFamily="34" charset="0"/>
                <a:ea typeface="Fira Sans Condensed Light"/>
                <a:cs typeface="Arial" panose="020B0604020202020204" pitchFamily="34" charset="0"/>
              </a:rPr>
              <a:t> numbers</a:t>
            </a:r>
            <a:endParaRPr lang="en-US" sz="1400" b="0" strike="noStrike" spc="-1" dirty="0">
              <a:solidFill>
                <a:srgbClr val="FFFFFF"/>
              </a:solidFill>
              <a:latin typeface="Arial" panose="020B0604020202020204" pitchFamily="34" charset="0"/>
              <a:ea typeface="Fira Sans Condensed Light"/>
              <a:cs typeface="Arial" panose="020B0604020202020204" pitchFamily="34" charset="0"/>
            </a:endParaRPr>
          </a:p>
        </p:txBody>
      </p:sp>
      <p:sp>
        <p:nvSpPr>
          <p:cNvPr id="337" name="CustomShape 8"/>
          <p:cNvSpPr/>
          <p:nvPr/>
        </p:nvSpPr>
        <p:spPr>
          <a:xfrm>
            <a:off x="2061360" y="238608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GB" sz="1800" b="1" strike="noStrike" spc="-1" dirty="0" smtClean="0">
                <a:solidFill>
                  <a:srgbClr val="FFFFFF"/>
                </a:solidFill>
                <a:latin typeface="Arial" panose="020B0604020202020204" pitchFamily="34" charset="0"/>
                <a:ea typeface="Rajdhani"/>
                <a:cs typeface="Arial" panose="020B0604020202020204" pitchFamily="34" charset="0"/>
              </a:rPr>
              <a:t>Beginning of </a:t>
            </a:r>
            <a:r>
              <a:rPr lang="en-US" sz="1800" b="1" strike="noStrike" spc="-1" dirty="0" smtClean="0">
                <a:solidFill>
                  <a:srgbClr val="FFFFFF"/>
                </a:solidFill>
                <a:latin typeface="Arial" panose="020B0604020202020204" pitchFamily="34" charset="0"/>
                <a:ea typeface="Rajdhani"/>
                <a:cs typeface="Arial" panose="020B0604020202020204" pitchFamily="34" charset="0"/>
              </a:rPr>
              <a:t>November</a:t>
            </a:r>
            <a:endParaRPr lang="en-US" sz="1800" b="0" strike="noStrike" spc="-1" dirty="0">
              <a:latin typeface="Arial" panose="020B0604020202020204" pitchFamily="34" charset="0"/>
              <a:cs typeface="Arial" panose="020B0604020202020204" pitchFamily="34" charset="0"/>
            </a:endParaRPr>
          </a:p>
        </p:txBody>
      </p:sp>
      <p:sp>
        <p:nvSpPr>
          <p:cNvPr id="338" name="CustomShape 9"/>
          <p:cNvSpPr/>
          <p:nvPr/>
        </p:nvSpPr>
        <p:spPr>
          <a:xfrm>
            <a:off x="4602240" y="338580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tabLst>
                <a:tab pos="0" algn="l"/>
              </a:tabLst>
            </a:pPr>
            <a:r>
              <a:rPr lang="en-US" sz="1800" b="1" strike="noStrike" spc="-1" dirty="0">
                <a:solidFill>
                  <a:srgbClr val="FFFFFF"/>
                </a:solidFill>
                <a:latin typeface="Arial" panose="020B0604020202020204" pitchFamily="34" charset="0"/>
                <a:ea typeface="Rajdhani"/>
                <a:cs typeface="Arial" panose="020B0604020202020204" pitchFamily="34" charset="0"/>
              </a:rPr>
              <a:t>B</a:t>
            </a:r>
            <a:r>
              <a:rPr lang="en-GB" sz="1800" b="1" strike="noStrike" spc="-1" dirty="0">
                <a:solidFill>
                  <a:srgbClr val="FFFFFF"/>
                </a:solidFill>
                <a:latin typeface="Arial" panose="020B0604020202020204" pitchFamily="34" charset="0"/>
                <a:ea typeface="Rajdhani"/>
                <a:cs typeface="Arial" panose="020B0604020202020204" pitchFamily="34" charset="0"/>
              </a:rPr>
              <a:t>efore the end of </a:t>
            </a:r>
            <a:r>
              <a:rPr lang="en-GB" b="1" spc="-1" dirty="0" smtClean="0">
                <a:solidFill>
                  <a:srgbClr val="FFFFFF"/>
                </a:solidFill>
                <a:latin typeface="Arial" panose="020B0604020202020204" pitchFamily="34" charset="0"/>
                <a:ea typeface="Rajdhani"/>
                <a:cs typeface="Arial" panose="020B0604020202020204" pitchFamily="34" charset="0"/>
              </a:rPr>
              <a:t>November</a:t>
            </a:r>
            <a:r>
              <a:rPr lang="en-GB" sz="1800" b="1" strike="noStrike" spc="-1" dirty="0" smtClean="0">
                <a:solidFill>
                  <a:srgbClr val="FFFFFF"/>
                </a:solidFill>
                <a:latin typeface="Arial" panose="020B0604020202020204" pitchFamily="34" charset="0"/>
                <a:ea typeface="Rajdhani"/>
                <a:cs typeface="Arial" panose="020B0604020202020204" pitchFamily="34" charset="0"/>
              </a:rPr>
              <a:t> </a:t>
            </a:r>
            <a:endParaRPr lang="en-US" sz="1800" b="0" strike="noStrike" spc="-1" dirty="0">
              <a:latin typeface="Arial" panose="020B0604020202020204" pitchFamily="34" charset="0"/>
              <a:cs typeface="Arial" panose="020B0604020202020204" pitchFamily="34" charset="0"/>
            </a:endParaRPr>
          </a:p>
        </p:txBody>
      </p:sp>
      <p:sp>
        <p:nvSpPr>
          <p:cNvPr id="339" name="CustomShape 10"/>
          <p:cNvSpPr/>
          <p:nvPr/>
        </p:nvSpPr>
        <p:spPr>
          <a:xfrm>
            <a:off x="1989360" y="425412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800" b="1" strike="noStrike" spc="-1" dirty="0">
                <a:solidFill>
                  <a:srgbClr val="FFFFFF"/>
                </a:solidFill>
                <a:latin typeface="Arial" panose="020B0604020202020204" pitchFamily="34" charset="0"/>
                <a:ea typeface="Rajdhani"/>
                <a:cs typeface="Arial" panose="020B0604020202020204" pitchFamily="34" charset="0"/>
              </a:rPr>
              <a:t>Start by the end of </a:t>
            </a:r>
            <a:r>
              <a:rPr lang="en-US" b="1" spc="-1" dirty="0" smtClean="0">
                <a:solidFill>
                  <a:srgbClr val="FFFFFF"/>
                </a:solidFill>
                <a:latin typeface="Arial" panose="020B0604020202020204" pitchFamily="34" charset="0"/>
                <a:ea typeface="Rajdhani"/>
                <a:cs typeface="Arial" panose="020B0604020202020204" pitchFamily="34" charset="0"/>
              </a:rPr>
              <a:t>December</a:t>
            </a:r>
            <a:endParaRPr lang="en-US" sz="1800" b="1" strike="noStrike" spc="-1" dirty="0">
              <a:solidFill>
                <a:srgbClr val="FFFFFF"/>
              </a:solidFill>
              <a:latin typeface="Arial" panose="020B0604020202020204" pitchFamily="34" charset="0"/>
              <a:ea typeface="Rajdhani"/>
              <a:cs typeface="Arial" panose="020B0604020202020204" pitchFamily="34" charset="0"/>
            </a:endParaRPr>
          </a:p>
        </p:txBody>
      </p:sp>
      <p:sp>
        <p:nvSpPr>
          <p:cNvPr id="340" name="CustomShape 11"/>
          <p:cNvSpPr/>
          <p:nvPr/>
        </p:nvSpPr>
        <p:spPr>
          <a:xfrm>
            <a:off x="4134960" y="172548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1" name="CustomShape 12"/>
          <p:cNvSpPr/>
          <p:nvPr/>
        </p:nvSpPr>
        <p:spPr>
          <a:xfrm>
            <a:off x="4197600" y="2805120"/>
            <a:ext cx="20592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2" name="CustomShape 13"/>
          <p:cNvSpPr/>
          <p:nvPr/>
        </p:nvSpPr>
        <p:spPr>
          <a:xfrm>
            <a:off x="4145760" y="366300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3" name="CustomShape 14"/>
          <p:cNvSpPr/>
          <p:nvPr/>
        </p:nvSpPr>
        <p:spPr>
          <a:xfrm>
            <a:off x="4118040" y="453024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4" name="CustomShape 15"/>
          <p:cNvSpPr/>
          <p:nvPr/>
        </p:nvSpPr>
        <p:spPr>
          <a:xfrm>
            <a:off x="2702160" y="590760"/>
            <a:ext cx="158940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600" b="1" strike="noStrike" spc="-1" dirty="0" smtClean="0">
                <a:solidFill>
                  <a:srgbClr val="FFFFFF"/>
                </a:solidFill>
                <a:latin typeface="Arial" panose="020B0604020202020204" pitchFamily="34" charset="0"/>
                <a:ea typeface="Rajdhani"/>
                <a:cs typeface="Arial" panose="020B0604020202020204" pitchFamily="34" charset="0"/>
              </a:rPr>
              <a:t>Proposal</a:t>
            </a:r>
            <a:endParaRPr lang="en-US" sz="1600" b="1" strike="noStrike" spc="-1" dirty="0">
              <a:solidFill>
                <a:srgbClr val="FFFFFF"/>
              </a:solidFill>
              <a:latin typeface="Arial" panose="020B0604020202020204" pitchFamily="34" charset="0"/>
              <a:ea typeface="Rajdhani"/>
              <a:cs typeface="Arial" panose="020B0604020202020204" pitchFamily="34" charset="0"/>
            </a:endParaRPr>
          </a:p>
        </p:txBody>
      </p:sp>
      <p:sp>
        <p:nvSpPr>
          <p:cNvPr id="345" name="CustomShape 16"/>
          <p:cNvSpPr/>
          <p:nvPr/>
        </p:nvSpPr>
        <p:spPr>
          <a:xfrm>
            <a:off x="4527360" y="567360"/>
            <a:ext cx="1775520" cy="617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pPr>
            <a:r>
              <a:rPr lang="en-US" sz="1400" spc="-1" dirty="0" smtClean="0">
                <a:solidFill>
                  <a:srgbClr val="FFFFFF"/>
                </a:solidFill>
                <a:latin typeface="Arial" panose="020B0604020202020204" pitchFamily="34" charset="0"/>
                <a:ea typeface="Fira Sans Condensed Light"/>
                <a:cs typeface="Arial" panose="020B0604020202020204" pitchFamily="34" charset="0"/>
              </a:rPr>
              <a:t>Begin Research for whole genome</a:t>
            </a:r>
            <a:endParaRPr lang="en-US" sz="1400" b="0" strike="noStrike" spc="-1" dirty="0">
              <a:solidFill>
                <a:srgbClr val="FFFFFF"/>
              </a:solidFill>
              <a:latin typeface="Arial" panose="020B0604020202020204" pitchFamily="34" charset="0"/>
              <a:ea typeface="Fira Sans Condensed Light"/>
              <a:cs typeface="Arial" panose="020B0604020202020204" pitchFamily="34" charset="0"/>
            </a:endParaRPr>
          </a:p>
        </p:txBody>
      </p:sp>
      <p:sp>
        <p:nvSpPr>
          <p:cNvPr id="346" name="CustomShape 17"/>
          <p:cNvSpPr/>
          <p:nvPr/>
        </p:nvSpPr>
        <p:spPr>
          <a:xfrm>
            <a:off x="4135680" y="867960"/>
            <a:ext cx="33084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7" name="CustomShape 18"/>
          <p:cNvSpPr/>
          <p:nvPr/>
        </p:nvSpPr>
        <p:spPr>
          <a:xfrm>
            <a:off x="323280" y="466020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FFFFF"/>
                </a:solidFill>
                <a:latin typeface="Arial" panose="020B0604020202020204" pitchFamily="34" charset="0"/>
                <a:ea typeface="DejaVu Sans"/>
                <a:cs typeface="Arial" panose="020B0604020202020204" pitchFamily="34" charset="0"/>
              </a:rPr>
              <a:t>10</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32920" y="337320"/>
            <a:ext cx="8227440" cy="85680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lstStyle/>
          <a:p>
            <a:pPr>
              <a:lnSpc>
                <a:spcPct val="90000"/>
              </a:lnSpc>
            </a:pPr>
            <a:r>
              <a:rPr lang="en-US" sz="1600" b="1" strike="noStrike" spc="-1">
                <a:solidFill>
                  <a:srgbClr val="FFFFFF"/>
                </a:solidFill>
                <a:latin typeface="Arial" panose="020B0604020202020204" pitchFamily="34" charset="0"/>
                <a:ea typeface="DejaVu Sans"/>
                <a:cs typeface="Arial" panose="020B0604020202020204" pitchFamily="34" charset="0"/>
              </a:rPr>
              <a:t>supportive documents (dataset)</a:t>
            </a:r>
            <a:br>
              <a:rPr lang="en-US" sz="1600" b="1" strike="noStrike" spc="-1">
                <a:solidFill>
                  <a:srgbClr val="FFFFFF"/>
                </a:solidFill>
                <a:latin typeface="Arial" panose="020B0604020202020204" pitchFamily="34" charset="0"/>
                <a:ea typeface="DejaVu Sans"/>
                <a:cs typeface="Arial" panose="020B0604020202020204" pitchFamily="34" charset="0"/>
              </a:rPr>
            </a:br>
            <a:endParaRPr lang="en-US" sz="1600" b="1" strike="noStrike" spc="-1">
              <a:solidFill>
                <a:srgbClr val="FFFFFF"/>
              </a:solidFill>
              <a:latin typeface="Arial" panose="020B0604020202020204" pitchFamily="34" charset="0"/>
              <a:ea typeface="DejaVu Sans"/>
              <a:cs typeface="Arial" panose="020B0604020202020204" pitchFamily="34" charset="0"/>
            </a:endParaRPr>
          </a:p>
        </p:txBody>
      </p:sp>
      <p:sp>
        <p:nvSpPr>
          <p:cNvPr id="327" name="CustomShape 2"/>
          <p:cNvSpPr/>
          <p:nvPr/>
        </p:nvSpPr>
        <p:spPr>
          <a:xfrm>
            <a:off x="107315" y="1059815"/>
            <a:ext cx="5160645" cy="20269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153035">
              <a:lnSpc>
                <a:spcPct val="100000"/>
              </a:lnSpc>
            </a:pPr>
            <a:r>
              <a:rPr lang="en-US" sz="1200" b="0" strike="noStrike" spc="-1">
                <a:solidFill>
                  <a:srgbClr val="DCDDDE"/>
                </a:solidFill>
                <a:latin typeface="Arial" panose="020B0604020202020204" pitchFamily="34" charset="0"/>
                <a:ea typeface="DejaVu Sans"/>
                <a:cs typeface="Arial" panose="020B0604020202020204" pitchFamily="34" charset="0"/>
              </a:rPr>
              <a:t>In the whole genome the process to determine paternity is somewhat different There are specific locations (IDs) or the right terminology (locus, loci) in the whole genome every location and is in a specific chromosome For each of these locations, there exists a specific repeat that we are looking for ex: D7S280 --&gt; GATA counting the number of those repeats for each location is the goal and then comparing it with the number of repeats in the mother and father</a:t>
            </a:r>
          </a:p>
        </p:txBody>
      </p:sp>
      <p:pic>
        <p:nvPicPr>
          <p:cNvPr id="328" name="Picture 5"/>
          <p:cNvPicPr/>
          <p:nvPr/>
        </p:nvPicPr>
        <p:blipFill>
          <a:blip r:embed="rId2"/>
          <a:stretch>
            <a:fillRect/>
          </a:stretch>
        </p:blipFill>
        <p:spPr>
          <a:xfrm>
            <a:off x="5605560" y="718200"/>
            <a:ext cx="3303720" cy="4086000"/>
          </a:xfrm>
          <a:prstGeom prst="rect">
            <a:avLst/>
          </a:prstGeom>
          <a:ln>
            <a:noFill/>
          </a:ln>
        </p:spPr>
      </p:pic>
      <p:sp>
        <p:nvSpPr>
          <p:cNvPr id="329"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11</a:t>
            </a:r>
            <a:endParaRPr lang="en-US" sz="1800" b="0" strike="noStrike" spc="-1">
              <a:latin typeface="Arial" panose="020B0604020202020204"/>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91440" y="91440"/>
            <a:ext cx="519264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Live Demo</a:t>
            </a:r>
            <a:endParaRPr lang="en-US" sz="3200" b="0" strike="noStrike" spc="-1">
              <a:latin typeface="Arial" panose="020B0604020202020204"/>
            </a:endParaRPr>
          </a:p>
        </p:txBody>
      </p:sp>
      <p:sp>
        <p:nvSpPr>
          <p:cNvPr id="349" name="CustomShape 2"/>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12</a:t>
            </a:r>
            <a:endParaRPr lang="en-US" sz="1800" b="0" strike="noStrike" spc="-1">
              <a:latin typeface="Arial" panose="020B0604020202020204"/>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2502720" y="1108800"/>
            <a:ext cx="4017600" cy="14601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Autofit/>
          </a:bodyPr>
          <a:lstStyle/>
          <a:p>
            <a:pPr algn="ctr">
              <a:lnSpc>
                <a:spcPct val="100000"/>
              </a:lnSpc>
            </a:pPr>
            <a:r>
              <a:rPr lang="en-US" sz="4800" b="1" strike="noStrike" spc="-1">
                <a:solidFill>
                  <a:srgbClr val="F3F3F3"/>
                </a:solidFill>
                <a:latin typeface="Rajdhani"/>
                <a:ea typeface="Rajdhani"/>
              </a:rPr>
              <a:t>THANK You!</a:t>
            </a:r>
            <a:endParaRPr lang="en-US" sz="4800" b="0" strike="noStrike" spc="-1">
              <a:latin typeface="Arial" panose="020B0604020202020204"/>
            </a:endParaRPr>
          </a:p>
        </p:txBody>
      </p:sp>
      <p:sp>
        <p:nvSpPr>
          <p:cNvPr id="352" name="CustomShape 2"/>
          <p:cNvSpPr/>
          <p:nvPr/>
        </p:nvSpPr>
        <p:spPr>
          <a:xfrm>
            <a:off x="2562120" y="2571840"/>
            <a:ext cx="4017600" cy="1201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gn="ctr">
              <a:lnSpc>
                <a:spcPct val="100000"/>
              </a:lnSpc>
              <a:tabLst>
                <a:tab pos="0" algn="l"/>
              </a:tabLst>
            </a:pPr>
            <a:r>
              <a:rPr lang="en-GB" sz="1400" b="0" strike="noStrike" spc="-1">
                <a:solidFill>
                  <a:srgbClr val="F3F3F3"/>
                </a:solidFill>
                <a:latin typeface="Fira Sans Condensed Light"/>
                <a:ea typeface="Fira Sans Condensed Light"/>
              </a:rPr>
              <a:t>Do you have any questions? </a:t>
            </a:r>
            <a:r>
              <a:rPr lang="en-GB" sz="1400" b="0" strike="noStrike" spc="-1">
                <a:solidFill>
                  <a:srgbClr val="F3F3F3"/>
                </a:solidFill>
                <a:latin typeface="Wingdings" panose="05000000000000000000"/>
                <a:ea typeface="Fira Sans Condensed Light"/>
              </a:rPr>
              <a:t></a:t>
            </a:r>
            <a:endParaRPr lang="en-US" sz="1400" b="0" strike="noStrike" spc="-1">
              <a:latin typeface="Arial" panose="020B0604020202020204"/>
            </a:endParaRPr>
          </a:p>
          <a:p>
            <a:pPr algn="ctr">
              <a:lnSpc>
                <a:spcPct val="100000"/>
              </a:lnSpc>
              <a:tabLst>
                <a:tab pos="0" algn="l"/>
              </a:tabLst>
            </a:pPr>
            <a:endParaRPr lang="en-US" sz="1400" b="0" strike="noStrike" spc="-1">
              <a:latin typeface="Arial" panose="020B0604020202020204"/>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70" name="CustomShape 1"/>
          <p:cNvSpPr/>
          <p:nvPr/>
        </p:nvSpPr>
        <p:spPr>
          <a:xfrm>
            <a:off x="720720" y="51120"/>
            <a:ext cx="7701480" cy="570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gn="ctr">
              <a:lnSpc>
                <a:spcPct val="100000"/>
              </a:lnSpc>
              <a:tabLst>
                <a:tab pos="0" algn="l"/>
              </a:tabLst>
            </a:pPr>
            <a:r>
              <a:rPr lang="en-GB" sz="3000" b="1" strike="noStrike" spc="-1">
                <a:solidFill>
                  <a:srgbClr val="F3F3F3"/>
                </a:solidFill>
                <a:latin typeface="Arial" panose="020B0604020202020204"/>
                <a:ea typeface="Rajdhani"/>
              </a:rPr>
              <a:t>Agenda</a:t>
            </a:r>
            <a:endParaRPr lang="en-US" sz="3000" b="0" strike="noStrike" spc="-1">
              <a:latin typeface="Arial" panose="020B0604020202020204"/>
            </a:endParaRPr>
          </a:p>
        </p:txBody>
      </p:sp>
      <p:sp>
        <p:nvSpPr>
          <p:cNvPr id="271" name="CustomShape 2"/>
          <p:cNvSpPr/>
          <p:nvPr/>
        </p:nvSpPr>
        <p:spPr>
          <a:xfrm>
            <a:off x="720720" y="1212120"/>
            <a:ext cx="7003080" cy="276408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Introduction</a:t>
            </a:r>
          </a:p>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Motivation</a:t>
            </a:r>
            <a:endParaRPr lang="en-US" sz="1400" b="0" strike="noStrike" spc="-1" dirty="0">
              <a:latin typeface="Arial" panose="020B0604020202020204"/>
            </a:endParaRPr>
          </a:p>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Problem Statement</a:t>
            </a:r>
          </a:p>
          <a:p>
            <a:pPr marL="285750" indent="-285750">
              <a:lnSpc>
                <a:spcPct val="100000"/>
              </a:lnSpc>
              <a:buClr>
                <a:srgbClr val="FFFFFF"/>
              </a:buClr>
              <a:buFont typeface="Arial" panose="020B0604020202020204"/>
              <a:buChar char="•"/>
            </a:pPr>
            <a:r>
              <a:rPr lang="en-US" sz="1400" b="0" strike="noStrike" spc="-1" dirty="0">
                <a:solidFill>
                  <a:schemeClr val="bg1"/>
                </a:solidFill>
                <a:latin typeface="Arial" panose="020B0604020202020204"/>
              </a:rPr>
              <a:t>Similar system</a:t>
            </a:r>
          </a:p>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System Overview</a:t>
            </a:r>
          </a:p>
          <a:p>
            <a:pPr marL="285750" indent="-285750">
              <a:lnSpc>
                <a:spcPct val="100000"/>
              </a:lnSpc>
              <a:buClr>
                <a:srgbClr val="FFFFFF"/>
              </a:buClr>
              <a:buFont typeface="Arial" panose="020B0604020202020204"/>
              <a:buChar char="•"/>
            </a:pPr>
            <a:r>
              <a:rPr lang="en-US" sz="1400" b="0" strike="noStrike" spc="-1" dirty="0" err="1" smtClean="0">
                <a:solidFill>
                  <a:srgbClr val="FFFFFF"/>
                </a:solidFill>
                <a:latin typeface="Arial" panose="020B0604020202020204"/>
                <a:ea typeface="DejaVu Sans"/>
              </a:rPr>
              <a:t>Derivables</a:t>
            </a:r>
            <a:endParaRPr lang="en-US" sz="1400" b="0" strike="noStrike" spc="-1" dirty="0">
              <a:solidFill>
                <a:srgbClr val="FFFFFF"/>
              </a:solidFill>
              <a:latin typeface="Arial" panose="020B0604020202020204"/>
              <a:ea typeface="DejaVu Sans"/>
            </a:endParaRPr>
          </a:p>
          <a:p>
            <a:pPr marL="285750" indent="-285750">
              <a:lnSpc>
                <a:spcPct val="100000"/>
              </a:lnSpc>
              <a:buClr>
                <a:srgbClr val="FFFFFF"/>
              </a:buClr>
              <a:buFont typeface="Arial" panose="020B0604020202020204"/>
              <a:buChar char="•"/>
            </a:pPr>
            <a:r>
              <a:rPr lang="en-US" sz="1400" b="0" strike="noStrike" spc="-1" dirty="0">
                <a:solidFill>
                  <a:schemeClr val="bg1"/>
                </a:solidFill>
                <a:latin typeface="Arial" panose="020B0604020202020204"/>
              </a:rPr>
              <a:t>Time Plan</a:t>
            </a:r>
          </a:p>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Supportive document (Dataset)</a:t>
            </a:r>
            <a:endParaRPr lang="en-US" sz="1400" b="0" strike="noStrike" spc="-1" dirty="0">
              <a:latin typeface="Arial" panose="020B0604020202020204"/>
            </a:endParaRPr>
          </a:p>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Live Demo`</a:t>
            </a:r>
            <a:endParaRPr lang="en-US" sz="1400" b="0" strike="noStrike" spc="-1" dirty="0">
              <a:latin typeface="Arial" panose="020B0604020202020204"/>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72" name="CustomShape 1"/>
          <p:cNvSpPr/>
          <p:nvPr/>
        </p:nvSpPr>
        <p:spPr>
          <a:xfrm>
            <a:off x="651240" y="513360"/>
            <a:ext cx="40914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panose="020B0604020202020204"/>
            </a:endParaRPr>
          </a:p>
        </p:txBody>
      </p:sp>
      <p:pic>
        <p:nvPicPr>
          <p:cNvPr id="273" name="Picture 16"/>
          <p:cNvPicPr/>
          <p:nvPr/>
        </p:nvPicPr>
        <p:blipFill>
          <a:blip r:embed="rId3"/>
          <a:stretch>
            <a:fillRect/>
          </a:stretch>
        </p:blipFill>
        <p:spPr>
          <a:xfrm>
            <a:off x="5819040" y="377280"/>
            <a:ext cx="3135600" cy="2311200"/>
          </a:xfrm>
          <a:prstGeom prst="rect">
            <a:avLst/>
          </a:prstGeom>
          <a:ln>
            <a:noFill/>
          </a:ln>
          <a:effectLst>
            <a:softEdge rad="112500"/>
          </a:effectLst>
        </p:spPr>
      </p:pic>
      <p:pic>
        <p:nvPicPr>
          <p:cNvPr id="274" name="Picture 17"/>
          <p:cNvPicPr/>
          <p:nvPr/>
        </p:nvPicPr>
        <p:blipFill>
          <a:blip r:embed="rId4"/>
          <a:stretch>
            <a:fillRect/>
          </a:stretch>
        </p:blipFill>
        <p:spPr>
          <a:xfrm>
            <a:off x="5819040" y="2766960"/>
            <a:ext cx="3135600" cy="2277000"/>
          </a:xfrm>
          <a:prstGeom prst="rect">
            <a:avLst/>
          </a:prstGeom>
          <a:ln>
            <a:noFill/>
          </a:ln>
          <a:effectLst>
            <a:softEdge rad="112500"/>
          </a:effectLst>
        </p:spPr>
      </p:pic>
      <p:sp>
        <p:nvSpPr>
          <p:cNvPr id="275" name="CustomShape 2"/>
          <p:cNvSpPr/>
          <p:nvPr/>
        </p:nvSpPr>
        <p:spPr>
          <a:xfrm>
            <a:off x="219600" y="1225800"/>
            <a:ext cx="5569560" cy="260568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pPr>
            <a:r>
              <a:t/>
            </a:r>
            <a:br/>
            <a:r>
              <a:rPr lang="en-US" sz="1400" b="0" strike="noStrike" spc="-1">
                <a:solidFill>
                  <a:srgbClr val="FFFFFF"/>
                </a:solidFill>
                <a:latin typeface="Fira Sans Condensed Light"/>
                <a:ea typeface="Arial" panose="020B0604020202020204"/>
              </a:rPr>
              <a:t>DNA</a:t>
            </a:r>
            <a:endParaRPr lang="en-US" sz="1400" b="0" strike="noStrike" spc="-1">
              <a:latin typeface="Arial" panose="020B0604020202020204"/>
            </a:endParaRPr>
          </a:p>
          <a:p>
            <a:pPr>
              <a:lnSpc>
                <a:spcPct val="100000"/>
              </a:lnSpc>
            </a:pPr>
            <a:r>
              <a:rPr lang="en-US" sz="1400" b="0" strike="noStrike" spc="-1">
                <a:solidFill>
                  <a:srgbClr val="F3F3F3"/>
                </a:solidFill>
                <a:latin typeface="Fira Sans Condensed Light"/>
                <a:ea typeface="Arial" panose="020B0604020202020204"/>
              </a:rPr>
              <a:t>DNA molecules allow some of our characteristics to be passed down from our generation to the next (our children)</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r>
              <a:rPr lang="en-US" sz="1400" b="0" strike="noStrike" spc="-1">
                <a:solidFill>
                  <a:srgbClr val="FFFFFF"/>
                </a:solidFill>
                <a:latin typeface="Fira Sans Condensed Light"/>
                <a:ea typeface="Arial" panose="020B0604020202020204"/>
              </a:rPr>
              <a:t>Genes →Genes are passed from parents to offspring and contain the information needed to specify traits(qualities). Genes contains a subset of the DNA and this subset is (A, T, C, G).  </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p:txBody>
      </p:sp>
      <p:sp>
        <p:nvSpPr>
          <p:cNvPr id="276" name="CustomShape 3"/>
          <p:cNvSpPr/>
          <p:nvPr/>
        </p:nvSpPr>
        <p:spPr>
          <a:xfrm>
            <a:off x="74520" y="4622760"/>
            <a:ext cx="71208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a:t>
            </a:r>
            <a:endParaRPr lang="en-US" sz="1800" b="0" strike="noStrike" spc="-1">
              <a:latin typeface="Arial" panose="020B0604020202020204"/>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637560" y="547920"/>
            <a:ext cx="40914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 </a:t>
            </a:r>
            <a:endParaRPr lang="en-US" sz="3200" b="0" strike="noStrike" spc="-1">
              <a:latin typeface="Arial" panose="020B0604020202020204"/>
            </a:endParaRPr>
          </a:p>
        </p:txBody>
      </p:sp>
      <p:graphicFrame>
        <p:nvGraphicFramePr>
          <p:cNvPr id="278" name="Table 2"/>
          <p:cNvGraphicFramePr/>
          <p:nvPr/>
        </p:nvGraphicFramePr>
        <p:xfrm>
          <a:off x="637560" y="4249440"/>
          <a:ext cx="7544160" cy="741600"/>
        </p:xfrm>
        <a:graphic>
          <a:graphicData uri="http://schemas.openxmlformats.org/drawingml/2006/table">
            <a:tbl>
              <a:tblPr/>
              <a:tblGrid>
                <a:gridCol w="1257120">
                  <a:extLst>
                    <a:ext uri="{9D8B030D-6E8A-4147-A177-3AD203B41FA5}">
                      <a16:colId xmlns:a16="http://schemas.microsoft.com/office/drawing/2014/main" val="20000"/>
                    </a:ext>
                  </a:extLst>
                </a:gridCol>
                <a:gridCol w="1257120">
                  <a:extLst>
                    <a:ext uri="{9D8B030D-6E8A-4147-A177-3AD203B41FA5}">
                      <a16:colId xmlns:a16="http://schemas.microsoft.com/office/drawing/2014/main" val="20001"/>
                    </a:ext>
                  </a:extLst>
                </a:gridCol>
                <a:gridCol w="1257120">
                  <a:extLst>
                    <a:ext uri="{9D8B030D-6E8A-4147-A177-3AD203B41FA5}">
                      <a16:colId xmlns:a16="http://schemas.microsoft.com/office/drawing/2014/main" val="20002"/>
                    </a:ext>
                  </a:extLst>
                </a:gridCol>
                <a:gridCol w="1257120">
                  <a:extLst>
                    <a:ext uri="{9D8B030D-6E8A-4147-A177-3AD203B41FA5}">
                      <a16:colId xmlns:a16="http://schemas.microsoft.com/office/drawing/2014/main" val="20003"/>
                    </a:ext>
                  </a:extLst>
                </a:gridCol>
                <a:gridCol w="1257120">
                  <a:extLst>
                    <a:ext uri="{9D8B030D-6E8A-4147-A177-3AD203B41FA5}">
                      <a16:colId xmlns:a16="http://schemas.microsoft.com/office/drawing/2014/main" val="20004"/>
                    </a:ext>
                  </a:extLst>
                </a:gridCol>
                <a:gridCol w="1258560">
                  <a:extLst>
                    <a:ext uri="{9D8B030D-6E8A-4147-A177-3AD203B41FA5}">
                      <a16:colId xmlns:a16="http://schemas.microsoft.com/office/drawing/2014/main" val="20005"/>
                    </a:ext>
                  </a:extLst>
                </a:gridCol>
              </a:tblGrid>
              <a:tr h="370800">
                <a:tc>
                  <a:txBody>
                    <a:bodyPr/>
                    <a:lstStyle/>
                    <a:p>
                      <a:pPr>
                        <a:lnSpc>
                          <a:spcPct val="100000"/>
                        </a:lnSpc>
                      </a:pPr>
                      <a:r>
                        <a:rPr lang="en-US" sz="1400" b="1" strike="noStrike" spc="-1">
                          <a:solidFill>
                            <a:srgbClr val="00C3B1"/>
                          </a:solidFill>
                          <a:latin typeface="Arial" panose="020B0604020202020204"/>
                          <a:ea typeface="Arial" panose="020B0604020202020204"/>
                        </a:rPr>
                        <a:t>RsNumber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Father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Mother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Child1</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Child2</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Child3</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extLst>
                  <a:ext uri="{0D108BD9-81ED-4DB2-BD59-A6C34878D82A}">
                    <a16:rowId xmlns:a16="http://schemas.microsoft.com/office/drawing/2014/main" val="10000"/>
                  </a:ext>
                </a:extLst>
              </a:tr>
              <a:tr h="370800">
                <a:tc>
                  <a:txBody>
                    <a:bodyPr/>
                    <a:lstStyle/>
                    <a:p>
                      <a:pPr>
                        <a:lnSpc>
                          <a:spcPct val="100000"/>
                        </a:lnSpc>
                      </a:pPr>
                      <a:r>
                        <a:rPr lang="en-US" sz="1400" b="0" strike="noStrike" spc="-1">
                          <a:solidFill>
                            <a:srgbClr val="0C343D"/>
                          </a:solidFill>
                          <a:latin typeface="Arial" panose="020B0604020202020204"/>
                          <a:ea typeface="Arial" panose="020B0604020202020204"/>
                        </a:rPr>
                        <a:t>rs3131972</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AG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AG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extLst>
                  <a:ext uri="{0D108BD9-81ED-4DB2-BD59-A6C34878D82A}">
                    <a16:rowId xmlns:a16="http://schemas.microsoft.com/office/drawing/2014/main" val="10001"/>
                  </a:ext>
                </a:extLst>
              </a:tr>
            </a:tbl>
          </a:graphicData>
        </a:graphic>
      </p:graphicFrame>
      <p:sp>
        <p:nvSpPr>
          <p:cNvPr id="279" name="CustomShape 3"/>
          <p:cNvSpPr/>
          <p:nvPr/>
        </p:nvSpPr>
        <p:spPr>
          <a:xfrm>
            <a:off x="6105960" y="353160"/>
            <a:ext cx="2225160" cy="2020320"/>
          </a:xfrm>
          <a:prstGeom prst="roundRect">
            <a:avLst>
              <a:gd name="adj" fmla="val 16667"/>
            </a:avLst>
          </a:prstGeom>
          <a:blipFill rotWithShape="0">
            <a:blip r:embed="rId2"/>
            <a:stretch>
              <a:fillRect/>
            </a:stretch>
          </a:blipFill>
          <a:ln>
            <a:noFill/>
          </a:ln>
          <a:effectLst>
            <a:outerShdw blurRad="76200" dist="38073" dir="7800819"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0">
            <a:srgbClr val="FFFFFF"/>
          </a:lnRef>
          <a:fillRef idx="0">
            <a:srgbClr val="FFFFFF"/>
          </a:fillRef>
          <a:effectRef idx="0">
            <a:srgbClr val="FFFFFF"/>
          </a:effectRef>
          <a:fontRef idx="minor"/>
        </p:style>
      </p:sp>
      <p:sp>
        <p:nvSpPr>
          <p:cNvPr id="280" name="CustomShape 4"/>
          <p:cNvSpPr/>
          <p:nvPr/>
        </p:nvSpPr>
        <p:spPr>
          <a:xfrm>
            <a:off x="637560" y="1183320"/>
            <a:ext cx="4700160" cy="271296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457200" indent="-302260">
              <a:lnSpc>
                <a:spcPct val="100000"/>
              </a:lnSpc>
              <a:tabLst>
                <a:tab pos="0" algn="l"/>
              </a:tabLst>
            </a:pPr>
            <a:r>
              <a:rPr lang="en-US" sz="1400" b="0" strike="noStrike" spc="-1">
                <a:solidFill>
                  <a:srgbClr val="F3F3F3"/>
                </a:solidFill>
                <a:latin typeface="Fira Sans Condensed Light"/>
                <a:ea typeface="Fira Sans Condensed Light"/>
              </a:rPr>
              <a:t>What is an RSnumebr?</a:t>
            </a:r>
            <a:endParaRPr lang="en-US" sz="1400" b="0" strike="noStrike" spc="-1">
              <a:latin typeface="Arial" panose="020B0604020202020204"/>
            </a:endParaRPr>
          </a:p>
          <a:p>
            <a:pPr marL="457200" indent="-302260">
              <a:lnSpc>
                <a:spcPct val="100000"/>
              </a:lnSpc>
              <a:tabLst>
                <a:tab pos="0" algn="l"/>
              </a:tabLst>
            </a:pPr>
            <a:endParaRPr lang="en-US" sz="1400" b="0" strike="noStrike" spc="-1">
              <a:latin typeface="Arial" panose="020B0604020202020204"/>
            </a:endParaRPr>
          </a:p>
          <a:p>
            <a:pPr marL="457200" indent="-302260">
              <a:lnSpc>
                <a:spcPct val="100000"/>
              </a:lnSpc>
              <a:tabLst>
                <a:tab pos="0" algn="l"/>
              </a:tabLst>
            </a:pPr>
            <a:r>
              <a:rPr lang="en-US" sz="1400" b="0" strike="noStrike" spc="-1">
                <a:solidFill>
                  <a:srgbClr val="F3F3F3"/>
                </a:solidFill>
                <a:latin typeface="Fira Sans Condensed Light"/>
                <a:ea typeface="Fira Sans Condensed Light"/>
              </a:rPr>
              <a:t>It is a reference number to the gene we have that consists of two alleles (one from the father and the other from the mother).</a:t>
            </a:r>
            <a:endParaRPr lang="en-US" sz="1400" b="0" strike="noStrike" spc="-1">
              <a:latin typeface="Arial" panose="020B0604020202020204"/>
            </a:endParaRPr>
          </a:p>
          <a:p>
            <a:pPr marL="457200" indent="-302260">
              <a:lnSpc>
                <a:spcPct val="100000"/>
              </a:lnSpc>
              <a:tabLst>
                <a:tab pos="0" algn="l"/>
              </a:tabLst>
            </a:pPr>
            <a:endParaRPr lang="en-US" sz="1400" b="0" strike="noStrike" spc="-1">
              <a:latin typeface="Arial" panose="020B0604020202020204"/>
            </a:endParaRPr>
          </a:p>
          <a:p>
            <a:pPr marL="457200" indent="-302260">
              <a:lnSpc>
                <a:spcPct val="100000"/>
              </a:lnSpc>
              <a:tabLst>
                <a:tab pos="0" algn="l"/>
              </a:tabLst>
            </a:pPr>
            <a:r>
              <a:rPr lang="en-US" sz="1400" b="0" strike="noStrike" spc="-1">
                <a:solidFill>
                  <a:srgbClr val="DCDDDE"/>
                </a:solidFill>
                <a:latin typeface="Fira Sans Condensed Light"/>
                <a:ea typeface="DejaVu Sans"/>
              </a:rPr>
              <a:t>What is an Alleles ?</a:t>
            </a:r>
            <a:br>
              <a:rPr lang="en-US" sz="1400" b="0" strike="noStrike" spc="-1">
                <a:solidFill>
                  <a:srgbClr val="DCDDDE"/>
                </a:solidFill>
                <a:latin typeface="Fira Sans Condensed Light"/>
                <a:ea typeface="DejaVu Sans"/>
              </a:rPr>
            </a:br>
            <a:r>
              <a:rPr lang="en-US" sz="1400" b="0" strike="noStrike" spc="-1">
                <a:solidFill>
                  <a:srgbClr val="DCDDDE"/>
                </a:solidFill>
                <a:latin typeface="Fira Sans Condensed Light"/>
                <a:ea typeface="DejaVu Sans"/>
              </a:rPr>
              <a:t/>
            </a:r>
            <a:br>
              <a:rPr lang="en-US" sz="1400" b="0" strike="noStrike" spc="-1">
                <a:solidFill>
                  <a:srgbClr val="DCDDDE"/>
                </a:solidFill>
                <a:latin typeface="Fira Sans Condensed Light"/>
                <a:ea typeface="DejaVu Sans"/>
              </a:rPr>
            </a:br>
            <a:r>
              <a:rPr lang="en-US" sz="1400" b="0" strike="noStrike" spc="-1">
                <a:solidFill>
                  <a:srgbClr val="DCDDDE"/>
                </a:solidFill>
                <a:latin typeface="Fira Sans Condensed Light"/>
                <a:ea typeface="DejaVu Sans"/>
              </a:rPr>
              <a:t> It is a two characters represents the gene sequence repeats of characters one from father and another one from mother</a:t>
            </a:r>
            <a:br>
              <a:rPr lang="en-US" sz="1400" b="0" strike="noStrike" spc="-1">
                <a:solidFill>
                  <a:srgbClr val="DCDDDE"/>
                </a:solidFill>
                <a:latin typeface="Fira Sans Condensed Light"/>
                <a:ea typeface="DejaVu Sans"/>
              </a:rPr>
            </a:br>
            <a:r>
              <a:rPr lang="en-US" sz="1400" b="0" strike="noStrike" spc="-1">
                <a:solidFill>
                  <a:srgbClr val="DCDDDE"/>
                </a:solidFill>
                <a:latin typeface="Fira Sans Condensed Light"/>
                <a:ea typeface="DejaVu Sans"/>
              </a:rPr>
              <a:t/>
            </a:r>
            <a:br>
              <a:rPr lang="en-US" sz="1400" b="0" strike="noStrike" spc="-1">
                <a:solidFill>
                  <a:srgbClr val="DCDDDE"/>
                </a:solidFill>
                <a:latin typeface="Fira Sans Condensed Light"/>
                <a:ea typeface="DejaVu Sans"/>
              </a:rPr>
            </a:br>
            <a:endParaRPr lang="en-US" sz="1400" b="0" strike="noStrike" spc="-1">
              <a:latin typeface="Arial" panose="020B0604020202020204"/>
            </a:endParaRPr>
          </a:p>
          <a:p>
            <a:pPr marL="457200" indent="-302260">
              <a:lnSpc>
                <a:spcPct val="100000"/>
              </a:lnSpc>
              <a:tabLst>
                <a:tab pos="0" algn="l"/>
              </a:tabLst>
            </a:pPr>
            <a:endParaRPr lang="en-US" sz="1400" b="0" strike="noStrike" spc="-1">
              <a:latin typeface="Arial" panose="020B0604020202020204"/>
            </a:endParaRPr>
          </a:p>
        </p:txBody>
      </p:sp>
      <p:sp>
        <p:nvSpPr>
          <p:cNvPr id="281" name="CustomShape 5"/>
          <p:cNvSpPr/>
          <p:nvPr/>
        </p:nvSpPr>
        <p:spPr>
          <a:xfrm>
            <a:off x="431280" y="3898800"/>
            <a:ext cx="7448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marL="457200" indent="-302260">
              <a:lnSpc>
                <a:spcPct val="100000"/>
              </a:lnSpc>
              <a:tabLst>
                <a:tab pos="0" algn="l"/>
              </a:tabLst>
            </a:pPr>
            <a:r>
              <a:rPr lang="en-US" sz="1800" b="0" strike="noStrike" spc="-1">
                <a:solidFill>
                  <a:srgbClr val="F3F3F3"/>
                </a:solidFill>
                <a:latin typeface="Fira Sans Condensed Light"/>
                <a:ea typeface="Fira Sans Condensed Light"/>
              </a:rPr>
              <a:t>EX: </a:t>
            </a:r>
            <a:endParaRPr lang="en-US" sz="1800" b="0" strike="noStrike" spc="-1">
              <a:latin typeface="Arial" panose="020B0604020202020204"/>
            </a:endParaRPr>
          </a:p>
        </p:txBody>
      </p:sp>
      <p:sp>
        <p:nvSpPr>
          <p:cNvPr id="282" name="CustomShape 6"/>
          <p:cNvSpPr/>
          <p:nvPr/>
        </p:nvSpPr>
        <p:spPr>
          <a:xfrm>
            <a:off x="74520" y="4622760"/>
            <a:ext cx="71208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FFFFF"/>
                </a:solidFill>
                <a:latin typeface="Arial" panose="020B0604020202020204"/>
                <a:ea typeface="DejaVu Sans"/>
              </a:rPr>
              <a:t>2</a:t>
            </a:r>
            <a:endParaRPr lang="en-US" sz="1800" b="0" strike="noStrike" spc="-1">
              <a:latin typeface="Arial" panose="020B0604020202020204"/>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665280" y="395640"/>
            <a:ext cx="40914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panose="020B0604020202020204"/>
            </a:endParaRPr>
          </a:p>
        </p:txBody>
      </p:sp>
      <p:sp>
        <p:nvSpPr>
          <p:cNvPr id="284" name="CustomShape 2"/>
          <p:cNvSpPr/>
          <p:nvPr/>
        </p:nvSpPr>
        <p:spPr>
          <a:xfrm>
            <a:off x="197280" y="1294920"/>
            <a:ext cx="4190760" cy="227016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400" b="0" strike="noStrike" spc="-1">
                <a:solidFill>
                  <a:srgbClr val="F3F3F3"/>
                </a:solidFill>
                <a:latin typeface="Fira Sans Condensed Light"/>
                <a:ea typeface="Fira Sans Condensed Light"/>
              </a:rPr>
              <a:t>Whole genome </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Fira Sans Condensed Light"/>
              </a:rPr>
              <a:t>It is the whole DNA sequence that a human have in their system.</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Each number in the Table represents the repeats of nucleotide.</a:t>
            </a:r>
            <a:br>
              <a:rPr lang="en-US" sz="1400" b="0" strike="noStrike" spc="-1">
                <a:solidFill>
                  <a:srgbClr val="F3F3F3"/>
                </a:solidFill>
                <a:latin typeface="Fira Sans Condensed Light"/>
                <a:ea typeface="DejaVu Sans"/>
              </a:rPr>
            </a:b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Ex:</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ATCGATCGATCGATCGATCGATCGATCGATCGATCGATCG</a:t>
            </a:r>
            <a:br>
              <a:rPr lang="en-US" sz="1400" b="0" strike="noStrike" spc="-1">
                <a:solidFill>
                  <a:srgbClr val="F3F3F3"/>
                </a:solidFill>
                <a:latin typeface="Fira Sans Condensed Light"/>
                <a:ea typeface="DejaVu Sans"/>
              </a:rP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pic>
        <p:nvPicPr>
          <p:cNvPr id="285" name="Picture 2"/>
          <p:cNvPicPr/>
          <p:nvPr/>
        </p:nvPicPr>
        <p:blipFill>
          <a:blip r:embed="rId2"/>
          <a:stretch>
            <a:fillRect/>
          </a:stretch>
        </p:blipFill>
        <p:spPr>
          <a:xfrm>
            <a:off x="4502160" y="613440"/>
            <a:ext cx="4579200" cy="4132440"/>
          </a:xfrm>
          <a:prstGeom prst="rect">
            <a:avLst/>
          </a:prstGeom>
          <a:ln>
            <a:noFill/>
          </a:ln>
          <a:effectLst>
            <a:softEdge rad="112500"/>
          </a:effectLst>
        </p:spPr>
      </p:pic>
      <p:sp>
        <p:nvSpPr>
          <p:cNvPr id="286" name="CustomShape 3"/>
          <p:cNvSpPr/>
          <p:nvPr/>
        </p:nvSpPr>
        <p:spPr>
          <a:xfrm>
            <a:off x="74520" y="4622760"/>
            <a:ext cx="71208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FFFFF"/>
                </a:solidFill>
                <a:latin typeface="Arial" panose="020B0604020202020204"/>
                <a:ea typeface="DejaVu Sans"/>
              </a:rPr>
              <a:t>3</a:t>
            </a:r>
            <a:endParaRPr lang="en-US" sz="1800" b="0" strike="noStrike" spc="-1">
              <a:latin typeface="Arial" panose="020B0604020202020204"/>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Motivation</a:t>
            </a:r>
          </a:p>
        </p:txBody>
      </p:sp>
      <p:sp>
        <p:nvSpPr>
          <p:cNvPr id="289" name="CustomShape 2"/>
          <p:cNvSpPr/>
          <p:nvPr/>
        </p:nvSpPr>
        <p:spPr>
          <a:xfrm>
            <a:off x="637540" y="1268730"/>
            <a:ext cx="7009765" cy="195961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200" dirty="0">
                <a:solidFill>
                  <a:schemeClr val="bg1"/>
                </a:solidFill>
                <a:sym typeface="+mn-ea"/>
              </a:rPr>
              <a:t> Our goal is to create a system for proving the paternity between father, mother, and child </a:t>
            </a:r>
            <a:r>
              <a:rPr lang="en-US" sz="1200" dirty="0" smtClean="0">
                <a:solidFill>
                  <a:schemeClr val="bg1"/>
                </a:solidFill>
                <a:sym typeface="+mn-ea"/>
              </a:rPr>
              <a:t>using whole </a:t>
            </a:r>
            <a:r>
              <a:rPr lang="en-US" sz="1200" dirty="0">
                <a:solidFill>
                  <a:schemeClr val="bg1"/>
                </a:solidFill>
                <a:sym typeface="+mn-ea"/>
              </a:rPr>
              <a:t>genome. We apply </a:t>
            </a:r>
            <a:r>
              <a:rPr lang="en-US" sz="1200" dirty="0" smtClean="0">
                <a:solidFill>
                  <a:schemeClr val="bg1"/>
                </a:solidFill>
                <a:sym typeface="+mn-ea"/>
              </a:rPr>
              <a:t>short </a:t>
            </a:r>
            <a:r>
              <a:rPr lang="en-US" sz="1200" dirty="0">
                <a:solidFill>
                  <a:schemeClr val="bg1"/>
                </a:solidFill>
                <a:sym typeface="+mn-ea"/>
              </a:rPr>
              <a:t>tandem repeats algorithm that counts </a:t>
            </a:r>
            <a:r>
              <a:rPr lang="en-US" sz="1200" dirty="0" smtClean="0">
                <a:solidFill>
                  <a:schemeClr val="bg1"/>
                </a:solidFill>
                <a:sym typeface="+mn-ea"/>
              </a:rPr>
              <a:t>the number of </a:t>
            </a:r>
            <a:r>
              <a:rPr lang="en-US" sz="1200" dirty="0">
                <a:solidFill>
                  <a:schemeClr val="bg1"/>
                </a:solidFill>
                <a:sym typeface="+mn-ea"/>
              </a:rPr>
              <a:t>repeats for a specific nucleotide on the whole DNA sequence. In addition, we aim to make the paternity test for father and child using the </a:t>
            </a:r>
            <a:r>
              <a:rPr lang="en-US" sz="1200" dirty="0" err="1">
                <a:solidFill>
                  <a:schemeClr val="bg1"/>
                </a:solidFill>
                <a:sym typeface="+mn-ea"/>
              </a:rPr>
              <a:t>rs</a:t>
            </a:r>
            <a:r>
              <a:rPr lang="en-US" sz="1200" dirty="0">
                <a:solidFill>
                  <a:schemeClr val="bg1"/>
                </a:solidFill>
                <a:sym typeface="+mn-ea"/>
              </a:rPr>
              <a:t> number. And create a new approach that if we found a child in the street we make the DNA test for him/her and get the most family accurate family this child maybe related to using Mendelian's law rules.  </a:t>
            </a:r>
            <a:endParaRPr lang="en-US" sz="1200" b="0" strike="noStrike" spc="-1" dirty="0">
              <a:solidFill>
                <a:schemeClr val="bg1"/>
              </a:solidFill>
              <a:latin typeface="+mj-lt"/>
              <a:cs typeface="+mj-lt"/>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87" name="CustomShape 1"/>
          <p:cNvSpPr/>
          <p:nvPr/>
        </p:nvSpPr>
        <p:spPr>
          <a:xfrm>
            <a:off x="637560" y="403920"/>
            <a:ext cx="40914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Arial" panose="020B0604020202020204" pitchFamily="34" charset="0"/>
                <a:ea typeface="Fira Sans Condensed Light"/>
                <a:cs typeface="Arial" panose="020B0604020202020204" pitchFamily="34" charset="0"/>
              </a:rPr>
              <a:t>Problem Statement</a:t>
            </a:r>
            <a:endParaRPr lang="en-US" sz="3200" b="0" strike="noStrike" spc="-1">
              <a:latin typeface="Arial" panose="020B0604020202020204" pitchFamily="34" charset="0"/>
              <a:cs typeface="Arial" panose="020B0604020202020204" pitchFamily="34" charset="0"/>
            </a:endParaRPr>
          </a:p>
        </p:txBody>
      </p:sp>
      <p:pic>
        <p:nvPicPr>
          <p:cNvPr id="288" name="Picture 3"/>
          <p:cNvPicPr/>
          <p:nvPr/>
        </p:nvPicPr>
        <p:blipFill>
          <a:blip r:embed="rId3">
            <a:lum bright="70000" contrast="-70000"/>
          </a:blip>
          <a:stretch>
            <a:fillRect/>
          </a:stretch>
        </p:blipFill>
        <p:spPr>
          <a:xfrm>
            <a:off x="5902200" y="271800"/>
            <a:ext cx="2437560" cy="2437560"/>
          </a:xfrm>
          <a:prstGeom prst="rect">
            <a:avLst/>
          </a:prstGeom>
          <a:ln>
            <a:noFill/>
          </a:ln>
        </p:spPr>
      </p:pic>
      <p:sp>
        <p:nvSpPr>
          <p:cNvPr id="289" name="CustomShape 2"/>
          <p:cNvSpPr/>
          <p:nvPr/>
        </p:nvSpPr>
        <p:spPr>
          <a:xfrm>
            <a:off x="637560" y="1269000"/>
            <a:ext cx="4562640" cy="320436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457200" indent="-302260">
              <a:lnSpc>
                <a:spcPct val="100000"/>
              </a:lnSpc>
              <a:buClr>
                <a:srgbClr val="F3F3F3"/>
              </a:buClr>
              <a:buFont typeface="Arial" panose="020B0604020202020204"/>
              <a:buChar char="•"/>
            </a:pPr>
            <a:r>
              <a:rPr lang="en-US" sz="1400" b="0" strike="noStrike" spc="-1">
                <a:solidFill>
                  <a:srgbClr val="F3F3F3"/>
                </a:solidFill>
                <a:latin typeface="+mj-lt"/>
                <a:ea typeface="Fira Sans Condensed Light"/>
                <a:cs typeface="+mj-lt"/>
              </a:rPr>
              <a:t>Some parents suffer from the process of paternity testing when they are being sued for child custody.</a:t>
            </a:r>
            <a:br>
              <a:rPr lang="en-US" sz="1400" b="0" strike="noStrike" spc="-1">
                <a:solidFill>
                  <a:srgbClr val="F3F3F3"/>
                </a:solidFill>
                <a:latin typeface="+mj-lt"/>
                <a:ea typeface="Fira Sans Condensed Light"/>
                <a:cs typeface="+mj-lt"/>
              </a:rPr>
            </a:br>
            <a:r>
              <a:rPr lang="en-US" sz="1400" b="0" strike="noStrike" spc="-1">
                <a:solidFill>
                  <a:srgbClr val="F3F3F3"/>
                </a:solidFill>
                <a:latin typeface="+mj-lt"/>
                <a:ea typeface="DejaVu Sans"/>
                <a:cs typeface="+mj-lt"/>
              </a:rPr>
              <a:t> </a:t>
            </a:r>
            <a:endParaRPr lang="en-US" sz="1400" b="0" strike="noStrike" spc="-1">
              <a:latin typeface="+mj-lt"/>
              <a:cs typeface="+mj-lt"/>
            </a:endParaRPr>
          </a:p>
          <a:p>
            <a:pPr marL="457200" indent="-302260">
              <a:lnSpc>
                <a:spcPct val="100000"/>
              </a:lnSpc>
              <a:buClr>
                <a:srgbClr val="F3F3F3"/>
              </a:buClr>
              <a:buFont typeface="Arial" panose="020B0604020202020204"/>
              <a:buChar char="•"/>
            </a:pPr>
            <a:r>
              <a:rPr lang="en-US" sz="1400" b="0" strike="noStrike" spc="-1">
                <a:solidFill>
                  <a:srgbClr val="F3F3F3"/>
                </a:solidFill>
                <a:latin typeface="+mj-lt"/>
                <a:ea typeface="Fira Sans Condensed Light"/>
                <a:cs typeface="+mj-lt"/>
              </a:rPr>
              <a:t>A lot of time when a crime happens, some DNA would be left at the crime scene and would take some time to be processed and eventually lead us to the one who committed that crime.</a:t>
            </a:r>
            <a:br>
              <a:rPr lang="en-US" sz="1400" b="0" strike="noStrike" spc="-1">
                <a:solidFill>
                  <a:srgbClr val="F3F3F3"/>
                </a:solidFill>
                <a:latin typeface="+mj-lt"/>
                <a:ea typeface="Fira Sans Condensed Light"/>
                <a:cs typeface="+mj-lt"/>
              </a:rPr>
            </a:br>
            <a:r>
              <a:rPr lang="en-US" sz="1400" b="0" strike="noStrike" spc="-1">
                <a:solidFill>
                  <a:srgbClr val="F3F3F3"/>
                </a:solidFill>
                <a:latin typeface="+mj-lt"/>
                <a:ea typeface="DejaVu Sans"/>
                <a:cs typeface="+mj-lt"/>
              </a:rPr>
              <a:t> </a:t>
            </a:r>
            <a:endParaRPr lang="en-US" sz="1400" b="0" strike="noStrike" spc="-1">
              <a:latin typeface="+mj-lt"/>
              <a:cs typeface="+mj-lt"/>
            </a:endParaRPr>
          </a:p>
          <a:p>
            <a:pPr marL="457200" indent="-302260">
              <a:lnSpc>
                <a:spcPct val="100000"/>
              </a:lnSpc>
              <a:buClr>
                <a:srgbClr val="F3F3F3"/>
              </a:buClr>
              <a:buFont typeface="Arial" panose="020B0604020202020204"/>
              <a:buChar char="•"/>
            </a:pPr>
            <a:r>
              <a:rPr lang="en-US" sz="1400" b="0" strike="noStrike" spc="-1">
                <a:solidFill>
                  <a:srgbClr val="F3F3F3"/>
                </a:solidFill>
                <a:latin typeface="+mj-lt"/>
                <a:ea typeface="Fira Sans Condensed Light"/>
                <a:cs typeface="+mj-lt"/>
              </a:rPr>
              <a:t>Why can’t we have a system that could potentially prove this in less time and be accessible to everyone.</a:t>
            </a:r>
            <a:endParaRPr lang="en-US" sz="1400" b="0" strike="noStrike" spc="-1">
              <a:latin typeface="+mj-lt"/>
              <a:cs typeface="+mj-lt"/>
            </a:endParaRPr>
          </a:p>
          <a:p>
            <a:pPr>
              <a:lnSpc>
                <a:spcPct val="100000"/>
              </a:lnSpc>
              <a:tabLst>
                <a:tab pos="0" algn="l"/>
              </a:tabLst>
            </a:pPr>
            <a:endParaRPr lang="en-US" sz="1400" b="0" strike="noStrike" spc="-1">
              <a:latin typeface="+mj-lt"/>
              <a:cs typeface="+mj-lt"/>
            </a:endParaRPr>
          </a:p>
        </p:txBody>
      </p:sp>
      <p:sp>
        <p:nvSpPr>
          <p:cNvPr id="290" name="CustomShape 3"/>
          <p:cNvSpPr/>
          <p:nvPr/>
        </p:nvSpPr>
        <p:spPr>
          <a:xfrm>
            <a:off x="74520" y="4622760"/>
            <a:ext cx="71208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FFFFF"/>
                </a:solidFill>
                <a:latin typeface="Arial" panose="020B0604020202020204"/>
                <a:ea typeface="DejaVu Sans"/>
              </a:rPr>
              <a:t>4</a:t>
            </a:r>
            <a:endParaRPr lang="en-US" sz="1800" b="0" strike="noStrike" spc="-1">
              <a:latin typeface="Arial" panose="020B0604020202020204"/>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Similar System</a:t>
            </a:r>
          </a:p>
        </p:txBody>
      </p:sp>
      <p:sp>
        <p:nvSpPr>
          <p:cNvPr id="289" name="CustomShape 2"/>
          <p:cNvSpPr/>
          <p:nvPr/>
        </p:nvSpPr>
        <p:spPr>
          <a:xfrm>
            <a:off x="611505" y="1059180"/>
            <a:ext cx="7152640" cy="2502535"/>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200" b="1">
                <a:solidFill>
                  <a:schemeClr val="bg1"/>
                </a:solidFill>
                <a:sym typeface="+mn-ea"/>
              </a:rPr>
              <a:t>(Jiˇrı Drábek. “Validation of software for calculating the likelihood ratio for parentage and</a:t>
            </a:r>
            <a:endParaRPr lang="en-US" sz="1200" b="1">
              <a:solidFill>
                <a:schemeClr val="bg1"/>
              </a:solidFill>
            </a:endParaRPr>
          </a:p>
          <a:p>
            <a:pPr>
              <a:lnSpc>
                <a:spcPct val="100000"/>
              </a:lnSpc>
              <a:tabLst>
                <a:tab pos="0" algn="l"/>
              </a:tabLst>
            </a:pPr>
            <a:r>
              <a:rPr lang="en-US" sz="1200" b="1">
                <a:solidFill>
                  <a:schemeClr val="bg1"/>
                </a:solidFill>
                <a:sym typeface="+mn-ea"/>
              </a:rPr>
              <a:t>kinship”. In: Forensic Science International: Genetics 3.2 (2009), pp. 112–118.)</a:t>
            </a:r>
            <a:endParaRPr lang="en-US" sz="1200" b="1">
              <a:solidFill>
                <a:schemeClr val="bg1"/>
              </a:solidFill>
            </a:endParaRPr>
          </a:p>
          <a:p>
            <a:pPr>
              <a:lnSpc>
                <a:spcPct val="100000"/>
              </a:lnSpc>
              <a:tabLst>
                <a:tab pos="0" algn="l"/>
              </a:tabLst>
            </a:pPr>
            <a:r>
              <a:rPr lang="en-US" sz="1200" b="1">
                <a:solidFill>
                  <a:schemeClr val="bg1"/>
                </a:solidFill>
                <a:sym typeface="+mn-ea"/>
              </a:rPr>
              <a:t/>
            </a:r>
            <a:br>
              <a:rPr lang="en-US" sz="1200" b="1">
                <a:solidFill>
                  <a:schemeClr val="bg1"/>
                </a:solidFill>
                <a:sym typeface="+mn-ea"/>
              </a:rPr>
            </a:br>
            <a:r>
              <a:rPr lang="en-US" sz="1200" b="1">
                <a:solidFill>
                  <a:schemeClr val="bg1"/>
                </a:solidFill>
                <a:sym typeface="+mn-ea"/>
              </a:rPr>
              <a:t>J. Dra ́bek</a:t>
            </a:r>
            <a:r>
              <a:rPr lang="en-US" sz="1200">
                <a:solidFill>
                  <a:schemeClr val="bg1"/>
                </a:solidFill>
                <a:sym typeface="+mn-ea"/>
              </a:rPr>
              <a:t>  proposed a method to validate software for calculating the likelihood ratio in</a:t>
            </a:r>
            <a:endParaRPr lang="en-US" sz="1200">
              <a:solidFill>
                <a:schemeClr val="bg1"/>
              </a:solidFill>
            </a:endParaRPr>
          </a:p>
          <a:p>
            <a:pPr>
              <a:lnSpc>
                <a:spcPct val="100000"/>
              </a:lnSpc>
              <a:tabLst>
                <a:tab pos="0" algn="l"/>
              </a:tabLst>
            </a:pPr>
            <a:r>
              <a:rPr lang="en-US" sz="1200">
                <a:solidFill>
                  <a:schemeClr val="bg1"/>
                </a:solidFill>
                <a:sym typeface="+mn-ea"/>
              </a:rPr>
              <a:t>parentage/kinship scenarios when it comes to two programs (paternity index and families). They</a:t>
            </a:r>
            <a:endParaRPr lang="en-US" sz="1200">
              <a:solidFill>
                <a:schemeClr val="bg1"/>
              </a:solidFill>
            </a:endParaRPr>
          </a:p>
          <a:p>
            <a:pPr>
              <a:lnSpc>
                <a:spcPct val="100000"/>
              </a:lnSpc>
              <a:tabLst>
                <a:tab pos="0" algn="l"/>
              </a:tabLst>
            </a:pPr>
            <a:r>
              <a:rPr lang="en-US" sz="1200">
                <a:solidFill>
                  <a:schemeClr val="bg1"/>
                </a:solidFill>
                <a:sym typeface="+mn-ea"/>
              </a:rPr>
              <a:t>used their study on seven different test cases in paternity and calculated the error rate and success</a:t>
            </a:r>
            <a:endParaRPr lang="en-US" sz="1200">
              <a:solidFill>
                <a:schemeClr val="bg1"/>
              </a:solidFill>
            </a:endParaRPr>
          </a:p>
          <a:p>
            <a:pPr>
              <a:lnSpc>
                <a:spcPct val="100000"/>
              </a:lnSpc>
              <a:tabLst>
                <a:tab pos="0" algn="l"/>
              </a:tabLst>
            </a:pPr>
            <a:r>
              <a:rPr lang="en-US" sz="1200">
                <a:solidFill>
                  <a:schemeClr val="bg1"/>
                </a:solidFill>
                <a:sym typeface="+mn-ea"/>
              </a:rPr>
              <a:t>rate in each of those cases. The seven chosen cases were proved to be thorough but They had some</a:t>
            </a:r>
            <a:endParaRPr lang="en-US" sz="1200">
              <a:solidFill>
                <a:schemeClr val="bg1"/>
              </a:solidFill>
            </a:endParaRPr>
          </a:p>
          <a:p>
            <a:pPr>
              <a:lnSpc>
                <a:spcPct val="100000"/>
              </a:lnSpc>
              <a:tabLst>
                <a:tab pos="0" algn="l"/>
              </a:tabLst>
            </a:pPr>
            <a:r>
              <a:rPr lang="en-US" sz="1200">
                <a:solidFill>
                  <a:schemeClr val="bg1"/>
                </a:solidFill>
                <a:sym typeface="+mn-ea"/>
              </a:rPr>
              <a:t>incorrect likelihoods believed to be caused by the software or improper use of the software during</a:t>
            </a:r>
            <a:endParaRPr lang="en-US" sz="1200">
              <a:solidFill>
                <a:schemeClr val="bg1"/>
              </a:solidFill>
            </a:endParaRPr>
          </a:p>
          <a:p>
            <a:pPr>
              <a:lnSpc>
                <a:spcPct val="100000"/>
              </a:lnSpc>
              <a:tabLst>
                <a:tab pos="0" algn="l"/>
              </a:tabLst>
            </a:pPr>
            <a:r>
              <a:rPr lang="en-US" sz="1200">
                <a:solidFill>
                  <a:schemeClr val="bg1"/>
                </a:solidFill>
                <a:sym typeface="+mn-ea"/>
              </a:rPr>
              <a:t>the testing phase.</a:t>
            </a:r>
            <a:endParaRPr lang="en-US" sz="1200">
              <a:solidFill>
                <a:schemeClr val="bg1"/>
              </a:solidFill>
            </a:endParaRPr>
          </a:p>
          <a:p>
            <a:pPr>
              <a:lnSpc>
                <a:spcPct val="100000"/>
              </a:lnSpc>
              <a:tabLst>
                <a:tab pos="0" algn="l"/>
              </a:tabLst>
            </a:pPr>
            <a:endParaRPr lang="en-US" sz="1200" b="0" strike="noStrike" spc="-1">
              <a:solidFill>
                <a:schemeClr val="bg1"/>
              </a:solidFill>
              <a:latin typeface="+mj-lt"/>
              <a:cs typeface="+mj-lt"/>
            </a:endParaRPr>
          </a:p>
        </p:txBody>
      </p:sp>
      <p:sp>
        <p:nvSpPr>
          <p:cNvPr id="286"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870"/>
            <a:ext cx="8228965" cy="516255"/>
          </a:xfrm>
        </p:spPr>
        <p:txBody>
          <a:bodyPr/>
          <a:lstStyle/>
          <a:p>
            <a:r>
              <a:rPr lang="en-US">
                <a:solidFill>
                  <a:schemeClr val="bg1"/>
                </a:solidFill>
                <a:sym typeface="+mn-ea"/>
              </a:rPr>
              <a:t>Similar System</a:t>
            </a:r>
            <a:r>
              <a:rPr lang="en-US">
                <a:solidFill>
                  <a:schemeClr val="bg1"/>
                </a:solidFill>
              </a:rPr>
              <a:t/>
            </a:r>
            <a:br>
              <a:rPr lang="en-US">
                <a:solidFill>
                  <a:schemeClr val="bg1"/>
                </a:solidFill>
              </a:rPr>
            </a:br>
            <a:endParaRPr lang="en-US"/>
          </a:p>
        </p:txBody>
      </p:sp>
      <p:sp>
        <p:nvSpPr>
          <p:cNvPr id="289" name="CustomShape 2"/>
          <p:cNvSpPr/>
          <p:nvPr/>
        </p:nvSpPr>
        <p:spPr>
          <a:xfrm>
            <a:off x="539115" y="1203960"/>
            <a:ext cx="7152640" cy="2502535"/>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200" b="1">
                <a:solidFill>
                  <a:schemeClr val="bg1"/>
                </a:solidFill>
                <a:sym typeface="+mn-ea"/>
              </a:rPr>
              <a:t>(Stefania Vai, Carlos Eduardo G Amorim, Martina Lari, et al. “Kinship determination in</a:t>
            </a:r>
            <a:endParaRPr lang="en-US" sz="1200" b="1">
              <a:solidFill>
                <a:schemeClr val="bg1"/>
              </a:solidFill>
            </a:endParaRPr>
          </a:p>
          <a:p>
            <a:pPr>
              <a:lnSpc>
                <a:spcPct val="100000"/>
              </a:lnSpc>
              <a:tabLst>
                <a:tab pos="0" algn="l"/>
              </a:tabLst>
            </a:pPr>
            <a:r>
              <a:rPr lang="en-US" sz="1200" b="1">
                <a:solidFill>
                  <a:schemeClr val="bg1"/>
                </a:solidFill>
                <a:sym typeface="+mn-ea"/>
              </a:rPr>
              <a:t>archeological contexts through DNA analysis”. In: Frontiers in Ecology and Evolution 8</a:t>
            </a:r>
            <a:endParaRPr lang="en-US" sz="1200" b="1">
              <a:solidFill>
                <a:schemeClr val="bg1"/>
              </a:solidFill>
            </a:endParaRPr>
          </a:p>
          <a:p>
            <a:pPr>
              <a:lnSpc>
                <a:spcPct val="100000"/>
              </a:lnSpc>
              <a:tabLst>
                <a:tab pos="0" algn="l"/>
              </a:tabLst>
            </a:pPr>
            <a:r>
              <a:rPr lang="en-US" sz="1200" b="1">
                <a:solidFill>
                  <a:schemeClr val="bg1"/>
                </a:solidFill>
                <a:sym typeface="+mn-ea"/>
              </a:rPr>
              <a:t>(2020), p. 83.)</a:t>
            </a:r>
            <a:br>
              <a:rPr lang="en-US" sz="1200" b="1">
                <a:solidFill>
                  <a:schemeClr val="bg1"/>
                </a:solidFill>
                <a:sym typeface="+mn-ea"/>
              </a:rPr>
            </a:br>
            <a:r>
              <a:rPr lang="en-US" sz="1200" b="1">
                <a:solidFill>
                  <a:schemeClr val="bg1"/>
                </a:solidFill>
                <a:sym typeface="+mn-ea"/>
              </a:rPr>
              <a:t/>
            </a:r>
            <a:br>
              <a:rPr lang="en-US" sz="1200" b="1">
                <a:solidFill>
                  <a:schemeClr val="bg1"/>
                </a:solidFill>
                <a:sym typeface="+mn-ea"/>
              </a:rPr>
            </a:br>
            <a:r>
              <a:rPr lang="en-US" sz="1200" b="1">
                <a:solidFill>
                  <a:schemeClr val="bg1"/>
                </a:solidFill>
                <a:sym typeface="+mn-ea"/>
              </a:rPr>
              <a:t/>
            </a:r>
            <a:br>
              <a:rPr lang="en-US" sz="1200" b="1">
                <a:solidFill>
                  <a:schemeClr val="bg1"/>
                </a:solidFill>
                <a:sym typeface="+mn-ea"/>
              </a:rPr>
            </a:br>
            <a:r>
              <a:rPr lang="en-US" sz="1200" b="1">
                <a:solidFill>
                  <a:schemeClr val="bg1"/>
                </a:solidFill>
                <a:sym typeface="+mn-ea"/>
              </a:rPr>
              <a:t>Stefania et al.</a:t>
            </a:r>
            <a:r>
              <a:rPr lang="en-US" sz="1200">
                <a:solidFill>
                  <a:schemeClr val="bg1"/>
                </a:solidFill>
                <a:sym typeface="+mn-ea"/>
              </a:rPr>
              <a:t>  suggested a study to further explore DNA analysis and kinship relations</a:t>
            </a:r>
            <a:endParaRPr lang="en-US" sz="1200">
              <a:solidFill>
                <a:schemeClr val="bg1"/>
              </a:solidFill>
            </a:endParaRPr>
          </a:p>
          <a:p>
            <a:pPr>
              <a:lnSpc>
                <a:spcPct val="100000"/>
              </a:lnSpc>
              <a:tabLst>
                <a:tab pos="0" algn="l"/>
              </a:tabLst>
            </a:pPr>
            <a:r>
              <a:rPr lang="en-US" sz="1200">
                <a:solidFill>
                  <a:schemeClr val="bg1"/>
                </a:solidFill>
                <a:sym typeface="+mn-ea"/>
              </a:rPr>
              <a:t>between individuals. Their case studies were the archaeological and anthropological analyses of</a:t>
            </a:r>
            <a:endParaRPr lang="en-US" sz="1200">
              <a:solidFill>
                <a:schemeClr val="bg1"/>
              </a:solidFill>
            </a:endParaRPr>
          </a:p>
          <a:p>
            <a:pPr>
              <a:lnSpc>
                <a:spcPct val="100000"/>
              </a:lnSpc>
              <a:tabLst>
                <a:tab pos="0" algn="l"/>
              </a:tabLst>
            </a:pPr>
            <a:r>
              <a:rPr lang="en-US" sz="1200">
                <a:solidFill>
                  <a:schemeClr val="bg1"/>
                </a:solidFill>
                <a:sym typeface="+mn-ea"/>
              </a:rPr>
              <a:t>burial sites and skeletal remains. They show using multiple case studies in their research that only</a:t>
            </a:r>
            <a:endParaRPr lang="en-US" sz="1200">
              <a:solidFill>
                <a:schemeClr val="bg1"/>
              </a:solidFill>
            </a:endParaRPr>
          </a:p>
          <a:p>
            <a:pPr>
              <a:lnSpc>
                <a:spcPct val="100000"/>
              </a:lnSpc>
              <a:tabLst>
                <a:tab pos="0" algn="l"/>
              </a:tabLst>
            </a:pPr>
            <a:r>
              <a:rPr lang="en-US" sz="1200">
                <a:solidFill>
                  <a:schemeClr val="bg1"/>
                </a:solidFill>
                <a:sym typeface="+mn-ea"/>
              </a:rPr>
              <a:t>genetic analysis can provide a sound and a confirmed determination of kinship. They describe the</a:t>
            </a:r>
            <a:endParaRPr lang="en-US" sz="1200">
              <a:solidFill>
                <a:schemeClr val="bg1"/>
              </a:solidFill>
            </a:endParaRPr>
          </a:p>
          <a:p>
            <a:pPr>
              <a:lnSpc>
                <a:spcPct val="100000"/>
              </a:lnSpc>
              <a:tabLst>
                <a:tab pos="0" algn="l"/>
              </a:tabLst>
            </a:pPr>
            <a:r>
              <a:rPr lang="en-US" sz="1200">
                <a:solidFill>
                  <a:schemeClr val="bg1"/>
                </a:solidFill>
                <a:sym typeface="+mn-ea"/>
              </a:rPr>
              <a:t>different molecular strategies for kinship estimation from the classic PCR-based methods to Next</a:t>
            </a:r>
            <a:endParaRPr lang="en-US" sz="1200">
              <a:solidFill>
                <a:schemeClr val="bg1"/>
              </a:solidFill>
            </a:endParaRPr>
          </a:p>
          <a:p>
            <a:pPr>
              <a:lnSpc>
                <a:spcPct val="100000"/>
              </a:lnSpc>
              <a:tabLst>
                <a:tab pos="0" algn="l"/>
              </a:tabLst>
            </a:pPr>
            <a:r>
              <a:rPr lang="en-US" sz="1200">
                <a:solidFill>
                  <a:schemeClr val="bg1"/>
                </a:solidFill>
                <a:sym typeface="+mn-ea"/>
              </a:rPr>
              <a:t>Generation Sequencing (NGS).</a:t>
            </a:r>
            <a:endParaRPr lang="en-US" sz="1200" b="0" strike="noStrike" spc="-1">
              <a:solidFill>
                <a:schemeClr val="bg1"/>
              </a:solidFill>
              <a:latin typeface="+mj-lt"/>
              <a:cs typeface="+mj-lt"/>
            </a:endParaRPr>
          </a:p>
        </p:txBody>
      </p:sp>
      <p:sp>
        <p:nvSpPr>
          <p:cNvPr id="286"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715</Words>
  <Application>Microsoft Office PowerPoint</Application>
  <PresentationFormat>On-screen Show (16:9)</PresentationFormat>
  <Paragraphs>121</Paragraphs>
  <Slides>16</Slides>
  <Notes>0</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16</vt:i4>
      </vt:variant>
    </vt:vector>
  </HeadingPairs>
  <TitlesOfParts>
    <vt:vector size="30" baseType="lpstr">
      <vt:lpstr>Advent Pro Light</vt:lpstr>
      <vt:lpstr>Anton</vt:lpstr>
      <vt:lpstr>Arial</vt:lpstr>
      <vt:lpstr>DejaVu Sans</vt:lpstr>
      <vt:lpstr>Fira Sans Condensed Light</vt:lpstr>
      <vt:lpstr>Rajdhani</vt:lpstr>
      <vt:lpstr>Symbol</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Motivation</vt:lpstr>
      <vt:lpstr>PowerPoint Presentation</vt:lpstr>
      <vt:lpstr>Similar System</vt:lpstr>
      <vt:lpstr>Similar System </vt:lpstr>
      <vt:lpstr>Similar System </vt:lpstr>
      <vt:lpstr>PowerPoint Presentation</vt:lpstr>
      <vt:lpstr>Deliverables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Paternity testing using genetics</dc:title>
  <dc:creator/>
  <cp:lastModifiedBy>Mohamed Moataz</cp:lastModifiedBy>
  <cp:revision>54</cp:revision>
  <dcterms:created xsi:type="dcterms:W3CDTF">2022-04-30T20:37:00Z</dcterms:created>
  <dcterms:modified xsi:type="dcterms:W3CDTF">2022-05-14T20:48:26Z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ICV">
    <vt:lpwstr>D3E78630E3444ED8A9E15AE96D341D77</vt:lpwstr>
  </property>
  <property fmtid="{D5CDD505-2E9C-101B-9397-08002B2CF9AE}" pid="6" name="KSOProductBuildVer">
    <vt:lpwstr>1033-11.2.0.11130</vt:lpwstr>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On-screen Show (16:9)</vt:lpwstr>
  </property>
  <property fmtid="{D5CDD505-2E9C-101B-9397-08002B2CF9AE}" pid="11" name="ScaleCrop">
    <vt:bool>false</vt:bool>
  </property>
  <property fmtid="{D5CDD505-2E9C-101B-9397-08002B2CF9AE}" pid="12" name="ShareDoc">
    <vt:bool>false</vt:bool>
  </property>
  <property fmtid="{D5CDD505-2E9C-101B-9397-08002B2CF9AE}" pid="13" name="Slides">
    <vt:i4>21</vt:i4>
  </property>
</Properties>
</file>