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9.png" ContentType="image/png"/>
  <Override PartName="/ppt/media/image13.jpeg" ContentType="image/jpeg"/>
  <Override PartName="/ppt/media/image23.png" ContentType="image/png"/>
  <Override PartName="/ppt/media/image8.jpeg" ContentType="image/jpeg"/>
  <Override PartName="/ppt/media/image10.jpeg" ContentType="image/jpeg"/>
  <Override PartName="/ppt/media/image12.jpeg" ContentType="image/jpeg"/>
  <Override PartName="/ppt/media/image7.jpeg" ContentType="image/jpeg"/>
  <Override PartName="/ppt/media/image18.png" ContentType="image/png"/>
  <Override PartName="/ppt/media/image20.png" ContentType="image/png"/>
  <Override PartName="/ppt/media/image11.jpeg" ContentType="image/jpeg"/>
  <Override PartName="/ppt/media/image6.jpeg" ContentType="image/jpeg"/>
  <Override PartName="/ppt/media/image27.jpeg" ContentType="image/jpeg"/>
  <Override PartName="/ppt/media/image5.jpeg" ContentType="image/jpeg"/>
  <Override PartName="/ppt/media/image26.png" ContentType="image/png"/>
  <Override PartName="/ppt/media/image14.png" ContentType="image/png"/>
  <Override PartName="/ppt/media/image24.png" ContentType="image/png"/>
  <Override PartName="/ppt/media/image22.png" ContentType="image/png"/>
  <Override PartName="/ppt/media/image1.jpeg" ContentType="image/jpeg"/>
  <Override PartName="/ppt/media/image21.png" ContentType="image/png"/>
  <Override PartName="/ppt/media/image19.png" ContentType="image/png"/>
  <Override PartName="/ppt/media/image17.png" ContentType="image/png"/>
  <Override PartName="/ppt/media/image16.jpeg" ContentType="image/jpeg"/>
  <Override PartName="/ppt/media/image2.jpeg" ContentType="image/jpeg"/>
  <Override PartName="/ppt/media/image3.jpeg" ContentType="image/jpeg"/>
  <Override PartName="/ppt/media/image15.png" ContentType="image/png"/>
  <Override PartName="/ppt/media/image4.jpeg" ContentType="image/jpeg"/>
  <Override PartName="/ppt/media/image25.png" ContentType="image/png"/>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0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20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2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0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1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1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23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4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24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2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4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4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5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5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5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6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6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6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6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6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9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2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51.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51.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51.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5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drive.google.com/file/d/1CCrENZUZtcn9dRaEpCdubUcRlW9RRIYB/view?usp=sharing" TargetMode="External"/><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66" name="CustomShape 1"/>
          <p:cNvSpPr/>
          <p:nvPr/>
        </p:nvSpPr>
        <p:spPr>
          <a:xfrm>
            <a:off x="210600" y="1443600"/>
            <a:ext cx="4401360" cy="16113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4800" spc="-1" strike="noStrike">
                <a:solidFill>
                  <a:srgbClr val="f3f3f3"/>
                </a:solidFill>
                <a:latin typeface="Anton"/>
                <a:ea typeface="Anton"/>
              </a:rPr>
              <a:t>Paternity testing using genetics</a:t>
            </a:r>
            <a:endParaRPr b="0" lang="en-US" sz="4800" spc="-1" strike="noStrike">
              <a:latin typeface="Arial"/>
            </a:endParaRPr>
          </a:p>
        </p:txBody>
      </p:sp>
      <p:sp>
        <p:nvSpPr>
          <p:cNvPr id="267" name="CustomShape 2"/>
          <p:cNvSpPr/>
          <p:nvPr/>
        </p:nvSpPr>
        <p:spPr>
          <a:xfrm>
            <a:off x="588240" y="3942360"/>
            <a:ext cx="3382560" cy="432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f3f3f3"/>
                </a:solidFill>
                <a:latin typeface="Advent Pro Light"/>
                <a:ea typeface="Advent Pro Light"/>
              </a:rPr>
              <a:t>Supervised by : Dr. Ashraf Abdelraouf &amp; Eng. Ahmed Hazem</a:t>
            </a: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268" name="Google Shape;104;p24" descr=""/>
          <p:cNvPicPr/>
          <p:nvPr/>
        </p:nvPicPr>
        <p:blipFill>
          <a:blip r:embed="rId2"/>
          <a:srcRect l="6663" t="4856" r="6220" b="5494"/>
          <a:stretch/>
        </p:blipFill>
        <p:spPr>
          <a:xfrm>
            <a:off x="4697280" y="444960"/>
            <a:ext cx="4194720" cy="4317120"/>
          </a:xfrm>
          <a:prstGeom prst="rect">
            <a:avLst/>
          </a:prstGeom>
          <a:ln>
            <a:noFill/>
          </a:ln>
        </p:spPr>
      </p:pic>
      <p:sp>
        <p:nvSpPr>
          <p:cNvPr id="269" name="CustomShape 3"/>
          <p:cNvSpPr/>
          <p:nvPr/>
        </p:nvSpPr>
        <p:spPr>
          <a:xfrm>
            <a:off x="731160" y="3108960"/>
            <a:ext cx="3382560" cy="432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f3f3f3"/>
                </a:solidFill>
                <a:latin typeface="Advent Pro Light"/>
                <a:ea typeface="Advent Pro Light"/>
              </a:rPr>
              <a:t>Team Members: Youssif Assem, Mohamed Moataz, Kareem Ehab, Mohamed Akram, Ahmed Gamal</a:t>
            </a:r>
            <a:endParaRPr b="0" lang="en-US" sz="1400" spc="-1" strike="noStrike">
              <a:latin typeface="Arial"/>
            </a:endParaRPr>
          </a:p>
          <a:p>
            <a:pPr>
              <a:lnSpc>
                <a:spcPct val="100000"/>
              </a:lnSpc>
              <a:tabLst>
                <a:tab algn="l" pos="0"/>
              </a:tabLst>
            </a:pPr>
            <a:endParaRPr b="0" lang="en-US" sz="1400" spc="-1" strike="noStrike">
              <a:latin typeface="Arial"/>
            </a:endParaRPr>
          </a:p>
        </p:txBody>
      </p:sp>
    </p:spTree>
  </p:cSld>
  <p:transition spd="slow">
    <p:push dir="u"/>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457200" y="205200"/>
            <a:ext cx="8228880" cy="858240"/>
          </a:xfrm>
          <a:prstGeom prst="rect">
            <a:avLst/>
          </a:prstGeom>
          <a:noFill/>
          <a:ln>
            <a:noFill/>
          </a:ln>
        </p:spPr>
        <p:txBody>
          <a:bodyPr lIns="0" rIns="0" tIns="0" bIns="0" anchor="ctr">
            <a:noAutofit/>
          </a:bodyPr>
          <a:p>
            <a:pPr>
              <a:lnSpc>
                <a:spcPct val="100000"/>
              </a:lnSpc>
            </a:pPr>
            <a:r>
              <a:rPr b="0" lang="en-US" sz="1800" spc="-1" strike="noStrike">
                <a:solidFill>
                  <a:srgbClr val="ffffff"/>
                </a:solidFill>
                <a:latin typeface="Fira Sans Condensed Light"/>
              </a:rPr>
              <a:t>Functional requirements</a:t>
            </a:r>
            <a:endParaRPr b="0" lang="en-US" sz="1800" spc="-1" strike="noStrike">
              <a:solidFill>
                <a:srgbClr val="000000"/>
              </a:solidFill>
              <a:latin typeface="Arial"/>
            </a:endParaRPr>
          </a:p>
        </p:txBody>
      </p:sp>
      <p:pic>
        <p:nvPicPr>
          <p:cNvPr id="302" name="Picture 1" descr="Blank diagram - Page 1"/>
          <p:cNvPicPr/>
          <p:nvPr/>
        </p:nvPicPr>
        <p:blipFill>
          <a:blip r:embed="rId1"/>
          <a:stretch/>
        </p:blipFill>
        <p:spPr>
          <a:xfrm>
            <a:off x="3276720" y="866880"/>
            <a:ext cx="2452680" cy="4063680"/>
          </a:xfrm>
          <a:prstGeom prst="rect">
            <a:avLst/>
          </a:prstGeom>
          <a:ln>
            <a:noFill/>
          </a:ln>
        </p:spPr>
      </p:pic>
      <p:sp>
        <p:nvSpPr>
          <p:cNvPr id="303" name="CustomShape 2"/>
          <p:cNvSpPr/>
          <p:nvPr/>
        </p:nvSpPr>
        <p:spPr>
          <a:xfrm>
            <a:off x="74520" y="462276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9</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457200" y="205200"/>
            <a:ext cx="8228880" cy="858240"/>
          </a:xfrm>
          <a:prstGeom prst="rect">
            <a:avLst/>
          </a:prstGeom>
          <a:noFill/>
          <a:ln>
            <a:noFill/>
          </a:ln>
        </p:spPr>
        <p:txBody>
          <a:bodyPr lIns="0" rIns="0" tIns="0" bIns="0" anchor="ctr">
            <a:noAutofit/>
          </a:bodyPr>
          <a:p>
            <a:pPr>
              <a:lnSpc>
                <a:spcPct val="100000"/>
              </a:lnSpc>
            </a:pPr>
            <a:r>
              <a:rPr b="0" lang="en-US" sz="1800" spc="-1" strike="noStrike">
                <a:solidFill>
                  <a:srgbClr val="ffffff"/>
                </a:solidFill>
                <a:latin typeface="Fira Sans Condensed Light"/>
              </a:rPr>
              <a:t>Functional requirements</a:t>
            </a:r>
            <a:endParaRPr b="0" lang="en-US" sz="1800" spc="-1" strike="noStrike">
              <a:solidFill>
                <a:srgbClr val="000000"/>
              </a:solidFill>
              <a:latin typeface="Arial"/>
            </a:endParaRPr>
          </a:p>
        </p:txBody>
      </p:sp>
      <p:sp>
        <p:nvSpPr>
          <p:cNvPr id="305" name="CustomShape 2"/>
          <p:cNvSpPr/>
          <p:nvPr/>
        </p:nvSpPr>
        <p:spPr>
          <a:xfrm>
            <a:off x="5268600" y="3033360"/>
            <a:ext cx="250560" cy="367920"/>
          </a:xfrm>
          <a:prstGeom prst="rect">
            <a:avLst/>
          </a:prstGeom>
          <a:noFill/>
          <a:ln>
            <a:noFill/>
          </a:ln>
        </p:spPr>
        <p:style>
          <a:lnRef idx="0"/>
          <a:fillRef idx="0"/>
          <a:effectRef idx="0"/>
          <a:fontRef idx="minor"/>
        </p:style>
      </p:sp>
      <p:pic>
        <p:nvPicPr>
          <p:cNvPr id="306" name="Picture 2" descr="Blank diagram - Page 2(1)"/>
          <p:cNvPicPr/>
          <p:nvPr/>
        </p:nvPicPr>
        <p:blipFill>
          <a:blip r:embed="rId1"/>
          <a:stretch/>
        </p:blipFill>
        <p:spPr>
          <a:xfrm>
            <a:off x="1969920" y="814680"/>
            <a:ext cx="5028840" cy="42289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457200" y="205200"/>
            <a:ext cx="8228880" cy="858240"/>
          </a:xfrm>
          <a:prstGeom prst="rect">
            <a:avLst/>
          </a:prstGeom>
          <a:noFill/>
          <a:ln>
            <a:noFill/>
          </a:ln>
        </p:spPr>
        <p:txBody>
          <a:bodyPr lIns="0" rIns="0" tIns="0" bIns="0" anchor="ctr">
            <a:noAutofit/>
          </a:bodyPr>
          <a:p>
            <a:pPr>
              <a:lnSpc>
                <a:spcPct val="100000"/>
              </a:lnSpc>
            </a:pPr>
            <a:r>
              <a:rPr b="0" lang="en-US" sz="1800" spc="-1" strike="noStrike">
                <a:solidFill>
                  <a:srgbClr val="ffffff"/>
                </a:solidFill>
                <a:latin typeface="Fira Sans Condensed Light"/>
              </a:rPr>
              <a:t>Functional requirements</a:t>
            </a:r>
            <a:endParaRPr b="0" lang="en-US" sz="1800" spc="-1" strike="noStrike">
              <a:solidFill>
                <a:srgbClr val="000000"/>
              </a:solidFill>
              <a:latin typeface="Arial"/>
            </a:endParaRPr>
          </a:p>
        </p:txBody>
      </p:sp>
      <p:pic>
        <p:nvPicPr>
          <p:cNvPr id="308" name="Picture 1" descr="Blank diagram - Page 4"/>
          <p:cNvPicPr/>
          <p:nvPr/>
        </p:nvPicPr>
        <p:blipFill>
          <a:blip r:embed="rId1"/>
          <a:stretch/>
        </p:blipFill>
        <p:spPr>
          <a:xfrm>
            <a:off x="2411640" y="1430640"/>
            <a:ext cx="3782880" cy="2571480"/>
          </a:xfrm>
          <a:prstGeom prst="rect">
            <a:avLst/>
          </a:prstGeom>
          <a:ln>
            <a:noFill/>
          </a:ln>
        </p:spPr>
      </p:pic>
      <p:sp>
        <p:nvSpPr>
          <p:cNvPr id="309" name="CustomShape 2"/>
          <p:cNvSpPr/>
          <p:nvPr/>
        </p:nvSpPr>
        <p:spPr>
          <a:xfrm>
            <a:off x="74520" y="462276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9</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0" name="Picture 3" descr="Blank diagram - Page 3(1)"/>
          <p:cNvPicPr/>
          <p:nvPr/>
        </p:nvPicPr>
        <p:blipFill>
          <a:blip r:embed="rId1"/>
          <a:stretch/>
        </p:blipFill>
        <p:spPr>
          <a:xfrm>
            <a:off x="2608560" y="2092320"/>
            <a:ext cx="3543120" cy="1485720"/>
          </a:xfrm>
          <a:prstGeom prst="rect">
            <a:avLst/>
          </a:prstGeom>
          <a:ln>
            <a:noFill/>
          </a:ln>
        </p:spPr>
      </p:pic>
      <p:sp>
        <p:nvSpPr>
          <p:cNvPr id="311" name="TextShape 1"/>
          <p:cNvSpPr txBox="1"/>
          <p:nvPr/>
        </p:nvSpPr>
        <p:spPr>
          <a:xfrm>
            <a:off x="457200" y="205200"/>
            <a:ext cx="8228880" cy="858240"/>
          </a:xfrm>
          <a:prstGeom prst="rect">
            <a:avLst/>
          </a:prstGeom>
          <a:noFill/>
          <a:ln>
            <a:noFill/>
          </a:ln>
        </p:spPr>
        <p:txBody>
          <a:bodyPr lIns="0" rIns="0" tIns="0" bIns="0" anchor="ctr">
            <a:noAutofit/>
          </a:bodyPr>
          <a:p>
            <a:pPr>
              <a:lnSpc>
                <a:spcPct val="100000"/>
              </a:lnSpc>
            </a:pPr>
            <a:r>
              <a:rPr b="0" lang="en-US" sz="1800" spc="-1" strike="noStrike">
                <a:solidFill>
                  <a:srgbClr val="ffffff"/>
                </a:solidFill>
                <a:latin typeface="Fira Sans Condensed Light"/>
              </a:rPr>
              <a:t>Functional requirements</a:t>
            </a:r>
            <a:endParaRPr b="0" lang="en-US" sz="1800" spc="-1" strike="noStrike">
              <a:solidFill>
                <a:srgbClr val="000000"/>
              </a:solidFill>
              <a:latin typeface="Arial"/>
            </a:endParaRPr>
          </a:p>
        </p:txBody>
      </p:sp>
      <p:sp>
        <p:nvSpPr>
          <p:cNvPr id="312" name="CustomShape 2"/>
          <p:cNvSpPr/>
          <p:nvPr/>
        </p:nvSpPr>
        <p:spPr>
          <a:xfrm>
            <a:off x="74520" y="462276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10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457200" y="205200"/>
            <a:ext cx="8228880" cy="858240"/>
          </a:xfrm>
          <a:prstGeom prst="rect">
            <a:avLst/>
          </a:prstGeom>
          <a:noFill/>
          <a:ln>
            <a:noFill/>
          </a:ln>
        </p:spPr>
        <p:txBody>
          <a:bodyPr lIns="0" rIns="0" tIns="0" bIns="0" anchor="ctr">
            <a:noAutofit/>
          </a:bodyPr>
          <a:p>
            <a:pPr>
              <a:lnSpc>
                <a:spcPct val="100000"/>
              </a:lnSpc>
            </a:pPr>
            <a:r>
              <a:rPr b="0" lang="en-US" sz="1800" spc="-1" strike="noStrike">
                <a:solidFill>
                  <a:srgbClr val="ffffff"/>
                </a:solidFill>
                <a:latin typeface="Fira Sans Condensed Light"/>
              </a:rPr>
              <a:t>Functional requirements</a:t>
            </a:r>
            <a:br/>
            <a:endParaRPr b="0" lang="en-US" sz="1800" spc="-1" strike="noStrike">
              <a:solidFill>
                <a:srgbClr val="000000"/>
              </a:solidFill>
              <a:latin typeface="Arial"/>
            </a:endParaRPr>
          </a:p>
        </p:txBody>
      </p:sp>
      <p:sp>
        <p:nvSpPr>
          <p:cNvPr id="314" name="CustomShape 2"/>
          <p:cNvSpPr/>
          <p:nvPr/>
        </p:nvSpPr>
        <p:spPr>
          <a:xfrm>
            <a:off x="468000" y="1203480"/>
            <a:ext cx="4091400" cy="18514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71360" indent="-171000">
              <a:lnSpc>
                <a:spcPct val="100000"/>
              </a:lnSpc>
              <a:buClr>
                <a:srgbClr val="ffffff"/>
              </a:buClr>
              <a:buFont typeface="Arial"/>
              <a:buChar char="•"/>
            </a:pPr>
            <a:r>
              <a:rPr b="0" lang="en-US" sz="1600" spc="-1" strike="noStrike">
                <a:solidFill>
                  <a:srgbClr val="ffffff"/>
                </a:solidFill>
                <a:latin typeface="Fira Sans Condensed Light"/>
                <a:ea typeface="DejaVu Sans"/>
              </a:rPr>
              <a:t>Check(child, parent)</a:t>
            </a:r>
            <a:endParaRPr b="0" lang="en-US" sz="1600" spc="-1" strike="noStrike">
              <a:latin typeface="Arial"/>
            </a:endParaRPr>
          </a:p>
          <a:p>
            <a:pPr marL="171360" indent="-171000">
              <a:lnSpc>
                <a:spcPct val="100000"/>
              </a:lnSpc>
              <a:buClr>
                <a:srgbClr val="ffffff"/>
              </a:buClr>
              <a:buFont typeface="Arial"/>
              <a:buChar char="•"/>
            </a:pPr>
            <a:r>
              <a:rPr b="0" lang="en-US" sz="1600" spc="-1" strike="noStrike">
                <a:solidFill>
                  <a:srgbClr val="ffffff"/>
                </a:solidFill>
                <a:latin typeface="Fira Sans Condensed Light"/>
                <a:ea typeface="DejaVu Sans"/>
              </a:rPr>
              <a:t>getWrong()</a:t>
            </a:r>
            <a:endParaRPr b="0" lang="en-US" sz="1600" spc="-1" strike="noStrike">
              <a:latin typeface="Arial"/>
            </a:endParaRPr>
          </a:p>
          <a:p>
            <a:pPr marL="171360" indent="-171000">
              <a:lnSpc>
                <a:spcPct val="100000"/>
              </a:lnSpc>
              <a:buClr>
                <a:srgbClr val="ffffff"/>
              </a:buClr>
              <a:buFont typeface="Arial"/>
              <a:buChar char="•"/>
            </a:pPr>
            <a:r>
              <a:rPr b="0" lang="en-US" sz="1600" spc="-1" strike="noStrike">
                <a:solidFill>
                  <a:srgbClr val="ffffff"/>
                </a:solidFill>
                <a:latin typeface="Fira Sans Condensed Light"/>
                <a:ea typeface="DejaVu Sans"/>
              </a:rPr>
              <a:t>getResults()</a:t>
            </a:r>
            <a:endParaRPr b="0" lang="en-US" sz="1600" spc="-1" strike="noStrike">
              <a:latin typeface="Arial"/>
            </a:endParaRPr>
          </a:p>
          <a:p>
            <a:pPr marL="171360" indent="-171000">
              <a:lnSpc>
                <a:spcPct val="100000"/>
              </a:lnSpc>
              <a:buClr>
                <a:srgbClr val="ffffff"/>
              </a:buClr>
              <a:buFont typeface="Arial"/>
              <a:buChar char="•"/>
            </a:pPr>
            <a:r>
              <a:rPr b="0" lang="en-US" sz="1600" spc="-1" strike="noStrike">
                <a:solidFill>
                  <a:srgbClr val="ffffff"/>
                </a:solidFill>
                <a:latin typeface="Fira Sans Condensed Light"/>
                <a:ea typeface="DejaVu Sans"/>
              </a:rPr>
              <a:t>wholeGenome(file)</a:t>
            </a:r>
            <a:endParaRPr b="0" lang="en-US" sz="1600" spc="-1" strike="noStrike">
              <a:latin typeface="Arial"/>
            </a:endParaRPr>
          </a:p>
          <a:p>
            <a:pPr marL="171360" indent="-171000">
              <a:lnSpc>
                <a:spcPct val="100000"/>
              </a:lnSpc>
              <a:buClr>
                <a:srgbClr val="ffffff"/>
              </a:buClr>
              <a:buFont typeface="Arial"/>
              <a:buChar char="•"/>
            </a:pPr>
            <a:r>
              <a:rPr b="0" lang="en-US" sz="1600" spc="-1" strike="noStrike">
                <a:solidFill>
                  <a:srgbClr val="ffffff"/>
                </a:solidFill>
                <a:latin typeface="Fira Sans Condensed Light"/>
                <a:ea typeface="DejaVu Sans"/>
              </a:rPr>
              <a:t>wholeExome(file)</a:t>
            </a:r>
            <a:endParaRPr b="0" lang="en-US" sz="1600" spc="-1" strike="noStrike">
              <a:latin typeface="Arial"/>
            </a:endParaRPr>
          </a:p>
          <a:p>
            <a:pPr marL="171360" indent="-171000">
              <a:lnSpc>
                <a:spcPct val="100000"/>
              </a:lnSpc>
              <a:buClr>
                <a:srgbClr val="ffffff"/>
              </a:buClr>
              <a:buFont typeface="Arial"/>
              <a:buChar char="•"/>
            </a:pPr>
            <a:r>
              <a:rPr b="0" lang="en-US" sz="1600" spc="-1" strike="noStrike">
                <a:solidFill>
                  <a:srgbClr val="ffffff"/>
                </a:solidFill>
                <a:latin typeface="Fira Sans Condensed Light"/>
                <a:ea typeface="DejaVu Sans"/>
              </a:rPr>
              <a:t>rsNumbers(allelesData)</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sp>
        <p:nvSpPr>
          <p:cNvPr id="315" name="CustomShape 3"/>
          <p:cNvSpPr/>
          <p:nvPr/>
        </p:nvSpPr>
        <p:spPr>
          <a:xfrm>
            <a:off x="74520" y="462276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11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584280" y="332280"/>
            <a:ext cx="8228880" cy="8582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800" spc="-1" strike="noStrike">
                <a:solidFill>
                  <a:srgbClr val="ffffff"/>
                </a:solidFill>
                <a:latin typeface="Fira Sans Condensed Light"/>
                <a:ea typeface="DejaVu Sans"/>
              </a:rPr>
              <a:t>Functional requirements</a:t>
            </a:r>
            <a:br/>
            <a:endParaRPr b="0" lang="en-US" sz="1800" spc="-1" strike="noStrike">
              <a:latin typeface="Arial"/>
            </a:endParaRPr>
          </a:p>
        </p:txBody>
      </p:sp>
      <p:sp>
        <p:nvSpPr>
          <p:cNvPr id="317" name="CustomShape 2"/>
          <p:cNvSpPr/>
          <p:nvPr/>
        </p:nvSpPr>
        <p:spPr>
          <a:xfrm>
            <a:off x="828360" y="1190880"/>
            <a:ext cx="4091400" cy="18514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285840" indent="-285480">
              <a:lnSpc>
                <a:spcPct val="100000"/>
              </a:lnSpc>
              <a:buClr>
                <a:srgbClr val="ffffff"/>
              </a:buClr>
              <a:buFont typeface="Arial"/>
              <a:buChar char="•"/>
            </a:pPr>
            <a:r>
              <a:rPr b="0" lang="en-US" sz="1600" spc="-1" strike="noStrike">
                <a:solidFill>
                  <a:srgbClr val="ffffff"/>
                </a:solidFill>
                <a:latin typeface="Fira Sans Condensed Light"/>
                <a:ea typeface="DejaVu Sans"/>
              </a:rPr>
              <a:t>Security</a:t>
            </a:r>
            <a:endParaRPr b="0" lang="en-US" sz="1600" spc="-1" strike="noStrike">
              <a:latin typeface="Arial"/>
            </a:endParaRPr>
          </a:p>
          <a:p>
            <a:pPr marL="285840" indent="-285480">
              <a:lnSpc>
                <a:spcPct val="100000"/>
              </a:lnSpc>
              <a:buClr>
                <a:srgbClr val="ffffff"/>
              </a:buClr>
              <a:buFont typeface="Arial"/>
              <a:buChar char="•"/>
            </a:pPr>
            <a:r>
              <a:rPr b="0" lang="en-US" sz="1600" spc="-1" strike="noStrike">
                <a:solidFill>
                  <a:srgbClr val="ffffff"/>
                </a:solidFill>
                <a:latin typeface="Fira Sans Condensed Light"/>
                <a:ea typeface="DejaVu Sans"/>
              </a:rPr>
              <a:t>Availability</a:t>
            </a:r>
            <a:endParaRPr b="0" lang="en-US" sz="1600" spc="-1" strike="noStrike">
              <a:latin typeface="Arial"/>
            </a:endParaRPr>
          </a:p>
          <a:p>
            <a:pPr marL="285840" indent="-285480">
              <a:lnSpc>
                <a:spcPct val="100000"/>
              </a:lnSpc>
              <a:buClr>
                <a:srgbClr val="ffffff"/>
              </a:buClr>
              <a:buFont typeface="Arial"/>
              <a:buChar char="•"/>
            </a:pPr>
            <a:r>
              <a:rPr b="0" lang="en-US" sz="1600" spc="-1" strike="noStrike">
                <a:solidFill>
                  <a:srgbClr val="ffffff"/>
                </a:solidFill>
                <a:latin typeface="Fira Sans Condensed Light"/>
                <a:ea typeface="DejaVu Sans"/>
              </a:rPr>
              <a:t>Scalability</a:t>
            </a:r>
            <a:endParaRPr b="0" lang="en-US" sz="1600" spc="-1" strike="noStrike">
              <a:latin typeface="Arial"/>
            </a:endParaRPr>
          </a:p>
          <a:p>
            <a:pPr marL="285840" indent="-285480">
              <a:lnSpc>
                <a:spcPct val="100000"/>
              </a:lnSpc>
              <a:buClr>
                <a:srgbClr val="ffffff"/>
              </a:buClr>
              <a:buFont typeface="Arial"/>
              <a:buChar char="•"/>
            </a:pPr>
            <a:r>
              <a:rPr b="0" lang="en-US" sz="1600" spc="-1" strike="noStrike">
                <a:solidFill>
                  <a:srgbClr val="ffffff"/>
                </a:solidFill>
                <a:latin typeface="Fira Sans Condensed Light"/>
                <a:ea typeface="DejaVu Sans"/>
              </a:rPr>
              <a:t>Performance</a:t>
            </a:r>
            <a:endParaRPr b="0" lang="en-US" sz="1600" spc="-1" strike="noStrike">
              <a:latin typeface="Arial"/>
            </a:endParaRPr>
          </a:p>
        </p:txBody>
      </p:sp>
      <p:sp>
        <p:nvSpPr>
          <p:cNvPr id="318" name="CustomShape 3"/>
          <p:cNvSpPr/>
          <p:nvPr/>
        </p:nvSpPr>
        <p:spPr>
          <a:xfrm>
            <a:off x="74520" y="462276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12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264600" y="176040"/>
            <a:ext cx="5192640" cy="88524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Diagrams </a:t>
            </a:r>
            <a:endParaRPr b="0" lang="en-US" sz="3200" spc="-1" strike="noStrike">
              <a:latin typeface="Arial"/>
            </a:endParaRPr>
          </a:p>
          <a:p>
            <a:pPr>
              <a:lnSpc>
                <a:spcPct val="100000"/>
              </a:lnSpc>
              <a:tabLst>
                <a:tab algn="l" pos="0"/>
              </a:tabLst>
            </a:pPr>
            <a:r>
              <a:rPr b="1" lang="en-US" sz="1600" spc="-1" strike="noStrike">
                <a:solidFill>
                  <a:srgbClr val="f3f3f3"/>
                </a:solidFill>
                <a:latin typeface="Fira Sans Condensed Light"/>
                <a:ea typeface="DejaVu Sans"/>
              </a:rPr>
              <a:t>Class diagram:</a:t>
            </a:r>
            <a:endParaRPr b="0" lang="en-US" sz="1600" spc="-1" strike="noStrike">
              <a:latin typeface="Arial"/>
            </a:endParaRPr>
          </a:p>
        </p:txBody>
      </p:sp>
      <p:pic>
        <p:nvPicPr>
          <p:cNvPr id="320" name="Picture 3" descr=""/>
          <p:cNvPicPr/>
          <p:nvPr/>
        </p:nvPicPr>
        <p:blipFill>
          <a:blip r:embed="rId1"/>
          <a:stretch/>
        </p:blipFill>
        <p:spPr>
          <a:xfrm>
            <a:off x="491040" y="1062720"/>
            <a:ext cx="8309520" cy="3683880"/>
          </a:xfrm>
          <a:prstGeom prst="rect">
            <a:avLst/>
          </a:prstGeom>
          <a:ln>
            <a:noFill/>
          </a:ln>
        </p:spPr>
      </p:pic>
      <p:sp>
        <p:nvSpPr>
          <p:cNvPr id="321" name="CustomShape 2"/>
          <p:cNvSpPr/>
          <p:nvPr/>
        </p:nvSpPr>
        <p:spPr>
          <a:xfrm>
            <a:off x="74520" y="462276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13</a:t>
            </a:r>
            <a:endParaRPr b="0" lang="en-US" sz="1800" spc="-1" strike="noStrike">
              <a:latin typeface="Arial"/>
            </a:endParaRPr>
          </a:p>
        </p:txBody>
      </p:sp>
    </p:spTree>
  </p:cSld>
  <p:transition spd="slow">
    <p:push dir="u"/>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458280" y="75600"/>
            <a:ext cx="5192640" cy="6339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fffff"/>
                </a:solidFill>
                <a:latin typeface="Rajdhani"/>
                <a:ea typeface="DejaVu Sans"/>
              </a:rPr>
              <a:t>Dataset Used:</a:t>
            </a:r>
            <a:endParaRPr b="0" lang="en-US" sz="3200" spc="-1" strike="noStrike">
              <a:latin typeface="Arial"/>
            </a:endParaRPr>
          </a:p>
        </p:txBody>
      </p:sp>
      <p:pic>
        <p:nvPicPr>
          <p:cNvPr id="323" name="Picture 4" descr=""/>
          <p:cNvPicPr/>
          <p:nvPr/>
        </p:nvPicPr>
        <p:blipFill>
          <a:blip r:embed="rId1"/>
          <a:stretch/>
        </p:blipFill>
        <p:spPr>
          <a:xfrm>
            <a:off x="4489560" y="609480"/>
            <a:ext cx="4457520" cy="3795840"/>
          </a:xfrm>
          <a:prstGeom prst="rect">
            <a:avLst/>
          </a:prstGeom>
          <a:ln>
            <a:noFill/>
          </a:ln>
        </p:spPr>
      </p:pic>
      <p:sp>
        <p:nvSpPr>
          <p:cNvPr id="324" name="CustomShape 2"/>
          <p:cNvSpPr/>
          <p:nvPr/>
        </p:nvSpPr>
        <p:spPr>
          <a:xfrm>
            <a:off x="195120" y="897480"/>
            <a:ext cx="4091400" cy="18514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600" spc="-1" strike="noStrike">
                <a:solidFill>
                  <a:srgbClr val="ffffff"/>
                </a:solidFill>
                <a:latin typeface="Fira Sans Condensed Light"/>
                <a:ea typeface="DejaVu Sans"/>
              </a:rPr>
              <a:t>Our dataset has over 100000 instances of Rs numbers and consists of 6 main features showing both alleles for every family member and the number of chromosome for each instance</a:t>
            </a:r>
            <a:endParaRPr b="0" lang="en-US" sz="1600" spc="-1" strike="noStrike">
              <a:latin typeface="Arial"/>
            </a:endParaRPr>
          </a:p>
        </p:txBody>
      </p:sp>
      <p:sp>
        <p:nvSpPr>
          <p:cNvPr id="325" name="CustomShape 3"/>
          <p:cNvSpPr/>
          <p:nvPr/>
        </p:nvSpPr>
        <p:spPr>
          <a:xfrm>
            <a:off x="74520" y="462276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14</a:t>
            </a:r>
            <a:endParaRPr b="0" lang="en-US" sz="1800" spc="-1" strike="noStrike">
              <a:latin typeface="Arial"/>
            </a:endParaRPr>
          </a:p>
        </p:txBody>
      </p:sp>
    </p:spTree>
  </p:cSld>
  <p:transition spd="slow">
    <p:push dir="u"/>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232920" y="337320"/>
            <a:ext cx="8227440" cy="85680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Dataset Used</a:t>
            </a:r>
            <a:br/>
            <a:endParaRPr b="0" lang="en-US" sz="3200" spc="-1" strike="noStrike">
              <a:latin typeface="Arial"/>
            </a:endParaRPr>
          </a:p>
        </p:txBody>
      </p:sp>
      <p:sp>
        <p:nvSpPr>
          <p:cNvPr id="327" name="CustomShape 2"/>
          <p:cNvSpPr/>
          <p:nvPr/>
        </p:nvSpPr>
        <p:spPr>
          <a:xfrm>
            <a:off x="232920" y="833760"/>
            <a:ext cx="5160960" cy="23655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400" spc="-1" strike="noStrike">
                <a:solidFill>
                  <a:srgbClr val="dcddde"/>
                </a:solidFill>
                <a:latin typeface="Fira Sans Condensed Light"/>
                <a:ea typeface="DejaVu Sans"/>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endParaRPr b="0" lang="en-US" sz="1400" spc="-1" strike="noStrike">
              <a:latin typeface="Arial"/>
            </a:endParaRPr>
          </a:p>
        </p:txBody>
      </p:sp>
      <p:pic>
        <p:nvPicPr>
          <p:cNvPr id="328" name="Picture 5" descr=""/>
          <p:cNvPicPr/>
          <p:nvPr/>
        </p:nvPicPr>
        <p:blipFill>
          <a:blip r:embed="rId1"/>
          <a:stretch/>
        </p:blipFill>
        <p:spPr>
          <a:xfrm>
            <a:off x="5605560" y="718200"/>
            <a:ext cx="3303720" cy="4086000"/>
          </a:xfrm>
          <a:prstGeom prst="rect">
            <a:avLst/>
          </a:prstGeom>
          <a:ln>
            <a:noFill/>
          </a:ln>
        </p:spPr>
      </p:pic>
      <p:sp>
        <p:nvSpPr>
          <p:cNvPr id="329" name="CustomShape 3"/>
          <p:cNvSpPr/>
          <p:nvPr/>
        </p:nvSpPr>
        <p:spPr>
          <a:xfrm>
            <a:off x="74520" y="462276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15</a:t>
            </a:r>
            <a:endParaRPr b="0" lang="en-US" sz="1800" spc="-1" strike="noStrike">
              <a:latin typeface="Arial"/>
            </a:endParaRPr>
          </a:p>
        </p:txBody>
      </p:sp>
    </p:spTree>
  </p:cSld>
  <p:transition spd="slow">
    <p:push dir="u"/>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30" name="CustomShape 1"/>
          <p:cNvSpPr/>
          <p:nvPr/>
        </p:nvSpPr>
        <p:spPr>
          <a:xfrm>
            <a:off x="91440" y="72000"/>
            <a:ext cx="3108600" cy="47628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GB" sz="2200" spc="-1" strike="noStrike">
                <a:solidFill>
                  <a:srgbClr val="ffffff"/>
                </a:solidFill>
                <a:latin typeface="Rajdhani"/>
                <a:ea typeface="Rajdhani"/>
              </a:rPr>
              <a:t>TIME PLAN</a:t>
            </a:r>
            <a:endParaRPr b="0" lang="en-US" sz="2200" spc="-1" strike="noStrike">
              <a:latin typeface="Arial"/>
            </a:endParaRPr>
          </a:p>
        </p:txBody>
      </p:sp>
      <p:sp>
        <p:nvSpPr>
          <p:cNvPr id="331" name="CustomShape 2"/>
          <p:cNvSpPr/>
          <p:nvPr/>
        </p:nvSpPr>
        <p:spPr>
          <a:xfrm>
            <a:off x="4303440" y="274320"/>
            <a:ext cx="2880" cy="4804920"/>
          </a:xfrm>
          <a:custGeom>
            <a:avLst/>
            <a:gdLst/>
            <a:ahLst/>
            <a:rect l="l" t="t" r="r" b="b"/>
            <a:pathLst>
              <a:path w="21600" h="21600">
                <a:moveTo>
                  <a:pt x="0" y="0"/>
                </a:moveTo>
                <a:lnTo>
                  <a:pt x="21600" y="21600"/>
                </a:lnTo>
              </a:path>
            </a:pathLst>
          </a:custGeom>
          <a:noFill/>
          <a:ln w="19080">
            <a:solidFill>
              <a:schemeClr val="lt2"/>
            </a:solidFill>
            <a:round/>
            <a:headEnd len="med" type="oval" w="med"/>
            <a:tailEnd len="med" type="oval" w="med"/>
          </a:ln>
        </p:spPr>
        <p:style>
          <a:lnRef idx="0"/>
          <a:fillRef idx="0"/>
          <a:effectRef idx="0"/>
          <a:fontRef idx="minor"/>
        </p:style>
      </p:sp>
      <p:sp>
        <p:nvSpPr>
          <p:cNvPr id="332" name="CustomShape 3"/>
          <p:cNvSpPr/>
          <p:nvPr/>
        </p:nvSpPr>
        <p:spPr>
          <a:xfrm>
            <a:off x="2061360" y="1361160"/>
            <a:ext cx="2061360" cy="62388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pPr>
            <a:r>
              <a:rPr b="0" lang="en-US" sz="1400" spc="-1" strike="noStrike">
                <a:solidFill>
                  <a:srgbClr val="ffffff"/>
                </a:solidFill>
                <a:latin typeface="Fira Sans Condensed Light"/>
                <a:ea typeface="Fira Sans Condensed Light"/>
              </a:rPr>
              <a:t>Whole genome processing from the sources we gathered</a:t>
            </a:r>
            <a:endParaRPr b="0" lang="en-US" sz="1400" spc="-1" strike="noStrike">
              <a:latin typeface="Arial"/>
            </a:endParaRPr>
          </a:p>
        </p:txBody>
      </p:sp>
      <p:sp>
        <p:nvSpPr>
          <p:cNvPr id="333" name="CustomShape 4"/>
          <p:cNvSpPr/>
          <p:nvPr/>
        </p:nvSpPr>
        <p:spPr>
          <a:xfrm>
            <a:off x="4545720" y="1361160"/>
            <a:ext cx="2061360" cy="6238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800" spc="-1" strike="noStrike">
                <a:solidFill>
                  <a:srgbClr val="ffffff"/>
                </a:solidFill>
                <a:latin typeface="Rajdhani"/>
                <a:ea typeface="Rajdhani"/>
              </a:rPr>
              <a:t>B</a:t>
            </a:r>
            <a:r>
              <a:rPr b="1" lang="en-GB" sz="1800" spc="-1" strike="noStrike">
                <a:solidFill>
                  <a:srgbClr val="ffffff"/>
                </a:solidFill>
                <a:latin typeface="Rajdhani"/>
                <a:ea typeface="Rajdhani"/>
              </a:rPr>
              <a:t>y the end of </a:t>
            </a:r>
            <a:r>
              <a:rPr b="1" lang="en-US" sz="1800" spc="-1" strike="noStrike">
                <a:solidFill>
                  <a:srgbClr val="ffffff"/>
                </a:solidFill>
                <a:latin typeface="Rajdhani"/>
                <a:ea typeface="Rajdhani"/>
              </a:rPr>
              <a:t>January</a:t>
            </a:r>
            <a:endParaRPr b="0" lang="en-US" sz="1800" spc="-1" strike="noStrike">
              <a:latin typeface="Arial"/>
            </a:endParaRPr>
          </a:p>
        </p:txBody>
      </p:sp>
      <p:sp>
        <p:nvSpPr>
          <p:cNvPr id="334" name="CustomShape 5"/>
          <p:cNvSpPr/>
          <p:nvPr/>
        </p:nvSpPr>
        <p:spPr>
          <a:xfrm>
            <a:off x="4637520" y="2066400"/>
            <a:ext cx="2061360" cy="6238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ffffff"/>
                </a:solidFill>
                <a:latin typeface="Fira Sans Condensed Light"/>
                <a:ea typeface="Fira Sans Condensed Light"/>
              </a:rPr>
              <a:t>Potentially add Whole genome in our system based on the information we gathered</a:t>
            </a:r>
            <a:endParaRPr b="0" lang="en-US" sz="1400" spc="-1" strike="noStrike">
              <a:latin typeface="Arial"/>
            </a:endParaRPr>
          </a:p>
        </p:txBody>
      </p:sp>
      <p:sp>
        <p:nvSpPr>
          <p:cNvPr id="335" name="CustomShape 6"/>
          <p:cNvSpPr/>
          <p:nvPr/>
        </p:nvSpPr>
        <p:spPr>
          <a:xfrm>
            <a:off x="2082240" y="3349800"/>
            <a:ext cx="2061360" cy="623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ffffff"/>
                </a:solidFill>
                <a:latin typeface="Fira Sans Condensed Light"/>
                <a:ea typeface="Fira Sans Condensed Light"/>
              </a:rPr>
              <a:t>Implement at least 60 % of the GUI application and mobile application</a:t>
            </a:r>
            <a:endParaRPr b="0" lang="en-US" sz="1400" spc="-1" strike="noStrike">
              <a:latin typeface="Arial"/>
            </a:endParaRPr>
          </a:p>
        </p:txBody>
      </p:sp>
      <p:sp>
        <p:nvSpPr>
          <p:cNvPr id="336" name="CustomShape 7"/>
          <p:cNvSpPr/>
          <p:nvPr/>
        </p:nvSpPr>
        <p:spPr>
          <a:xfrm>
            <a:off x="4617720" y="4290120"/>
            <a:ext cx="2061360" cy="62388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400" spc="-1" strike="noStrike">
                <a:solidFill>
                  <a:srgbClr val="ffffff"/>
                </a:solidFill>
                <a:latin typeface="Fira Sans Condensed Light"/>
                <a:ea typeface="Fira Sans Condensed Light"/>
              </a:rPr>
              <a:t>Prove that if is at least a relevance or kinship degree </a:t>
            </a:r>
            <a:endParaRPr b="0" lang="en-US" sz="1400" spc="-1" strike="noStrike">
              <a:latin typeface="Arial"/>
            </a:endParaRPr>
          </a:p>
        </p:txBody>
      </p:sp>
      <p:sp>
        <p:nvSpPr>
          <p:cNvPr id="337" name="CustomShape 8"/>
          <p:cNvSpPr/>
          <p:nvPr/>
        </p:nvSpPr>
        <p:spPr>
          <a:xfrm>
            <a:off x="2061360" y="2386080"/>
            <a:ext cx="2061360" cy="6238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GB" sz="1800" spc="-1" strike="noStrike">
                <a:solidFill>
                  <a:srgbClr val="ffffff"/>
                </a:solidFill>
                <a:latin typeface="Rajdhani"/>
                <a:ea typeface="Rajdhani"/>
              </a:rPr>
              <a:t>By the end of </a:t>
            </a:r>
            <a:r>
              <a:rPr b="1" lang="en-US" sz="1800" spc="-1" strike="noStrike">
                <a:solidFill>
                  <a:srgbClr val="ffffff"/>
                </a:solidFill>
                <a:latin typeface="Rajdhani"/>
                <a:ea typeface="Rajdhani"/>
              </a:rPr>
              <a:t>February</a:t>
            </a:r>
            <a:endParaRPr b="0" lang="en-US" sz="1800" spc="-1" strike="noStrike">
              <a:latin typeface="Arial"/>
            </a:endParaRPr>
          </a:p>
        </p:txBody>
      </p:sp>
      <p:sp>
        <p:nvSpPr>
          <p:cNvPr id="338" name="CustomShape 9"/>
          <p:cNvSpPr/>
          <p:nvPr/>
        </p:nvSpPr>
        <p:spPr>
          <a:xfrm>
            <a:off x="4602240" y="3385800"/>
            <a:ext cx="2061360" cy="6238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US" sz="1800" spc="-1" strike="noStrike">
                <a:solidFill>
                  <a:srgbClr val="ffffff"/>
                </a:solidFill>
                <a:latin typeface="Rajdhani"/>
                <a:ea typeface="Rajdhani"/>
              </a:rPr>
              <a:t>B</a:t>
            </a:r>
            <a:r>
              <a:rPr b="1" lang="en-GB" sz="1800" spc="-1" strike="noStrike">
                <a:solidFill>
                  <a:srgbClr val="ffffff"/>
                </a:solidFill>
                <a:latin typeface="Rajdhani"/>
                <a:ea typeface="Rajdhani"/>
              </a:rPr>
              <a:t>efore the end of Februrary </a:t>
            </a:r>
            <a:endParaRPr b="0" lang="en-US" sz="1800" spc="-1" strike="noStrike">
              <a:latin typeface="Arial"/>
            </a:endParaRPr>
          </a:p>
        </p:txBody>
      </p:sp>
      <p:sp>
        <p:nvSpPr>
          <p:cNvPr id="339" name="CustomShape 10"/>
          <p:cNvSpPr/>
          <p:nvPr/>
        </p:nvSpPr>
        <p:spPr>
          <a:xfrm>
            <a:off x="1989360" y="4254120"/>
            <a:ext cx="2061360" cy="6238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800" spc="-1" strike="noStrike">
                <a:solidFill>
                  <a:srgbClr val="ffffff"/>
                </a:solidFill>
                <a:latin typeface="Rajdhani"/>
                <a:ea typeface="Rajdhani"/>
              </a:rPr>
              <a:t>Start by the end of February</a:t>
            </a:r>
            <a:endParaRPr b="0" lang="en-US" sz="1800" spc="-1" strike="noStrike">
              <a:latin typeface="Arial"/>
            </a:endParaRPr>
          </a:p>
        </p:txBody>
      </p:sp>
      <p:sp>
        <p:nvSpPr>
          <p:cNvPr id="340" name="CustomShape 11"/>
          <p:cNvSpPr/>
          <p:nvPr/>
        </p:nvSpPr>
        <p:spPr>
          <a:xfrm>
            <a:off x="4134960" y="1725480"/>
            <a:ext cx="30996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41" name="CustomShape 12"/>
          <p:cNvSpPr/>
          <p:nvPr/>
        </p:nvSpPr>
        <p:spPr>
          <a:xfrm>
            <a:off x="4197600" y="2805120"/>
            <a:ext cx="20592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42" name="CustomShape 13"/>
          <p:cNvSpPr/>
          <p:nvPr/>
        </p:nvSpPr>
        <p:spPr>
          <a:xfrm>
            <a:off x="4145760" y="3663000"/>
            <a:ext cx="30996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43" name="CustomShape 14"/>
          <p:cNvSpPr/>
          <p:nvPr/>
        </p:nvSpPr>
        <p:spPr>
          <a:xfrm>
            <a:off x="4118040" y="4530240"/>
            <a:ext cx="30996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44" name="CustomShape 15"/>
          <p:cNvSpPr/>
          <p:nvPr/>
        </p:nvSpPr>
        <p:spPr>
          <a:xfrm>
            <a:off x="2702160" y="590760"/>
            <a:ext cx="1589400" cy="6238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600" spc="-1" strike="noStrike">
                <a:solidFill>
                  <a:srgbClr val="ffffff"/>
                </a:solidFill>
                <a:latin typeface="Rajdhani"/>
                <a:ea typeface="Rajdhani"/>
              </a:rPr>
              <a:t>13/1/2022</a:t>
            </a:r>
            <a:endParaRPr b="0" lang="en-US" sz="1600" spc="-1" strike="noStrike">
              <a:latin typeface="Arial"/>
            </a:endParaRPr>
          </a:p>
        </p:txBody>
      </p:sp>
      <p:sp>
        <p:nvSpPr>
          <p:cNvPr id="345" name="CustomShape 16"/>
          <p:cNvSpPr/>
          <p:nvPr/>
        </p:nvSpPr>
        <p:spPr>
          <a:xfrm>
            <a:off x="4527360" y="567360"/>
            <a:ext cx="1775520" cy="61704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400" spc="-1" strike="noStrike">
                <a:solidFill>
                  <a:srgbClr val="ffffff"/>
                </a:solidFill>
                <a:latin typeface="Fira Sans Condensed Light"/>
                <a:ea typeface="Fira Sans Condensed Light"/>
              </a:rPr>
              <a:t>Enhance everything we implemented so far</a:t>
            </a:r>
            <a:endParaRPr b="0" lang="en-US" sz="1400" spc="-1" strike="noStrike">
              <a:latin typeface="Arial"/>
            </a:endParaRPr>
          </a:p>
        </p:txBody>
      </p:sp>
      <p:sp>
        <p:nvSpPr>
          <p:cNvPr id="346" name="CustomShape 17"/>
          <p:cNvSpPr/>
          <p:nvPr/>
        </p:nvSpPr>
        <p:spPr>
          <a:xfrm>
            <a:off x="4135680" y="867960"/>
            <a:ext cx="33084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47" name="CustomShape 18"/>
          <p:cNvSpPr/>
          <p:nvPr/>
        </p:nvSpPr>
        <p:spPr>
          <a:xfrm>
            <a:off x="323280" y="466020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16</a:t>
            </a:r>
            <a:endParaRPr b="0" lang="en-US" sz="1800" spc="-1" strike="noStrike">
              <a:latin typeface="Arial"/>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70" name="CustomShape 1"/>
          <p:cNvSpPr/>
          <p:nvPr/>
        </p:nvSpPr>
        <p:spPr>
          <a:xfrm>
            <a:off x="720720" y="51120"/>
            <a:ext cx="7701480" cy="5702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GB" sz="3000" spc="-1" strike="noStrike">
                <a:solidFill>
                  <a:srgbClr val="f3f3f3"/>
                </a:solidFill>
                <a:latin typeface="Arial"/>
                <a:ea typeface="Rajdhani"/>
              </a:rPr>
              <a:t>Agenda</a:t>
            </a:r>
            <a:endParaRPr b="0" lang="en-US" sz="3000" spc="-1" strike="noStrike">
              <a:latin typeface="Arial"/>
            </a:endParaRPr>
          </a:p>
        </p:txBody>
      </p:sp>
      <p:sp>
        <p:nvSpPr>
          <p:cNvPr id="271" name="CustomShape 2"/>
          <p:cNvSpPr/>
          <p:nvPr/>
        </p:nvSpPr>
        <p:spPr>
          <a:xfrm>
            <a:off x="720720" y="1212120"/>
            <a:ext cx="7003080" cy="27640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285840" indent="-285480">
              <a:lnSpc>
                <a:spcPct val="100000"/>
              </a:lnSpc>
              <a:buClr>
                <a:srgbClr val="ffffff"/>
              </a:buClr>
              <a:buFont typeface="Arial"/>
              <a:buChar char="•"/>
            </a:pPr>
            <a:r>
              <a:rPr b="0" lang="en-US" sz="1400" spc="-1" strike="noStrike">
                <a:solidFill>
                  <a:srgbClr val="ffffff"/>
                </a:solidFill>
                <a:latin typeface="Arial"/>
                <a:ea typeface="DejaVu Sans"/>
              </a:rPr>
              <a:t>Introduction</a:t>
            </a:r>
            <a:endParaRPr b="0" lang="en-US" sz="1400" spc="-1" strike="noStrike">
              <a:latin typeface="Arial"/>
            </a:endParaRPr>
          </a:p>
          <a:p>
            <a:pPr marL="285840" indent="-285480">
              <a:lnSpc>
                <a:spcPct val="100000"/>
              </a:lnSpc>
              <a:buClr>
                <a:srgbClr val="ffffff"/>
              </a:buClr>
              <a:buFont typeface="Arial"/>
              <a:buChar char="•"/>
            </a:pPr>
            <a:r>
              <a:rPr b="0" lang="en-US" sz="1400" spc="-1" strike="noStrike">
                <a:solidFill>
                  <a:srgbClr val="ffffff"/>
                </a:solidFill>
                <a:latin typeface="Arial"/>
                <a:ea typeface="DejaVu Sans"/>
              </a:rPr>
              <a:t>Problem Statement</a:t>
            </a:r>
            <a:endParaRPr b="0" lang="en-US" sz="1400" spc="-1" strike="noStrike">
              <a:latin typeface="Arial"/>
            </a:endParaRPr>
          </a:p>
          <a:p>
            <a:pPr marL="285840" indent="-285480">
              <a:lnSpc>
                <a:spcPct val="100000"/>
              </a:lnSpc>
              <a:buClr>
                <a:srgbClr val="ffffff"/>
              </a:buClr>
              <a:buFont typeface="Arial"/>
              <a:buChar char="•"/>
            </a:pPr>
            <a:r>
              <a:rPr b="0" lang="en-US" sz="1400" spc="-1" strike="noStrike">
                <a:solidFill>
                  <a:srgbClr val="ffffff"/>
                </a:solidFill>
                <a:latin typeface="Arial"/>
                <a:ea typeface="DejaVu Sans"/>
              </a:rPr>
              <a:t>Objectives</a:t>
            </a:r>
            <a:endParaRPr b="0" lang="en-US" sz="1400" spc="-1" strike="noStrike">
              <a:latin typeface="Arial"/>
            </a:endParaRPr>
          </a:p>
          <a:p>
            <a:pPr marL="285840" indent="-285480">
              <a:lnSpc>
                <a:spcPct val="100000"/>
              </a:lnSpc>
              <a:buClr>
                <a:srgbClr val="ffffff"/>
              </a:buClr>
              <a:buFont typeface="Arial"/>
              <a:buChar char="•"/>
            </a:pPr>
            <a:r>
              <a:rPr b="0" lang="en-US" sz="1400" spc="-1" strike="noStrike">
                <a:solidFill>
                  <a:srgbClr val="ffffff"/>
                </a:solidFill>
                <a:latin typeface="Arial"/>
                <a:ea typeface="DejaVu Sans"/>
              </a:rPr>
              <a:t>System Overview</a:t>
            </a:r>
            <a:endParaRPr b="0" lang="en-US" sz="1400" spc="-1" strike="noStrike">
              <a:latin typeface="Arial"/>
            </a:endParaRPr>
          </a:p>
          <a:p>
            <a:pPr marL="285840" indent="-285480">
              <a:lnSpc>
                <a:spcPct val="100000"/>
              </a:lnSpc>
              <a:buClr>
                <a:srgbClr val="ffffff"/>
              </a:buClr>
              <a:buFont typeface="Arial"/>
              <a:buChar char="•"/>
            </a:pPr>
            <a:r>
              <a:rPr b="0" lang="en-US" sz="1400" spc="-1" strike="noStrike">
                <a:solidFill>
                  <a:srgbClr val="ffffff"/>
                </a:solidFill>
                <a:latin typeface="Arial"/>
                <a:ea typeface="DejaVu Sans"/>
              </a:rPr>
              <a:t>Use Cases</a:t>
            </a:r>
            <a:endParaRPr b="0" lang="en-US" sz="1400" spc="-1" strike="noStrike">
              <a:latin typeface="Arial"/>
            </a:endParaRPr>
          </a:p>
          <a:p>
            <a:pPr marL="285840" indent="-285480">
              <a:lnSpc>
                <a:spcPct val="100000"/>
              </a:lnSpc>
              <a:buClr>
                <a:srgbClr val="ffffff"/>
              </a:buClr>
              <a:buFont typeface="Arial"/>
              <a:buChar char="•"/>
            </a:pPr>
            <a:r>
              <a:rPr b="0" lang="en-US" sz="1400" spc="-1" strike="noStrike">
                <a:solidFill>
                  <a:srgbClr val="ffffff"/>
                </a:solidFill>
                <a:latin typeface="Arial"/>
                <a:ea typeface="DejaVu Sans"/>
              </a:rPr>
              <a:t>Functional &amp; Non functional Requirements </a:t>
            </a:r>
            <a:endParaRPr b="0" lang="en-US" sz="1400" spc="-1" strike="noStrike">
              <a:latin typeface="Arial"/>
            </a:endParaRPr>
          </a:p>
          <a:p>
            <a:pPr marL="285840" indent="-285480">
              <a:lnSpc>
                <a:spcPct val="100000"/>
              </a:lnSpc>
              <a:buClr>
                <a:srgbClr val="ffffff"/>
              </a:buClr>
              <a:buFont typeface="Arial"/>
              <a:buChar char="•"/>
            </a:pPr>
            <a:r>
              <a:rPr b="0" lang="en-US" sz="1400" spc="-1" strike="noStrike">
                <a:solidFill>
                  <a:srgbClr val="ffffff"/>
                </a:solidFill>
                <a:latin typeface="Arial"/>
                <a:ea typeface="DejaVu Sans"/>
              </a:rPr>
              <a:t>Class Diagram</a:t>
            </a:r>
            <a:endParaRPr b="0" lang="en-US" sz="1400" spc="-1" strike="noStrike">
              <a:latin typeface="Arial"/>
            </a:endParaRPr>
          </a:p>
          <a:p>
            <a:pPr marL="285840" indent="-285480">
              <a:lnSpc>
                <a:spcPct val="100000"/>
              </a:lnSpc>
              <a:buClr>
                <a:srgbClr val="ffffff"/>
              </a:buClr>
              <a:buFont typeface="Arial"/>
              <a:buChar char="•"/>
            </a:pPr>
            <a:r>
              <a:rPr b="0" lang="en-US" sz="1400" spc="-1" strike="noStrike">
                <a:solidFill>
                  <a:srgbClr val="ffffff"/>
                </a:solidFill>
                <a:latin typeface="Arial"/>
                <a:ea typeface="DejaVu Sans"/>
              </a:rPr>
              <a:t>Data design (Database &amp; Dataset)</a:t>
            </a:r>
            <a:endParaRPr b="0" lang="en-US" sz="1400" spc="-1" strike="noStrike">
              <a:latin typeface="Arial"/>
            </a:endParaRPr>
          </a:p>
          <a:p>
            <a:pPr marL="285840" indent="-285480">
              <a:lnSpc>
                <a:spcPct val="100000"/>
              </a:lnSpc>
              <a:buClr>
                <a:srgbClr val="ffffff"/>
              </a:buClr>
              <a:buFont typeface="Arial"/>
              <a:buChar char="•"/>
            </a:pPr>
            <a:r>
              <a:rPr b="0" lang="en-US" sz="1400" spc="-1" strike="noStrike">
                <a:solidFill>
                  <a:srgbClr val="ffffff"/>
                </a:solidFill>
                <a:latin typeface="Arial"/>
                <a:ea typeface="DejaVu Sans"/>
              </a:rPr>
              <a:t>Live Demo`</a:t>
            </a:r>
            <a:endParaRPr b="0" lang="en-US" sz="1400" spc="-1" strike="noStrike">
              <a:latin typeface="Arial"/>
            </a:endParaRPr>
          </a:p>
        </p:txBody>
      </p:sp>
    </p:spTree>
  </p:cSld>
  <p:transition spd="slow">
    <p:push dir="u"/>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91440" y="91440"/>
            <a:ext cx="5192640" cy="6339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Live Demo</a:t>
            </a:r>
            <a:endParaRPr b="0" lang="en-US" sz="3200" spc="-1" strike="noStrike">
              <a:latin typeface="Arial"/>
            </a:endParaRPr>
          </a:p>
        </p:txBody>
      </p:sp>
      <p:sp>
        <p:nvSpPr>
          <p:cNvPr id="349"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19</a:t>
            </a:r>
            <a:endParaRPr b="0" lang="en-US" sz="1800" spc="-1" strike="noStrike">
              <a:latin typeface="Arial"/>
            </a:endParaRPr>
          </a:p>
        </p:txBody>
      </p:sp>
      <p:sp>
        <p:nvSpPr>
          <p:cNvPr id="350" name="TextShape 3"/>
          <p:cNvSpPr txBox="1"/>
          <p:nvPr/>
        </p:nvSpPr>
        <p:spPr>
          <a:xfrm>
            <a:off x="365760" y="1463040"/>
            <a:ext cx="7132320" cy="1097280"/>
          </a:xfrm>
          <a:prstGeom prst="rect">
            <a:avLst/>
          </a:prstGeom>
          <a:noFill/>
          <a:ln>
            <a:noFill/>
          </a:ln>
        </p:spPr>
        <p:txBody>
          <a:bodyPr lIns="90000" rIns="90000" tIns="45000" bIns="45000">
            <a:noAutofit/>
          </a:bodyPr>
          <a:p>
            <a:r>
              <a:rPr b="1" lang="en-US" sz="2400" spc="-1" strike="noStrike" u="sng">
                <a:solidFill>
                  <a:srgbClr val="ffffff"/>
                </a:solidFill>
                <a:uFillTx/>
                <a:latin typeface="Times New Roman"/>
                <a:hlinkClick r:id="rId1"/>
              </a:rPr>
              <a:t>https://drive.google.com/file/d/1CCrENZUZtcn9dRaEpCdubUcRlW9RRIYB/view?usp=sharing</a:t>
            </a:r>
            <a:endParaRPr b="0" lang="en-US" sz="2400" spc="-1" strike="noStrike">
              <a:latin typeface="Times New Roman"/>
            </a:endParaRPr>
          </a:p>
        </p:txBody>
      </p:sp>
    </p:spTree>
  </p:cSld>
  <p:transition spd="slow">
    <p:push dir="u"/>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2502720" y="1108800"/>
            <a:ext cx="4017600" cy="146016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4800" spc="-1" strike="noStrike">
                <a:solidFill>
                  <a:srgbClr val="f3f3f3"/>
                </a:solidFill>
                <a:latin typeface="Rajdhani"/>
                <a:ea typeface="Rajdhani"/>
              </a:rPr>
              <a:t>THANK You!</a:t>
            </a:r>
            <a:endParaRPr b="0" lang="en-US" sz="4800" spc="-1" strike="noStrike">
              <a:latin typeface="Arial"/>
            </a:endParaRPr>
          </a:p>
        </p:txBody>
      </p:sp>
      <p:sp>
        <p:nvSpPr>
          <p:cNvPr id="352" name="CustomShape 2"/>
          <p:cNvSpPr/>
          <p:nvPr/>
        </p:nvSpPr>
        <p:spPr>
          <a:xfrm>
            <a:off x="2562120" y="2571840"/>
            <a:ext cx="4017600" cy="120132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GB" sz="1400" spc="-1" strike="noStrike">
                <a:solidFill>
                  <a:srgbClr val="f3f3f3"/>
                </a:solidFill>
                <a:latin typeface="Fira Sans Condensed Light"/>
                <a:ea typeface="Fira Sans Condensed Light"/>
              </a:rPr>
              <a:t>Do you have any questions? </a:t>
            </a:r>
            <a:r>
              <a:rPr b="0" lang="en-GB" sz="1400" spc="-1" strike="noStrike">
                <a:solidFill>
                  <a:srgbClr val="f3f3f3"/>
                </a:solidFill>
                <a:latin typeface="Wingdings"/>
                <a:ea typeface="Fira Sans Condensed Light"/>
              </a:rPr>
              <a:t></a:t>
            </a:r>
            <a:endParaRPr b="0" lang="en-US" sz="1400" spc="-1" strike="noStrike">
              <a:latin typeface="Arial"/>
            </a:endParaRPr>
          </a:p>
          <a:p>
            <a:pPr algn="ctr">
              <a:lnSpc>
                <a:spcPct val="100000"/>
              </a:lnSpc>
              <a:tabLst>
                <a:tab algn="l" pos="0"/>
              </a:tabLst>
            </a:pPr>
            <a:endParaRPr b="0" lang="en-US" sz="1400" spc="-1" strike="noStrike">
              <a:latin typeface="Arial"/>
            </a:endParaRPr>
          </a:p>
        </p:txBody>
      </p:sp>
    </p:spTree>
  </p:cSld>
  <p:transition spd="slow">
    <p:push dir="u"/>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72" name="CustomShape 1"/>
          <p:cNvSpPr/>
          <p:nvPr/>
        </p:nvSpPr>
        <p:spPr>
          <a:xfrm>
            <a:off x="651240" y="513360"/>
            <a:ext cx="4091400" cy="6339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Introduction</a:t>
            </a:r>
            <a:r>
              <a:rPr b="1" lang="en-US" sz="3200" spc="-1" strike="noStrike">
                <a:solidFill>
                  <a:srgbClr val="f3f3f3"/>
                </a:solidFill>
                <a:latin typeface="Fira Sans Condensed Light"/>
                <a:ea typeface="Fira Sans Condensed Light"/>
              </a:rPr>
              <a:t> </a:t>
            </a:r>
            <a:endParaRPr b="0" lang="en-US" sz="3200" spc="-1" strike="noStrike">
              <a:latin typeface="Arial"/>
            </a:endParaRPr>
          </a:p>
        </p:txBody>
      </p:sp>
      <p:pic>
        <p:nvPicPr>
          <p:cNvPr id="273" name="Picture 16" descr=""/>
          <p:cNvPicPr/>
          <p:nvPr/>
        </p:nvPicPr>
        <p:blipFill>
          <a:blip r:embed="rId2"/>
          <a:stretch/>
        </p:blipFill>
        <p:spPr>
          <a:xfrm>
            <a:off x="5819040" y="377280"/>
            <a:ext cx="3135600" cy="2311200"/>
          </a:xfrm>
          <a:prstGeom prst="rect">
            <a:avLst/>
          </a:prstGeom>
          <a:ln>
            <a:noFill/>
          </a:ln>
          <a:effectLst>
            <a:softEdge rad="112500"/>
          </a:effectLst>
        </p:spPr>
      </p:pic>
      <p:pic>
        <p:nvPicPr>
          <p:cNvPr id="274" name="Picture 17" descr=""/>
          <p:cNvPicPr/>
          <p:nvPr/>
        </p:nvPicPr>
        <p:blipFill>
          <a:blip r:embed="rId3"/>
          <a:stretch/>
        </p:blipFill>
        <p:spPr>
          <a:xfrm>
            <a:off x="5819040" y="2766960"/>
            <a:ext cx="3135600" cy="2277000"/>
          </a:xfrm>
          <a:prstGeom prst="rect">
            <a:avLst/>
          </a:prstGeom>
          <a:ln>
            <a:noFill/>
          </a:ln>
          <a:effectLst>
            <a:softEdge rad="112500"/>
          </a:effectLst>
        </p:spPr>
      </p:pic>
      <p:sp>
        <p:nvSpPr>
          <p:cNvPr id="275" name="CustomShape 2"/>
          <p:cNvSpPr/>
          <p:nvPr/>
        </p:nvSpPr>
        <p:spPr>
          <a:xfrm>
            <a:off x="219600" y="1225800"/>
            <a:ext cx="5569560" cy="26056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br/>
            <a:r>
              <a:rPr b="0" lang="en-US" sz="1400" spc="-1" strike="noStrike">
                <a:solidFill>
                  <a:srgbClr val="ffffff"/>
                </a:solidFill>
                <a:latin typeface="Fira Sans Condensed Light"/>
                <a:ea typeface="Arial"/>
              </a:rPr>
              <a:t>DNA</a:t>
            </a:r>
            <a:endParaRPr b="0" lang="en-US" sz="1400" spc="-1" strike="noStrike">
              <a:latin typeface="Arial"/>
            </a:endParaRPr>
          </a:p>
          <a:p>
            <a:pPr>
              <a:lnSpc>
                <a:spcPct val="100000"/>
              </a:lnSpc>
            </a:pPr>
            <a:r>
              <a:rPr b="0" lang="en-US" sz="1400" spc="-1" strike="noStrike">
                <a:solidFill>
                  <a:srgbClr val="f3f3f3"/>
                </a:solidFill>
                <a:latin typeface="Fira Sans Condensed Light"/>
                <a:ea typeface="Arial"/>
              </a:rPr>
              <a:t>DNA molecules allow some of our characteristics to be passed down from our generation to the next (our children)</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fffff"/>
                </a:solidFill>
                <a:latin typeface="Fira Sans Condensed Light"/>
                <a:ea typeface="Arial"/>
              </a:rPr>
              <a:t>Genes →Genes are passed from parents to offspring and contain the information needed to specify traits(qualities). Genes contains a subset of the DNA and this subset is (A, T, C, G).  </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
        <p:nvSpPr>
          <p:cNvPr id="276" name="CustomShape 3"/>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a:t>
            </a:r>
            <a:endParaRPr b="0" lang="en-US" sz="1800" spc="-1" strike="noStrike">
              <a:latin typeface="Arial"/>
            </a:endParaRPr>
          </a:p>
        </p:txBody>
      </p:sp>
    </p:spTree>
  </p:cSld>
  <p:transition spd="slow">
    <p:push dir="u"/>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637560" y="547920"/>
            <a:ext cx="4091400" cy="6339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Introduction </a:t>
            </a:r>
            <a:endParaRPr b="0" lang="en-US" sz="3200" spc="-1" strike="noStrike">
              <a:latin typeface="Arial"/>
            </a:endParaRPr>
          </a:p>
        </p:txBody>
      </p:sp>
      <p:graphicFrame>
        <p:nvGraphicFramePr>
          <p:cNvPr id="278" name="Table 2"/>
          <p:cNvGraphicFramePr/>
          <p:nvPr/>
        </p:nvGraphicFramePr>
        <p:xfrm>
          <a:off x="637560" y="4249440"/>
          <a:ext cx="7543800" cy="741240"/>
        </p:xfrm>
        <a:graphic>
          <a:graphicData uri="http://schemas.openxmlformats.org/drawingml/2006/table">
            <a:tbl>
              <a:tblPr/>
              <a:tblGrid>
                <a:gridCol w="1257120"/>
                <a:gridCol w="1257120"/>
                <a:gridCol w="1257120"/>
                <a:gridCol w="1257120"/>
                <a:gridCol w="1257120"/>
                <a:gridCol w="1258560"/>
              </a:tblGrid>
              <a:tr h="370800">
                <a:tc>
                  <a:txBody>
                    <a:bodyPr>
                      <a:noAutofit/>
                    </a:bodyPr>
                    <a:p>
                      <a:pPr>
                        <a:lnSpc>
                          <a:spcPct val="100000"/>
                        </a:lnSpc>
                      </a:pPr>
                      <a:r>
                        <a:rPr b="1" lang="en-US" sz="1400" spc="-1" strike="noStrike">
                          <a:solidFill>
                            <a:srgbClr val="00c3b1"/>
                          </a:solidFill>
                          <a:latin typeface="Arial"/>
                          <a:ea typeface="Arial"/>
                        </a:rPr>
                        <a:t>RsNumber</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Father</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Mother</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Child1</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Child2</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Child3</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r>
              <a:tr h="370800">
                <a:tc>
                  <a:txBody>
                    <a:bodyPr>
                      <a:noAutofit/>
                    </a:bodyPr>
                    <a:p>
                      <a:pPr>
                        <a:lnSpc>
                          <a:spcPct val="100000"/>
                        </a:lnSpc>
                      </a:pPr>
                      <a:r>
                        <a:rPr b="0" lang="en-US" sz="1400" spc="-1" strike="noStrike">
                          <a:solidFill>
                            <a:srgbClr val="0c343d"/>
                          </a:solidFill>
                          <a:latin typeface="Arial"/>
                          <a:ea typeface="Arial"/>
                        </a:rPr>
                        <a:t>rs3131972</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AG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GG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AG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GG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GG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r>
            </a:tbl>
          </a:graphicData>
        </a:graphic>
      </p:graphicFrame>
      <p:sp>
        <p:nvSpPr>
          <p:cNvPr id="279" name="CustomShape 3"/>
          <p:cNvSpPr/>
          <p:nvPr/>
        </p:nvSpPr>
        <p:spPr>
          <a:xfrm>
            <a:off x="6105960" y="353160"/>
            <a:ext cx="2225160" cy="2020320"/>
          </a:xfrm>
          <a:prstGeom prst="roundRect">
            <a:avLst>
              <a:gd name="adj" fmla="val 16667"/>
            </a:avLst>
          </a:prstGeom>
          <a:blipFill rotWithShape="0">
            <a:blip r:embed="rId1"/>
            <a:stretch>
              <a:fillRect/>
            </a:stretch>
          </a:blipFill>
          <a:ln>
            <a:noFill/>
          </a:ln>
          <a:effectLst>
            <a:outerShdw algn="tl" blurRad="76200" dir="7800819" dist="38073" rotWithShape="0">
              <a:srgbClr val="000000">
                <a:alpha val="40000"/>
              </a:srgbClr>
            </a:outerShdw>
          </a:effectLst>
          <a:scene3d>
            <a:camera prst="orthographicFront"/>
            <a:lightRig dir="t" rig="contrasting">
              <a:rot lat="0" lon="0" rev="4200000"/>
            </a:lightRig>
          </a:scene3d>
          <a:sp3d prstMaterial="plastic">
            <a:bevelT prst="relaxedInset" w="381000" h="114300"/>
            <a:contourClr>
              <a:srgbClr val="969696"/>
            </a:contourClr>
          </a:sp3d>
        </p:spPr>
        <p:style>
          <a:lnRef idx="0"/>
          <a:fillRef idx="0"/>
          <a:effectRef idx="0"/>
          <a:fontRef idx="minor"/>
        </p:style>
      </p:sp>
      <p:sp>
        <p:nvSpPr>
          <p:cNvPr id="280" name="CustomShape 4"/>
          <p:cNvSpPr/>
          <p:nvPr/>
        </p:nvSpPr>
        <p:spPr>
          <a:xfrm>
            <a:off x="637560" y="1183320"/>
            <a:ext cx="4700160" cy="27129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302400">
              <a:lnSpc>
                <a:spcPct val="100000"/>
              </a:lnSpc>
              <a:tabLst>
                <a:tab algn="l" pos="0"/>
              </a:tabLst>
            </a:pPr>
            <a:r>
              <a:rPr b="0" lang="en-US" sz="1400" spc="-1" strike="noStrike">
                <a:solidFill>
                  <a:srgbClr val="f3f3f3"/>
                </a:solidFill>
                <a:latin typeface="Fira Sans Condensed Light"/>
                <a:ea typeface="Fira Sans Condensed Light"/>
              </a:rPr>
              <a:t>What is an RSnumebr?</a:t>
            </a:r>
            <a:endParaRPr b="0" lang="en-US" sz="1400" spc="-1" strike="noStrike">
              <a:latin typeface="Arial"/>
            </a:endParaRPr>
          </a:p>
          <a:p>
            <a:pPr marL="457200" indent="-302400">
              <a:lnSpc>
                <a:spcPct val="100000"/>
              </a:lnSpc>
              <a:tabLst>
                <a:tab algn="l" pos="0"/>
              </a:tabLst>
            </a:pPr>
            <a:endParaRPr b="0" lang="en-US" sz="1400" spc="-1" strike="noStrike">
              <a:latin typeface="Arial"/>
            </a:endParaRPr>
          </a:p>
          <a:p>
            <a:pPr marL="457200" indent="-302400">
              <a:lnSpc>
                <a:spcPct val="100000"/>
              </a:lnSpc>
              <a:tabLst>
                <a:tab algn="l" pos="0"/>
              </a:tabLst>
            </a:pPr>
            <a:r>
              <a:rPr b="0" lang="en-US" sz="1400" spc="-1" strike="noStrike">
                <a:solidFill>
                  <a:srgbClr val="f3f3f3"/>
                </a:solidFill>
                <a:latin typeface="Fira Sans Condensed Light"/>
                <a:ea typeface="Fira Sans Condensed Light"/>
              </a:rPr>
              <a:t>It is a reference number to the gene we have that consists of two alleles (one from the father and the other from the mother).</a:t>
            </a:r>
            <a:endParaRPr b="0" lang="en-US" sz="1400" spc="-1" strike="noStrike">
              <a:latin typeface="Arial"/>
            </a:endParaRPr>
          </a:p>
          <a:p>
            <a:pPr marL="457200" indent="-302400">
              <a:lnSpc>
                <a:spcPct val="100000"/>
              </a:lnSpc>
              <a:tabLst>
                <a:tab algn="l" pos="0"/>
              </a:tabLst>
            </a:pPr>
            <a:endParaRPr b="0" lang="en-US" sz="1400" spc="-1" strike="noStrike">
              <a:latin typeface="Arial"/>
            </a:endParaRPr>
          </a:p>
          <a:p>
            <a:pPr marL="457200" indent="-302400">
              <a:lnSpc>
                <a:spcPct val="100000"/>
              </a:lnSpc>
              <a:tabLst>
                <a:tab algn="l" pos="0"/>
              </a:tabLst>
            </a:pPr>
            <a:r>
              <a:rPr b="0" lang="en-US" sz="1400" spc="-1" strike="noStrike">
                <a:solidFill>
                  <a:srgbClr val="dcddde"/>
                </a:solidFill>
                <a:latin typeface="Fira Sans Condensed Light"/>
                <a:ea typeface="DejaVu Sans"/>
              </a:rPr>
              <a:t>What is an Alleles ?</a:t>
            </a:r>
            <a:br/>
            <a:br/>
            <a:r>
              <a:rPr b="0" lang="en-US" sz="1400" spc="-1" strike="noStrike">
                <a:solidFill>
                  <a:srgbClr val="dcddde"/>
                </a:solidFill>
                <a:latin typeface="Fira Sans Condensed Light"/>
                <a:ea typeface="DejaVu Sans"/>
              </a:rPr>
              <a:t> It is a two characters represents the gene sequence repeats of characters one from father and another one from mother</a:t>
            </a:r>
            <a:br/>
            <a:br/>
            <a:endParaRPr b="0" lang="en-US" sz="1400" spc="-1" strike="noStrike">
              <a:latin typeface="Arial"/>
            </a:endParaRPr>
          </a:p>
          <a:p>
            <a:pPr marL="457200" indent="-302400">
              <a:lnSpc>
                <a:spcPct val="100000"/>
              </a:lnSpc>
              <a:tabLst>
                <a:tab algn="l" pos="0"/>
              </a:tabLst>
            </a:pPr>
            <a:endParaRPr b="0" lang="en-US" sz="1400" spc="-1" strike="noStrike">
              <a:latin typeface="Arial"/>
            </a:endParaRPr>
          </a:p>
        </p:txBody>
      </p:sp>
      <p:sp>
        <p:nvSpPr>
          <p:cNvPr id="281" name="CustomShape 5"/>
          <p:cNvSpPr/>
          <p:nvPr/>
        </p:nvSpPr>
        <p:spPr>
          <a:xfrm>
            <a:off x="431280" y="3898800"/>
            <a:ext cx="744840" cy="363960"/>
          </a:xfrm>
          <a:prstGeom prst="rect">
            <a:avLst/>
          </a:prstGeom>
          <a:noFill/>
          <a:ln>
            <a:noFill/>
          </a:ln>
        </p:spPr>
        <p:style>
          <a:lnRef idx="0"/>
          <a:fillRef idx="0"/>
          <a:effectRef idx="0"/>
          <a:fontRef idx="minor"/>
        </p:style>
        <p:txBody>
          <a:bodyPr lIns="90000" rIns="90000" tIns="45000" bIns="45000">
            <a:spAutoFit/>
          </a:bodyPr>
          <a:p>
            <a:pPr marL="457200" indent="-302400">
              <a:lnSpc>
                <a:spcPct val="100000"/>
              </a:lnSpc>
              <a:tabLst>
                <a:tab algn="l" pos="0"/>
              </a:tabLst>
            </a:pPr>
            <a:r>
              <a:rPr b="0" lang="en-US" sz="1800" spc="-1" strike="noStrike">
                <a:solidFill>
                  <a:srgbClr val="f3f3f3"/>
                </a:solidFill>
                <a:latin typeface="Fira Sans Condensed Light"/>
                <a:ea typeface="Fira Sans Condensed Light"/>
              </a:rPr>
              <a:t>EX: </a:t>
            </a:r>
            <a:endParaRPr b="0" lang="en-US" sz="1800" spc="-1" strike="noStrike">
              <a:latin typeface="Arial"/>
            </a:endParaRPr>
          </a:p>
        </p:txBody>
      </p:sp>
      <p:sp>
        <p:nvSpPr>
          <p:cNvPr id="282" name="CustomShape 6"/>
          <p:cNvSpPr/>
          <p:nvPr/>
        </p:nvSpPr>
        <p:spPr>
          <a:xfrm>
            <a:off x="74520" y="462276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2</a:t>
            </a:r>
            <a:endParaRPr b="0" lang="en-US" sz="1800" spc="-1" strike="noStrike">
              <a:latin typeface="Arial"/>
            </a:endParaRPr>
          </a:p>
        </p:txBody>
      </p:sp>
    </p:spTree>
  </p:cSld>
  <p:transition spd="slow">
    <p:push dir="u"/>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665280" y="395640"/>
            <a:ext cx="4091400" cy="6339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Introduction</a:t>
            </a:r>
            <a:r>
              <a:rPr b="1" lang="en-US" sz="3200" spc="-1" strike="noStrike">
                <a:solidFill>
                  <a:srgbClr val="f3f3f3"/>
                </a:solidFill>
                <a:latin typeface="Fira Sans Condensed Light"/>
                <a:ea typeface="Fira Sans Condensed Light"/>
              </a:rPr>
              <a:t> </a:t>
            </a:r>
            <a:endParaRPr b="0" lang="en-US" sz="3200" spc="-1" strike="noStrike">
              <a:latin typeface="Arial"/>
            </a:endParaRPr>
          </a:p>
        </p:txBody>
      </p:sp>
      <p:sp>
        <p:nvSpPr>
          <p:cNvPr id="284" name="CustomShape 2"/>
          <p:cNvSpPr/>
          <p:nvPr/>
        </p:nvSpPr>
        <p:spPr>
          <a:xfrm>
            <a:off x="197280" y="1294920"/>
            <a:ext cx="4190760" cy="22701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tabLst>
                <a:tab algn="l" pos="0"/>
              </a:tabLst>
            </a:pPr>
            <a:r>
              <a:rPr b="0" lang="en-US" sz="1400" spc="-1" strike="noStrike">
                <a:solidFill>
                  <a:srgbClr val="f3f3f3"/>
                </a:solidFill>
                <a:latin typeface="Fira Sans Condensed Light"/>
                <a:ea typeface="Fira Sans Condensed Light"/>
              </a:rPr>
              <a:t>Whole genome </a:t>
            </a: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Fira Sans Condensed Light"/>
              </a:rPr>
              <a:t>It is the whole DNA sequence that a human have in their system.</a:t>
            </a: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DejaVu Sans"/>
              </a:rPr>
              <a:t>Each number in the Table represents the repeats of nucleotide.</a:t>
            </a:r>
            <a:b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DejaVu Sans"/>
              </a:rPr>
              <a:t>Ex:</a:t>
            </a: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DejaVu Sans"/>
              </a:rPr>
              <a:t>ATCGATCGATCGATCGATCGATCGATCGATCGATCGATCG</a:t>
            </a: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285" name="Picture 2" descr=""/>
          <p:cNvPicPr/>
          <p:nvPr/>
        </p:nvPicPr>
        <p:blipFill>
          <a:blip r:embed="rId1"/>
          <a:stretch/>
        </p:blipFill>
        <p:spPr>
          <a:xfrm>
            <a:off x="4502160" y="613440"/>
            <a:ext cx="4579200" cy="4132440"/>
          </a:xfrm>
          <a:prstGeom prst="rect">
            <a:avLst/>
          </a:prstGeom>
          <a:ln>
            <a:noFill/>
          </a:ln>
          <a:effectLst>
            <a:softEdge rad="112500"/>
          </a:effectLst>
        </p:spPr>
      </p:pic>
      <p:sp>
        <p:nvSpPr>
          <p:cNvPr id="286" name="CustomShape 3"/>
          <p:cNvSpPr/>
          <p:nvPr/>
        </p:nvSpPr>
        <p:spPr>
          <a:xfrm>
            <a:off x="74520" y="462276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3</a:t>
            </a:r>
            <a:endParaRPr b="0" lang="en-US" sz="1800" spc="-1" strike="noStrike">
              <a:latin typeface="Arial"/>
            </a:endParaRPr>
          </a:p>
        </p:txBody>
      </p:sp>
    </p:spTree>
  </p:cSld>
  <p:transition spd="slow">
    <p:push dir="u"/>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87" name="CustomShape 1"/>
          <p:cNvSpPr/>
          <p:nvPr/>
        </p:nvSpPr>
        <p:spPr>
          <a:xfrm>
            <a:off x="637560" y="403920"/>
            <a:ext cx="4091400" cy="6339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Problem Statement</a:t>
            </a:r>
            <a:endParaRPr b="0" lang="en-US" sz="3200" spc="-1" strike="noStrike">
              <a:latin typeface="Arial"/>
            </a:endParaRPr>
          </a:p>
        </p:txBody>
      </p:sp>
      <p:pic>
        <p:nvPicPr>
          <p:cNvPr id="288" name="Picture 3" descr=""/>
          <p:cNvPicPr/>
          <p:nvPr/>
        </p:nvPicPr>
        <p:blipFill>
          <a:blip r:embed="rId2">
            <a:lum bright="70000" contrast="-70000"/>
          </a:blip>
          <a:stretch/>
        </p:blipFill>
        <p:spPr>
          <a:xfrm>
            <a:off x="5902200" y="271800"/>
            <a:ext cx="2437560" cy="2437560"/>
          </a:xfrm>
          <a:prstGeom prst="rect">
            <a:avLst/>
          </a:prstGeom>
          <a:ln>
            <a:noFill/>
          </a:ln>
        </p:spPr>
      </p:pic>
      <p:sp>
        <p:nvSpPr>
          <p:cNvPr id="289" name="CustomShape 2"/>
          <p:cNvSpPr/>
          <p:nvPr/>
        </p:nvSpPr>
        <p:spPr>
          <a:xfrm>
            <a:off x="637560" y="1269000"/>
            <a:ext cx="4562640" cy="32043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302400">
              <a:lnSpc>
                <a:spcPct val="100000"/>
              </a:lnSpc>
              <a:buClr>
                <a:srgbClr val="f3f3f3"/>
              </a:buClr>
              <a:buFont typeface="Arial"/>
              <a:buChar char="•"/>
            </a:pPr>
            <a:r>
              <a:rPr b="0" lang="en-US" sz="1400" spc="-1" strike="noStrike">
                <a:solidFill>
                  <a:srgbClr val="f3f3f3"/>
                </a:solidFill>
                <a:latin typeface="Fira Sans Condensed Light"/>
                <a:ea typeface="Fira Sans Condensed Light"/>
              </a:rPr>
              <a:t>Some parents suffer from the process of paternity testing when they are being sued for child custody.</a:t>
            </a:r>
            <a:br/>
            <a:r>
              <a:rPr b="0" lang="en-US" sz="1400" spc="-1" strike="noStrike">
                <a:solidFill>
                  <a:srgbClr val="f3f3f3"/>
                </a:solidFill>
                <a:latin typeface="Arial"/>
                <a:ea typeface="DejaVu Sans"/>
              </a:rPr>
              <a:t> </a:t>
            </a:r>
            <a:endParaRPr b="0" lang="en-US" sz="1400" spc="-1" strike="noStrike">
              <a:latin typeface="Arial"/>
            </a:endParaRPr>
          </a:p>
          <a:p>
            <a:pPr marL="457200" indent="-302400">
              <a:lnSpc>
                <a:spcPct val="100000"/>
              </a:lnSpc>
              <a:buClr>
                <a:srgbClr val="f3f3f3"/>
              </a:buClr>
              <a:buFont typeface="Arial"/>
              <a:buChar char="•"/>
            </a:pPr>
            <a:r>
              <a:rPr b="0" lang="en-US" sz="1400" spc="-1" strike="noStrike">
                <a:solidFill>
                  <a:srgbClr val="f3f3f3"/>
                </a:solidFill>
                <a:latin typeface="Fira Sans Condensed Light"/>
                <a:ea typeface="Fira Sans Condensed Light"/>
              </a:rPr>
              <a:t>A lot of time when a crime happens, some DNA would be left at the crime scene and would take some time to be processed and eventually lead us to the one who committed that crime.</a:t>
            </a:r>
            <a:br/>
            <a:r>
              <a:rPr b="0" lang="en-US" sz="1400" spc="-1" strike="noStrike">
                <a:solidFill>
                  <a:srgbClr val="f3f3f3"/>
                </a:solidFill>
                <a:latin typeface="Arial"/>
                <a:ea typeface="DejaVu Sans"/>
              </a:rPr>
              <a:t> </a:t>
            </a:r>
            <a:endParaRPr b="0" lang="en-US" sz="1400" spc="-1" strike="noStrike">
              <a:latin typeface="Arial"/>
            </a:endParaRPr>
          </a:p>
          <a:p>
            <a:pPr marL="457200" indent="-302400">
              <a:lnSpc>
                <a:spcPct val="100000"/>
              </a:lnSpc>
              <a:buClr>
                <a:srgbClr val="f3f3f3"/>
              </a:buClr>
              <a:buFont typeface="Arial"/>
              <a:buChar char="•"/>
            </a:pPr>
            <a:r>
              <a:rPr b="0" lang="en-US" sz="1400" spc="-1" strike="noStrike">
                <a:solidFill>
                  <a:srgbClr val="f3f3f3"/>
                </a:solidFill>
                <a:latin typeface="Fira Sans Condensed Light"/>
                <a:ea typeface="Fira Sans Condensed Light"/>
              </a:rPr>
              <a:t>Why can’t we have a system that could potentially prove this in less time and be accessible to everyone.</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290" name="CustomShape 3"/>
          <p:cNvSpPr/>
          <p:nvPr/>
        </p:nvSpPr>
        <p:spPr>
          <a:xfrm>
            <a:off x="74520" y="462276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4</a:t>
            </a:r>
            <a:endParaRPr b="0" lang="en-US" sz="1800" spc="-1" strike="noStrike">
              <a:latin typeface="Arial"/>
            </a:endParaRPr>
          </a:p>
        </p:txBody>
      </p:sp>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637560" y="331920"/>
            <a:ext cx="4091400" cy="6339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Our Objectives</a:t>
            </a:r>
            <a:endParaRPr b="0" lang="en-US" sz="3200" spc="-1" strike="noStrike">
              <a:latin typeface="Arial"/>
            </a:endParaRPr>
          </a:p>
        </p:txBody>
      </p:sp>
      <p:sp>
        <p:nvSpPr>
          <p:cNvPr id="292" name="CustomShape 2"/>
          <p:cNvSpPr/>
          <p:nvPr/>
        </p:nvSpPr>
        <p:spPr>
          <a:xfrm>
            <a:off x="74520" y="462276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5</a:t>
            </a:r>
            <a:endParaRPr b="0" lang="en-US" sz="1800" spc="-1" strike="noStrike">
              <a:latin typeface="Arial"/>
            </a:endParaRPr>
          </a:p>
        </p:txBody>
      </p:sp>
      <p:sp>
        <p:nvSpPr>
          <p:cNvPr id="293" name="CustomShape 3"/>
          <p:cNvSpPr/>
          <p:nvPr/>
        </p:nvSpPr>
        <p:spPr>
          <a:xfrm>
            <a:off x="786960" y="1289160"/>
            <a:ext cx="7003080" cy="27640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285840" indent="-285480">
              <a:lnSpc>
                <a:spcPct val="100000"/>
              </a:lnSpc>
              <a:buClr>
                <a:srgbClr val="ffffff"/>
              </a:buClr>
              <a:buFont typeface="Arial"/>
              <a:buChar char="•"/>
            </a:pPr>
            <a:r>
              <a:rPr b="0" lang="en-US" sz="1400" spc="-1" strike="noStrike">
                <a:solidFill>
                  <a:srgbClr val="ffffff"/>
                </a:solidFill>
                <a:latin typeface="Arial"/>
                <a:ea typeface="DejaVu Sans"/>
              </a:rPr>
              <a:t>Enhance the short tandem repeat method in the whole genome</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ffffff"/>
              </a:buClr>
              <a:buFont typeface="Arial"/>
              <a:buChar char="•"/>
            </a:pPr>
            <a:r>
              <a:rPr b="0" lang="en-US" sz="1400" spc="-1" strike="noStrike">
                <a:solidFill>
                  <a:srgbClr val="ffffff"/>
                </a:solidFill>
                <a:latin typeface="Arial"/>
                <a:ea typeface="DejaVu Sans"/>
              </a:rPr>
              <a:t>Implement relevance and kinship through rs numbers</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ffffff"/>
              </a:buClr>
              <a:buFont typeface="Arial"/>
              <a:buChar char="•"/>
            </a:pPr>
            <a:r>
              <a:rPr b="0" lang="en-US" sz="1400" spc="-1" strike="noStrike">
                <a:solidFill>
                  <a:srgbClr val="ffffff"/>
                </a:solidFill>
                <a:latin typeface="Arial"/>
                <a:ea typeface="DejaVu Sans"/>
              </a:rPr>
              <a:t>Enhance and implement the mobile application and web application</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ffffff"/>
              </a:buClr>
              <a:buFont typeface="Arial"/>
              <a:buChar char="•"/>
            </a:pPr>
            <a:r>
              <a:rPr b="0" lang="en-US" sz="1400" spc="-1" strike="noStrike">
                <a:solidFill>
                  <a:srgbClr val="ffffff"/>
                </a:solidFill>
                <a:latin typeface="Arial"/>
                <a:ea typeface="DejaVu Sans"/>
              </a:rPr>
              <a:t>Implement relevance and kinship through whole genome</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ffffff"/>
              </a:buClr>
              <a:buFont typeface="Arial"/>
              <a:buChar char="•"/>
            </a:pPr>
            <a:r>
              <a:rPr b="0" lang="en-US" sz="1400" spc="-1" strike="noStrike">
                <a:solidFill>
                  <a:srgbClr val="ffffff"/>
                </a:solidFill>
                <a:latin typeface="Arial"/>
                <a:ea typeface="DejaVu Sans"/>
              </a:rPr>
              <a:t>Enhance report of whole genome results</a:t>
            </a:r>
            <a:endParaRPr b="0" lang="en-US" sz="1400" spc="-1" strike="noStrike">
              <a:latin typeface="Arial"/>
            </a:endParaRPr>
          </a:p>
        </p:txBody>
      </p:sp>
    </p:spTree>
  </p:cSld>
  <p:transition spd="slow">
    <p:push dir="u"/>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430920" y="185040"/>
            <a:ext cx="4858200" cy="6339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System overview</a:t>
            </a:r>
            <a:endParaRPr b="0" lang="en-US" sz="3200" spc="-1" strike="noStrike">
              <a:latin typeface="Arial"/>
            </a:endParaRPr>
          </a:p>
        </p:txBody>
      </p:sp>
      <p:sp>
        <p:nvSpPr>
          <p:cNvPr id="295" name="CustomShape 2"/>
          <p:cNvSpPr/>
          <p:nvPr/>
        </p:nvSpPr>
        <p:spPr>
          <a:xfrm>
            <a:off x="206280" y="4761720"/>
            <a:ext cx="3074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ffffff"/>
                </a:solidFill>
                <a:latin typeface="Arial"/>
                <a:ea typeface="DejaVu Sans"/>
              </a:rPr>
              <a:t>6</a:t>
            </a:r>
            <a:endParaRPr b="0" lang="en-US" sz="1800" spc="-1" strike="noStrike">
              <a:latin typeface="Arial"/>
            </a:endParaRPr>
          </a:p>
        </p:txBody>
      </p:sp>
      <p:pic>
        <p:nvPicPr>
          <p:cNvPr id="296" name="Picture 3" descr="System Overview - Page 2"/>
          <p:cNvPicPr/>
          <p:nvPr/>
        </p:nvPicPr>
        <p:blipFill>
          <a:blip r:embed="rId1"/>
          <a:stretch/>
        </p:blipFill>
        <p:spPr>
          <a:xfrm>
            <a:off x="831960" y="749160"/>
            <a:ext cx="7480080" cy="4265640"/>
          </a:xfrm>
          <a:prstGeom prst="rect">
            <a:avLst/>
          </a:prstGeom>
          <a:ln>
            <a:noFill/>
          </a:ln>
        </p:spPr>
      </p:pic>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339480" y="467640"/>
            <a:ext cx="4091400" cy="6339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2000" spc="-1" strike="noStrike">
                <a:solidFill>
                  <a:srgbClr val="f3f3f3"/>
                </a:solidFill>
                <a:latin typeface="Rajdhani"/>
                <a:ea typeface="Fira Sans Condensed Light"/>
              </a:rPr>
              <a:t>Use Case Diagram:</a:t>
            </a:r>
            <a:endParaRPr b="0" lang="en-US" sz="2000" spc="-1" strike="noStrike">
              <a:latin typeface="Arial"/>
            </a:endParaRPr>
          </a:p>
        </p:txBody>
      </p:sp>
      <p:sp>
        <p:nvSpPr>
          <p:cNvPr id="298" name="CustomShape 2"/>
          <p:cNvSpPr/>
          <p:nvPr/>
        </p:nvSpPr>
        <p:spPr>
          <a:xfrm>
            <a:off x="339480" y="1103040"/>
            <a:ext cx="4048200" cy="39636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302400">
              <a:lnSpc>
                <a:spcPct val="100000"/>
              </a:lnSpc>
              <a:buClr>
                <a:srgbClr val="f3f3f3"/>
              </a:buClr>
              <a:buFont typeface="Arial"/>
              <a:buChar char="•"/>
            </a:pPr>
            <a:r>
              <a:rPr b="0" lang="en-US" sz="1600" spc="-1" strike="noStrike">
                <a:solidFill>
                  <a:srgbClr val="f3f3f3"/>
                </a:solidFill>
                <a:latin typeface="Fira Sans Condensed Light"/>
                <a:ea typeface="Fira Sans Condensed Light"/>
              </a:rPr>
              <a:t>The system can accept files from the user containing their genotypes.</a:t>
            </a:r>
            <a:endParaRPr b="0" lang="en-US" sz="1600" spc="-1" strike="noStrike">
              <a:latin typeface="Arial"/>
            </a:endParaRPr>
          </a:p>
          <a:p>
            <a:pPr marL="457200" indent="-302400">
              <a:lnSpc>
                <a:spcPct val="100000"/>
              </a:lnSpc>
              <a:buClr>
                <a:srgbClr val="f3f3f3"/>
              </a:buClr>
              <a:buFont typeface="Arial"/>
              <a:buChar char="•"/>
            </a:pPr>
            <a:r>
              <a:rPr b="0" lang="en-US" sz="1600" spc="-1" strike="noStrike">
                <a:solidFill>
                  <a:srgbClr val="f3f3f3"/>
                </a:solidFill>
                <a:latin typeface="Fira Sans Condensed Light"/>
                <a:ea typeface="Fira Sans Condensed Light"/>
              </a:rPr>
              <a:t>The system can save the user’s data (genotypes) (results)</a:t>
            </a:r>
            <a:endParaRPr b="0" lang="en-US" sz="1600" spc="-1" strike="noStrike">
              <a:latin typeface="Arial"/>
            </a:endParaRPr>
          </a:p>
          <a:p>
            <a:pPr marL="457200" indent="-302400">
              <a:lnSpc>
                <a:spcPct val="100000"/>
              </a:lnSpc>
              <a:buClr>
                <a:srgbClr val="f3f3f3"/>
              </a:buClr>
              <a:buFont typeface="Arial"/>
              <a:buChar char="•"/>
            </a:pPr>
            <a:r>
              <a:rPr b="0" lang="en-US" sz="1600" spc="-1" strike="noStrike">
                <a:solidFill>
                  <a:srgbClr val="f3f3f3"/>
                </a:solidFill>
                <a:latin typeface="Fira Sans Condensed Light"/>
                <a:ea typeface="Fira Sans Condensed Light"/>
              </a:rPr>
              <a:t>The user can input their genotypes and get a report showing which genotypes contribute to the paternity test.</a:t>
            </a:r>
            <a:endParaRPr b="0" lang="en-US" sz="1600" spc="-1" strike="noStrike">
              <a:latin typeface="Arial"/>
            </a:endParaRPr>
          </a:p>
          <a:p>
            <a:pPr marL="457200" indent="-302400">
              <a:lnSpc>
                <a:spcPct val="100000"/>
              </a:lnSpc>
              <a:buClr>
                <a:srgbClr val="f3f3f3"/>
              </a:buClr>
              <a:buFont typeface="Arial"/>
              <a:buChar char="•"/>
            </a:pPr>
            <a:r>
              <a:rPr b="0" lang="en-US" sz="1600" spc="-1" strike="noStrike">
                <a:solidFill>
                  <a:srgbClr val="f3f3f3"/>
                </a:solidFill>
                <a:latin typeface="Fira Sans Condensed Light"/>
                <a:ea typeface="Fira Sans Condensed Light"/>
              </a:rPr>
              <a:t>The user can see which alleles are different if it was proven wrong. </a:t>
            </a:r>
            <a:endParaRPr b="0" lang="en-US" sz="1600" spc="-1" strike="noStrike">
              <a:latin typeface="Arial"/>
            </a:endParaRPr>
          </a:p>
          <a:p>
            <a:pPr marL="457200" indent="-302400">
              <a:lnSpc>
                <a:spcPct val="100000"/>
              </a:lnSpc>
              <a:buClr>
                <a:srgbClr val="f3f3f3"/>
              </a:buClr>
              <a:buFont typeface="Arial"/>
              <a:buChar char="•"/>
            </a:pPr>
            <a:r>
              <a:rPr b="0" lang="en-US" sz="1600" spc="-1" strike="noStrike">
                <a:solidFill>
                  <a:srgbClr val="f3f3f3"/>
                </a:solidFill>
                <a:latin typeface="Fira Sans Condensed Light"/>
                <a:ea typeface="DejaVu Sans"/>
              </a:rPr>
              <a:t>Rewrite this part</a:t>
            </a:r>
            <a:endParaRPr b="0" lang="en-US" sz="1600" spc="-1" strike="noStrike">
              <a:latin typeface="Arial"/>
            </a:endParaRPr>
          </a:p>
        </p:txBody>
      </p:sp>
      <p:sp>
        <p:nvSpPr>
          <p:cNvPr id="299" name="CustomShape 3"/>
          <p:cNvSpPr/>
          <p:nvPr/>
        </p:nvSpPr>
        <p:spPr>
          <a:xfrm>
            <a:off x="74520" y="4622760"/>
            <a:ext cx="712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8</a:t>
            </a:r>
            <a:endParaRPr b="0" lang="en-US" sz="1800" spc="-1" strike="noStrike">
              <a:latin typeface="Arial"/>
            </a:endParaRPr>
          </a:p>
        </p:txBody>
      </p:sp>
      <p:pic>
        <p:nvPicPr>
          <p:cNvPr id="300" name="Picture 1" descr="Copy of Blank diagram(2)"/>
          <p:cNvPicPr/>
          <p:nvPr/>
        </p:nvPicPr>
        <p:blipFill>
          <a:blip r:embed="rId1"/>
          <a:stretch/>
        </p:blipFill>
        <p:spPr>
          <a:xfrm>
            <a:off x="4476240" y="863640"/>
            <a:ext cx="4500360" cy="4124520"/>
          </a:xfrm>
          <a:prstGeom prst="rect">
            <a:avLst/>
          </a:prstGeom>
          <a:ln>
            <a:noFill/>
          </a:ln>
        </p:spPr>
      </p:pic>
    </p:spTree>
  </p:cSld>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LibreOffice/6.4.7.2$Linux_X86_64 LibreOffice_project/40$Build-2</Application>
  <Words>3700</Words>
  <Paragraphs>215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2022-04-30T20:37:00Z</dcterms:created>
  <dc:creator/>
  <dc:description/>
  <dc:language>en-US</dc:language>
  <cp:lastModifiedBy/>
  <dcterms:modified xsi:type="dcterms:W3CDTF">2022-05-13T21:31:15Z</dcterms:modified>
  <cp:revision>50</cp:revision>
  <dc:subject/>
  <dc:title>Paternity testing using genetics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ICV">
    <vt:lpwstr>D3E78630E3444ED8A9E15AE96D341D77</vt:lpwstr>
  </property>
  <property fmtid="{D5CDD505-2E9C-101B-9397-08002B2CF9AE}" pid="6" name="KSOProductBuildVer">
    <vt:lpwstr>1033-11.2.0.11074</vt:lpwstr>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On-screen Show (16:9)</vt:lpwstr>
  </property>
  <property fmtid="{D5CDD505-2E9C-101B-9397-08002B2CF9AE}" pid="11" name="ScaleCrop">
    <vt:bool>0</vt:bool>
  </property>
  <property fmtid="{D5CDD505-2E9C-101B-9397-08002B2CF9AE}" pid="12" name="ShareDoc">
    <vt:bool>0</vt:bool>
  </property>
  <property fmtid="{D5CDD505-2E9C-101B-9397-08002B2CF9AE}" pid="13" name="Slides">
    <vt:i4>21</vt:i4>
  </property>
</Properties>
</file>