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7" r:id="rId7"/>
    <p:sldId id="298" r:id="rId8"/>
    <p:sldId id="259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260" r:id="rId17"/>
    <p:sldId id="308" r:id="rId18"/>
    <p:sldId id="309" r:id="rId19"/>
  </p:sldIdLst>
  <p:sldSz cx="9144000" cy="5143500" type="screen16x9"/>
  <p:notesSz cx="6858000" cy="9144000"/>
  <p:embeddedFontLst>
    <p:embeddedFont>
      <p:font typeface="Rajdhani" panose="02000000000000000000"/>
      <p:regular r:id="rId23"/>
    </p:embeddedFont>
    <p:embeddedFont>
      <p:font typeface="Fira Sans Condensed Light" panose="020B0503050000020004"/>
      <p:regular r:id="rId24"/>
    </p:embeddedFont>
    <p:embeddedFont>
      <p:font typeface="Anton"/>
      <p:regular r:id="rId25"/>
    </p:embeddedFont>
    <p:embeddedFont>
      <p:font typeface="Advent Pro Light" panose="02000506040000020004"/>
      <p:regular r:id="rId26"/>
    </p:embeddedFont>
    <p:embeddedFont>
      <p:font typeface="Fira Sans Condensed Light" panose="020B0503050000020004" charset="0"/>
      <p:regular r:id="rId27"/>
      <p:italic r:id="rId28"/>
    </p:embeddedFont>
    <p:embeddedFont>
      <p:font typeface="Rajdhani" panose="02000000000000000000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10450" y="1191504"/>
            <a:ext cx="4404000" cy="1614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Paternity testing using genetics</a:t>
            </a:r>
            <a:endParaRPr sz="4800" dirty="0"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588381" y="3474239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Supervised by : Dr. Ashraf Abdelraouf &amp; Eng. Ahmed Hazem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2"/>
          <a:srcRect l="6664" t="4858" r="6220" b="5495"/>
          <a:stretch>
            <a:fillRect/>
          </a:stretch>
        </p:blipFill>
        <p:spPr>
          <a:xfrm>
            <a:off x="4697268" y="444904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Non-Functional Requirements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sp>
        <p:nvSpPr>
          <p:cNvPr id="5" name="Google Shape;136;p27"/>
          <p:cNvSpPr txBox="1"/>
          <p:nvPr/>
        </p:nvSpPr>
        <p:spPr>
          <a:xfrm>
            <a:off x="258438" y="1608311"/>
            <a:ext cx="8432079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Safety: The system will detect any attacks and it should be secure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Availability: The system should be available at any time without any failure.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Scalability:</a:t>
            </a:r>
            <a:br>
              <a:rPr lang="en-US" sz="1800" dirty="0"/>
            </a:br>
            <a:r>
              <a:rPr lang="en-US" sz="1800" b="0" i="0" dirty="0">
                <a:solidFill>
                  <a:srgbClr val="DCDDDE"/>
                </a:solidFill>
                <a:effectLst/>
                <a:latin typeface="Fira Sans Condensed Light" panose="020B0503050000020004" charset="0"/>
              </a:rPr>
              <a:t>our system is able to increase its capacity and functionalities based on the users demand. it can remain stable while adapting to changes and upgrades</a:t>
            </a:r>
            <a:endParaRPr lang="en-US" sz="1800" dirty="0">
              <a:latin typeface="Fira Sans Condensed Light" panose="020B05030500000200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Class diagram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396140"/>
            <a:ext cx="4871497" cy="45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18634" y="273628"/>
            <a:ext cx="60333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Data design (database &amp; dataset)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95" y="996176"/>
            <a:ext cx="5012200" cy="364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4759" y="1484111"/>
            <a:ext cx="3230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CDDDE"/>
                </a:solidFill>
                <a:effectLst/>
                <a:latin typeface="Fira Sans Condensed Light" panose="020B0503050000020004" charset="0"/>
              </a:rPr>
              <a:t>Our dataset consists of several rs numbers containing the genotypes of each member</a:t>
            </a:r>
            <a:endParaRPr lang="en-US" sz="1800" dirty="0">
              <a:latin typeface="Fira Sans Condensed Light" panose="020B05030500000200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85540" y="221928"/>
            <a:ext cx="7294148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Data design (database &amp; dataset) (cont.)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4" y="1129268"/>
            <a:ext cx="7168120" cy="37923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08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TIME PLAN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61810" y="200891"/>
            <a:ext cx="5526" cy="480752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31638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Whole genome processing from the sources we gathered</a:t>
            </a:r>
            <a:endParaRPr dirty="0">
              <a:solidFill>
                <a:schemeClr val="lt2"/>
              </a:solidFill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307830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B</a:t>
            </a:r>
            <a:r>
              <a:rPr lang="en-GB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y the end of </a:t>
            </a:r>
            <a:r>
              <a:rPr lang="en-US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January</a:t>
            </a:r>
            <a:endParaRPr sz="2400" b="1" dirty="0">
              <a:solidFill>
                <a:schemeClr val="lt2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5693" y="2253261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Potentially add Whole exome in our system based on the information we gathered</a:t>
            </a:r>
            <a:endParaRPr lang="en-US" dirty="0">
              <a:solidFill>
                <a:schemeClr val="lt2"/>
              </a:solidFill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52420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Implement at least 60 % of the web application</a:t>
            </a:r>
            <a:endParaRPr dirty="0">
              <a:solidFill>
                <a:schemeClr val="lt2"/>
              </a:solidFill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307830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Prove that if is at least a relevance or kinship degree </a:t>
            </a:r>
            <a:endParaRPr lang="en-US" dirty="0">
              <a:solidFill>
                <a:schemeClr val="lt2"/>
              </a:solidFill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31638" y="250103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GB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By the end of </a:t>
            </a:r>
            <a:r>
              <a:rPr lang="en-US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February</a:t>
            </a:r>
            <a:endParaRPr sz="2400" b="1" dirty="0">
              <a:solidFill>
                <a:schemeClr val="lt2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328612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B</a:t>
            </a:r>
            <a:r>
              <a:rPr lang="en-GB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efore the end of Februrary </a:t>
            </a:r>
            <a:endParaRPr sz="2400" b="1" dirty="0">
              <a:solidFill>
                <a:schemeClr val="lt2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31638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Start by the end of February</a:t>
            </a:r>
            <a:endParaRPr lang="en-US" sz="2400" b="1" dirty="0">
              <a:solidFill>
                <a:schemeClr val="lt2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5995338" y="1645314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6047334" y="2790534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16120" y="363373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>
            <a:off x="5995338" y="450205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45;p28"/>
          <p:cNvSpPr txBox="1"/>
          <p:nvPr/>
        </p:nvSpPr>
        <p:spPr>
          <a:xfrm>
            <a:off x="4320307" y="525453"/>
            <a:ext cx="159179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13/1/2022</a:t>
            </a:r>
            <a:endParaRPr sz="2400" b="1" dirty="0">
              <a:solidFill>
                <a:schemeClr val="lt2"/>
              </a:solidFill>
              <a:latin typeface="Rajdhani" panose="02000000000000000000"/>
              <a:ea typeface="Rajdhani" panose="02000000000000000000"/>
              <a:cs typeface="Rajdhani" panose="02000000000000000000"/>
              <a:sym typeface="Rajdhani" panose="02000000000000000000"/>
            </a:endParaRPr>
          </a:p>
        </p:txBody>
      </p:sp>
      <p:sp>
        <p:nvSpPr>
          <p:cNvPr id="37" name="Google Shape;144;p28"/>
          <p:cNvSpPr txBox="1"/>
          <p:nvPr/>
        </p:nvSpPr>
        <p:spPr>
          <a:xfrm>
            <a:off x="6255693" y="538331"/>
            <a:ext cx="165143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Enhance everything we implemented so far</a:t>
            </a:r>
            <a:endParaRPr dirty="0">
              <a:solidFill>
                <a:schemeClr val="lt2"/>
              </a:solidFill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</p:txBody>
      </p:sp>
      <p:cxnSp>
        <p:nvCxnSpPr>
          <p:cNvPr id="38" name="Google Shape;152;p28"/>
          <p:cNvCxnSpPr/>
          <p:nvPr/>
        </p:nvCxnSpPr>
        <p:spPr>
          <a:xfrm>
            <a:off x="6005729" y="838653"/>
            <a:ext cx="33327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Live Demo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8;p46"/>
          <p:cNvSpPr txBox="1"/>
          <p:nvPr/>
        </p:nvSpPr>
        <p:spPr>
          <a:xfrm>
            <a:off x="2502702" y="110895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48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 panose="02000000000000000000"/>
              <a:buNone/>
              <a:defRPr sz="1400" b="1" i="0" u="none" strike="noStrike" cap="none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>
            <a:pPr algn="ctr"/>
            <a:r>
              <a:rPr lang="en-US" dirty="0"/>
              <a:t>THANK YOU</a:t>
            </a:r>
            <a:endParaRPr lang="en-US" dirty="0"/>
          </a:p>
        </p:txBody>
      </p:sp>
      <p:sp>
        <p:nvSpPr>
          <p:cNvPr id="5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2175" y="257175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Agenda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Our Objectives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Overview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Use-case Diagram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Functional Requirements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Non-Functional Requirements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Class Diagrams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Data Design (Database &amp; Dataset)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Time plan</a:t>
            </a:r>
            <a:endParaRPr lang="en-US" sz="200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Live Demo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9651" y="114992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pc="-1" dirty="0">
                <a:solidFill>
                  <a:srgbClr val="FFFFFF"/>
                </a:solidFill>
                <a:latin typeface="Fira Sans Condensed Light" panose="020B0503050000020004" charset="0"/>
              </a:rPr>
            </a:br>
            <a:r>
              <a:rPr lang="en-US" spc="-1" dirty="0">
                <a:solidFill>
                  <a:srgbClr val="FFFFFF"/>
                </a:solidFill>
                <a:latin typeface="Fira Sans Condensed Light" panose="020B0503050000020004" charset="0"/>
              </a:rPr>
              <a:t>DNA</a:t>
            </a:r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DNA molecules allow this information to be passed from one generation to the next.</a:t>
            </a:r>
            <a:r>
              <a:rPr lang="en-US" spc="-1" dirty="0">
                <a:solidFill>
                  <a:schemeClr val="tx2"/>
                </a:solidFill>
                <a:latin typeface="Fira Sans Condensed Light" panose="020B0503050000020004" charset="0"/>
              </a:rPr>
              <a:t> </a:t>
            </a:r>
            <a:endParaRPr lang="en-US" spc="-1" dirty="0">
              <a:solidFill>
                <a:schemeClr val="tx2"/>
              </a:solidFill>
              <a:latin typeface="Fira Sans Condensed Light" panose="020B05030500000200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r>
              <a:rPr lang="en-US" spc="-1" dirty="0">
                <a:solidFill>
                  <a:srgbClr val="FFFFFF"/>
                </a:solidFill>
                <a:latin typeface="Fira Sans Condensed Light" panose="020B0503050000020004" charset="0"/>
              </a:rPr>
              <a:t>Genes →Genes are passed from parents to offspring and contain the information needed to specify traits(qualities). Genes contains a subset of the DNA and this subset is (A, T, C, G).  </a:t>
            </a:r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503050000020004" charset="0"/>
            </a:endParaRPr>
          </a:p>
        </p:txBody>
      </p:sp>
      <p:sp>
        <p:nvSpPr>
          <p:cNvPr id="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51164" y="513274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Introduction</a:t>
            </a:r>
            <a:r>
              <a:rPr lang="en-US" sz="3200" b="1" dirty="0"/>
              <a:t> 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377285"/>
            <a:ext cx="3138054" cy="2313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2767117"/>
            <a:ext cx="3138055" cy="2279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755728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Introduction</a:t>
            </a:r>
            <a:r>
              <a:rPr lang="en-US" sz="3200" b="1" dirty="0"/>
              <a:t> </a:t>
            </a:r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(cont.)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sp>
        <p:nvSpPr>
          <p:cNvPr id="18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1593927"/>
            <a:ext cx="4093746" cy="2534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Whole genome </a:t>
            </a:r>
            <a:endParaRPr lang="en-US" sz="1800" dirty="0"/>
          </a:p>
          <a:p>
            <a:pPr marL="0" indent="0"/>
            <a:r>
              <a:rPr lang="en-US" sz="1800" dirty="0"/>
              <a:t>It is the whole DNA sequence that a human have in their system.</a:t>
            </a:r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Whole exome</a:t>
            </a:r>
            <a:endParaRPr lang="en-US" sz="1800" dirty="0"/>
          </a:p>
          <a:p>
            <a:pPr marL="0" indent="0"/>
            <a:r>
              <a:rPr lang="en-US" sz="1800" dirty="0"/>
              <a:t>It is a part of the whole genome and makes up to 1.5% of it and it may reveal information about family relationships (ex: paternity test) </a:t>
            </a: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73" y="755728"/>
            <a:ext cx="2951599" cy="34792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Introduction (cont.)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sp>
        <p:nvSpPr>
          <p:cNvPr id="1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1364673"/>
            <a:ext cx="5839420" cy="2951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What is an rsNumebr?</a:t>
            </a:r>
            <a:endParaRPr lang="en-US" sz="1800" dirty="0"/>
          </a:p>
          <a:p>
            <a:endParaRPr lang="en-US" sz="1800" dirty="0"/>
          </a:p>
          <a:p>
            <a:pPr marL="0" indent="0"/>
            <a:r>
              <a:rPr lang="en-US" sz="1800" dirty="0"/>
              <a:t>It is a reference number to the gene we have that consists of two alleles (one from the father and the other from the mother).</a:t>
            </a:r>
            <a:endParaRPr lang="en-US" sz="1800" dirty="0"/>
          </a:p>
          <a:p>
            <a:pPr marL="0" indent="0"/>
            <a:r>
              <a:rPr lang="en-US" sz="1800" dirty="0"/>
              <a:t>EX: </a:t>
            </a:r>
            <a:endParaRPr lang="en-US" sz="1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37580" y="4249420"/>
          <a:ext cx="7544406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401"/>
                <a:gridCol w="1257401"/>
                <a:gridCol w="1257401"/>
                <a:gridCol w="1257401"/>
                <a:gridCol w="1257401"/>
                <a:gridCol w="1257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rs3131972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353223"/>
            <a:ext cx="2227551" cy="2022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Problem Statement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sp>
        <p:nvSpPr>
          <p:cNvPr id="8" name="Google Shape;136;p27"/>
          <p:cNvSpPr txBox="1"/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parents suffer from the process of paternity testing when they are being sued for child custody.</a:t>
            </a:r>
            <a:endParaRPr lang="en-US" sz="1800" dirty="0"/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lot of time when a crime happens, some DNA would be left at the crime scene and would take some time to be processed and eventually lead us to the one who committed that crime.</a:t>
            </a:r>
            <a:endParaRPr lang="en-US" sz="1800" dirty="0"/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Why can’t we have a system that could potentially prove this in less time and be accessible to everyone.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271895"/>
            <a:ext cx="2440132" cy="24401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Our Objectives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sp>
        <p:nvSpPr>
          <p:cNvPr id="5" name="Google Shape;136;p27"/>
          <p:cNvSpPr txBox="1"/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>
            <a:pPr indent="-457200" algn="l">
              <a:buFont typeface="+mj-lt"/>
              <a:buAutoNum type="arabicPeriod"/>
            </a:pPr>
            <a:r>
              <a:rPr lang="en-US" sz="1800" dirty="0"/>
              <a:t>Make an automated system to accurately prove parentage of someone by their rsNumbers and their genotypes.</a:t>
            </a:r>
            <a:endParaRPr lang="en-US" sz="1800" dirty="0"/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Add another part to enter the user’s whole genome or whole exome.</a:t>
            </a:r>
            <a:endParaRPr lang="en-US" sz="1800" dirty="0"/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to have the application accessible by everyone by an online web application.</a:t>
            </a:r>
            <a:endParaRPr lang="en-US" sz="1800" dirty="0"/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that the user can see which alleles contributed to being wrong that led to prove wrong parentage.</a:t>
            </a:r>
            <a:endParaRPr lang="en-US" sz="18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System overview</a:t>
            </a:r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9" y="127513"/>
            <a:ext cx="5153891" cy="49229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39437" y="921391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3200" b="1" dirty="0">
                <a:latin typeface="Rajdhani" panose="02000000000000000000" charset="0"/>
                <a:cs typeface="Rajdhani" panose="02000000000000000000" charset="0"/>
              </a:rPr>
              <a:t>Use Case Diagram &amp; Functional Requirements</a:t>
            </a:r>
            <a:endParaRPr lang="en-US" sz="3200" b="1" dirty="0">
              <a:latin typeface="Rajdhani" panose="02000000000000000000" charset="0"/>
              <a:cs typeface="Rajdhani" panose="02000000000000000000" charset="0"/>
            </a:endParaRPr>
          </a:p>
          <a:p>
            <a:pPr marL="0" lvl="0" indent="0" algn="l"/>
            <a:endParaRPr sz="3200" b="1" dirty="0">
              <a:latin typeface="Rajdhani" panose="02000000000000000000" charset="0"/>
              <a:cs typeface="Rajdhani" panose="02000000000000000000" charset="0"/>
            </a:endParaRPr>
          </a:p>
        </p:txBody>
      </p:sp>
      <p:sp>
        <p:nvSpPr>
          <p:cNvPr id="6" name="Google Shape;136;p27"/>
          <p:cNvSpPr txBox="1"/>
          <p:nvPr/>
        </p:nvSpPr>
        <p:spPr>
          <a:xfrm>
            <a:off x="0" y="1676717"/>
            <a:ext cx="4772620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 panose="020B0503050000020004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accept files from the user containing their genotypes.</a:t>
            </a:r>
            <a:endParaRPr lang="en-US" sz="1800" dirty="0"/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save the user’s data (genotypes) (results)</a:t>
            </a:r>
            <a:endParaRPr lang="en-US" sz="1800" dirty="0"/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input their genotypes and get a report showing which genotypes contribute to the paternity test.</a:t>
            </a:r>
            <a:endParaRPr lang="en-US" sz="1800" dirty="0"/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see which alleles are different if it was proven wrong.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54" y="490654"/>
            <a:ext cx="4145688" cy="416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Presentation</Application>
  <PresentationFormat>On-screen Show (16:9)</PresentationFormat>
  <Paragraphs>140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Rajdhani</vt:lpstr>
      <vt:lpstr>Fira Sans Condensed Light</vt:lpstr>
      <vt:lpstr>Anton</vt:lpstr>
      <vt:lpstr>Advent Pro Light</vt:lpstr>
      <vt:lpstr>Fira Sans Condensed Light</vt:lpstr>
      <vt:lpstr>Rajdhani</vt:lpstr>
      <vt:lpstr>Microsoft YaHei</vt:lpstr>
      <vt:lpstr>Arial Unicode MS</vt:lpstr>
      <vt:lpstr>Ai Tech Agency by Slidesgo</vt:lpstr>
      <vt:lpstr>Paternity testing using genetics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PLAN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Paternity testing using genetics</dc:title>
  <dc:creator/>
  <cp:lastModifiedBy>ahmed</cp:lastModifiedBy>
  <cp:revision>18</cp:revision>
  <dcterms:created xsi:type="dcterms:W3CDTF">2022-01-08T00:03:40Z</dcterms:created>
  <dcterms:modified xsi:type="dcterms:W3CDTF">2022-01-08T00:04:13Z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06EED6023ECD4853AF5D36C159636122</vt:lpwstr>
  </property>
  <property fmtid="{D5CDD505-2E9C-101B-9397-08002B2CF9AE}" pid="3" name="KSOProductBuildVer">
    <vt:lpwstr>1033-11.2.0.10443</vt:lpwstr>
  </property>
</Properties>
</file>