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9.jpeg" ContentType="image/jpeg"/>
  <Override PartName="/ppt/media/image11.jpeg" ContentType="image/jpeg"/>
  <Override PartName="/ppt/media/image8.jpeg" ContentType="image/jpeg"/>
  <Override PartName="/ppt/media/image10.jpeg" ContentType="image/jpeg"/>
  <Override PartName="/ppt/media/image12.png" ContentType="image/png"/>
  <Override PartName="/ppt/media/image7.png" ContentType="image/png"/>
  <Override PartName="/ppt/media/image1.jpeg" ContentType="image/jpeg"/>
  <Override PartName="/ppt/media/image13.png" ContentType="image/png"/>
  <Override PartName="/ppt/media/image6.jpeg" ContentType="image/jpeg"/>
  <Override PartName="/ppt/media/image22.png" ContentType="image/png"/>
  <Override PartName="/ppt/media/image21.png" ContentType="image/png"/>
  <Override PartName="/ppt/media/image19.png" ContentType="image/png"/>
  <Override PartName="/ppt/media/image2.jpeg" ContentType="image/jpeg"/>
  <Override PartName="/ppt/media/image20.png" ContentType="image/png"/>
  <Override PartName="/ppt/media/image18.png" ContentType="image/png"/>
  <Override PartName="/ppt/media/image17.png" ContentType="image/png"/>
  <Override PartName="/ppt/media/image4.jpeg" ContentType="image/jpeg"/>
  <Override PartName="/ppt/media/image16.png" ContentType="image/png"/>
  <Override PartName="/ppt/media/image14.jpeg" ContentType="image/jpeg"/>
  <Override PartName="/ppt/media/image3.jpeg" ContentType="image/jpeg"/>
  <Override PartName="/ppt/media/image15.png" ContentType="image/png"/>
  <Override PartName="/ppt/media/image5.jpeg" ContentType="image/jpe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77"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png"/><Relationship Id="rId3"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0" name="CustomShape 1"/>
          <p:cNvSpPr/>
          <p:nvPr/>
        </p:nvSpPr>
        <p:spPr>
          <a:xfrm>
            <a:off x="119160" y="400320"/>
            <a:ext cx="5092200" cy="186552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1" lang="en-US" sz="2800" spc="-1" strike="noStrike">
                <a:solidFill>
                  <a:srgbClr val="f3f3f3"/>
                </a:solidFill>
                <a:latin typeface="Anton"/>
                <a:ea typeface="Anton"/>
              </a:rPr>
              <a:t>An optimized approach for Paternity Testing</a:t>
            </a:r>
            <a:endParaRPr b="0" lang="en-US" sz="2800" spc="-1" strike="noStrike">
              <a:latin typeface="Arial"/>
            </a:endParaRPr>
          </a:p>
          <a:p>
            <a:pPr>
              <a:lnSpc>
                <a:spcPct val="100000"/>
              </a:lnSpc>
            </a:pPr>
            <a:r>
              <a:rPr b="1" lang="en-US" sz="2800" spc="-1" strike="noStrike">
                <a:solidFill>
                  <a:srgbClr val="f3f3f3"/>
                </a:solidFill>
                <a:latin typeface="Anton"/>
                <a:ea typeface="Anton"/>
              </a:rPr>
              <a:t>using rs numbers and whole genome</a:t>
            </a:r>
            <a:endParaRPr b="0" lang="en-US" sz="2800" spc="-1" strike="noStrike">
              <a:latin typeface="Arial"/>
            </a:endParaRPr>
          </a:p>
        </p:txBody>
      </p:sp>
      <p:sp>
        <p:nvSpPr>
          <p:cNvPr id="191" name="CustomShape 2"/>
          <p:cNvSpPr/>
          <p:nvPr/>
        </p:nvSpPr>
        <p:spPr>
          <a:xfrm>
            <a:off x="92160" y="4006800"/>
            <a:ext cx="3381840" cy="102168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Supervised by : </a:t>
            </a:r>
            <a:endParaRPr b="0" lang="en-US" sz="1400" spc="-1" strike="noStrike">
              <a:latin typeface="Arial"/>
            </a:endParaRPr>
          </a:p>
          <a:p>
            <a:pPr>
              <a:lnSpc>
                <a:spcPct val="100000"/>
              </a:lnSpc>
              <a:tabLst>
                <a:tab algn="l" pos="0"/>
              </a:tabLst>
            </a:pPr>
            <a:r>
              <a:rPr b="0" lang="en-US" sz="1400" spc="-1" strike="noStrike">
                <a:solidFill>
                  <a:srgbClr val="f3f3f3"/>
                </a:solidFill>
                <a:latin typeface="Advent Pro Light"/>
                <a:ea typeface="Advent Pro Light"/>
              </a:rPr>
              <a:t>Dr. Ashraf Abdelraouf </a:t>
            </a:r>
            <a:endParaRPr b="0" lang="en-US" sz="1400" spc="-1" strike="noStrike">
              <a:latin typeface="Arial"/>
            </a:endParaRPr>
          </a:p>
          <a:p>
            <a:pPr>
              <a:lnSpc>
                <a:spcPct val="100000"/>
              </a:lnSpc>
              <a:tabLst>
                <a:tab algn="l" pos="0"/>
              </a:tabLst>
            </a:pPr>
            <a:r>
              <a:rPr b="0" lang="en-US" sz="1400" spc="-1" strike="noStrike">
                <a:solidFill>
                  <a:srgbClr val="f3f3f3"/>
                </a:solidFill>
                <a:latin typeface="Advent Pro Light"/>
                <a:ea typeface="Advent Pro Light"/>
              </a:rPr>
              <a:t>Eng. Ahmed Hazem</a:t>
            </a:r>
            <a:endParaRPr b="0" lang="en-US" sz="1400" spc="-1" strike="noStrike">
              <a:latin typeface="Arial"/>
            </a:endParaRPr>
          </a:p>
          <a:p>
            <a:pPr>
              <a:lnSpc>
                <a:spcPct val="100000"/>
              </a:lnSpc>
              <a:tabLst>
                <a:tab algn="l" pos="0"/>
              </a:tabLst>
            </a:pPr>
            <a:r>
              <a:rPr b="0" lang="en-US" sz="1400" spc="-1" strike="noStrike">
                <a:solidFill>
                  <a:srgbClr val="f3f3f3"/>
                </a:solidFill>
                <a:latin typeface="Advent Pro Light"/>
                <a:ea typeface="Advent Pro Light"/>
              </a:rPr>
              <a:t>Eng. Mahmoud Elsahhar</a:t>
            </a: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192" name="Google Shape;104;p24" descr=""/>
          <p:cNvPicPr/>
          <p:nvPr/>
        </p:nvPicPr>
        <p:blipFill>
          <a:blip r:embed="rId2"/>
          <a:srcRect l="6663" t="4856" r="6220" b="5494"/>
          <a:stretch/>
        </p:blipFill>
        <p:spPr>
          <a:xfrm>
            <a:off x="4697280" y="444960"/>
            <a:ext cx="4194000" cy="4316400"/>
          </a:xfrm>
          <a:prstGeom prst="rect">
            <a:avLst/>
          </a:prstGeom>
          <a:ln>
            <a:noFill/>
          </a:ln>
        </p:spPr>
      </p:pic>
      <p:sp>
        <p:nvSpPr>
          <p:cNvPr id="193" name="CustomShape 3"/>
          <p:cNvSpPr/>
          <p:nvPr/>
        </p:nvSpPr>
        <p:spPr>
          <a:xfrm>
            <a:off x="91440" y="3108960"/>
            <a:ext cx="4021560" cy="83268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US" sz="1400" spc="-1" strike="noStrike">
                <a:solidFill>
                  <a:srgbClr val="f3f3f3"/>
                </a:solidFill>
                <a:latin typeface="Advent Pro Light"/>
                <a:ea typeface="Advent Pro Light"/>
              </a:rPr>
              <a:t>Team Members: </a:t>
            </a:r>
            <a:endParaRPr b="0" lang="en-US" sz="1400" spc="-1" strike="noStrike">
              <a:latin typeface="Arial"/>
            </a:endParaRPr>
          </a:p>
          <a:p>
            <a:pPr>
              <a:lnSpc>
                <a:spcPct val="100000"/>
              </a:lnSpc>
              <a:tabLst>
                <a:tab algn="l" pos="0"/>
              </a:tabLst>
            </a:pPr>
            <a:r>
              <a:rPr b="0" lang="en-US" sz="1400" spc="-1" strike="noStrike">
                <a:solidFill>
                  <a:srgbClr val="f3f3f3"/>
                </a:solidFill>
                <a:latin typeface="Advent Pro Light"/>
                <a:ea typeface="Advent Pro Light"/>
              </a:rPr>
              <a:t>Youssif Assem, Mohamed Moataz, Kareem Ehab, Mohamed Akram, Ahmed Gamal</a:t>
            </a:r>
            <a:endParaRPr b="0" lang="en-US" sz="1400" spc="-1" strike="noStrike">
              <a:latin typeface="Arial"/>
            </a:endParaRPr>
          </a:p>
          <a:p>
            <a:pPr>
              <a:lnSpc>
                <a:spcPct val="100000"/>
              </a:lnSpc>
              <a:tabLst>
                <a:tab algn="l" pos="0"/>
              </a:tabLst>
            </a:pPr>
            <a:endParaRPr b="0" lang="en-US" sz="1400" spc="-1" strike="noStrike">
              <a:latin typeface="Arial"/>
            </a:endParaRPr>
          </a:p>
        </p:txBody>
      </p:sp>
    </p:spTree>
  </p:cSld>
  <p:transition spd="slow">
    <p:push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232920" y="337320"/>
            <a:ext cx="8226720" cy="8560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Dataset Used</a:t>
            </a:r>
            <a:br/>
            <a:endParaRPr b="0" lang="en-US" sz="3200" spc="-1" strike="noStrike">
              <a:latin typeface="Arial"/>
            </a:endParaRPr>
          </a:p>
        </p:txBody>
      </p:sp>
      <p:sp>
        <p:nvSpPr>
          <p:cNvPr id="235" name="CustomShape 2"/>
          <p:cNvSpPr/>
          <p:nvPr/>
        </p:nvSpPr>
        <p:spPr>
          <a:xfrm>
            <a:off x="232920" y="833760"/>
            <a:ext cx="5160240" cy="236484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400" spc="-1" strike="noStrike">
                <a:solidFill>
                  <a:srgbClr val="dcddde"/>
                </a:solidFill>
                <a:latin typeface="Fira Sans Condensed Light"/>
                <a:ea typeface="DejaVu Sans"/>
              </a:rPr>
              <a:t>In the whole genome the process to determine paternity is somewhat different There are specific locations (IDs) or the right terminology (locus, loci) in the whole genome every location and is in a specific chromosome For each of these locations, there exists a specific repeat that we are looking for ex: D7S280 --&gt; GATA counting the number of those repeats for each location is the goal and then comparing it with the number of repeats in the mother and father</a:t>
            </a:r>
            <a:endParaRPr b="0" lang="en-US" sz="1400" spc="-1" strike="noStrike">
              <a:latin typeface="Arial"/>
            </a:endParaRPr>
          </a:p>
        </p:txBody>
      </p:sp>
      <p:pic>
        <p:nvPicPr>
          <p:cNvPr id="236" name="Picture 5" descr=""/>
          <p:cNvPicPr/>
          <p:nvPr/>
        </p:nvPicPr>
        <p:blipFill>
          <a:blip r:embed="rId1"/>
          <a:stretch/>
        </p:blipFill>
        <p:spPr>
          <a:xfrm>
            <a:off x="5605560" y="718200"/>
            <a:ext cx="3303000" cy="4085280"/>
          </a:xfrm>
          <a:prstGeom prst="rect">
            <a:avLst/>
          </a:prstGeom>
          <a:ln>
            <a:noFill/>
          </a:ln>
        </p:spPr>
      </p:pic>
      <p:sp>
        <p:nvSpPr>
          <p:cNvPr id="237" name="CustomShape 3"/>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8</a:t>
            </a:r>
            <a:endParaRPr b="0" lang="en-US" sz="1800" spc="-1" strike="noStrike">
              <a:latin typeface="Arial"/>
            </a:endParaRPr>
          </a:p>
        </p:txBody>
      </p:sp>
    </p:spTree>
  </p:cSld>
  <p:transition spd="slow">
    <p:push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232920" y="337320"/>
            <a:ext cx="8226720" cy="856080"/>
          </a:xfrm>
          <a:prstGeom prst="rect">
            <a:avLst/>
          </a:prstGeom>
          <a:noFill/>
          <a:ln>
            <a:noFill/>
          </a:ln>
        </p:spPr>
        <p:style>
          <a:lnRef idx="0"/>
          <a:fillRef idx="0"/>
          <a:effectRef idx="0"/>
          <a:fontRef idx="minor"/>
        </p:style>
        <p:txBody>
          <a:bodyPr lIns="0" rIns="0" tIns="0" bIns="0" anchor="ctr">
            <a:noAutofit/>
          </a:bodyPr>
          <a:p>
            <a:pPr>
              <a:lnSpc>
                <a:spcPct val="90000"/>
              </a:lnSpc>
            </a:pPr>
            <a:r>
              <a:rPr b="1" lang="en-US" sz="3200" spc="-1" strike="noStrike">
                <a:solidFill>
                  <a:srgbClr val="ffffff"/>
                </a:solidFill>
                <a:latin typeface="Rajdhani"/>
                <a:ea typeface="DejaVu Sans"/>
              </a:rPr>
              <a:t>Dataset Used</a:t>
            </a:r>
            <a:br/>
            <a:endParaRPr b="0" lang="en-US" sz="3200" spc="-1" strike="noStrike">
              <a:latin typeface="Arial"/>
            </a:endParaRPr>
          </a:p>
        </p:txBody>
      </p:sp>
      <p:sp>
        <p:nvSpPr>
          <p:cNvPr id="239" name="CustomShape 2"/>
          <p:cNvSpPr/>
          <p:nvPr/>
        </p:nvSpPr>
        <p:spPr>
          <a:xfrm>
            <a:off x="196920" y="905760"/>
            <a:ext cx="4191840" cy="3663000"/>
          </a:xfrm>
          <a:prstGeom prst="rect">
            <a:avLst/>
          </a:prstGeom>
          <a:solidFill>
            <a:srgbClr val="0c343d">
              <a:alpha val="57000"/>
            </a:srgbClr>
          </a:solid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ffffff"/>
                </a:solidFill>
                <a:latin typeface="Arial"/>
                <a:ea typeface="DejaVu Sans"/>
              </a:rPr>
              <a:t>The second dataset we are using contains 40 rs numbers for over 2000 different people.</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ea typeface="DejaVu Sans"/>
              </a:rPr>
              <a:t>The use of this dataset is to find out the highest probability that we can acquire from those people when comparing each one of those alleles to the father.</a:t>
            </a:r>
            <a:endParaRPr b="0" lang="en-US" sz="1800" spc="-1" strike="noStrike">
              <a:solidFill>
                <a:srgbClr val="ffffff"/>
              </a:solidFill>
              <a:latin typeface="Arial"/>
            </a:endParaRPr>
          </a:p>
          <a:p>
            <a:pPr>
              <a:lnSpc>
                <a:spcPct val="100000"/>
              </a:lnSpc>
            </a:pPr>
            <a:endParaRPr b="0" lang="en-US" sz="1800" spc="-1" strike="noStrike">
              <a:solidFill>
                <a:srgbClr val="ffffff"/>
              </a:solidFill>
              <a:latin typeface="Arial"/>
            </a:endParaRPr>
          </a:p>
          <a:p>
            <a:pPr>
              <a:lnSpc>
                <a:spcPct val="100000"/>
              </a:lnSpc>
            </a:pPr>
            <a:r>
              <a:rPr b="0" lang="en-US" sz="1800" spc="-1" strike="noStrike">
                <a:solidFill>
                  <a:srgbClr val="ffffff"/>
                </a:solidFill>
                <a:latin typeface="Arial"/>
                <a:ea typeface="DejaVu Sans"/>
              </a:rPr>
              <a:t>The highest probability = Highest similarity that the targeted child is indeed related to this father or family.</a:t>
            </a:r>
            <a:endParaRPr b="0" lang="en-US" sz="1800" spc="-1" strike="noStrike">
              <a:solidFill>
                <a:srgbClr val="ffffff"/>
              </a:solidFill>
              <a:latin typeface="Arial"/>
            </a:endParaRPr>
          </a:p>
        </p:txBody>
      </p:sp>
      <p:sp>
        <p:nvSpPr>
          <p:cNvPr id="240" name="CustomShape 3"/>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9</a:t>
            </a:r>
            <a:endParaRPr b="0" lang="en-US" sz="1800" spc="-1" strike="noStrike">
              <a:latin typeface="Arial"/>
            </a:endParaRPr>
          </a:p>
        </p:txBody>
      </p:sp>
      <p:pic>
        <p:nvPicPr>
          <p:cNvPr id="241" name="" descr=""/>
          <p:cNvPicPr/>
          <p:nvPr/>
        </p:nvPicPr>
        <p:blipFill>
          <a:blip r:embed="rId1"/>
          <a:stretch/>
        </p:blipFill>
        <p:spPr>
          <a:xfrm>
            <a:off x="4389120" y="941760"/>
            <a:ext cx="4735080" cy="3463560"/>
          </a:xfrm>
          <a:prstGeom prst="rect">
            <a:avLst/>
          </a:prstGeom>
          <a:ln>
            <a:noFill/>
          </a:ln>
        </p:spPr>
      </p:pic>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478800" y="304200"/>
            <a:ext cx="4090680" cy="633240"/>
          </a:xfrm>
          <a:prstGeom prst="rect">
            <a:avLst/>
          </a:prstGeom>
          <a:noFill/>
          <a:ln>
            <a:noFill/>
          </a:ln>
        </p:spPr>
        <p:style>
          <a:lnRef idx="0"/>
          <a:fillRef idx="0"/>
          <a:effectRef idx="0"/>
          <a:fontRef idx="minor"/>
        </p:style>
      </p:sp>
      <p:sp>
        <p:nvSpPr>
          <p:cNvPr id="243" name="CustomShape 2"/>
          <p:cNvSpPr/>
          <p:nvPr/>
        </p:nvSpPr>
        <p:spPr>
          <a:xfrm>
            <a:off x="365760" y="245880"/>
            <a:ext cx="456948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ffffff"/>
                </a:solidFill>
                <a:latin typeface="Rajdhani"/>
                <a:ea typeface="DejaVu Sans"/>
              </a:rPr>
              <a:t>Conclusion</a:t>
            </a:r>
            <a:endParaRPr b="0" lang="en-US" sz="3200" spc="-1" strike="noStrike">
              <a:latin typeface="Arial"/>
            </a:endParaRPr>
          </a:p>
        </p:txBody>
      </p:sp>
      <p:sp>
        <p:nvSpPr>
          <p:cNvPr id="244" name="CustomShape 3"/>
          <p:cNvSpPr/>
          <p:nvPr/>
        </p:nvSpPr>
        <p:spPr>
          <a:xfrm>
            <a:off x="1080" y="-319320"/>
            <a:ext cx="179640" cy="63792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245" name="CustomShape 4"/>
          <p:cNvSpPr/>
          <p:nvPr/>
        </p:nvSpPr>
        <p:spPr>
          <a:xfrm>
            <a:off x="1751760" y="-273600"/>
            <a:ext cx="360" cy="547920"/>
          </a:xfrm>
          <a:prstGeom prst="rect">
            <a:avLst/>
          </a:prstGeom>
          <a:solidFill>
            <a:srgbClr val="40444b"/>
          </a:solidFill>
          <a:ln>
            <a:noFill/>
          </a:ln>
        </p:spPr>
        <p:style>
          <a:lnRef idx="0"/>
          <a:fillRef idx="0"/>
          <a:effectRef idx="0"/>
          <a:fontRef idx="minor"/>
        </p:style>
        <p:txBody>
          <a:bodyPr wrap="none" lIns="0" rIns="0" tIns="0" bIns="0" anchor="ctr">
            <a:spAutoFit/>
          </a:bodyPr>
          <a:p>
            <a:pPr>
              <a:lnSpc>
                <a:spcPct val="100000"/>
              </a:lnSpc>
              <a:tabLst>
                <a:tab algn="l" pos="0"/>
              </a:tabLst>
            </a:pPr>
            <a:br/>
            <a:endParaRPr b="0" lang="en-US" sz="1800" spc="-1" strike="noStrike">
              <a:latin typeface="Arial"/>
            </a:endParaRPr>
          </a:p>
        </p:txBody>
      </p:sp>
      <p:sp>
        <p:nvSpPr>
          <p:cNvPr id="246" name="CustomShape 5"/>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10</a:t>
            </a:r>
            <a:endParaRPr b="0" lang="en-US" sz="1800" spc="-1" strike="noStrike">
              <a:latin typeface="Arial"/>
            </a:endParaRPr>
          </a:p>
        </p:txBody>
      </p:sp>
      <p:sp>
        <p:nvSpPr>
          <p:cNvPr id="247" name="CustomShape 6"/>
          <p:cNvSpPr/>
          <p:nvPr/>
        </p:nvSpPr>
        <p:spPr>
          <a:xfrm>
            <a:off x="274320" y="877320"/>
            <a:ext cx="8320680" cy="3602880"/>
          </a:xfrm>
          <a:prstGeom prst="rect">
            <a:avLst/>
          </a:prstGeom>
          <a:solidFill>
            <a:srgbClr val="0c343d">
              <a:alpha val="57000"/>
            </a:srgbClr>
          </a:solidFill>
          <a:ln>
            <a:noFill/>
          </a:ln>
        </p:spPr>
        <p:style>
          <a:lnRef idx="0"/>
          <a:fillRef idx="0"/>
          <a:effectRef idx="0"/>
          <a:fontRef idx="minor"/>
        </p:style>
        <p:txBody>
          <a:bodyPr lIns="234000" rIns="234000" tIns="234000" bIns="91440" anchor="ctr">
            <a:noAutofit/>
          </a:bodyPr>
          <a:p>
            <a:pPr>
              <a:lnSpc>
                <a:spcPct val="100000"/>
              </a:lnSpc>
            </a:pPr>
            <a:r>
              <a:rPr b="0" lang="en-US" sz="2000" spc="-1" strike="noStrike">
                <a:solidFill>
                  <a:srgbClr val="f3f3f3"/>
                </a:solidFill>
                <a:latin typeface="Fira Sans Condensed Light"/>
                <a:ea typeface="Fira Sans Condensed Light"/>
              </a:rPr>
              <a:t> </a:t>
            </a:r>
            <a:endParaRPr b="0" lang="en-US" sz="2000" spc="-1" strike="noStrike">
              <a:latin typeface="Arial"/>
            </a:endParaRPr>
          </a:p>
          <a:p>
            <a:pPr marL="457200" indent="-295200">
              <a:lnSpc>
                <a:spcPct val="100000"/>
              </a:lnSpc>
              <a:buClr>
                <a:srgbClr val="f3f3f3"/>
              </a:buClr>
              <a:buFont typeface="Arial"/>
              <a:buChar char="•"/>
            </a:pPr>
            <a:r>
              <a:rPr b="0" lang="en-US" sz="2000" spc="-1" strike="noStrike">
                <a:solidFill>
                  <a:srgbClr val="ffffff"/>
                </a:solidFill>
                <a:latin typeface="Fira Sans Condensed Light"/>
                <a:ea typeface="DejaVu Sans"/>
              </a:rPr>
              <a:t>We Applied Mendelian’s Law In Two Different Means</a:t>
            </a:r>
            <a:endParaRPr b="0" lang="en-US" sz="2000" spc="-1" strike="noStrike">
              <a:latin typeface="Arial"/>
            </a:endParaRPr>
          </a:p>
          <a:p>
            <a:pPr marL="457200" indent="-295200">
              <a:lnSpc>
                <a:spcPct val="100000"/>
              </a:lnSpc>
              <a:buClr>
                <a:srgbClr val="f3f3f3"/>
              </a:buClr>
              <a:buFont typeface="Arial"/>
              <a:buChar char="•"/>
            </a:pPr>
            <a:r>
              <a:rPr b="0" lang="en-US" sz="2000" spc="-1" strike="noStrike">
                <a:solidFill>
                  <a:srgbClr val="ffffff"/>
                </a:solidFill>
                <a:latin typeface="Fira Sans Condensed Light"/>
                <a:ea typeface="DejaVu Sans"/>
              </a:rPr>
              <a:t>1) Prove if the child is related to father or not.</a:t>
            </a:r>
            <a:endParaRPr b="0" lang="en-US" sz="2000" spc="-1" strike="noStrike">
              <a:latin typeface="Arial"/>
            </a:endParaRPr>
          </a:p>
          <a:p>
            <a:pPr marL="457200" indent="-295200">
              <a:lnSpc>
                <a:spcPct val="100000"/>
              </a:lnSpc>
              <a:buClr>
                <a:srgbClr val="f3f3f3"/>
              </a:buClr>
              <a:buFont typeface="Arial"/>
              <a:buChar char="•"/>
            </a:pPr>
            <a:r>
              <a:rPr b="0" lang="en-US" sz="2000" spc="-1" strike="noStrike">
                <a:solidFill>
                  <a:srgbClr val="ffffff"/>
                </a:solidFill>
                <a:latin typeface="Fira Sans Condensed Light"/>
                <a:ea typeface="DejaVu Sans"/>
              </a:rPr>
              <a:t>2) Search for the most accurate family that the target homeless child may be related to.</a:t>
            </a:r>
            <a:endParaRPr b="0" lang="en-US" sz="2000" spc="-1" strike="noStrike">
              <a:latin typeface="Arial"/>
            </a:endParaRPr>
          </a:p>
          <a:p>
            <a:pPr>
              <a:lnSpc>
                <a:spcPct val="100000"/>
              </a:lnSpc>
            </a:pPr>
            <a:endParaRPr b="0" lang="en-US" sz="2000" spc="-1" strike="noStrike">
              <a:latin typeface="Arial"/>
            </a:endParaRPr>
          </a:p>
          <a:p>
            <a:pPr marL="457200" indent="-295200">
              <a:lnSpc>
                <a:spcPct val="100000"/>
              </a:lnSpc>
              <a:buClr>
                <a:srgbClr val="f3f3f3"/>
              </a:buClr>
              <a:buFont typeface="Arial"/>
              <a:buChar char="•"/>
            </a:pPr>
            <a:r>
              <a:rPr b="0" lang="en-US" sz="2000" spc="-1" strike="noStrike">
                <a:solidFill>
                  <a:srgbClr val="ffffff"/>
                </a:solidFill>
                <a:latin typeface="Fira Sans Condensed Light"/>
                <a:ea typeface="DejaVu Sans"/>
              </a:rPr>
              <a:t>We applied the STR (short tandem repeat) method to count the number of repeats in the whole genome for determining paternity.</a:t>
            </a:r>
            <a:endParaRPr b="0" lang="en-US" sz="2000" spc="-1" strike="noStrike">
              <a:latin typeface="Arial"/>
            </a:endParaRPr>
          </a:p>
          <a:p>
            <a:pPr>
              <a:lnSpc>
                <a:spcPct val="100000"/>
              </a:lnSpc>
              <a:spcBef>
                <a:spcPts val="1599"/>
              </a:spcBef>
              <a:spcAft>
                <a:spcPts val="1599"/>
              </a:spcAft>
              <a:tabLst>
                <a:tab algn="l" pos="0"/>
              </a:tabLst>
            </a:pPr>
            <a:endParaRPr b="0" lang="en-US" sz="2000" spc="-1" strike="noStrike">
              <a:latin typeface="Arial"/>
            </a:endParaRPr>
          </a:p>
        </p:txBody>
      </p:sp>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434880" y="6480"/>
            <a:ext cx="4569480" cy="5770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3200" spc="-1" strike="noStrike">
                <a:solidFill>
                  <a:srgbClr val="ffffff"/>
                </a:solidFill>
                <a:latin typeface="Rajdhani"/>
                <a:ea typeface="DejaVu Sans"/>
              </a:rPr>
              <a:t>Results</a:t>
            </a:r>
            <a:endParaRPr b="0" lang="en-US" sz="3200" spc="-1" strike="noStrike">
              <a:latin typeface="Arial"/>
            </a:endParaRPr>
          </a:p>
        </p:txBody>
      </p:sp>
      <p:sp>
        <p:nvSpPr>
          <p:cNvPr id="249" name="CustomShape 2"/>
          <p:cNvSpPr/>
          <p:nvPr/>
        </p:nvSpPr>
        <p:spPr>
          <a:xfrm>
            <a:off x="5527080" y="4116600"/>
            <a:ext cx="247464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fffff"/>
                </a:solidFill>
                <a:latin typeface="Arial"/>
                <a:ea typeface="DejaVu Sans"/>
              </a:rPr>
              <a:t>Rs Numbers Report</a:t>
            </a:r>
            <a:endParaRPr b="0" lang="en-US" sz="1800" spc="-1" strike="noStrike">
              <a:latin typeface="Arial"/>
            </a:endParaRPr>
          </a:p>
        </p:txBody>
      </p:sp>
      <p:sp>
        <p:nvSpPr>
          <p:cNvPr id="250" name="CustomShape 3"/>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11</a:t>
            </a:r>
            <a:endParaRPr b="0" lang="en-US" sz="1800" spc="-1" strike="noStrike">
              <a:latin typeface="Arial"/>
            </a:endParaRPr>
          </a:p>
        </p:txBody>
      </p:sp>
      <p:pic>
        <p:nvPicPr>
          <p:cNvPr id="251" name="" descr=""/>
          <p:cNvPicPr/>
          <p:nvPr/>
        </p:nvPicPr>
        <p:blipFill>
          <a:blip r:embed="rId1"/>
          <a:stretch/>
        </p:blipFill>
        <p:spPr>
          <a:xfrm>
            <a:off x="4572000" y="914400"/>
            <a:ext cx="4519080" cy="3200040"/>
          </a:xfrm>
          <a:prstGeom prst="rect">
            <a:avLst/>
          </a:prstGeom>
          <a:ln>
            <a:noFill/>
          </a:ln>
        </p:spPr>
      </p:pic>
      <p:sp>
        <p:nvSpPr>
          <p:cNvPr id="252" name="CustomShape 4"/>
          <p:cNvSpPr/>
          <p:nvPr/>
        </p:nvSpPr>
        <p:spPr>
          <a:xfrm>
            <a:off x="195120" y="619560"/>
            <a:ext cx="4376520" cy="40795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600" spc="-1" strike="noStrike">
                <a:solidFill>
                  <a:srgbClr val="ffffff"/>
                </a:solidFill>
                <a:latin typeface="Fira Sans Condensed Light"/>
                <a:ea typeface="DejaVu Sans"/>
              </a:rPr>
              <a:t>Green Color → Represents the rs numbers and alleles that apply the Mendelian's law which means (child's alleles are indeed inherited from father and mother)</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Red Color → Represents the rs numbers and alleles that doesn’t apply the Mendelian’s law which means (child's alleles aren't inherited from father and mother)</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Black Color → Represents the probability of how much this child may be related to this father. </a:t>
            </a:r>
            <a:endParaRPr b="0" lang="en-US" sz="1600" spc="-1" strike="noStrike">
              <a:latin typeface="Arial"/>
            </a:endParaRPr>
          </a:p>
        </p:txBody>
      </p:sp>
    </p:spTree>
  </p:cSld>
  <p:transition spd="slow">
    <p:push dir="u"/>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34880" y="6480"/>
            <a:ext cx="4569480" cy="5770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3200" spc="-1" strike="noStrike">
                <a:solidFill>
                  <a:srgbClr val="ffffff"/>
                </a:solidFill>
                <a:latin typeface="Rajdhani"/>
                <a:ea typeface="DejaVu Sans"/>
              </a:rPr>
              <a:t>Results</a:t>
            </a:r>
            <a:endParaRPr b="0" lang="en-US" sz="3200" spc="-1" strike="noStrike">
              <a:latin typeface="Arial"/>
            </a:endParaRPr>
          </a:p>
        </p:txBody>
      </p:sp>
      <p:sp>
        <p:nvSpPr>
          <p:cNvPr id="254" name="CustomShape 2"/>
          <p:cNvSpPr/>
          <p:nvPr/>
        </p:nvSpPr>
        <p:spPr>
          <a:xfrm>
            <a:off x="5383080" y="3684600"/>
            <a:ext cx="247464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fffff"/>
                </a:solidFill>
                <a:latin typeface="Arial"/>
                <a:ea typeface="DejaVu Sans"/>
              </a:rPr>
              <a:t>Relevance Report</a:t>
            </a:r>
            <a:endParaRPr b="0" lang="en-US" sz="1800" spc="-1" strike="noStrike">
              <a:latin typeface="Arial"/>
            </a:endParaRPr>
          </a:p>
        </p:txBody>
      </p:sp>
      <p:sp>
        <p:nvSpPr>
          <p:cNvPr id="255" name="CustomShape 3"/>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12</a:t>
            </a:r>
            <a:endParaRPr b="0" lang="en-US" sz="1800" spc="-1" strike="noStrike">
              <a:latin typeface="Arial"/>
            </a:endParaRPr>
          </a:p>
        </p:txBody>
      </p:sp>
      <p:sp>
        <p:nvSpPr>
          <p:cNvPr id="256" name="CustomShape 4"/>
          <p:cNvSpPr/>
          <p:nvPr/>
        </p:nvSpPr>
        <p:spPr>
          <a:xfrm>
            <a:off x="123120" y="547560"/>
            <a:ext cx="3863880" cy="41349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600" spc="-1" strike="noStrike">
                <a:solidFill>
                  <a:srgbClr val="ffffff"/>
                </a:solidFill>
                <a:latin typeface="Fira Sans Condensed Light"/>
                <a:ea typeface="DejaVu Sans"/>
              </a:rPr>
              <a:t>Green Color → IDs of children that are related to the father.</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Black Color → IDs of children that are not related to the father.</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Red Color → Represents the statistics of how many people from the dataset are related to the father, how many people are not related to the father, and the statistics of how many children are related to father over the total number of children.</a:t>
            </a:r>
            <a:endParaRPr b="0" lang="en-US" sz="1600" spc="-1" strike="noStrike">
              <a:latin typeface="Arial"/>
            </a:endParaRPr>
          </a:p>
        </p:txBody>
      </p:sp>
      <p:pic>
        <p:nvPicPr>
          <p:cNvPr id="257" name="" descr=""/>
          <p:cNvPicPr/>
          <p:nvPr/>
        </p:nvPicPr>
        <p:blipFill>
          <a:blip r:embed="rId1"/>
          <a:stretch/>
        </p:blipFill>
        <p:spPr>
          <a:xfrm>
            <a:off x="4059360" y="1044720"/>
            <a:ext cx="5028840" cy="2595960"/>
          </a:xfrm>
          <a:prstGeom prst="rect">
            <a:avLst/>
          </a:prstGeom>
          <a:ln>
            <a:noFill/>
          </a:ln>
        </p:spPr>
      </p:pic>
    </p:spTree>
  </p:cSld>
  <p:transition spd="slow">
    <p:push dir="u"/>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434880" y="186480"/>
            <a:ext cx="4569480" cy="577080"/>
          </a:xfrm>
          <a:prstGeom prst="rect">
            <a:avLst/>
          </a:prstGeom>
          <a:noFill/>
          <a:ln>
            <a:noFill/>
          </a:ln>
        </p:spPr>
        <p:style>
          <a:lnRef idx="0"/>
          <a:fillRef idx="0"/>
          <a:effectRef idx="0"/>
          <a:fontRef idx="minor"/>
        </p:style>
        <p:txBody>
          <a:bodyPr lIns="90000" rIns="90000" tIns="45000" bIns="45000">
            <a:spAutoFit/>
          </a:bodyPr>
          <a:p>
            <a:pPr>
              <a:lnSpc>
                <a:spcPct val="100000"/>
              </a:lnSpc>
              <a:tabLst>
                <a:tab algn="l" pos="0"/>
              </a:tabLst>
            </a:pPr>
            <a:r>
              <a:rPr b="1" lang="en-US" sz="3200" spc="-1" strike="noStrike">
                <a:solidFill>
                  <a:srgbClr val="ffffff"/>
                </a:solidFill>
                <a:latin typeface="Rajdhani"/>
                <a:ea typeface="DejaVu Sans"/>
              </a:rPr>
              <a:t>Results</a:t>
            </a:r>
            <a:endParaRPr b="0" lang="en-US" sz="3200" spc="-1" strike="noStrike">
              <a:latin typeface="Arial"/>
            </a:endParaRPr>
          </a:p>
        </p:txBody>
      </p:sp>
      <p:sp>
        <p:nvSpPr>
          <p:cNvPr id="259" name="CustomShape 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13</a:t>
            </a:r>
            <a:endParaRPr b="0" lang="en-US" sz="1800" spc="-1" strike="noStrike">
              <a:latin typeface="Arial"/>
            </a:endParaRPr>
          </a:p>
        </p:txBody>
      </p:sp>
      <p:sp>
        <p:nvSpPr>
          <p:cNvPr id="260" name="CustomShape 3"/>
          <p:cNvSpPr/>
          <p:nvPr/>
        </p:nvSpPr>
        <p:spPr>
          <a:xfrm>
            <a:off x="5558400" y="3573360"/>
            <a:ext cx="274284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1800" spc="-1" strike="noStrike">
                <a:solidFill>
                  <a:srgbClr val="ffffff"/>
                </a:solidFill>
                <a:latin typeface="Arial"/>
                <a:ea typeface="DejaVu Sans"/>
              </a:rPr>
              <a:t>STR repeats</a:t>
            </a:r>
            <a:endParaRPr b="0" lang="en-US" sz="1800" spc="-1" strike="noStrike">
              <a:latin typeface="Arial"/>
            </a:endParaRPr>
          </a:p>
        </p:txBody>
      </p:sp>
      <p:sp>
        <p:nvSpPr>
          <p:cNvPr id="261" name="CustomShape 4"/>
          <p:cNvSpPr/>
          <p:nvPr/>
        </p:nvSpPr>
        <p:spPr>
          <a:xfrm>
            <a:off x="198000" y="881280"/>
            <a:ext cx="4321080" cy="356580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600" spc="-1" strike="noStrike">
                <a:solidFill>
                  <a:srgbClr val="ffffff"/>
                </a:solidFill>
                <a:latin typeface="Fira Sans Condensed Light"/>
                <a:ea typeface="DejaVu Sans"/>
              </a:rPr>
              <a:t>As we have explained in previous slides , short tandem repeat method works by obtaining specific repeats from specific locations on the whole genome</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The following slide represents the results for the Short tandem repeat method</a:t>
            </a:r>
            <a:endParaRPr b="0" lang="en-US" sz="1600" spc="-1" strike="noStrike">
              <a:latin typeface="Arial"/>
            </a:endParaRPr>
          </a:p>
          <a:p>
            <a:pPr marL="153000">
              <a:lnSpc>
                <a:spcPct val="100000"/>
              </a:lnSpc>
            </a:pPr>
            <a:endParaRPr b="0" lang="en-US" sz="1600" spc="-1" strike="noStrike">
              <a:latin typeface="Arial"/>
            </a:endParaRPr>
          </a:p>
          <a:p>
            <a:pPr marL="153000">
              <a:lnSpc>
                <a:spcPct val="100000"/>
              </a:lnSpc>
            </a:pPr>
            <a:r>
              <a:rPr b="0" lang="en-US" sz="1600" spc="-1" strike="noStrike">
                <a:solidFill>
                  <a:srgbClr val="ffffff"/>
                </a:solidFill>
                <a:latin typeface="Fira Sans Condensed Light"/>
                <a:ea typeface="DejaVu Sans"/>
              </a:rPr>
              <a:t>We collected the number of repeats for different locations on the whole genome for 1 person</a:t>
            </a:r>
            <a:endParaRPr b="0" lang="en-US" sz="1600" spc="-1" strike="noStrike">
              <a:latin typeface="Arial"/>
            </a:endParaRPr>
          </a:p>
        </p:txBody>
      </p:sp>
      <p:pic>
        <p:nvPicPr>
          <p:cNvPr id="262" name="" descr=""/>
          <p:cNvPicPr/>
          <p:nvPr/>
        </p:nvPicPr>
        <p:blipFill>
          <a:blip r:embed="rId1"/>
          <a:stretch/>
        </p:blipFill>
        <p:spPr>
          <a:xfrm>
            <a:off x="4754880" y="1396800"/>
            <a:ext cx="4297320" cy="2169000"/>
          </a:xfrm>
          <a:prstGeom prst="rect">
            <a:avLst/>
          </a:prstGeom>
          <a:ln>
            <a:noFill/>
          </a:ln>
        </p:spPr>
      </p:pic>
    </p:spTree>
  </p:cSld>
  <p:transition spd="slow">
    <p:push dir="u"/>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2502720" y="1108800"/>
            <a:ext cx="4016880" cy="14594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pPr>
            <a:r>
              <a:rPr b="1" lang="en-US" sz="4800" spc="-1" strike="noStrike">
                <a:solidFill>
                  <a:srgbClr val="f3f3f3"/>
                </a:solidFill>
                <a:latin typeface="Rajdhani"/>
                <a:ea typeface="Rajdhani"/>
              </a:rPr>
              <a:t>THANK You!</a:t>
            </a:r>
            <a:endParaRPr b="0" lang="en-US" sz="4800" spc="-1" strike="noStrike">
              <a:latin typeface="Arial"/>
            </a:endParaRPr>
          </a:p>
        </p:txBody>
      </p:sp>
      <p:sp>
        <p:nvSpPr>
          <p:cNvPr id="264" name="CustomShape 2"/>
          <p:cNvSpPr/>
          <p:nvPr/>
        </p:nvSpPr>
        <p:spPr>
          <a:xfrm>
            <a:off x="2562120" y="2571840"/>
            <a:ext cx="4016880" cy="120060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1400" spc="-1" strike="noStrike">
                <a:solidFill>
                  <a:srgbClr val="f3f3f3"/>
                </a:solidFill>
                <a:latin typeface="Fira Sans Condensed Light"/>
                <a:ea typeface="Fira Sans Condensed Light"/>
              </a:rPr>
              <a:t>Do you have any questions? </a:t>
            </a:r>
            <a:r>
              <a:rPr b="0" lang="en" sz="1400" spc="-1" strike="noStrike">
                <a:solidFill>
                  <a:srgbClr val="f3f3f3"/>
                </a:solidFill>
                <a:latin typeface="Wingdings"/>
                <a:ea typeface="Fira Sans Condensed Light"/>
              </a:rPr>
              <a:t></a:t>
            </a:r>
            <a:endParaRPr b="0" lang="en-US" sz="1400" spc="-1" strike="noStrike">
              <a:latin typeface="Arial"/>
            </a:endParaRPr>
          </a:p>
          <a:p>
            <a:pPr algn="ctr">
              <a:lnSpc>
                <a:spcPct val="100000"/>
              </a:lnSpc>
              <a:tabLst>
                <a:tab algn="l" pos="0"/>
              </a:tabLst>
            </a:pPr>
            <a:endParaRPr b="0" lang="en-US" sz="1400" spc="-1" strike="noStrike">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4" name="CustomShape 1"/>
          <p:cNvSpPr/>
          <p:nvPr/>
        </p:nvSpPr>
        <p:spPr>
          <a:xfrm>
            <a:off x="720000" y="509760"/>
            <a:ext cx="7700760" cy="56952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1" lang="en" sz="3000" spc="-1" strike="noStrike">
                <a:solidFill>
                  <a:srgbClr val="f3f3f3"/>
                </a:solidFill>
                <a:latin typeface="Rajdhani"/>
                <a:ea typeface="Rajdhani"/>
              </a:rPr>
              <a:t>Agenda</a:t>
            </a:r>
            <a:endParaRPr b="0" lang="en-US" sz="3000" spc="-1" strike="noStrike">
              <a:latin typeface="Arial"/>
            </a:endParaRPr>
          </a:p>
        </p:txBody>
      </p:sp>
      <p:sp>
        <p:nvSpPr>
          <p:cNvPr id="195" name="CustomShape 2"/>
          <p:cNvSpPr/>
          <p:nvPr/>
        </p:nvSpPr>
        <p:spPr>
          <a:xfrm>
            <a:off x="720000" y="1152360"/>
            <a:ext cx="7700760" cy="3602880"/>
          </a:xfrm>
          <a:prstGeom prst="rect">
            <a:avLst/>
          </a:prstGeom>
          <a:solidFill>
            <a:srgbClr val="0c343d">
              <a:alpha val="57000"/>
            </a:srgbClr>
          </a:solidFill>
          <a:ln>
            <a:noFill/>
          </a:ln>
        </p:spPr>
        <p:style>
          <a:lnRef idx="0"/>
          <a:fillRef idx="0"/>
          <a:effectRef idx="0"/>
          <a:fontRef idx="minor"/>
        </p:style>
        <p:txBody>
          <a:bodyPr lIns="234000" rIns="234000" tIns="234000" bIns="91440" anchor="ctr">
            <a:noAutofit/>
          </a:bodyPr>
          <a:p>
            <a:pPr marL="457200" indent="-295200">
              <a:lnSpc>
                <a:spcPct val="100000"/>
              </a:lnSpc>
              <a:buClr>
                <a:srgbClr val="f3f3f3"/>
              </a:buClr>
              <a:buFont typeface="Arial"/>
              <a:buChar char="•"/>
            </a:pPr>
            <a:r>
              <a:rPr b="0" lang="en-US" sz="2000" spc="-1" strike="noStrike">
                <a:solidFill>
                  <a:srgbClr val="f3f3f3"/>
                </a:solidFill>
                <a:latin typeface="Fira Sans Condensed Light"/>
                <a:ea typeface="Fira Sans Condensed Light"/>
              </a:rPr>
              <a:t>Introduction </a:t>
            </a:r>
            <a:endParaRPr b="0" lang="en-US" sz="2000" spc="-1" strike="noStrike">
              <a:latin typeface="Arial"/>
            </a:endParaRPr>
          </a:p>
          <a:p>
            <a:pPr marL="457200" indent="-295200">
              <a:lnSpc>
                <a:spcPct val="100000"/>
              </a:lnSpc>
              <a:buClr>
                <a:srgbClr val="f3f3f3"/>
              </a:buClr>
              <a:buFont typeface="Arial"/>
              <a:buChar char="•"/>
            </a:pPr>
            <a:r>
              <a:rPr b="0" lang="en-US" sz="2000" spc="-1" strike="noStrike">
                <a:solidFill>
                  <a:srgbClr val="ffffff"/>
                </a:solidFill>
                <a:latin typeface="Fira Sans Condensed Light"/>
                <a:ea typeface="DejaVu Sans"/>
              </a:rPr>
              <a:t>Purpose</a:t>
            </a:r>
            <a:endParaRPr b="0" lang="en-US" sz="2000" spc="-1" strike="noStrike">
              <a:latin typeface="Arial"/>
            </a:endParaRPr>
          </a:p>
          <a:p>
            <a:pPr marL="457200" indent="-295200">
              <a:lnSpc>
                <a:spcPct val="100000"/>
              </a:lnSpc>
              <a:buClr>
                <a:srgbClr val="f3f3f3"/>
              </a:buClr>
              <a:buFont typeface="Arial"/>
              <a:buChar char="•"/>
            </a:pPr>
            <a:r>
              <a:rPr b="0" lang="en-US" sz="2000" spc="-1" strike="noStrike">
                <a:solidFill>
                  <a:srgbClr val="ffffff"/>
                </a:solidFill>
                <a:latin typeface="Fira Sans Condensed Light"/>
                <a:ea typeface="DejaVu Sans"/>
              </a:rPr>
              <a:t>System Overview</a:t>
            </a:r>
            <a:endParaRPr b="0" lang="en-US" sz="2000" spc="-1" strike="noStrike">
              <a:latin typeface="Arial"/>
            </a:endParaRPr>
          </a:p>
          <a:p>
            <a:pPr marL="457200" indent="-295200">
              <a:lnSpc>
                <a:spcPct val="100000"/>
              </a:lnSpc>
              <a:buClr>
                <a:srgbClr val="f3f3f3"/>
              </a:buClr>
              <a:buFont typeface="Arial"/>
              <a:buChar char="•"/>
            </a:pPr>
            <a:r>
              <a:rPr b="0" lang="en-US" sz="2000" spc="-1" strike="noStrike">
                <a:solidFill>
                  <a:srgbClr val="ffffff"/>
                </a:solidFill>
                <a:latin typeface="Fira Sans Condensed Light"/>
                <a:ea typeface="DejaVu Sans"/>
              </a:rPr>
              <a:t>Methods</a:t>
            </a:r>
            <a:endParaRPr b="0" lang="en-US" sz="2000" spc="-1" strike="noStrike">
              <a:latin typeface="Arial"/>
            </a:endParaRPr>
          </a:p>
          <a:p>
            <a:pPr marL="457200" indent="-295200">
              <a:lnSpc>
                <a:spcPct val="100000"/>
              </a:lnSpc>
              <a:buClr>
                <a:srgbClr val="f3f3f3"/>
              </a:buClr>
              <a:buFont typeface="Arial"/>
              <a:buChar char="•"/>
            </a:pPr>
            <a:r>
              <a:rPr b="0" lang="en-US" sz="2000" spc="-1" strike="noStrike">
                <a:solidFill>
                  <a:srgbClr val="ffffff"/>
                </a:solidFill>
                <a:latin typeface="Fira Sans Condensed Light"/>
                <a:ea typeface="DejaVu Sans"/>
              </a:rPr>
              <a:t>Dataset </a:t>
            </a:r>
            <a:endParaRPr b="0" lang="en-US" sz="2000" spc="-1" strike="noStrike">
              <a:latin typeface="Arial"/>
            </a:endParaRPr>
          </a:p>
          <a:p>
            <a:pPr marL="457200" indent="-295200">
              <a:lnSpc>
                <a:spcPct val="100000"/>
              </a:lnSpc>
              <a:buClr>
                <a:srgbClr val="f3f3f3"/>
              </a:buClr>
              <a:buFont typeface="Arial"/>
              <a:buChar char="•"/>
            </a:pPr>
            <a:r>
              <a:rPr b="0" lang="en-US" sz="2000" spc="-1" strike="noStrike">
                <a:solidFill>
                  <a:srgbClr val="ffffff"/>
                </a:solidFill>
                <a:latin typeface="Fira Sans Condensed Light"/>
                <a:ea typeface="DejaVu Sans"/>
              </a:rPr>
              <a:t>Conclusion</a:t>
            </a:r>
            <a:endParaRPr b="0" lang="en-US" sz="2000" spc="-1" strike="noStrike">
              <a:latin typeface="Arial"/>
            </a:endParaRPr>
          </a:p>
          <a:p>
            <a:pPr marL="457200" indent="-295200">
              <a:lnSpc>
                <a:spcPct val="100000"/>
              </a:lnSpc>
              <a:buClr>
                <a:srgbClr val="f3f3f3"/>
              </a:buClr>
              <a:buFont typeface="Arial"/>
              <a:buChar char="•"/>
            </a:pPr>
            <a:r>
              <a:rPr b="0" lang="en-US" sz="2000" spc="-1" strike="noStrike">
                <a:solidFill>
                  <a:srgbClr val="ffffff"/>
                </a:solidFill>
                <a:latin typeface="Fira Sans Condensed Light"/>
                <a:ea typeface="DejaVu Sans"/>
              </a:rPr>
              <a:t>Results</a:t>
            </a:r>
            <a:endParaRPr b="0" lang="en-US" sz="2000" spc="-1" strike="noStrike">
              <a:latin typeface="Arial"/>
            </a:endParaRPr>
          </a:p>
          <a:p>
            <a:pPr>
              <a:lnSpc>
                <a:spcPct val="100000"/>
              </a:lnSpc>
              <a:tabLst>
                <a:tab algn="l" pos="0"/>
              </a:tabLst>
            </a:pPr>
            <a:endParaRPr b="0" lang="en-US" sz="2000" spc="-1" strike="noStrike">
              <a:latin typeface="Arial"/>
            </a:endParaRPr>
          </a:p>
          <a:p>
            <a:pPr>
              <a:lnSpc>
                <a:spcPct val="100000"/>
              </a:lnSpc>
              <a:spcBef>
                <a:spcPts val="1599"/>
              </a:spcBef>
              <a:spcAft>
                <a:spcPts val="1599"/>
              </a:spcAft>
              <a:tabLst>
                <a:tab algn="l" pos="0"/>
              </a:tabLst>
            </a:pPr>
            <a:endParaRPr b="0" lang="en-US" sz="2000" spc="-1" strike="noStrike">
              <a:latin typeface="Arial"/>
            </a:endParaRPr>
          </a:p>
        </p:txBody>
      </p:sp>
    </p:spTree>
  </p:cSld>
  <p:transition spd="slow">
    <p:push dir="u"/>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196" name="CustomShape 1"/>
          <p:cNvSpPr/>
          <p:nvPr/>
        </p:nvSpPr>
        <p:spPr>
          <a:xfrm>
            <a:off x="651240" y="513360"/>
            <a:ext cx="4090680" cy="63324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a:t>
            </a:r>
            <a:r>
              <a:rPr b="1" lang="en-US" sz="3200" spc="-1" strike="noStrike">
                <a:solidFill>
                  <a:srgbClr val="f3f3f3"/>
                </a:solidFill>
                <a:latin typeface="Fira Sans Condensed Light"/>
                <a:ea typeface="Fira Sans Condensed Light"/>
              </a:rPr>
              <a:t> </a:t>
            </a:r>
            <a:endParaRPr b="0" lang="en-US" sz="3200" spc="-1" strike="noStrike">
              <a:latin typeface="Arial"/>
            </a:endParaRPr>
          </a:p>
        </p:txBody>
      </p:sp>
      <p:pic>
        <p:nvPicPr>
          <p:cNvPr id="197" name="Picture 16" descr=""/>
          <p:cNvPicPr/>
          <p:nvPr/>
        </p:nvPicPr>
        <p:blipFill>
          <a:blip r:embed="rId2"/>
          <a:stretch/>
        </p:blipFill>
        <p:spPr>
          <a:xfrm>
            <a:off x="5819040" y="377280"/>
            <a:ext cx="3134880" cy="2310480"/>
          </a:xfrm>
          <a:prstGeom prst="rect">
            <a:avLst/>
          </a:prstGeom>
          <a:ln>
            <a:noFill/>
          </a:ln>
          <a:effectLst>
            <a:softEdge rad="112500"/>
          </a:effectLst>
        </p:spPr>
      </p:pic>
      <p:pic>
        <p:nvPicPr>
          <p:cNvPr id="198" name="Picture 17" descr=""/>
          <p:cNvPicPr/>
          <p:nvPr/>
        </p:nvPicPr>
        <p:blipFill>
          <a:blip r:embed="rId3"/>
          <a:stretch/>
        </p:blipFill>
        <p:spPr>
          <a:xfrm>
            <a:off x="5819040" y="2766960"/>
            <a:ext cx="3134880" cy="2276280"/>
          </a:xfrm>
          <a:prstGeom prst="rect">
            <a:avLst/>
          </a:prstGeom>
          <a:ln>
            <a:noFill/>
          </a:ln>
          <a:effectLst>
            <a:softEdge rad="112500"/>
          </a:effectLst>
        </p:spPr>
      </p:pic>
      <p:sp>
        <p:nvSpPr>
          <p:cNvPr id="199" name="CustomShape 2"/>
          <p:cNvSpPr/>
          <p:nvPr/>
        </p:nvSpPr>
        <p:spPr>
          <a:xfrm>
            <a:off x="219600" y="1225800"/>
            <a:ext cx="5568840" cy="26049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br/>
            <a:r>
              <a:rPr b="0" lang="en-US" sz="1400" spc="-1" strike="noStrike">
                <a:solidFill>
                  <a:srgbClr val="ffffff"/>
                </a:solidFill>
                <a:latin typeface="Fira Sans Condensed Light"/>
                <a:ea typeface="Arial"/>
              </a:rPr>
              <a:t>DNA</a:t>
            </a:r>
            <a:endParaRPr b="0" lang="en-US" sz="1400" spc="-1" strike="noStrike">
              <a:latin typeface="Arial"/>
            </a:endParaRPr>
          </a:p>
          <a:p>
            <a:pPr>
              <a:lnSpc>
                <a:spcPct val="100000"/>
              </a:lnSpc>
            </a:pPr>
            <a:r>
              <a:rPr b="0" lang="en-US" sz="1400" spc="-1" strike="noStrike">
                <a:solidFill>
                  <a:srgbClr val="f3f3f3"/>
                </a:solidFill>
                <a:latin typeface="Fira Sans Condensed Light"/>
                <a:ea typeface="Arial"/>
              </a:rPr>
              <a:t>DNA molecules allow some of our characteristics to be passed down from our generation to the next (our children)</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fffff"/>
                </a:solidFill>
                <a:latin typeface="Fira Sans Condensed Light"/>
                <a:ea typeface="Arial"/>
              </a:rPr>
              <a:t>Genes →Genes are passed from parents to offspring and contain the information needed to specify traits(qualities). Genes contains a subset of the DNA and this subset is (A, T, C, G).  </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
        <p:nvSpPr>
          <p:cNvPr id="200" name="CustomShape 3"/>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1</a:t>
            </a:r>
            <a:endParaRPr b="0" lang="en-US" sz="1800" spc="-1" strike="noStrike">
              <a:latin typeface="Arial"/>
            </a:endParaRPr>
          </a:p>
        </p:txBody>
      </p:sp>
    </p:spTree>
  </p:cSld>
  <p:transition spd="slow">
    <p:push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637560" y="547920"/>
            <a:ext cx="4090680" cy="63324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 </a:t>
            </a:r>
            <a:endParaRPr b="0" lang="en-US" sz="3200" spc="-1" strike="noStrike">
              <a:latin typeface="Arial"/>
            </a:endParaRPr>
          </a:p>
        </p:txBody>
      </p:sp>
      <p:graphicFrame>
        <p:nvGraphicFramePr>
          <p:cNvPr id="202" name="Table 2"/>
          <p:cNvGraphicFramePr/>
          <p:nvPr/>
        </p:nvGraphicFramePr>
        <p:xfrm>
          <a:off x="637560" y="4249440"/>
          <a:ext cx="7543800" cy="741240"/>
        </p:xfrm>
        <a:graphic>
          <a:graphicData uri="http://schemas.openxmlformats.org/drawingml/2006/table">
            <a:tbl>
              <a:tblPr/>
              <a:tblGrid>
                <a:gridCol w="1257120"/>
                <a:gridCol w="1257120"/>
                <a:gridCol w="1257120"/>
                <a:gridCol w="1257120"/>
                <a:gridCol w="1257120"/>
                <a:gridCol w="1258560"/>
              </a:tblGrid>
              <a:tr h="370800">
                <a:tc>
                  <a:txBody>
                    <a:bodyPr>
                      <a:noAutofit/>
                    </a:bodyPr>
                    <a:p>
                      <a:pPr>
                        <a:lnSpc>
                          <a:spcPct val="100000"/>
                        </a:lnSpc>
                      </a:pPr>
                      <a:r>
                        <a:rPr b="1" lang="en-US" sz="1400" spc="-1" strike="noStrike">
                          <a:solidFill>
                            <a:srgbClr val="00c3b1"/>
                          </a:solidFill>
                          <a:latin typeface="Arial"/>
                          <a:ea typeface="Arial"/>
                        </a:rPr>
                        <a:t>RsNumber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Father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Mother</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Child1</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Child2</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noAutofit/>
                    </a:bodyPr>
                    <a:p>
                      <a:pPr>
                        <a:lnSpc>
                          <a:spcPct val="100000"/>
                        </a:lnSpc>
                      </a:pPr>
                      <a:r>
                        <a:rPr b="1" lang="en-US" sz="1400" spc="-1" strike="noStrike">
                          <a:solidFill>
                            <a:srgbClr val="00c3b1"/>
                          </a:solidFill>
                          <a:latin typeface="Arial"/>
                          <a:ea typeface="Arial"/>
                        </a:rPr>
                        <a:t>Child3</a:t>
                      </a:r>
                      <a:endParaRPr b="0" lang="en-US" sz="1400" spc="-1" strike="noStrike">
                        <a:latin typeface="Arial"/>
                      </a:endParaRPr>
                    </a:p>
                  </a:txBody>
                  <a:tcPr marL="91440" marR="91440">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r>
              <a:tr h="370800">
                <a:tc>
                  <a:txBody>
                    <a:bodyPr>
                      <a:noAutofit/>
                    </a:bodyPr>
                    <a:p>
                      <a:pPr>
                        <a:lnSpc>
                          <a:spcPct val="100000"/>
                        </a:lnSpc>
                      </a:pPr>
                      <a:r>
                        <a:rPr b="0" lang="en-US" sz="1400" spc="-1" strike="noStrike">
                          <a:solidFill>
                            <a:srgbClr val="0c343d"/>
                          </a:solidFill>
                          <a:latin typeface="Arial"/>
                          <a:ea typeface="Arial"/>
                        </a:rPr>
                        <a:t>rs3131972</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AG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AG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c>
                  <a:txBody>
                    <a:bodyPr>
                      <a:noAutofit/>
                    </a:bodyPr>
                    <a:p>
                      <a:pPr>
                        <a:lnSpc>
                          <a:spcPct val="100000"/>
                        </a:lnSpc>
                      </a:pPr>
                      <a:r>
                        <a:rPr b="0" lang="en-US" sz="1400" spc="-1" strike="noStrike">
                          <a:solidFill>
                            <a:srgbClr val="0c343d"/>
                          </a:solidFill>
                          <a:latin typeface="Arial"/>
                          <a:ea typeface="Arial"/>
                        </a:rPr>
                        <a:t>GG</a:t>
                      </a:r>
                      <a:endParaRPr b="0" lang="en-US" sz="1400" spc="-1" strike="noStrike">
                        <a:latin typeface="Arial"/>
                      </a:endParaRPr>
                    </a:p>
                  </a:txBody>
                  <a:tcPr marL="91440" marR="91440">
                    <a:lnL w="9360">
                      <a:solidFill>
                        <a:srgbClr val="0a333c"/>
                      </a:solidFill>
                    </a:lnL>
                    <a:lnR w="9360">
                      <a:solidFill>
                        <a:srgbClr val="0a333c"/>
                      </a:solidFill>
                    </a:lnR>
                    <a:lnT w="25200">
                      <a:solidFill>
                        <a:srgbClr val="00c3b1"/>
                      </a:solidFill>
                    </a:lnT>
                    <a:lnB w="9360">
                      <a:solidFill>
                        <a:srgbClr val="0a333c"/>
                      </a:solidFill>
                    </a:lnB>
                    <a:solidFill>
                      <a:srgbClr val="809298"/>
                    </a:solidFill>
                  </a:tcPr>
                </a:tc>
              </a:tr>
            </a:tbl>
          </a:graphicData>
        </a:graphic>
      </p:graphicFrame>
      <p:sp>
        <p:nvSpPr>
          <p:cNvPr id="203" name="CustomShape 3"/>
          <p:cNvSpPr/>
          <p:nvPr/>
        </p:nvSpPr>
        <p:spPr>
          <a:xfrm>
            <a:off x="6105960" y="353160"/>
            <a:ext cx="2224440" cy="2019600"/>
          </a:xfrm>
          <a:prstGeom prst="roundRect">
            <a:avLst>
              <a:gd name="adj" fmla="val 16667"/>
            </a:avLst>
          </a:prstGeom>
          <a:blipFill rotWithShape="0">
            <a:blip r:embed="rId1"/>
            <a:stretch>
              <a:fillRect/>
            </a:stretch>
          </a:blipFill>
          <a:ln>
            <a:noFill/>
          </a:ln>
          <a:effectLst>
            <a:outerShdw algn="tl" blurRad="76200" dir="7800819" dist="38073" rotWithShape="0">
              <a:srgbClr val="000000">
                <a:alpha val="40000"/>
              </a:srgbClr>
            </a:outerShdw>
          </a:effectLst>
          <a:scene3d>
            <a:camera prst="orthographicFront"/>
            <a:lightRig dir="t" rig="contrasting">
              <a:rot lat="0" lon="0" rev="4200000"/>
            </a:lightRig>
          </a:scene3d>
          <a:sp3d prstMaterial="plastic">
            <a:bevelT prst="relaxedInset" w="381000" h="114300"/>
            <a:contourClr>
              <a:srgbClr val="969696"/>
            </a:contourClr>
          </a:sp3d>
        </p:spPr>
        <p:style>
          <a:lnRef idx="0"/>
          <a:fillRef idx="0"/>
          <a:effectRef idx="0"/>
          <a:fontRef idx="minor"/>
        </p:style>
      </p:sp>
      <p:sp>
        <p:nvSpPr>
          <p:cNvPr id="204" name="CustomShape 4"/>
          <p:cNvSpPr/>
          <p:nvPr/>
        </p:nvSpPr>
        <p:spPr>
          <a:xfrm>
            <a:off x="637560" y="1183320"/>
            <a:ext cx="4699440" cy="271224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457200" indent="-301680">
              <a:lnSpc>
                <a:spcPct val="100000"/>
              </a:lnSpc>
              <a:tabLst>
                <a:tab algn="l" pos="0"/>
              </a:tabLst>
            </a:pPr>
            <a:r>
              <a:rPr b="0" lang="en-US" sz="1400" spc="-1" strike="noStrike">
                <a:solidFill>
                  <a:srgbClr val="f3f3f3"/>
                </a:solidFill>
                <a:latin typeface="Fira Sans Condensed Light"/>
                <a:ea typeface="Fira Sans Condensed Light"/>
              </a:rPr>
              <a:t>What is an RSnumebr?</a:t>
            </a:r>
            <a:endParaRPr b="0" lang="en-US" sz="1400" spc="-1" strike="noStrike">
              <a:latin typeface="Arial"/>
            </a:endParaRPr>
          </a:p>
          <a:p>
            <a:pPr marL="457200" indent="-301680">
              <a:lnSpc>
                <a:spcPct val="100000"/>
              </a:lnSpc>
              <a:tabLst>
                <a:tab algn="l" pos="0"/>
              </a:tabLst>
            </a:pPr>
            <a:endParaRPr b="0" lang="en-US" sz="1400" spc="-1" strike="noStrike">
              <a:latin typeface="Arial"/>
            </a:endParaRPr>
          </a:p>
          <a:p>
            <a:pPr marL="457200" indent="-301680">
              <a:lnSpc>
                <a:spcPct val="100000"/>
              </a:lnSpc>
              <a:tabLst>
                <a:tab algn="l" pos="0"/>
              </a:tabLst>
            </a:pPr>
            <a:r>
              <a:rPr b="0" lang="en-US" sz="1400" spc="-1" strike="noStrike">
                <a:solidFill>
                  <a:srgbClr val="f3f3f3"/>
                </a:solidFill>
                <a:latin typeface="Fira Sans Condensed Light"/>
                <a:ea typeface="Fira Sans Condensed Light"/>
              </a:rPr>
              <a:t>It is a reference number to the gene we have that consists of two alleles (one from the father and the other from the mother).</a:t>
            </a:r>
            <a:endParaRPr b="0" lang="en-US" sz="1400" spc="-1" strike="noStrike">
              <a:latin typeface="Arial"/>
            </a:endParaRPr>
          </a:p>
          <a:p>
            <a:pPr marL="457200" indent="-301680">
              <a:lnSpc>
                <a:spcPct val="100000"/>
              </a:lnSpc>
              <a:tabLst>
                <a:tab algn="l" pos="0"/>
              </a:tabLst>
            </a:pPr>
            <a:endParaRPr b="0" lang="en-US" sz="1400" spc="-1" strike="noStrike">
              <a:latin typeface="Arial"/>
            </a:endParaRPr>
          </a:p>
          <a:p>
            <a:pPr marL="457200" indent="-301680">
              <a:lnSpc>
                <a:spcPct val="100000"/>
              </a:lnSpc>
              <a:tabLst>
                <a:tab algn="l" pos="0"/>
              </a:tabLst>
            </a:pPr>
            <a:r>
              <a:rPr b="0" lang="en-US" sz="1400" spc="-1" strike="noStrike">
                <a:solidFill>
                  <a:srgbClr val="dcddde"/>
                </a:solidFill>
                <a:latin typeface="Fira Sans Condensed Light"/>
                <a:ea typeface="DejaVu Sans"/>
              </a:rPr>
              <a:t>What is an Alleles ?</a:t>
            </a:r>
            <a:br/>
            <a:br/>
            <a:r>
              <a:rPr b="0" lang="en-US" sz="1400" spc="-1" strike="noStrike">
                <a:solidFill>
                  <a:srgbClr val="dcddde"/>
                </a:solidFill>
                <a:latin typeface="Fira Sans Condensed Light"/>
                <a:ea typeface="DejaVu Sans"/>
              </a:rPr>
              <a:t> It is a two characters represents the gene sequence repeats of characters one from father and another one from mother</a:t>
            </a:r>
            <a:br/>
            <a:br/>
            <a:endParaRPr b="0" lang="en-US" sz="1400" spc="-1" strike="noStrike">
              <a:latin typeface="Arial"/>
            </a:endParaRPr>
          </a:p>
          <a:p>
            <a:pPr marL="457200" indent="-301680">
              <a:lnSpc>
                <a:spcPct val="100000"/>
              </a:lnSpc>
              <a:tabLst>
                <a:tab algn="l" pos="0"/>
              </a:tabLst>
            </a:pPr>
            <a:endParaRPr b="0" lang="en-US" sz="1400" spc="-1" strike="noStrike">
              <a:latin typeface="Arial"/>
            </a:endParaRPr>
          </a:p>
        </p:txBody>
      </p:sp>
      <p:sp>
        <p:nvSpPr>
          <p:cNvPr id="205" name="CustomShape 5"/>
          <p:cNvSpPr/>
          <p:nvPr/>
        </p:nvSpPr>
        <p:spPr>
          <a:xfrm>
            <a:off x="431280" y="3898800"/>
            <a:ext cx="744120" cy="363960"/>
          </a:xfrm>
          <a:prstGeom prst="rect">
            <a:avLst/>
          </a:prstGeom>
          <a:noFill/>
          <a:ln>
            <a:noFill/>
          </a:ln>
        </p:spPr>
        <p:style>
          <a:lnRef idx="0"/>
          <a:fillRef idx="0"/>
          <a:effectRef idx="0"/>
          <a:fontRef idx="minor"/>
        </p:style>
        <p:txBody>
          <a:bodyPr lIns="90000" rIns="90000" tIns="45000" bIns="45000">
            <a:spAutoFit/>
          </a:bodyPr>
          <a:p>
            <a:pPr marL="457200" indent="-301680">
              <a:lnSpc>
                <a:spcPct val="100000"/>
              </a:lnSpc>
              <a:tabLst>
                <a:tab algn="l" pos="0"/>
              </a:tabLst>
            </a:pPr>
            <a:r>
              <a:rPr b="0" lang="en-US" sz="1800" spc="-1" strike="noStrike">
                <a:solidFill>
                  <a:srgbClr val="f3f3f3"/>
                </a:solidFill>
                <a:latin typeface="Fira Sans Condensed Light"/>
                <a:ea typeface="Fira Sans Condensed Light"/>
              </a:rPr>
              <a:t>EX: </a:t>
            </a:r>
            <a:endParaRPr b="0" lang="en-US" sz="1800" spc="-1" strike="noStrike">
              <a:latin typeface="Arial"/>
            </a:endParaRPr>
          </a:p>
        </p:txBody>
      </p:sp>
      <p:sp>
        <p:nvSpPr>
          <p:cNvPr id="206" name="CustomShape 6"/>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2</a:t>
            </a:r>
            <a:endParaRPr b="0" lang="en-US" sz="1800" spc="-1" strike="noStrike">
              <a:latin typeface="Arial"/>
            </a:endParaRPr>
          </a:p>
        </p:txBody>
      </p:sp>
    </p:spTree>
  </p:cSld>
  <p:transition spd="slow">
    <p:push dir="u"/>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665280" y="395640"/>
            <a:ext cx="4090680" cy="63324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Introduction</a:t>
            </a:r>
            <a:r>
              <a:rPr b="1" lang="en-US" sz="3200" spc="-1" strike="noStrike">
                <a:solidFill>
                  <a:srgbClr val="f3f3f3"/>
                </a:solidFill>
                <a:latin typeface="Fira Sans Condensed Light"/>
                <a:ea typeface="Fira Sans Condensed Light"/>
              </a:rPr>
              <a:t> </a:t>
            </a:r>
            <a:endParaRPr b="0" lang="en-US" sz="3200" spc="-1" strike="noStrike">
              <a:latin typeface="Arial"/>
            </a:endParaRPr>
          </a:p>
        </p:txBody>
      </p:sp>
      <p:sp>
        <p:nvSpPr>
          <p:cNvPr id="208" name="CustomShape 2"/>
          <p:cNvSpPr/>
          <p:nvPr/>
        </p:nvSpPr>
        <p:spPr>
          <a:xfrm>
            <a:off x="197280" y="1294920"/>
            <a:ext cx="4190040" cy="226944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tabLst>
                <a:tab algn="l" pos="0"/>
              </a:tabLst>
            </a:pPr>
            <a:r>
              <a:rPr b="0" lang="en-US" sz="1400" spc="-1" strike="noStrike">
                <a:solidFill>
                  <a:srgbClr val="f3f3f3"/>
                </a:solidFill>
                <a:latin typeface="Fira Sans Condensed Light"/>
                <a:ea typeface="Fira Sans Condensed Light"/>
              </a:rPr>
              <a:t>Whole genome </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Fira Sans Condensed Light"/>
              </a:rPr>
              <a:t>It is the whole DNA sequence that a human have in their system.</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DejaVu Sans"/>
              </a:rPr>
              <a:t>Each number in the Table represents the repeats of nucleotide.</a:t>
            </a:r>
            <a:b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DejaVu Sans"/>
              </a:rPr>
              <a:t>Ex:</a:t>
            </a:r>
            <a:endParaRPr b="0" lang="en-US" sz="1400" spc="-1" strike="noStrike">
              <a:latin typeface="Arial"/>
            </a:endParaRPr>
          </a:p>
          <a:p>
            <a:pPr>
              <a:lnSpc>
                <a:spcPct val="100000"/>
              </a:lnSpc>
              <a:tabLst>
                <a:tab algn="l" pos="0"/>
              </a:tabLst>
            </a:pPr>
            <a:r>
              <a:rPr b="0" lang="en-US" sz="1400" spc="-1" strike="noStrike">
                <a:solidFill>
                  <a:srgbClr val="f3f3f3"/>
                </a:solidFill>
                <a:latin typeface="Fira Sans Condensed Light"/>
                <a:ea typeface="DejaVu Sans"/>
              </a:rPr>
              <a:t>ATCGATCGATCGATCGATCGATCGATCGATCGATCGATCG</a:t>
            </a: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b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209" name="Picture 2" descr=""/>
          <p:cNvPicPr/>
          <p:nvPr/>
        </p:nvPicPr>
        <p:blipFill>
          <a:blip r:embed="rId1"/>
          <a:stretch/>
        </p:blipFill>
        <p:spPr>
          <a:xfrm>
            <a:off x="4502160" y="613440"/>
            <a:ext cx="4578480" cy="4131720"/>
          </a:xfrm>
          <a:prstGeom prst="rect">
            <a:avLst/>
          </a:prstGeom>
          <a:ln>
            <a:noFill/>
          </a:ln>
          <a:effectLst>
            <a:softEdge rad="112500"/>
          </a:effectLst>
        </p:spPr>
      </p:pic>
      <p:sp>
        <p:nvSpPr>
          <p:cNvPr id="210" name="CustomShape 3"/>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3</a:t>
            </a:r>
            <a:endParaRPr b="0" lang="en-US" sz="1800" spc="-1" strike="noStrike">
              <a:latin typeface="Arial"/>
            </a:endParaRPr>
          </a:p>
        </p:txBody>
      </p:sp>
    </p:spTree>
  </p:cSld>
  <p:transition spd="slow">
    <p:push dir="u"/>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211" name="CustomShape 1"/>
          <p:cNvSpPr/>
          <p:nvPr/>
        </p:nvSpPr>
        <p:spPr>
          <a:xfrm>
            <a:off x="637560" y="403920"/>
            <a:ext cx="4090680" cy="63324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Purpose</a:t>
            </a:r>
            <a:endParaRPr b="0" lang="en-US" sz="3200" spc="-1" strike="noStrike">
              <a:latin typeface="Arial"/>
            </a:endParaRPr>
          </a:p>
        </p:txBody>
      </p:sp>
      <p:pic>
        <p:nvPicPr>
          <p:cNvPr id="212" name="Picture 3" descr=""/>
          <p:cNvPicPr/>
          <p:nvPr/>
        </p:nvPicPr>
        <p:blipFill>
          <a:blip r:embed="rId2">
            <a:lum bright="70000" contrast="-70000"/>
          </a:blip>
          <a:stretch/>
        </p:blipFill>
        <p:spPr>
          <a:xfrm>
            <a:off x="5902200" y="271800"/>
            <a:ext cx="2436840" cy="2436840"/>
          </a:xfrm>
          <a:prstGeom prst="rect">
            <a:avLst/>
          </a:prstGeom>
          <a:ln>
            <a:noFill/>
          </a:ln>
        </p:spPr>
      </p:pic>
      <p:sp>
        <p:nvSpPr>
          <p:cNvPr id="213" name="CustomShape 2"/>
          <p:cNvSpPr/>
          <p:nvPr/>
        </p:nvSpPr>
        <p:spPr>
          <a:xfrm>
            <a:off x="637560" y="1188720"/>
            <a:ext cx="4561920" cy="324792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a:lnSpc>
                <a:spcPct val="100000"/>
              </a:lnSpc>
            </a:pPr>
            <a:r>
              <a:rPr b="0" lang="en-US" sz="1400" spc="-1" strike="noStrike">
                <a:solidFill>
                  <a:srgbClr val="f3f3f3"/>
                </a:solidFill>
                <a:latin typeface="Fira Sans Condensed Light"/>
                <a:ea typeface="Fira Sans Condensed Light"/>
              </a:rPr>
              <a:t>Our system's major purpose is divided into two main categories. </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3f3f3"/>
                </a:solidFill>
                <a:latin typeface="Fira Sans Condensed Light"/>
                <a:ea typeface="Fira Sans Condensed Light"/>
              </a:rPr>
              <a:t>1) proving or rejecting the relationship between the parent and child using the two approaches; either with RS or the whole genome.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f3f3f3"/>
                </a:solidFill>
                <a:latin typeface="Fira Sans Condensed Light"/>
                <a:ea typeface="Fira Sans Condensed Light"/>
              </a:rPr>
              <a:t>2) Target a specific homeless child and obtain the family with the highest similarity for him/her through comparing same rs numbers from different families with this child and finding the one family with the highest probability</a:t>
            </a:r>
            <a:endParaRPr b="0" lang="en-US" sz="1400" spc="-1" strike="noStrike">
              <a:latin typeface="Arial"/>
            </a:endParaRPr>
          </a:p>
        </p:txBody>
      </p:sp>
      <p:sp>
        <p:nvSpPr>
          <p:cNvPr id="214" name="CustomShape 3"/>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4</a:t>
            </a:r>
            <a:endParaRPr b="0" lang="en-US" sz="1800" spc="-1" strike="noStrike">
              <a:latin typeface="Arial"/>
            </a:endParaRPr>
          </a:p>
        </p:txBody>
      </p:sp>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69560" y="-8640"/>
            <a:ext cx="4857480" cy="63324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3f3f3"/>
                </a:solidFill>
                <a:latin typeface="Rajdhani"/>
                <a:ea typeface="Fira Sans Condensed Light"/>
              </a:rPr>
              <a:t>System overview</a:t>
            </a:r>
            <a:endParaRPr b="0" lang="en-US" sz="3200" spc="-1" strike="noStrike">
              <a:latin typeface="Arial"/>
            </a:endParaRPr>
          </a:p>
        </p:txBody>
      </p:sp>
      <p:sp>
        <p:nvSpPr>
          <p:cNvPr id="216" name="CustomShape 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5</a:t>
            </a:r>
            <a:endParaRPr b="0" lang="en-US" sz="1800" spc="-1" strike="noStrike">
              <a:latin typeface="Arial"/>
            </a:endParaRPr>
          </a:p>
        </p:txBody>
      </p:sp>
      <p:pic>
        <p:nvPicPr>
          <p:cNvPr id="217" name="" descr=""/>
          <p:cNvPicPr/>
          <p:nvPr/>
        </p:nvPicPr>
        <p:blipFill>
          <a:blip r:embed="rId1"/>
          <a:stretch/>
        </p:blipFill>
        <p:spPr>
          <a:xfrm>
            <a:off x="399600" y="625320"/>
            <a:ext cx="8521920" cy="4311720"/>
          </a:xfrm>
          <a:prstGeom prst="rect">
            <a:avLst/>
          </a:prstGeom>
          <a:ln>
            <a:noFill/>
          </a:ln>
        </p:spPr>
      </p:pic>
    </p:spTree>
  </p:cSld>
  <p:transition spd="slow">
    <p:push dir="u"/>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78800" y="304200"/>
            <a:ext cx="4090680" cy="633240"/>
          </a:xfrm>
          <a:prstGeom prst="rect">
            <a:avLst/>
          </a:prstGeom>
          <a:noFill/>
          <a:ln>
            <a:noFill/>
          </a:ln>
        </p:spPr>
        <p:style>
          <a:lnRef idx="0"/>
          <a:fillRef idx="0"/>
          <a:effectRef idx="0"/>
          <a:fontRef idx="minor"/>
        </p:style>
      </p:sp>
      <p:sp>
        <p:nvSpPr>
          <p:cNvPr id="219" name="CustomShape 2"/>
          <p:cNvSpPr/>
          <p:nvPr/>
        </p:nvSpPr>
        <p:spPr>
          <a:xfrm>
            <a:off x="365760" y="245880"/>
            <a:ext cx="456948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200" spc="-1" strike="noStrike">
                <a:solidFill>
                  <a:srgbClr val="ffffff"/>
                </a:solidFill>
                <a:latin typeface="Rajdhani"/>
                <a:ea typeface="DejaVu Sans"/>
              </a:rPr>
              <a:t>Methods</a:t>
            </a:r>
            <a:endParaRPr b="0" lang="en-US" sz="3200" spc="-1" strike="noStrike">
              <a:latin typeface="Arial"/>
            </a:endParaRPr>
          </a:p>
        </p:txBody>
      </p:sp>
      <p:sp>
        <p:nvSpPr>
          <p:cNvPr id="220" name="CustomShape 3"/>
          <p:cNvSpPr/>
          <p:nvPr/>
        </p:nvSpPr>
        <p:spPr>
          <a:xfrm>
            <a:off x="3445200" y="797760"/>
            <a:ext cx="2944080" cy="9640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pPr>
            <a:r>
              <a:rPr b="0" lang="en-US" sz="1800" spc="-1" strike="noStrike">
                <a:solidFill>
                  <a:srgbClr val="ffffff"/>
                </a:solidFill>
                <a:latin typeface="Fira Sans Condensed Light"/>
                <a:ea typeface="DejaVu Sans"/>
              </a:rPr>
              <a:t>            </a:t>
            </a:r>
            <a:r>
              <a:rPr b="0" lang="en-US" sz="1800" spc="-1" strike="noStrike">
                <a:solidFill>
                  <a:srgbClr val="ffffff"/>
                </a:solidFill>
                <a:latin typeface="Fira Sans Condensed Light"/>
                <a:ea typeface="DejaVu Sans"/>
              </a:rPr>
              <a:t>Methods</a:t>
            </a:r>
            <a:endParaRPr b="0" lang="en-US" sz="1800" spc="-1" strike="noStrike">
              <a:latin typeface="Arial"/>
            </a:endParaRPr>
          </a:p>
        </p:txBody>
      </p:sp>
      <p:sp>
        <p:nvSpPr>
          <p:cNvPr id="221" name="CustomShape 4"/>
          <p:cNvSpPr/>
          <p:nvPr/>
        </p:nvSpPr>
        <p:spPr>
          <a:xfrm>
            <a:off x="5852160" y="1762560"/>
            <a:ext cx="913680" cy="1071360"/>
          </a:xfrm>
          <a:custGeom>
            <a:avLst/>
            <a:gdLst/>
            <a:ahLst/>
            <a:rect l="l" t="t" r="r" b="b"/>
            <a:pathLst>
              <a:path w="21600" h="21600">
                <a:moveTo>
                  <a:pt x="0" y="0"/>
                </a:moveTo>
                <a:lnTo>
                  <a:pt x="21600" y="21600"/>
                </a:lnTo>
              </a:path>
            </a:pathLst>
          </a:custGeom>
          <a:noFill/>
          <a:ln>
            <a:solidFill>
              <a:srgbClr val="00bead"/>
            </a:solidFill>
            <a:tailEnd len="med" type="triangle" w="med"/>
          </a:ln>
        </p:spPr>
        <p:style>
          <a:lnRef idx="1">
            <a:schemeClr val="accent6"/>
          </a:lnRef>
          <a:fillRef idx="0">
            <a:schemeClr val="accent6"/>
          </a:fillRef>
          <a:effectRef idx="0">
            <a:schemeClr val="accent6"/>
          </a:effectRef>
          <a:fontRef idx="minor"/>
        </p:style>
      </p:sp>
      <p:sp>
        <p:nvSpPr>
          <p:cNvPr id="222" name="CustomShape 5"/>
          <p:cNvSpPr/>
          <p:nvPr/>
        </p:nvSpPr>
        <p:spPr>
          <a:xfrm flipH="1">
            <a:off x="2102400" y="1762560"/>
            <a:ext cx="1736640" cy="1162800"/>
          </a:xfrm>
          <a:custGeom>
            <a:avLst/>
            <a:gdLst/>
            <a:ahLst/>
            <a:rect l="l" t="t" r="r" b="b"/>
            <a:pathLst>
              <a:path w="21600" h="21600">
                <a:moveTo>
                  <a:pt x="0" y="0"/>
                </a:moveTo>
                <a:lnTo>
                  <a:pt x="21600" y="21600"/>
                </a:lnTo>
              </a:path>
            </a:pathLst>
          </a:custGeom>
          <a:noFill/>
          <a:ln>
            <a:solidFill>
              <a:srgbClr val="00bead"/>
            </a:solidFill>
            <a:tailEnd len="med" type="triangle" w="med"/>
          </a:ln>
        </p:spPr>
        <p:style>
          <a:lnRef idx="1">
            <a:schemeClr val="accent6"/>
          </a:lnRef>
          <a:fillRef idx="0">
            <a:schemeClr val="accent6"/>
          </a:fillRef>
          <a:effectRef idx="0">
            <a:schemeClr val="accent6"/>
          </a:effectRef>
          <a:fontRef idx="minor"/>
        </p:style>
      </p:sp>
      <p:sp>
        <p:nvSpPr>
          <p:cNvPr id="223" name="CustomShape 6"/>
          <p:cNvSpPr/>
          <p:nvPr/>
        </p:nvSpPr>
        <p:spPr>
          <a:xfrm>
            <a:off x="578160" y="2962080"/>
            <a:ext cx="3170160" cy="127944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400" spc="-1" strike="noStrike">
                <a:solidFill>
                  <a:srgbClr val="ffffff"/>
                </a:solidFill>
                <a:latin typeface="Arial"/>
                <a:ea typeface="DejaVu Sans"/>
              </a:rPr>
              <a:t>Apply Mendelian's Law to prove whether or not the child is related to the targeted father or not</a:t>
            </a:r>
            <a:endParaRPr b="0" lang="en-US" sz="1400" spc="-1" strike="noStrike">
              <a:latin typeface="Arial"/>
            </a:endParaRPr>
          </a:p>
        </p:txBody>
      </p:sp>
      <p:sp>
        <p:nvSpPr>
          <p:cNvPr id="224" name="CustomShape 7"/>
          <p:cNvSpPr/>
          <p:nvPr/>
        </p:nvSpPr>
        <p:spPr>
          <a:xfrm>
            <a:off x="5226840" y="2859480"/>
            <a:ext cx="3656880" cy="172080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200" spc="-1" strike="noStrike">
                <a:solidFill>
                  <a:srgbClr val="ffffff"/>
                </a:solidFill>
                <a:latin typeface="Fira Sans Condensed Light"/>
                <a:ea typeface="DejaVu Sans"/>
              </a:rPr>
              <a:t>Using short tandem repeat method to </a:t>
            </a:r>
            <a:endParaRPr b="0" lang="en-US" sz="1200" spc="-1" strike="noStrike">
              <a:latin typeface="Arial"/>
            </a:endParaRPr>
          </a:p>
          <a:p>
            <a:pPr algn="ctr">
              <a:lnSpc>
                <a:spcPct val="100000"/>
              </a:lnSpc>
            </a:pPr>
            <a:r>
              <a:rPr b="0" lang="en-US" sz="1200" spc="-1" strike="noStrike">
                <a:solidFill>
                  <a:srgbClr val="ffffff"/>
                </a:solidFill>
                <a:latin typeface="Fira Sans Condensed Light"/>
                <a:ea typeface="DejaVu Sans"/>
              </a:rPr>
              <a:t>count the repeats nucleotide </a:t>
            </a:r>
            <a:br/>
            <a:r>
              <a:rPr b="0" lang="en-US" sz="1200" spc="-1" strike="noStrike">
                <a:solidFill>
                  <a:srgbClr val="ffffff"/>
                </a:solidFill>
                <a:latin typeface="Fira Sans Condensed Light"/>
                <a:ea typeface="DejaVu Sans"/>
              </a:rPr>
              <a:t>in the whole genome in each member of the family (mother, father , child)</a:t>
            </a:r>
            <a:endParaRPr b="0" lang="en-US" sz="1200" spc="-1" strike="noStrike">
              <a:latin typeface="Arial"/>
            </a:endParaRPr>
          </a:p>
          <a:p>
            <a:pPr algn="ctr">
              <a:lnSpc>
                <a:spcPct val="100000"/>
              </a:lnSpc>
            </a:pPr>
            <a:br/>
            <a:endParaRPr b="0" lang="en-US" sz="1200" spc="-1" strike="noStrike">
              <a:latin typeface="Arial"/>
            </a:endParaRPr>
          </a:p>
        </p:txBody>
      </p:sp>
      <p:sp>
        <p:nvSpPr>
          <p:cNvPr id="225" name="CustomShape 8"/>
          <p:cNvSpPr/>
          <p:nvPr/>
        </p:nvSpPr>
        <p:spPr>
          <a:xfrm>
            <a:off x="1080" y="-319320"/>
            <a:ext cx="179640" cy="637920"/>
          </a:xfrm>
          <a:prstGeom prst="rect">
            <a:avLst/>
          </a:prstGeom>
          <a:noFill/>
          <a:ln>
            <a:noFill/>
          </a:ln>
        </p:spPr>
        <p:style>
          <a:lnRef idx="0"/>
          <a:fillRef idx="0"/>
          <a:effectRef idx="0"/>
          <a:fontRef idx="minor"/>
        </p:style>
        <p:txBody>
          <a:bodyPr wrap="none" lIns="90000" rIns="90000" tIns="45000" bIns="45000" anchor="ctr">
            <a:sp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226" name="CustomShape 9"/>
          <p:cNvSpPr/>
          <p:nvPr/>
        </p:nvSpPr>
        <p:spPr>
          <a:xfrm>
            <a:off x="1751760" y="-273600"/>
            <a:ext cx="360" cy="547920"/>
          </a:xfrm>
          <a:prstGeom prst="rect">
            <a:avLst/>
          </a:prstGeom>
          <a:solidFill>
            <a:srgbClr val="40444b"/>
          </a:solidFill>
          <a:ln>
            <a:noFill/>
          </a:ln>
        </p:spPr>
        <p:style>
          <a:lnRef idx="0"/>
          <a:fillRef idx="0"/>
          <a:effectRef idx="0"/>
          <a:fontRef idx="minor"/>
        </p:style>
        <p:txBody>
          <a:bodyPr wrap="none" lIns="0" rIns="0" tIns="0" bIns="0" anchor="ctr">
            <a:spAutoFit/>
          </a:bodyPr>
          <a:p>
            <a:pPr>
              <a:lnSpc>
                <a:spcPct val="100000"/>
              </a:lnSpc>
              <a:tabLst>
                <a:tab algn="l" pos="0"/>
              </a:tabLst>
            </a:pPr>
            <a:br/>
            <a:endParaRPr b="0" lang="en-US" sz="1800" spc="-1" strike="noStrike">
              <a:latin typeface="Arial"/>
            </a:endParaRPr>
          </a:p>
        </p:txBody>
      </p:sp>
      <p:sp>
        <p:nvSpPr>
          <p:cNvPr id="227" name="CustomShape 10"/>
          <p:cNvSpPr/>
          <p:nvPr/>
        </p:nvSpPr>
        <p:spPr>
          <a:xfrm>
            <a:off x="5423040" y="3366360"/>
            <a:ext cx="529200" cy="912240"/>
          </a:xfrm>
          <a:prstGeom prst="rect">
            <a:avLst/>
          </a:prstGeom>
          <a:noFill/>
          <a:ln>
            <a:noFill/>
          </a:ln>
        </p:spPr>
        <p:style>
          <a:lnRef idx="0"/>
          <a:fillRef idx="0"/>
          <a:effectRef idx="0"/>
          <a:fontRef idx="minor"/>
        </p:style>
        <p:txBody>
          <a:bodyPr lIns="90000" rIns="90000" tIns="45000" bIns="45000" anchor="ctr">
            <a:sp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
        <p:nvSpPr>
          <p:cNvPr id="228" name="CustomShape 11"/>
          <p:cNvSpPr/>
          <p:nvPr/>
        </p:nvSpPr>
        <p:spPr>
          <a:xfrm>
            <a:off x="7174800" y="3549240"/>
            <a:ext cx="360" cy="547920"/>
          </a:xfrm>
          <a:prstGeom prst="rect">
            <a:avLst/>
          </a:prstGeom>
          <a:solidFill>
            <a:srgbClr val="40444b"/>
          </a:solidFill>
          <a:ln>
            <a:noFill/>
          </a:ln>
        </p:spPr>
        <p:style>
          <a:lnRef idx="0"/>
          <a:fillRef idx="0"/>
          <a:effectRef idx="0"/>
          <a:fontRef idx="minor"/>
        </p:style>
        <p:txBody>
          <a:bodyPr wrap="none" lIns="0" rIns="0" tIns="0" bIns="0" anchor="ctr">
            <a:spAutoFit/>
          </a:bodyPr>
          <a:p>
            <a:pPr>
              <a:lnSpc>
                <a:spcPct val="100000"/>
              </a:lnSpc>
              <a:tabLst>
                <a:tab algn="l" pos="0"/>
              </a:tabLst>
            </a:pPr>
            <a:br/>
            <a:endParaRPr b="0" lang="en-US" sz="1800" spc="-1" strike="noStrike">
              <a:latin typeface="Arial"/>
            </a:endParaRPr>
          </a:p>
        </p:txBody>
      </p:sp>
      <p:sp>
        <p:nvSpPr>
          <p:cNvPr id="229" name="CustomShape 12"/>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6</a:t>
            </a:r>
            <a:endParaRPr b="0" lang="en-US" sz="1800" spc="-1" strike="noStrike">
              <a:latin typeface="Arial"/>
            </a:endParaRPr>
          </a:p>
        </p:txBody>
      </p:sp>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458280" y="75600"/>
            <a:ext cx="5191920" cy="633240"/>
          </a:xfrm>
          <a:prstGeom prst="rect">
            <a:avLst/>
          </a:prstGeom>
          <a:noFill/>
          <a:ln>
            <a:noFill/>
          </a:ln>
        </p:spPr>
        <p:style>
          <a:lnRef idx="0"/>
          <a:fillRef idx="0"/>
          <a:effectRef idx="0"/>
          <a:fontRef idx="minor"/>
        </p:style>
        <p:txBody>
          <a:bodyPr lIns="90000" rIns="90000" tIns="91440" bIns="91440" anchor="ctr">
            <a:noAutofit/>
          </a:bodyPr>
          <a:p>
            <a:pPr>
              <a:lnSpc>
                <a:spcPct val="100000"/>
              </a:lnSpc>
              <a:tabLst>
                <a:tab algn="l" pos="0"/>
              </a:tabLst>
            </a:pPr>
            <a:r>
              <a:rPr b="1" lang="en-US" sz="3200" spc="-1" strike="noStrike">
                <a:solidFill>
                  <a:srgbClr val="ffffff"/>
                </a:solidFill>
                <a:latin typeface="Rajdhani"/>
                <a:ea typeface="DejaVu Sans"/>
              </a:rPr>
              <a:t>Dataset Used:</a:t>
            </a:r>
            <a:endParaRPr b="0" lang="en-US" sz="3200" spc="-1" strike="noStrike">
              <a:latin typeface="Arial"/>
            </a:endParaRPr>
          </a:p>
        </p:txBody>
      </p:sp>
      <p:pic>
        <p:nvPicPr>
          <p:cNvPr id="231" name="Picture 4" descr=""/>
          <p:cNvPicPr/>
          <p:nvPr/>
        </p:nvPicPr>
        <p:blipFill>
          <a:blip r:embed="rId1"/>
          <a:stretch/>
        </p:blipFill>
        <p:spPr>
          <a:xfrm>
            <a:off x="4489560" y="609480"/>
            <a:ext cx="4456800" cy="3795120"/>
          </a:xfrm>
          <a:prstGeom prst="rect">
            <a:avLst/>
          </a:prstGeom>
          <a:ln>
            <a:noFill/>
          </a:ln>
        </p:spPr>
      </p:pic>
      <p:sp>
        <p:nvSpPr>
          <p:cNvPr id="232" name="CustomShape 2"/>
          <p:cNvSpPr/>
          <p:nvPr/>
        </p:nvSpPr>
        <p:spPr>
          <a:xfrm>
            <a:off x="195120" y="933480"/>
            <a:ext cx="4090680" cy="1850760"/>
          </a:xfrm>
          <a:prstGeom prst="rect">
            <a:avLst/>
          </a:prstGeom>
          <a:solidFill>
            <a:srgbClr val="0c343d">
              <a:alpha val="57000"/>
            </a:srgbClr>
          </a:solidFill>
          <a:ln>
            <a:noFill/>
          </a:ln>
        </p:spPr>
        <p:style>
          <a:lnRef idx="0"/>
          <a:fillRef idx="0"/>
          <a:effectRef idx="0"/>
          <a:fontRef idx="minor"/>
        </p:style>
        <p:txBody>
          <a:bodyPr lIns="234000" rIns="234000" tIns="234000" bIns="91440">
            <a:noAutofit/>
          </a:bodyPr>
          <a:p>
            <a:pPr marL="153000">
              <a:lnSpc>
                <a:spcPct val="100000"/>
              </a:lnSpc>
            </a:pPr>
            <a:r>
              <a:rPr b="0" lang="en-US" sz="1600" spc="-1" strike="noStrike">
                <a:solidFill>
                  <a:srgbClr val="ffffff"/>
                </a:solidFill>
                <a:latin typeface="Fira Sans Condensed Light"/>
                <a:ea typeface="DejaVu Sans"/>
              </a:rPr>
              <a:t>Our dataset has over 100000 instances of Rs numbers and consists of 6 main features showing both alleles for every family member and the number of chromosome for each instance</a:t>
            </a:r>
            <a:endParaRPr b="0" lang="en-US" sz="1600" spc="-1" strike="noStrike">
              <a:latin typeface="Arial"/>
            </a:endParaRPr>
          </a:p>
        </p:txBody>
      </p:sp>
      <p:sp>
        <p:nvSpPr>
          <p:cNvPr id="233" name="CustomShape 3"/>
          <p:cNvSpPr/>
          <p:nvPr/>
        </p:nvSpPr>
        <p:spPr>
          <a:xfrm>
            <a:off x="74520" y="4622760"/>
            <a:ext cx="7113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f3f3f3"/>
                </a:solidFill>
                <a:latin typeface="Arial"/>
                <a:ea typeface="DejaVu Sans"/>
              </a:rPr>
              <a:t>7</a:t>
            </a:r>
            <a:endParaRPr b="0" lang="en-US" sz="1800" spc="-1" strike="noStrike">
              <a:latin typeface="Arial"/>
            </a:endParaRPr>
          </a:p>
        </p:txBody>
      </p:sp>
    </p:spTree>
  </p:cSld>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714</TotalTime>
  <Application>LibreOffice/6.4.7.2$Linux_X86_64 LibreOffice_project/40$Build-2</Application>
  <Words>610</Words>
  <Paragraphs>149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2022-05-05T01:19:36Z</dcterms:modified>
  <cp:revision>60</cp:revision>
  <dc:subject/>
  <dc:title>Paternity testing using genetics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