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3"/>
  </p:notes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118c98738_0_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118c98738_0_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118c98738_0_1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118c98738_0_1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5: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118c98738_0_3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118c98738_0_3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118c98738_10_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118c98738_10_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118c98738_5_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118c98738_5_1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118c98738_11_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118c98738_11_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0"/>
        <p:cNvGrpSpPr/>
        <p:nvPr/>
      </p:nvGrpSpPr>
      <p:grpSpPr>
        <a:xfrm>
          <a:off x="0" y="0"/>
          <a:ext cx="0" cy="0"/>
          <a:chOff x="0" y="0"/>
          <a:chExt cx="0" cy="0"/>
        </a:xfrm>
      </p:grpSpPr>
      <p:sp>
        <p:nvSpPr>
          <p:cNvPr id="81" name="Google Shape;81;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446400" y="457200"/>
            <a:ext cx="3702240" cy="93960"/>
          </a:xfrm>
          <a:prstGeom prst="rect">
            <a:avLst/>
          </a:prstGeom>
          <a:solidFill>
            <a:schemeClr val="accent1"/>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8042040" y="453600"/>
            <a:ext cx="3702240" cy="97560"/>
          </a:xfrm>
          <a:prstGeom prst="rect">
            <a:avLst/>
          </a:prstGeom>
          <a:solidFill>
            <a:schemeClr val="accent4"/>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4241880" y="457200"/>
            <a:ext cx="3702240" cy="90360"/>
          </a:xfrm>
          <a:prstGeom prst="rect">
            <a:avLst/>
          </a:prstGeom>
          <a:solidFill>
            <a:schemeClr val="accent2"/>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446400" y="3085920"/>
            <a:ext cx="11261880" cy="3303720"/>
          </a:xfrm>
          <a:prstGeom prst="rect">
            <a:avLst/>
          </a:prstGeom>
          <a:solidFill>
            <a:schemeClr val="accent1"/>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txBox="1">
            <a:spLocks noGrp="1"/>
          </p:cNvSpPr>
          <p:nvPr>
            <p:ph type="title"/>
          </p:nvPr>
        </p:nvSpPr>
        <p:spPr>
          <a:xfrm>
            <a:off x="609480" y="273600"/>
            <a:ext cx="10972080" cy="1144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body" idx="1"/>
          </p:nvPr>
        </p:nvSpPr>
        <p:spPr>
          <a:xfrm>
            <a:off x="609480" y="1604520"/>
            <a:ext cx="10972080" cy="397692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14"/>
          <p:cNvSpPr/>
          <p:nvPr/>
        </p:nvSpPr>
        <p:spPr>
          <a:xfrm>
            <a:off x="446400" y="457200"/>
            <a:ext cx="3702240" cy="93960"/>
          </a:xfrm>
          <a:prstGeom prst="rect">
            <a:avLst/>
          </a:prstGeom>
          <a:solidFill>
            <a:schemeClr val="accent1"/>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8042040" y="453600"/>
            <a:ext cx="3702240" cy="97560"/>
          </a:xfrm>
          <a:prstGeom prst="rect">
            <a:avLst/>
          </a:prstGeom>
          <a:solidFill>
            <a:schemeClr val="accent4"/>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4241880" y="457200"/>
            <a:ext cx="3702240" cy="90360"/>
          </a:xfrm>
          <a:prstGeom prst="rect">
            <a:avLst/>
          </a:prstGeom>
          <a:solidFill>
            <a:schemeClr val="accent2"/>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40280" y="614520"/>
            <a:ext cx="11308320" cy="1188360"/>
          </a:xfrm>
          <a:prstGeom prst="rect">
            <a:avLst/>
          </a:prstGeom>
          <a:solidFill>
            <a:schemeClr val="accent1"/>
          </a:solidFill>
          <a:ln>
            <a:noFill/>
          </a:ln>
          <a:effectLst>
            <a:outerShdw blurRad="38100" dist="2556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bstract/document/7005947"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ieeexplore.ieee.org/abstract/document/932564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p:nvPr/>
        </p:nvSpPr>
        <p:spPr>
          <a:xfrm>
            <a:off x="581040" y="1020600"/>
            <a:ext cx="10992600" cy="147384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600">
                <a:solidFill>
                  <a:srgbClr val="4D1434"/>
                </a:solidFill>
              </a:rPr>
              <a:t>Genetics</a:t>
            </a:r>
            <a:endParaRPr sz="3600" b="0" i="0" u="none" strike="noStrike" cap="none">
              <a:latin typeface="Arial"/>
              <a:ea typeface="Arial"/>
              <a:cs typeface="Arial"/>
              <a:sym typeface="Arial"/>
            </a:endParaRPr>
          </a:p>
        </p:txBody>
      </p:sp>
      <p:sp>
        <p:nvSpPr>
          <p:cNvPr id="120" name="Google Shape;120;p27"/>
          <p:cNvSpPr/>
          <p:nvPr/>
        </p:nvSpPr>
        <p:spPr>
          <a:xfrm>
            <a:off x="2848150" y="4120150"/>
            <a:ext cx="7257600" cy="789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900">
                <a:solidFill>
                  <a:srgbClr val="F2F2F2"/>
                </a:solidFill>
              </a:rPr>
              <a:t>Kareem Ehab, Mohamed Moataz, Youssif Assem, Ahmed Gamal</a:t>
            </a:r>
            <a:endParaRPr sz="1900" b="0" i="0" u="none" strike="noStrike" cap="none">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p:nvPr/>
        </p:nvSpPr>
        <p:spPr>
          <a:xfrm>
            <a:off x="442025" y="2079825"/>
            <a:ext cx="11331900" cy="46200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36"/>
          <p:cNvPicPr preferRelativeResize="0"/>
          <p:nvPr/>
        </p:nvPicPr>
        <p:blipFill rotWithShape="1">
          <a:blip r:embed="rId3">
            <a:alphaModFix/>
          </a:blip>
          <a:srcRect/>
          <a:stretch/>
        </p:blipFill>
        <p:spPr>
          <a:xfrm>
            <a:off x="7362800" y="2503200"/>
            <a:ext cx="3834575" cy="895250"/>
          </a:xfrm>
          <a:prstGeom prst="rect">
            <a:avLst/>
          </a:prstGeom>
          <a:noFill/>
          <a:ln>
            <a:noFill/>
          </a:ln>
        </p:spPr>
      </p:pic>
      <p:pic>
        <p:nvPicPr>
          <p:cNvPr id="193" name="Google Shape;193;p36"/>
          <p:cNvPicPr preferRelativeResize="0"/>
          <p:nvPr/>
        </p:nvPicPr>
        <p:blipFill rotWithShape="1">
          <a:blip r:embed="rId4">
            <a:alphaModFix/>
          </a:blip>
          <a:srcRect/>
          <a:stretch/>
        </p:blipFill>
        <p:spPr>
          <a:xfrm>
            <a:off x="7362800" y="3745775"/>
            <a:ext cx="3834575" cy="1026975"/>
          </a:xfrm>
          <a:prstGeom prst="rect">
            <a:avLst/>
          </a:prstGeom>
          <a:noFill/>
          <a:ln>
            <a:noFill/>
          </a:ln>
        </p:spPr>
      </p:pic>
      <p:pic>
        <p:nvPicPr>
          <p:cNvPr id="194" name="Google Shape;194;p36"/>
          <p:cNvPicPr preferRelativeResize="0"/>
          <p:nvPr/>
        </p:nvPicPr>
        <p:blipFill rotWithShape="1">
          <a:blip r:embed="rId5">
            <a:alphaModFix/>
          </a:blip>
          <a:srcRect/>
          <a:stretch/>
        </p:blipFill>
        <p:spPr>
          <a:xfrm>
            <a:off x="7362800" y="5334400"/>
            <a:ext cx="3834575" cy="874000"/>
          </a:xfrm>
          <a:prstGeom prst="rect">
            <a:avLst/>
          </a:prstGeom>
          <a:noFill/>
          <a:ln>
            <a:noFill/>
          </a:ln>
        </p:spPr>
      </p:pic>
      <p:sp>
        <p:nvSpPr>
          <p:cNvPr id="195" name="Google Shape;195;p36"/>
          <p:cNvSpPr txBox="1"/>
          <p:nvPr/>
        </p:nvSpPr>
        <p:spPr>
          <a:xfrm>
            <a:off x="548653" y="914400"/>
            <a:ext cx="5445600" cy="487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3100">
                <a:solidFill>
                  <a:srgbClr val="FFFFFF"/>
                </a:solidFill>
              </a:rPr>
              <a:t>Tasks and Timeplan (cont.)</a:t>
            </a:r>
            <a:endParaRPr sz="3100" b="0" strike="noStrike">
              <a:latin typeface="Arial"/>
              <a:ea typeface="Arial"/>
              <a:cs typeface="Arial"/>
              <a:sym typeface="Arial"/>
            </a:endParaRPr>
          </a:p>
        </p:txBody>
      </p:sp>
      <p:sp>
        <p:nvSpPr>
          <p:cNvPr id="196" name="Google Shape;196;p36"/>
          <p:cNvSpPr txBox="1"/>
          <p:nvPr/>
        </p:nvSpPr>
        <p:spPr>
          <a:xfrm>
            <a:off x="884050" y="2397625"/>
            <a:ext cx="30672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solidFill>
                  <a:schemeClr val="lt1"/>
                </a:solidFill>
              </a:rPr>
              <a:t>Doing</a:t>
            </a:r>
            <a:endParaRPr sz="2600" dirty="0">
              <a:solidFill>
                <a:schemeClr val="lt1"/>
              </a:solidFill>
            </a:endParaRPr>
          </a:p>
          <a:p>
            <a:pPr marL="0" lvl="0" indent="0" algn="l" rtl="0">
              <a:spcBef>
                <a:spcPts val="0"/>
              </a:spcBef>
              <a:spcAft>
                <a:spcPts val="0"/>
              </a:spcAft>
              <a:buNone/>
            </a:pPr>
            <a:endParaRPr sz="2600" dirty="0">
              <a:solidFill>
                <a:schemeClr val="lt1"/>
              </a:solidFill>
            </a:endParaRPr>
          </a:p>
          <a:p>
            <a:pPr marL="457200" lvl="0" indent="-361950" algn="l" rtl="0">
              <a:spcBef>
                <a:spcPts val="0"/>
              </a:spcBef>
              <a:spcAft>
                <a:spcPts val="0"/>
              </a:spcAft>
              <a:buClr>
                <a:schemeClr val="lt1"/>
              </a:buClr>
              <a:buSzPts val="2100"/>
              <a:buChar char="●"/>
            </a:pPr>
            <a:r>
              <a:rPr lang="en-US" sz="2100" dirty="0">
                <a:solidFill>
                  <a:schemeClr val="lt1"/>
                </a:solidFill>
              </a:rPr>
              <a:t>collecting papers</a:t>
            </a:r>
            <a:endParaRPr sz="2100" dirty="0">
              <a:solidFill>
                <a:schemeClr val="lt1"/>
              </a:solidFill>
            </a:endParaRPr>
          </a:p>
          <a:p>
            <a:pPr marL="457200" lvl="0" indent="-361950" algn="l" rtl="0">
              <a:spcBef>
                <a:spcPts val="0"/>
              </a:spcBef>
              <a:spcAft>
                <a:spcPts val="0"/>
              </a:spcAft>
              <a:buClr>
                <a:schemeClr val="lt1"/>
              </a:buClr>
              <a:buSzPts val="2100"/>
              <a:buChar char="●"/>
            </a:pPr>
            <a:r>
              <a:rPr lang="en-US" sz="2100" dirty="0">
                <a:solidFill>
                  <a:schemeClr val="lt1"/>
                </a:solidFill>
              </a:rPr>
              <a:t>collecting dataset</a:t>
            </a:r>
            <a:endParaRPr sz="2100" dirty="0">
              <a:solidFill>
                <a:schemeClr val="lt1"/>
              </a:solidFill>
            </a:endParaRPr>
          </a:p>
          <a:p>
            <a:pPr marL="457200" lvl="0" indent="-361950" algn="l" rtl="0">
              <a:spcBef>
                <a:spcPts val="0"/>
              </a:spcBef>
              <a:spcAft>
                <a:spcPts val="0"/>
              </a:spcAft>
              <a:buClr>
                <a:schemeClr val="lt1"/>
              </a:buClr>
              <a:buSzPts val="2100"/>
              <a:buChar char="●"/>
            </a:pPr>
            <a:r>
              <a:rPr lang="en-US" sz="2100" dirty="0">
                <a:solidFill>
                  <a:schemeClr val="lt1"/>
                </a:solidFill>
              </a:rPr>
              <a:t>writing proposal</a:t>
            </a:r>
            <a:endParaRPr sz="21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5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xEl>
                                              <p:pRg st="2" end="2"/>
                                            </p:txEl>
                                          </p:spTgt>
                                        </p:tgtEl>
                                        <p:attrNameLst>
                                          <p:attrName>style.visibility</p:attrName>
                                        </p:attrNameLst>
                                      </p:cBhvr>
                                      <p:to>
                                        <p:strVal val="visible"/>
                                      </p:to>
                                    </p:set>
                                    <p:animEffect transition="in" filter="fade">
                                      <p:cBhvr>
                                        <p:cTn id="12" dur="500"/>
                                        <p:tgtEl>
                                          <p:spTgt spid="19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6">
                                            <p:txEl>
                                              <p:pRg st="3" end="3"/>
                                            </p:txEl>
                                          </p:spTgt>
                                        </p:tgtEl>
                                        <p:attrNameLst>
                                          <p:attrName>style.visibility</p:attrName>
                                        </p:attrNameLst>
                                      </p:cBhvr>
                                      <p:to>
                                        <p:strVal val="visible"/>
                                      </p:to>
                                    </p:set>
                                    <p:animEffect transition="in" filter="fade">
                                      <p:cBhvr>
                                        <p:cTn id="15" dur="500"/>
                                        <p:tgtEl>
                                          <p:spTgt spid="19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6">
                                            <p:txEl>
                                              <p:pRg st="4" end="4"/>
                                            </p:txEl>
                                          </p:spTgt>
                                        </p:tgtEl>
                                        <p:attrNameLst>
                                          <p:attrName>style.visibility</p:attrName>
                                        </p:attrNameLst>
                                      </p:cBhvr>
                                      <p:to>
                                        <p:strVal val="visible"/>
                                      </p:to>
                                    </p:set>
                                    <p:animEffect transition="in" filter="fade">
                                      <p:cBhvr>
                                        <p:cTn id="18" dur="500"/>
                                        <p:tgtEl>
                                          <p:spTgt spid="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p:nvPr/>
        </p:nvSpPr>
        <p:spPr>
          <a:xfrm>
            <a:off x="548653" y="914400"/>
            <a:ext cx="5445600" cy="487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800">
                <a:solidFill>
                  <a:srgbClr val="FFFFFF"/>
                </a:solidFill>
              </a:rPr>
              <a:t>Tasks and Timeplan (cont.)</a:t>
            </a:r>
            <a:endParaRPr sz="2800" b="0" strike="noStrike">
              <a:latin typeface="Arial"/>
              <a:ea typeface="Arial"/>
              <a:cs typeface="Arial"/>
              <a:sym typeface="Arial"/>
            </a:endParaRPr>
          </a:p>
        </p:txBody>
      </p:sp>
      <p:sp>
        <p:nvSpPr>
          <p:cNvPr id="202" name="Google Shape;202;p37"/>
          <p:cNvSpPr/>
          <p:nvPr/>
        </p:nvSpPr>
        <p:spPr>
          <a:xfrm>
            <a:off x="453850" y="1890200"/>
            <a:ext cx="11187000" cy="46200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txBox="1"/>
          <p:nvPr/>
        </p:nvSpPr>
        <p:spPr>
          <a:xfrm>
            <a:off x="812025" y="2375750"/>
            <a:ext cx="46797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solidFill>
                  <a:schemeClr val="lt1"/>
                </a:solidFill>
              </a:rPr>
              <a:t>Testing</a:t>
            </a:r>
            <a:endParaRPr sz="2600" dirty="0">
              <a:solidFill>
                <a:schemeClr val="lt1"/>
              </a:solidFill>
            </a:endParaRPr>
          </a:p>
          <a:p>
            <a:pPr marL="0" lvl="0" indent="0" algn="l" rtl="0">
              <a:spcBef>
                <a:spcPts val="0"/>
              </a:spcBef>
              <a:spcAft>
                <a:spcPts val="0"/>
              </a:spcAft>
              <a:buNone/>
            </a:pPr>
            <a:endParaRPr sz="2600" dirty="0">
              <a:solidFill>
                <a:schemeClr val="lt1"/>
              </a:solidFill>
            </a:endParaRPr>
          </a:p>
          <a:p>
            <a:pPr marL="457200" lvl="0" indent="-361950" algn="l" rtl="0">
              <a:spcBef>
                <a:spcPts val="0"/>
              </a:spcBef>
              <a:spcAft>
                <a:spcPts val="0"/>
              </a:spcAft>
              <a:buClr>
                <a:schemeClr val="lt1"/>
              </a:buClr>
              <a:buSzPts val="2100"/>
              <a:buChar char="●"/>
            </a:pPr>
            <a:r>
              <a:rPr lang="en-US" sz="2100" dirty="0">
                <a:solidFill>
                  <a:schemeClr val="lt1"/>
                </a:solidFill>
              </a:rPr>
              <a:t>testing several algorithms to run the dataset (KNN, Decision tree, </a:t>
            </a:r>
            <a:r>
              <a:rPr lang="en-US" sz="2100" dirty="0" err="1">
                <a:solidFill>
                  <a:schemeClr val="lt1"/>
                </a:solidFill>
              </a:rPr>
              <a:t>XGBoost</a:t>
            </a:r>
            <a:r>
              <a:rPr lang="en-US" sz="2100" dirty="0">
                <a:solidFill>
                  <a:schemeClr val="lt1"/>
                </a:solidFill>
              </a:rPr>
              <a:t>)</a:t>
            </a:r>
            <a:endParaRPr sz="2100" dirty="0">
              <a:solidFill>
                <a:schemeClr val="lt1"/>
              </a:solidFill>
            </a:endParaRPr>
          </a:p>
        </p:txBody>
      </p:sp>
      <p:pic>
        <p:nvPicPr>
          <p:cNvPr id="204" name="Google Shape;204;p37"/>
          <p:cNvPicPr preferRelativeResize="0"/>
          <p:nvPr/>
        </p:nvPicPr>
        <p:blipFill>
          <a:blip r:embed="rId3">
            <a:alphaModFix/>
          </a:blip>
          <a:stretch>
            <a:fillRect/>
          </a:stretch>
        </p:blipFill>
        <p:spPr>
          <a:xfrm>
            <a:off x="8016800" y="3049400"/>
            <a:ext cx="2970750" cy="11345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5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2" end="2"/>
                                            </p:txEl>
                                          </p:spTgt>
                                        </p:tgtEl>
                                        <p:attrNameLst>
                                          <p:attrName>style.visibility</p:attrName>
                                        </p:attrNameLst>
                                      </p:cBhvr>
                                      <p:to>
                                        <p:strVal val="visible"/>
                                      </p:to>
                                    </p:set>
                                    <p:animEffect transition="in" filter="fade">
                                      <p:cBhvr>
                                        <p:cTn id="12" dur="500"/>
                                        <p:tgtEl>
                                          <p:spTgt spid="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p:nvPr/>
        </p:nvSpPr>
        <p:spPr>
          <a:xfrm>
            <a:off x="455425" y="1921800"/>
            <a:ext cx="11278500" cy="4799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38"/>
          <p:cNvPicPr preferRelativeResize="0"/>
          <p:nvPr/>
        </p:nvPicPr>
        <p:blipFill rotWithShape="1">
          <a:blip r:embed="rId3">
            <a:alphaModFix/>
          </a:blip>
          <a:srcRect/>
          <a:stretch/>
        </p:blipFill>
        <p:spPr>
          <a:xfrm>
            <a:off x="7727275" y="4806625"/>
            <a:ext cx="3888025" cy="671100"/>
          </a:xfrm>
          <a:prstGeom prst="rect">
            <a:avLst/>
          </a:prstGeom>
          <a:noFill/>
          <a:ln>
            <a:noFill/>
          </a:ln>
        </p:spPr>
      </p:pic>
      <p:pic>
        <p:nvPicPr>
          <p:cNvPr id="211" name="Google Shape;211;p38"/>
          <p:cNvPicPr preferRelativeResize="0"/>
          <p:nvPr/>
        </p:nvPicPr>
        <p:blipFill rotWithShape="1">
          <a:blip r:embed="rId4">
            <a:alphaModFix/>
          </a:blip>
          <a:srcRect/>
          <a:stretch/>
        </p:blipFill>
        <p:spPr>
          <a:xfrm>
            <a:off x="7727275" y="2052075"/>
            <a:ext cx="3888025" cy="546475"/>
          </a:xfrm>
          <a:prstGeom prst="rect">
            <a:avLst/>
          </a:prstGeom>
          <a:noFill/>
          <a:ln>
            <a:noFill/>
          </a:ln>
        </p:spPr>
      </p:pic>
      <p:pic>
        <p:nvPicPr>
          <p:cNvPr id="212" name="Google Shape;212;p38"/>
          <p:cNvPicPr preferRelativeResize="0"/>
          <p:nvPr/>
        </p:nvPicPr>
        <p:blipFill rotWithShape="1">
          <a:blip r:embed="rId5">
            <a:alphaModFix/>
          </a:blip>
          <a:srcRect/>
          <a:stretch/>
        </p:blipFill>
        <p:spPr>
          <a:xfrm>
            <a:off x="7762150" y="5710825"/>
            <a:ext cx="3818275" cy="762325"/>
          </a:xfrm>
          <a:prstGeom prst="rect">
            <a:avLst/>
          </a:prstGeom>
          <a:noFill/>
          <a:ln>
            <a:noFill/>
          </a:ln>
        </p:spPr>
      </p:pic>
      <p:pic>
        <p:nvPicPr>
          <p:cNvPr id="213" name="Google Shape;213;p38"/>
          <p:cNvPicPr preferRelativeResize="0"/>
          <p:nvPr/>
        </p:nvPicPr>
        <p:blipFill rotWithShape="1">
          <a:blip r:embed="rId6">
            <a:alphaModFix/>
          </a:blip>
          <a:srcRect/>
          <a:stretch/>
        </p:blipFill>
        <p:spPr>
          <a:xfrm>
            <a:off x="7727275" y="2850487"/>
            <a:ext cx="3888025" cy="671100"/>
          </a:xfrm>
          <a:prstGeom prst="rect">
            <a:avLst/>
          </a:prstGeom>
          <a:noFill/>
          <a:ln>
            <a:noFill/>
          </a:ln>
        </p:spPr>
      </p:pic>
      <p:pic>
        <p:nvPicPr>
          <p:cNvPr id="214" name="Google Shape;214;p38"/>
          <p:cNvPicPr preferRelativeResize="0"/>
          <p:nvPr/>
        </p:nvPicPr>
        <p:blipFill rotWithShape="1">
          <a:blip r:embed="rId7">
            <a:alphaModFix/>
          </a:blip>
          <a:srcRect/>
          <a:stretch/>
        </p:blipFill>
        <p:spPr>
          <a:xfrm>
            <a:off x="753825" y="5710825"/>
            <a:ext cx="3818275" cy="855825"/>
          </a:xfrm>
          <a:prstGeom prst="rect">
            <a:avLst/>
          </a:prstGeom>
          <a:noFill/>
          <a:ln>
            <a:noFill/>
          </a:ln>
        </p:spPr>
      </p:pic>
      <p:pic>
        <p:nvPicPr>
          <p:cNvPr id="215" name="Google Shape;215;p38"/>
          <p:cNvPicPr preferRelativeResize="0"/>
          <p:nvPr/>
        </p:nvPicPr>
        <p:blipFill rotWithShape="1">
          <a:blip r:embed="rId8">
            <a:alphaModFix/>
          </a:blip>
          <a:srcRect/>
          <a:stretch/>
        </p:blipFill>
        <p:spPr>
          <a:xfrm>
            <a:off x="7699725" y="3773525"/>
            <a:ext cx="3943125" cy="762325"/>
          </a:xfrm>
          <a:prstGeom prst="rect">
            <a:avLst/>
          </a:prstGeom>
          <a:noFill/>
          <a:ln>
            <a:noFill/>
          </a:ln>
        </p:spPr>
      </p:pic>
      <p:sp>
        <p:nvSpPr>
          <p:cNvPr id="216" name="Google Shape;216;p38"/>
          <p:cNvSpPr txBox="1"/>
          <p:nvPr/>
        </p:nvSpPr>
        <p:spPr>
          <a:xfrm>
            <a:off x="674225" y="875100"/>
            <a:ext cx="460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lt1"/>
                </a:solidFill>
              </a:rPr>
              <a:t>Tasks and Timeplan (cont.)</a:t>
            </a:r>
            <a:endParaRPr sz="2800">
              <a:solidFill>
                <a:schemeClr val="dk1"/>
              </a:solidFill>
            </a:endParaRPr>
          </a:p>
        </p:txBody>
      </p:sp>
      <p:sp>
        <p:nvSpPr>
          <p:cNvPr id="217" name="Google Shape;217;p38"/>
          <p:cNvSpPr txBox="1"/>
          <p:nvPr/>
        </p:nvSpPr>
        <p:spPr>
          <a:xfrm>
            <a:off x="817075" y="2330650"/>
            <a:ext cx="59739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solidFill>
                  <a:schemeClr val="lt1"/>
                </a:solidFill>
              </a:rPr>
              <a:t>Done</a:t>
            </a:r>
            <a:endParaRPr sz="2600" dirty="0">
              <a:solidFill>
                <a:schemeClr val="lt1"/>
              </a:solidFill>
            </a:endParaRPr>
          </a:p>
          <a:p>
            <a:pPr marL="0" lvl="0" indent="0" algn="l" rtl="0">
              <a:spcBef>
                <a:spcPts val="0"/>
              </a:spcBef>
              <a:spcAft>
                <a:spcPts val="0"/>
              </a:spcAft>
              <a:buNone/>
            </a:pPr>
            <a:endParaRPr sz="2600" dirty="0">
              <a:solidFill>
                <a:schemeClr val="lt1"/>
              </a:solidFill>
            </a:endParaRPr>
          </a:p>
          <a:p>
            <a:pPr marL="457200" lvl="0" indent="-393700" algn="l" rtl="0">
              <a:spcBef>
                <a:spcPts val="0"/>
              </a:spcBef>
              <a:spcAft>
                <a:spcPts val="0"/>
              </a:spcAft>
              <a:buClr>
                <a:schemeClr val="lt1"/>
              </a:buClr>
              <a:buSzPts val="2600"/>
              <a:buChar char="●"/>
            </a:pPr>
            <a:r>
              <a:rPr lang="en-US" sz="2600" dirty="0">
                <a:solidFill>
                  <a:schemeClr val="lt1"/>
                </a:solidFill>
              </a:rPr>
              <a:t>Meeting with several doctors to help with the dataset</a:t>
            </a:r>
            <a:endParaRPr sz="26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transition="in" filter="fade">
                                      <p:cBhvr>
                                        <p:cTn id="7" dur="500"/>
                                        <p:tgtEl>
                                          <p:spTgt spid="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xEl>
                                              <p:pRg st="2" end="2"/>
                                            </p:txEl>
                                          </p:spTgt>
                                        </p:tgtEl>
                                        <p:attrNameLst>
                                          <p:attrName>style.visibility</p:attrName>
                                        </p:attrNameLst>
                                      </p:cBhvr>
                                      <p:to>
                                        <p:strVal val="visible"/>
                                      </p:to>
                                    </p:set>
                                    <p:animEffect transition="in" filter="fade">
                                      <p:cBhvr>
                                        <p:cTn id="12" dur="500"/>
                                        <p:tgtEl>
                                          <p:spTgt spid="2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p:nvPr/>
        </p:nvSpPr>
        <p:spPr>
          <a:xfrm>
            <a:off x="581040" y="821880"/>
            <a:ext cx="11028600" cy="71568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2604">
                <a:solidFill>
                  <a:srgbClr val="FFFFFF"/>
                </a:solidFill>
              </a:rPr>
              <a:t>Supportive Documents</a:t>
            </a:r>
            <a:br>
              <a:rPr lang="en-US" sz="1674">
                <a:latin typeface="Arial"/>
                <a:ea typeface="Arial"/>
                <a:cs typeface="Arial"/>
                <a:sym typeface="Arial"/>
              </a:rPr>
            </a:br>
            <a:r>
              <a:rPr lang="en-US" sz="1674" b="0" strike="noStrike" cap="none">
                <a:solidFill>
                  <a:srgbClr val="EBEBEB"/>
                </a:solidFill>
                <a:latin typeface="Arial"/>
                <a:ea typeface="Arial"/>
                <a:cs typeface="Arial"/>
                <a:sym typeface="Arial"/>
              </a:rPr>
              <a:t>SURVEY</a:t>
            </a:r>
            <a:endParaRPr sz="1674" b="0" strike="noStrike">
              <a:latin typeface="Arial"/>
              <a:ea typeface="Arial"/>
              <a:cs typeface="Arial"/>
              <a:sym typeface="Arial"/>
            </a:endParaRPr>
          </a:p>
        </p:txBody>
      </p:sp>
      <p:sp>
        <p:nvSpPr>
          <p:cNvPr id="223" name="Google Shape;223;p39"/>
          <p:cNvSpPr/>
          <p:nvPr/>
        </p:nvSpPr>
        <p:spPr>
          <a:xfrm>
            <a:off x="447840" y="1866240"/>
            <a:ext cx="11266560" cy="51228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FFFFFF"/>
                </a:solidFill>
                <a:latin typeface="Arial"/>
                <a:ea typeface="Arial"/>
                <a:cs typeface="Arial"/>
                <a:sym typeface="Arial"/>
              </a:rPr>
              <a:t>we collected (205) responses in two days some people from Saudi Arabia, Dubai. Here is our statistics.</a:t>
            </a:r>
            <a:endParaRPr sz="1800" b="0" strike="noStrike">
              <a:latin typeface="Arial"/>
              <a:ea typeface="Arial"/>
              <a:cs typeface="Arial"/>
              <a:sym typeface="Arial"/>
            </a:endParaRPr>
          </a:p>
        </p:txBody>
      </p:sp>
      <p:sp>
        <p:nvSpPr>
          <p:cNvPr id="224" name="Google Shape;224;p39"/>
          <p:cNvSpPr/>
          <p:nvPr/>
        </p:nvSpPr>
        <p:spPr>
          <a:xfrm>
            <a:off x="456300" y="1942200"/>
            <a:ext cx="11279400" cy="451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pic>
        <p:nvPicPr>
          <p:cNvPr id="225" name="Google Shape;225;p39"/>
          <p:cNvPicPr preferRelativeResize="0"/>
          <p:nvPr/>
        </p:nvPicPr>
        <p:blipFill rotWithShape="1">
          <a:blip r:embed="rId3">
            <a:alphaModFix/>
          </a:blip>
          <a:srcRect l="33967" t="19447" r="22161" b="45693"/>
          <a:stretch/>
        </p:blipFill>
        <p:spPr>
          <a:xfrm>
            <a:off x="1323850" y="2017563"/>
            <a:ext cx="9691800" cy="4089774"/>
          </a:xfrm>
          <a:prstGeom prst="rect">
            <a:avLst/>
          </a:prstGeom>
          <a:noFill/>
          <a:ln w="127075" cap="sq" cmpd="sng">
            <a:solidFill>
              <a:schemeClr val="accent1"/>
            </a:solidFill>
            <a:prstDash val="solid"/>
            <a:miter lim="8000"/>
            <a:headEnd type="none" w="sm" len="sm"/>
            <a:tailEnd type="none" w="sm" len="sm"/>
          </a:ln>
          <a:effectLst>
            <a:outerShdw blurRad="57150" dist="49893" dir="2700000" algn="tl" rotWithShape="0">
              <a:srgbClr val="000000">
                <a:alpha val="40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p:nvPr/>
        </p:nvSpPr>
        <p:spPr>
          <a:xfrm>
            <a:off x="456300" y="1942200"/>
            <a:ext cx="11279400" cy="451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pic>
        <p:nvPicPr>
          <p:cNvPr id="231" name="Google Shape;231;p40"/>
          <p:cNvPicPr preferRelativeResize="0"/>
          <p:nvPr/>
        </p:nvPicPr>
        <p:blipFill rotWithShape="1">
          <a:blip r:embed="rId3">
            <a:alphaModFix/>
          </a:blip>
          <a:srcRect/>
          <a:stretch/>
        </p:blipFill>
        <p:spPr>
          <a:xfrm>
            <a:off x="1793975" y="2099513"/>
            <a:ext cx="8358175" cy="4199775"/>
          </a:xfrm>
          <a:prstGeom prst="rect">
            <a:avLst/>
          </a:prstGeom>
          <a:noFill/>
          <a:ln w="127075" cap="sq" cmpd="sng">
            <a:solidFill>
              <a:schemeClr val="accent1"/>
            </a:solidFill>
            <a:prstDash val="solid"/>
            <a:miter lim="8000"/>
            <a:headEnd type="none" w="sm" len="sm"/>
            <a:tailEnd type="none" w="sm" len="sm"/>
          </a:ln>
          <a:effectLst>
            <a:outerShdw blurRad="57150" dist="49893" dir="2700000" algn="tl" rotWithShape="0">
              <a:srgbClr val="000000">
                <a:alpha val="40000"/>
              </a:srgbClr>
            </a:outerShdw>
          </a:effectLst>
        </p:spPr>
      </p:pic>
      <p:sp>
        <p:nvSpPr>
          <p:cNvPr id="232" name="Google Shape;232;p40"/>
          <p:cNvSpPr txBox="1"/>
          <p:nvPr/>
        </p:nvSpPr>
        <p:spPr>
          <a:xfrm>
            <a:off x="552259" y="822950"/>
            <a:ext cx="9130500" cy="7431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800">
                <a:solidFill>
                  <a:srgbClr val="FFFFFF"/>
                </a:solidFill>
              </a:rPr>
              <a:t>Supportive Documents (cont.)</a:t>
            </a:r>
            <a:br>
              <a:rPr lang="en-US" sz="1800"/>
            </a:br>
            <a:r>
              <a:rPr lang="en-US" sz="1800" b="0" strike="noStrike" cap="none">
                <a:solidFill>
                  <a:srgbClr val="EBEBEB"/>
                </a:solidFill>
                <a:latin typeface="Arial"/>
                <a:ea typeface="Arial"/>
                <a:cs typeface="Arial"/>
                <a:sym typeface="Arial"/>
              </a:rPr>
              <a:t>SURVEY</a:t>
            </a:r>
            <a:endParaRPr sz="1800" b="0" strike="noStrike">
              <a:latin typeface="Arial"/>
              <a:ea typeface="Arial"/>
              <a:cs typeface="Arial"/>
              <a:sym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p:nvPr/>
        </p:nvSpPr>
        <p:spPr>
          <a:xfrm>
            <a:off x="456300" y="1942200"/>
            <a:ext cx="11279400" cy="451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238" name="Google Shape;238;p41"/>
          <p:cNvSpPr txBox="1"/>
          <p:nvPr/>
        </p:nvSpPr>
        <p:spPr>
          <a:xfrm>
            <a:off x="548650" y="755275"/>
            <a:ext cx="8862300" cy="1012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2800">
                <a:solidFill>
                  <a:srgbClr val="FFFFFF"/>
                </a:solidFill>
              </a:rPr>
              <a:t>Supportive Documents (cont.)</a:t>
            </a:r>
            <a:br>
              <a:rPr lang="en-US" sz="1800"/>
            </a:br>
            <a:r>
              <a:rPr lang="en-US" sz="1800" b="0" strike="noStrike" cap="none">
                <a:solidFill>
                  <a:srgbClr val="EBEBEB"/>
                </a:solidFill>
                <a:latin typeface="Arial"/>
                <a:ea typeface="Arial"/>
                <a:cs typeface="Arial"/>
                <a:sym typeface="Arial"/>
              </a:rPr>
              <a:t>SURVEY</a:t>
            </a:r>
            <a:endParaRPr sz="1800" b="0" strike="noStrike">
              <a:latin typeface="Arial"/>
              <a:ea typeface="Arial"/>
              <a:cs typeface="Arial"/>
              <a:sym typeface="Arial"/>
            </a:endParaRPr>
          </a:p>
        </p:txBody>
      </p:sp>
      <p:pic>
        <p:nvPicPr>
          <p:cNvPr id="239" name="Google Shape;239;p41"/>
          <p:cNvPicPr preferRelativeResize="0"/>
          <p:nvPr/>
        </p:nvPicPr>
        <p:blipFill rotWithShape="1">
          <a:blip r:embed="rId3">
            <a:alphaModFix/>
          </a:blip>
          <a:srcRect/>
          <a:stretch/>
        </p:blipFill>
        <p:spPr>
          <a:xfrm>
            <a:off x="1764970" y="2142005"/>
            <a:ext cx="8503921" cy="4114800"/>
          </a:xfrm>
          <a:prstGeom prst="rect">
            <a:avLst/>
          </a:prstGeom>
          <a:noFill/>
          <a:ln w="127075" cap="sq" cmpd="sng">
            <a:solidFill>
              <a:schemeClr val="accent1"/>
            </a:solidFill>
            <a:prstDash val="solid"/>
            <a:miter lim="8000"/>
            <a:headEnd type="none" w="sm" len="sm"/>
            <a:tailEnd type="none" w="sm" len="sm"/>
          </a:ln>
          <a:effectLst>
            <a:outerShdw blurRad="57150" dist="49893" dir="27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p:nvPr/>
        </p:nvSpPr>
        <p:spPr>
          <a:xfrm>
            <a:off x="456300" y="1843550"/>
            <a:ext cx="11321400" cy="4877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245" name="Google Shape;245;p42"/>
          <p:cNvSpPr/>
          <p:nvPr/>
        </p:nvSpPr>
        <p:spPr>
          <a:xfrm>
            <a:off x="581040" y="702000"/>
            <a:ext cx="11028600" cy="101268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2800" b="0" strike="noStrike" cap="none">
                <a:solidFill>
                  <a:srgbClr val="FFFFFF"/>
                </a:solidFill>
                <a:latin typeface="Arial"/>
                <a:ea typeface="Arial"/>
                <a:cs typeface="Arial"/>
                <a:sym typeface="Arial"/>
              </a:rPr>
              <a:t>S</a:t>
            </a:r>
            <a:r>
              <a:rPr lang="en-US" sz="2800">
                <a:solidFill>
                  <a:srgbClr val="FFFFFF"/>
                </a:solidFill>
              </a:rPr>
              <a:t>upportive Documents (cont.)</a:t>
            </a:r>
            <a:br>
              <a:rPr lang="en-US" sz="2800" b="0" strike="noStrike" cap="none">
                <a:solidFill>
                  <a:srgbClr val="FFFFFF"/>
                </a:solidFill>
                <a:latin typeface="Arial"/>
                <a:ea typeface="Arial"/>
                <a:cs typeface="Arial"/>
                <a:sym typeface="Arial"/>
              </a:rPr>
            </a:br>
            <a:r>
              <a:rPr lang="en-US" sz="2000" b="0" strike="noStrike" cap="none">
                <a:solidFill>
                  <a:srgbClr val="FFFFFF"/>
                </a:solidFill>
                <a:latin typeface="Arial"/>
                <a:ea typeface="Arial"/>
                <a:cs typeface="Arial"/>
                <a:sym typeface="Arial"/>
              </a:rPr>
              <a:t>DATASET</a:t>
            </a:r>
            <a:endParaRPr sz="1700" b="0" strike="noStrike">
              <a:latin typeface="Arial"/>
              <a:ea typeface="Arial"/>
              <a:cs typeface="Arial"/>
              <a:sym typeface="Arial"/>
            </a:endParaRPr>
          </a:p>
        </p:txBody>
      </p:sp>
      <p:pic>
        <p:nvPicPr>
          <p:cNvPr id="246" name="Google Shape;246;p42"/>
          <p:cNvPicPr preferRelativeResize="0"/>
          <p:nvPr/>
        </p:nvPicPr>
        <p:blipFill rotWithShape="1">
          <a:blip r:embed="rId3">
            <a:alphaModFix/>
          </a:blip>
          <a:srcRect/>
          <a:stretch/>
        </p:blipFill>
        <p:spPr>
          <a:xfrm>
            <a:off x="697025" y="2024837"/>
            <a:ext cx="10797950" cy="4475525"/>
          </a:xfrm>
          <a:prstGeom prst="rect">
            <a:avLst/>
          </a:prstGeom>
          <a:noFill/>
          <a:ln w="127075" cap="sq" cmpd="sng">
            <a:solidFill>
              <a:schemeClr val="accent1"/>
            </a:solidFill>
            <a:prstDash val="solid"/>
            <a:miter lim="8000"/>
            <a:headEnd type="none" w="sm" len="sm"/>
            <a:tailEnd type="none" w="sm" len="sm"/>
          </a:ln>
          <a:effectLst>
            <a:outerShdw blurRad="57150" dist="49893" dir="2700000" algn="tl" rotWithShape="0">
              <a:srgbClr val="000000">
                <a:alpha val="40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p:nvPr/>
        </p:nvSpPr>
        <p:spPr>
          <a:xfrm>
            <a:off x="456300" y="1942200"/>
            <a:ext cx="11279400" cy="451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pic>
        <p:nvPicPr>
          <p:cNvPr id="252" name="Google Shape;252;p43"/>
          <p:cNvPicPr preferRelativeResize="0"/>
          <p:nvPr/>
        </p:nvPicPr>
        <p:blipFill rotWithShape="1">
          <a:blip r:embed="rId3">
            <a:alphaModFix/>
          </a:blip>
          <a:srcRect/>
          <a:stretch/>
        </p:blipFill>
        <p:spPr>
          <a:xfrm>
            <a:off x="790100" y="2054250"/>
            <a:ext cx="10703100" cy="4213824"/>
          </a:xfrm>
          <a:prstGeom prst="rect">
            <a:avLst/>
          </a:prstGeom>
          <a:noFill/>
          <a:ln w="127075" cap="sq" cmpd="sng">
            <a:solidFill>
              <a:schemeClr val="accent1"/>
            </a:solidFill>
            <a:prstDash val="solid"/>
            <a:miter lim="8000"/>
            <a:headEnd type="none" w="sm" len="sm"/>
            <a:tailEnd type="none" w="sm" len="sm"/>
          </a:ln>
          <a:effectLst>
            <a:outerShdw blurRad="57150" dist="49893" dir="2700000" algn="tl" rotWithShape="0">
              <a:srgbClr val="000000">
                <a:alpha val="40000"/>
              </a:srgbClr>
            </a:outerShdw>
          </a:effectLst>
        </p:spPr>
      </p:pic>
      <p:sp>
        <p:nvSpPr>
          <p:cNvPr id="253" name="Google Shape;253;p43"/>
          <p:cNvSpPr txBox="1"/>
          <p:nvPr/>
        </p:nvSpPr>
        <p:spPr>
          <a:xfrm>
            <a:off x="474050" y="705800"/>
            <a:ext cx="5340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lt1"/>
                </a:solidFill>
              </a:rPr>
              <a:t>Supportive Documents (cont.)</a:t>
            </a:r>
            <a:br>
              <a:rPr lang="en-US" sz="2800">
                <a:solidFill>
                  <a:schemeClr val="lt1"/>
                </a:solidFill>
              </a:rPr>
            </a:br>
            <a:r>
              <a:rPr lang="en-US" sz="2000">
                <a:solidFill>
                  <a:schemeClr val="lt1"/>
                </a:solidFill>
              </a:rPr>
              <a:t>DATASET</a:t>
            </a:r>
            <a:endParaRPr sz="1700">
              <a:solidFill>
                <a:schemeClr val="dk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p:nvPr/>
        </p:nvSpPr>
        <p:spPr>
          <a:xfrm>
            <a:off x="456300" y="1942200"/>
            <a:ext cx="11279400" cy="451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259" name="Google Shape;259;p44"/>
          <p:cNvSpPr/>
          <p:nvPr/>
        </p:nvSpPr>
        <p:spPr>
          <a:xfrm>
            <a:off x="581040" y="702000"/>
            <a:ext cx="11028600" cy="101268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2800">
                <a:solidFill>
                  <a:srgbClr val="FFFFFF"/>
                </a:solidFill>
              </a:rPr>
              <a:t> Live Demo</a:t>
            </a:r>
            <a:endParaRPr sz="2800" b="0" strike="noStrike">
              <a:latin typeface="Arial"/>
              <a:ea typeface="Arial"/>
              <a:cs typeface="Arial"/>
              <a:sym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p:nvPr/>
        </p:nvSpPr>
        <p:spPr>
          <a:xfrm>
            <a:off x="456300" y="4822025"/>
            <a:ext cx="11279400" cy="163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266" name="Google Shape;266;p45"/>
          <p:cNvSpPr txBox="1"/>
          <p:nvPr/>
        </p:nvSpPr>
        <p:spPr>
          <a:xfrm>
            <a:off x="3187900" y="2303850"/>
            <a:ext cx="5518500" cy="11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100" dirty="0">
                <a:solidFill>
                  <a:schemeClr val="dk1"/>
                </a:solidFill>
              </a:rPr>
              <a:t>Any Questions?</a:t>
            </a:r>
            <a:endParaRPr sz="3100" dirty="0"/>
          </a:p>
          <a:p>
            <a:pPr marL="0" lvl="0" indent="0" algn="l" rtl="0">
              <a:spcBef>
                <a:spcPts val="0"/>
              </a:spcBef>
              <a:spcAft>
                <a:spcPts val="0"/>
              </a:spcAft>
              <a:buNone/>
            </a:pPr>
            <a:endParaRPr sz="3100" dirty="0"/>
          </a:p>
        </p:txBody>
      </p:sp>
      <p:sp>
        <p:nvSpPr>
          <p:cNvPr id="267" name="Google Shape;267;p45"/>
          <p:cNvSpPr txBox="1"/>
          <p:nvPr/>
        </p:nvSpPr>
        <p:spPr>
          <a:xfrm>
            <a:off x="3577800" y="5197100"/>
            <a:ext cx="50364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700" dirty="0">
                <a:solidFill>
                  <a:schemeClr val="lt1"/>
                </a:solidFill>
              </a:rPr>
              <a:t>Thank You! :)</a:t>
            </a:r>
            <a:endParaRPr sz="27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500"/>
                                        <p:tgtEl>
                                          <p:spTgt spid="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0" end="0"/>
                                            </p:txEl>
                                          </p:spTgt>
                                        </p:tgtEl>
                                        <p:attrNameLst>
                                          <p:attrName>style.visibility</p:attrName>
                                        </p:attrNameLst>
                                      </p:cBhvr>
                                      <p:to>
                                        <p:strVal val="visible"/>
                                      </p:to>
                                    </p:set>
                                    <p:animEffect transition="in" filter="fade">
                                      <p:cBhvr>
                                        <p:cTn id="12" dur="500"/>
                                        <p:tgtEl>
                                          <p:spTgt spid="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p:nvPr/>
        </p:nvSpPr>
        <p:spPr>
          <a:xfrm>
            <a:off x="456300" y="2250275"/>
            <a:ext cx="11279400" cy="42063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126" name="Google Shape;126;p28"/>
          <p:cNvSpPr txBox="1"/>
          <p:nvPr/>
        </p:nvSpPr>
        <p:spPr>
          <a:xfrm>
            <a:off x="790300" y="1071575"/>
            <a:ext cx="9992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solidFill>
                  <a:srgbClr val="4D1434"/>
                </a:solidFill>
              </a:rPr>
              <a:t>Agenda</a:t>
            </a:r>
            <a:endParaRPr sz="3100">
              <a:solidFill>
                <a:srgbClr val="4D1434"/>
              </a:solidFill>
            </a:endParaRPr>
          </a:p>
        </p:txBody>
      </p:sp>
      <p:sp>
        <p:nvSpPr>
          <p:cNvPr id="127" name="Google Shape;127;p28"/>
          <p:cNvSpPr txBox="1"/>
          <p:nvPr/>
        </p:nvSpPr>
        <p:spPr>
          <a:xfrm>
            <a:off x="937625" y="2839650"/>
            <a:ext cx="9135000" cy="32631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Char char="●"/>
            </a:pPr>
            <a:r>
              <a:rPr lang="en-US" sz="2000" dirty="0">
                <a:solidFill>
                  <a:schemeClr val="lt1"/>
                </a:solidFill>
              </a:rPr>
              <a:t>Introduction</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Motivation</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Problem Statement</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Similar Systems</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System Overview</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Deliverables</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Time plan</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Supportive Documents</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Live Demo</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References</a:t>
            </a:r>
            <a:endParaRPr sz="20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6"/>
          <p:cNvSpPr/>
          <p:nvPr/>
        </p:nvSpPr>
        <p:spPr>
          <a:xfrm>
            <a:off x="468800" y="2079825"/>
            <a:ext cx="11251500" cy="46200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6"/>
          <p:cNvSpPr txBox="1"/>
          <p:nvPr/>
        </p:nvSpPr>
        <p:spPr>
          <a:xfrm>
            <a:off x="709900" y="910825"/>
            <a:ext cx="27057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solidFill>
                  <a:schemeClr val="lt1"/>
                </a:solidFill>
              </a:rPr>
              <a:t>References</a:t>
            </a:r>
            <a:endParaRPr sz="2500"/>
          </a:p>
        </p:txBody>
      </p:sp>
      <p:sp>
        <p:nvSpPr>
          <p:cNvPr id="274" name="Google Shape;274;p46"/>
          <p:cNvSpPr txBox="1"/>
          <p:nvPr/>
        </p:nvSpPr>
        <p:spPr>
          <a:xfrm>
            <a:off x="964400" y="2812850"/>
            <a:ext cx="7675200" cy="18009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Char char="●"/>
            </a:pPr>
            <a:r>
              <a:rPr lang="en-US" sz="2100" u="sng" dirty="0">
                <a:solidFill>
                  <a:schemeClr val="lt1"/>
                </a:solidFill>
                <a:hlinkClick r:id="rId3">
                  <a:extLst>
                    <a:ext uri="{A12FA001-AC4F-418D-AE19-62706E023703}">
                      <ahyp:hlinkClr xmlns:ahyp="http://schemas.microsoft.com/office/drawing/2018/hyperlinkcolor" val="tx"/>
                    </a:ext>
                  </a:extLst>
                </a:hlinkClick>
              </a:rPr>
              <a:t>https://ieeexplore.ieee.org/abstract/document/7005947</a:t>
            </a:r>
            <a:endParaRPr sz="2100" u="sng" dirty="0">
              <a:solidFill>
                <a:schemeClr val="lt1"/>
              </a:solidFill>
            </a:endParaRPr>
          </a:p>
          <a:p>
            <a:pPr marL="457200" lvl="0" indent="0" algn="l" rtl="0">
              <a:spcBef>
                <a:spcPts val="0"/>
              </a:spcBef>
              <a:spcAft>
                <a:spcPts val="0"/>
              </a:spcAft>
              <a:buNone/>
            </a:pPr>
            <a:endParaRPr sz="2100" u="sng" dirty="0">
              <a:solidFill>
                <a:schemeClr val="lt1"/>
              </a:solidFill>
            </a:endParaRPr>
          </a:p>
          <a:p>
            <a:pPr marL="457200" lvl="0" indent="-361950" algn="l" rtl="0">
              <a:spcBef>
                <a:spcPts val="0"/>
              </a:spcBef>
              <a:spcAft>
                <a:spcPts val="0"/>
              </a:spcAft>
              <a:buClr>
                <a:schemeClr val="lt1"/>
              </a:buClr>
              <a:buSzPts val="2100"/>
              <a:buChar char="●"/>
            </a:pPr>
            <a:r>
              <a:rPr lang="en-US" sz="2100" u="sng" dirty="0">
                <a:solidFill>
                  <a:schemeClr val="lt1"/>
                </a:solidFill>
                <a:hlinkClick r:id="rId4">
                  <a:extLst>
                    <a:ext uri="{A12FA001-AC4F-418D-AE19-62706E023703}">
                      <ahyp:hlinkClr xmlns:ahyp="http://schemas.microsoft.com/office/drawing/2018/hyperlinkcolor" val="tx"/>
                    </a:ext>
                  </a:extLst>
                </a:hlinkClick>
              </a:rPr>
              <a:t>https://ieeexplore.ieee.org/abstract/document/9325640</a:t>
            </a:r>
            <a:endParaRPr sz="2100" u="sng" dirty="0">
              <a:solidFill>
                <a:schemeClr val="lt1"/>
              </a:solidFill>
            </a:endParaRPr>
          </a:p>
          <a:p>
            <a:pPr marL="457200" lvl="0" indent="0" algn="l" rtl="0">
              <a:spcBef>
                <a:spcPts val="0"/>
              </a:spcBef>
              <a:spcAft>
                <a:spcPts val="0"/>
              </a:spcAft>
              <a:buNone/>
            </a:pPr>
            <a:endParaRPr sz="2100" u="sng" dirty="0">
              <a:solidFill>
                <a:schemeClr val="lt1"/>
              </a:solidFill>
            </a:endParaRPr>
          </a:p>
          <a:p>
            <a:pPr marL="457200" lvl="0" indent="-361950" algn="l" rtl="0">
              <a:spcBef>
                <a:spcPts val="0"/>
              </a:spcBef>
              <a:spcAft>
                <a:spcPts val="0"/>
              </a:spcAft>
              <a:buClr>
                <a:schemeClr val="lt1"/>
              </a:buClr>
              <a:buSzPts val="2100"/>
              <a:buChar char="●"/>
            </a:pPr>
            <a:r>
              <a:rPr lang="en-US" sz="2100" u="sng" dirty="0">
                <a:solidFill>
                  <a:schemeClr val="lt1"/>
                </a:solidFill>
              </a:rPr>
              <a:t>https://ieeexplore.ieee.org/abstract/document/9392655</a:t>
            </a:r>
            <a:endParaRPr sz="2100" u="sng"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Effect transition="in" filter="fade">
                                      <p:cBhvr>
                                        <p:cTn id="7" dur="500"/>
                                        <p:tgtEl>
                                          <p:spTgt spid="2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4">
                                            <p:txEl>
                                              <p:pRg st="2" end="2"/>
                                            </p:txEl>
                                          </p:spTgt>
                                        </p:tgtEl>
                                        <p:attrNameLst>
                                          <p:attrName>style.visibility</p:attrName>
                                        </p:attrNameLst>
                                      </p:cBhvr>
                                      <p:to>
                                        <p:strVal val="visible"/>
                                      </p:to>
                                    </p:set>
                                    <p:animEffect transition="in" filter="fade">
                                      <p:cBhvr>
                                        <p:cTn id="10" dur="500"/>
                                        <p:tgtEl>
                                          <p:spTgt spid="27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4">
                                            <p:txEl>
                                              <p:pRg st="4" end="4"/>
                                            </p:txEl>
                                          </p:spTgt>
                                        </p:tgtEl>
                                        <p:attrNameLst>
                                          <p:attrName>style.visibility</p:attrName>
                                        </p:attrNameLst>
                                      </p:cBhvr>
                                      <p:to>
                                        <p:strVal val="visible"/>
                                      </p:to>
                                    </p:set>
                                    <p:animEffect transition="in" filter="fade">
                                      <p:cBhvr>
                                        <p:cTn id="13" dur="500"/>
                                        <p:tgtEl>
                                          <p:spTgt spid="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p:nvPr/>
        </p:nvSpPr>
        <p:spPr>
          <a:xfrm>
            <a:off x="483365" y="852015"/>
            <a:ext cx="3495000" cy="5946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3100">
                <a:solidFill>
                  <a:srgbClr val="FFFFFF"/>
                </a:solidFill>
              </a:rPr>
              <a:t>Introduction</a:t>
            </a:r>
            <a:endParaRPr sz="3100" b="0" i="0" u="none" strike="noStrike" cap="none">
              <a:latin typeface="Arial"/>
              <a:ea typeface="Arial"/>
              <a:cs typeface="Arial"/>
              <a:sym typeface="Arial"/>
            </a:endParaRPr>
          </a:p>
        </p:txBody>
      </p:sp>
      <p:sp>
        <p:nvSpPr>
          <p:cNvPr id="133" name="Google Shape;133;p29"/>
          <p:cNvSpPr txBox="1"/>
          <p:nvPr/>
        </p:nvSpPr>
        <p:spPr>
          <a:xfrm>
            <a:off x="483375" y="2530975"/>
            <a:ext cx="97875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solidFill>
                <a:schemeClr val="dk1"/>
              </a:solidFill>
              <a:highlight>
                <a:schemeClr val="lt1"/>
              </a:highlight>
            </a:endParaRPr>
          </a:p>
        </p:txBody>
      </p:sp>
      <p:sp>
        <p:nvSpPr>
          <p:cNvPr id="134" name="Google Shape;134;p29"/>
          <p:cNvSpPr/>
          <p:nvPr/>
        </p:nvSpPr>
        <p:spPr>
          <a:xfrm>
            <a:off x="441900" y="2045750"/>
            <a:ext cx="11308200" cy="46746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pic>
        <p:nvPicPr>
          <p:cNvPr id="135" name="Google Shape;135;p29"/>
          <p:cNvPicPr preferRelativeResize="0"/>
          <p:nvPr/>
        </p:nvPicPr>
        <p:blipFill>
          <a:blip r:embed="rId3">
            <a:alphaModFix/>
          </a:blip>
          <a:stretch>
            <a:fillRect/>
          </a:stretch>
        </p:blipFill>
        <p:spPr>
          <a:xfrm>
            <a:off x="6714850" y="2484505"/>
            <a:ext cx="4507025" cy="3514545"/>
          </a:xfrm>
          <a:prstGeom prst="rect">
            <a:avLst/>
          </a:prstGeom>
          <a:noFill/>
          <a:ln>
            <a:noFill/>
          </a:ln>
        </p:spPr>
      </p:pic>
      <p:sp>
        <p:nvSpPr>
          <p:cNvPr id="136" name="Google Shape;136;p29"/>
          <p:cNvSpPr txBox="1"/>
          <p:nvPr/>
        </p:nvSpPr>
        <p:spPr>
          <a:xfrm>
            <a:off x="670188" y="2180676"/>
            <a:ext cx="5627100" cy="45396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indent="-336550">
              <a:buClr>
                <a:schemeClr val="lt1"/>
              </a:buClr>
              <a:buSzPts val="1700"/>
              <a:buFont typeface="Arial"/>
              <a:buChar char="●"/>
            </a:pPr>
            <a:r>
              <a:rPr lang="en-US" sz="1800" dirty="0">
                <a:solidFill>
                  <a:schemeClr val="bg1"/>
                </a:solidFill>
              </a:rPr>
              <a:t>DNA contains genes and every gene converts to a protein, this protein leads to create a function that affects the body</a:t>
            </a:r>
          </a:p>
          <a:p>
            <a:pPr marL="457200" lvl="0" indent="0" algn="l" rtl="0">
              <a:spcBef>
                <a:spcPts val="0"/>
              </a:spcBef>
              <a:spcAft>
                <a:spcPts val="0"/>
              </a:spcAft>
              <a:buNone/>
            </a:pPr>
            <a:endParaRPr sz="1700" dirty="0">
              <a:solidFill>
                <a:schemeClr val="lt1"/>
              </a:solidFill>
            </a:endParaRPr>
          </a:p>
          <a:p>
            <a:pPr marL="457200" lvl="0" indent="-336550">
              <a:buClr>
                <a:schemeClr val="lt1"/>
              </a:buClr>
              <a:buSzPts val="1700"/>
              <a:buChar char="●"/>
            </a:pPr>
            <a:r>
              <a:rPr lang="en-US" sz="1800" dirty="0">
                <a:solidFill>
                  <a:schemeClr val="bg1"/>
                </a:solidFill>
              </a:rPr>
              <a:t>Both Parents may carry a gene and may be inactive (Carriers)</a:t>
            </a:r>
            <a:br>
              <a:rPr lang="en-US" sz="1800" dirty="0">
                <a:solidFill>
                  <a:schemeClr val="bg1"/>
                </a:solidFill>
              </a:rPr>
            </a:br>
            <a:endParaRPr lang="en-US" sz="1800" dirty="0">
              <a:solidFill>
                <a:schemeClr val="bg1"/>
              </a:solidFill>
            </a:endParaRPr>
          </a:p>
          <a:p>
            <a:pPr marL="457200" indent="-336550">
              <a:buClr>
                <a:schemeClr val="lt1"/>
              </a:buClr>
              <a:buSzPts val="1700"/>
              <a:buFont typeface="Arial"/>
              <a:buChar char="●"/>
            </a:pPr>
            <a:r>
              <a:rPr lang="en-US" sz="1800" dirty="0">
                <a:solidFill>
                  <a:schemeClr val="bg1"/>
                </a:solidFill>
              </a:rPr>
              <a:t>Every gene represents a number of letters (A, T, C, G)</a:t>
            </a:r>
            <a:br>
              <a:rPr lang="en-US" sz="1800" dirty="0">
                <a:solidFill>
                  <a:schemeClr val="bg1"/>
                </a:solidFill>
              </a:rPr>
            </a:br>
            <a:endParaRPr lang="en-US" sz="1800" dirty="0">
              <a:solidFill>
                <a:schemeClr val="bg1"/>
              </a:solidFill>
            </a:endParaRPr>
          </a:p>
          <a:p>
            <a:pPr marL="457200" indent="-336550">
              <a:buClr>
                <a:schemeClr val="lt1"/>
              </a:buClr>
              <a:buSzPts val="1700"/>
              <a:buFont typeface="Arial"/>
              <a:buChar char="●"/>
            </a:pPr>
            <a:r>
              <a:rPr lang="en-US" sz="1800" dirty="0">
                <a:solidFill>
                  <a:schemeClr val="bg1"/>
                </a:solidFill>
              </a:rPr>
              <a:t>Any changes of the order those letters leads to the actual protein to be changed which leads to the disease appearing</a:t>
            </a:r>
            <a:r>
              <a:rPr lang="en-US" dirty="0"/>
              <a:t>.</a:t>
            </a:r>
          </a:p>
          <a:p>
            <a:pPr marL="120650" lvl="0">
              <a:buClr>
                <a:schemeClr val="lt1"/>
              </a:buClr>
              <a:buSzPts val="1700"/>
            </a:pPr>
            <a:br>
              <a:rPr lang="en-US" sz="1800" dirty="0">
                <a:solidFill>
                  <a:schemeClr val="bg1"/>
                </a:solidFill>
              </a:rPr>
            </a:br>
            <a:endParaRPr sz="18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animEffect transition="in" filter="fade">
                                      <p:cBhvr>
                                        <p:cTn id="7" dur="500"/>
                                        <p:tgtEl>
                                          <p:spTgt spid="13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6">
                                            <p:txEl>
                                              <p:pRg st="3" end="3"/>
                                            </p:txEl>
                                          </p:spTgt>
                                        </p:tgtEl>
                                        <p:attrNameLst>
                                          <p:attrName>style.visibility</p:attrName>
                                        </p:attrNameLst>
                                      </p:cBhvr>
                                      <p:to>
                                        <p:strVal val="visible"/>
                                      </p:to>
                                    </p:set>
                                    <p:animEffect transition="in" filter="fade">
                                      <p:cBhvr>
                                        <p:cTn id="10" dur="500"/>
                                        <p:tgtEl>
                                          <p:spTgt spid="13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6">
                                            <p:txEl>
                                              <p:pRg st="6" end="6"/>
                                            </p:txEl>
                                          </p:spTgt>
                                        </p:tgtEl>
                                        <p:attrNameLst>
                                          <p:attrName>style.visibility</p:attrName>
                                        </p:attrNameLst>
                                      </p:cBhvr>
                                      <p:to>
                                        <p:strVal val="visible"/>
                                      </p:to>
                                    </p:set>
                                    <p:animEffect transition="in" filter="fade">
                                      <p:cBhvr>
                                        <p:cTn id="13" dur="500"/>
                                        <p:tgtEl>
                                          <p:spTgt spid="136">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6">
                                            <p:txEl>
                                              <p:pRg st="5" end="5"/>
                                            </p:txEl>
                                          </p:spTgt>
                                        </p:tgtEl>
                                        <p:attrNameLst>
                                          <p:attrName>style.visibility</p:attrName>
                                        </p:attrNameLst>
                                      </p:cBhvr>
                                      <p:to>
                                        <p:strVal val="visible"/>
                                      </p:to>
                                    </p:set>
                                    <p:animEffect transition="in" filter="fade">
                                      <p:cBhvr>
                                        <p:cTn id="16" dur="500"/>
                                        <p:tgtEl>
                                          <p:spTgt spid="13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6">
                                            <p:txEl>
                                              <p:pRg st="4" end="4"/>
                                            </p:txEl>
                                          </p:spTgt>
                                        </p:tgtEl>
                                        <p:attrNameLst>
                                          <p:attrName>style.visibility</p:attrName>
                                        </p:attrNameLst>
                                      </p:cBhvr>
                                      <p:to>
                                        <p:strVal val="visible"/>
                                      </p:to>
                                    </p:set>
                                    <p:animEffect transition="in" filter="fade">
                                      <p:cBhvr>
                                        <p:cTn id="19" dur="500"/>
                                        <p:tgtEl>
                                          <p:spTgt spid="1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0"/>
          <p:cNvSpPr/>
          <p:nvPr/>
        </p:nvSpPr>
        <p:spPr>
          <a:xfrm>
            <a:off x="581040" y="778320"/>
            <a:ext cx="4310640" cy="7614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3100">
                <a:solidFill>
                  <a:srgbClr val="FFFFFF"/>
                </a:solidFill>
              </a:rPr>
              <a:t>Motivation</a:t>
            </a:r>
            <a:endParaRPr sz="3100" b="0" strike="noStrike">
              <a:latin typeface="Arial"/>
              <a:ea typeface="Arial"/>
              <a:cs typeface="Arial"/>
              <a:sym typeface="Arial"/>
            </a:endParaRPr>
          </a:p>
        </p:txBody>
      </p:sp>
      <p:sp>
        <p:nvSpPr>
          <p:cNvPr id="142" name="Google Shape;142;p30"/>
          <p:cNvSpPr txBox="1"/>
          <p:nvPr/>
        </p:nvSpPr>
        <p:spPr>
          <a:xfrm>
            <a:off x="975900" y="2540000"/>
            <a:ext cx="7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3" name="Google Shape;143;p30"/>
          <p:cNvSpPr/>
          <p:nvPr/>
        </p:nvSpPr>
        <p:spPr>
          <a:xfrm>
            <a:off x="456300" y="2022575"/>
            <a:ext cx="11279400" cy="45006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lvl="0" indent="0" algn="l" rtl="0">
              <a:spcBef>
                <a:spcPts val="0"/>
              </a:spcBef>
              <a:spcAft>
                <a:spcPts val="0"/>
              </a:spcAft>
              <a:buClr>
                <a:schemeClr val="dk1"/>
              </a:buClr>
              <a:buFont typeface="Arial"/>
              <a:buNone/>
            </a:pPr>
            <a:endParaRPr sz="1800" b="0" strike="noStrike">
              <a:latin typeface="Arial"/>
              <a:ea typeface="Arial"/>
              <a:cs typeface="Arial"/>
              <a:sym typeface="Arial"/>
            </a:endParaRPr>
          </a:p>
        </p:txBody>
      </p:sp>
      <p:pic>
        <p:nvPicPr>
          <p:cNvPr id="144" name="Google Shape;144;p30"/>
          <p:cNvPicPr preferRelativeResize="0"/>
          <p:nvPr/>
        </p:nvPicPr>
        <p:blipFill>
          <a:blip r:embed="rId3">
            <a:alphaModFix/>
          </a:blip>
          <a:stretch>
            <a:fillRect/>
          </a:stretch>
        </p:blipFill>
        <p:spPr>
          <a:xfrm>
            <a:off x="7956075" y="2676775"/>
            <a:ext cx="3300025" cy="250015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pic>
      <p:sp>
        <p:nvSpPr>
          <p:cNvPr id="145" name="Google Shape;145;p30"/>
          <p:cNvSpPr txBox="1"/>
          <p:nvPr/>
        </p:nvSpPr>
        <p:spPr>
          <a:xfrm>
            <a:off x="975900" y="2288350"/>
            <a:ext cx="49023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Char char="●"/>
            </a:pPr>
            <a:r>
              <a:rPr lang="en-US" sz="1800" dirty="0">
                <a:solidFill>
                  <a:schemeClr val="lt1"/>
                </a:solidFill>
              </a:rPr>
              <a:t>Our target is the people who suffer from genetic disorders whether or not they were carriers to the mutated genes of the that specific disease</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457200" lvl="0" indent="-342900" algn="l" rtl="0">
              <a:spcBef>
                <a:spcPts val="0"/>
              </a:spcBef>
              <a:spcAft>
                <a:spcPts val="0"/>
              </a:spcAft>
              <a:buClr>
                <a:schemeClr val="lt1"/>
              </a:buClr>
              <a:buSzPts val="1800"/>
              <a:buChar char="●"/>
            </a:pPr>
            <a:r>
              <a:rPr lang="en-US" sz="1800" dirty="0">
                <a:solidFill>
                  <a:schemeClr val="lt1"/>
                </a:solidFill>
              </a:rPr>
              <a:t>Their children may or may not inherit the same mutated gene from them and that is our main objective to hopefully help them detect those diseases in an early stage so some of those disorders can be treated professionally and hopefully won't be a problem then</a:t>
            </a:r>
            <a:endParaRPr sz="1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500"/>
                                        <p:tgtEl>
                                          <p:spTgt spid="1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5">
                                            <p:txEl>
                                              <p:pRg st="2" end="2"/>
                                            </p:txEl>
                                          </p:spTgt>
                                        </p:tgtEl>
                                        <p:attrNameLst>
                                          <p:attrName>style.visibility</p:attrName>
                                        </p:attrNameLst>
                                      </p:cBhvr>
                                      <p:to>
                                        <p:strVal val="visible"/>
                                      </p:to>
                                    </p:set>
                                    <p:animEffect transition="in" filter="fade">
                                      <p:cBhvr>
                                        <p:cTn id="10" dur="500"/>
                                        <p:tgtEl>
                                          <p:spTgt spid="1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1"/>
          <p:cNvSpPr txBox="1"/>
          <p:nvPr/>
        </p:nvSpPr>
        <p:spPr>
          <a:xfrm>
            <a:off x="640080" y="914400"/>
            <a:ext cx="4352040" cy="487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100">
                <a:solidFill>
                  <a:srgbClr val="FFFFFF"/>
                </a:solidFill>
              </a:rPr>
              <a:t>Problem Statement</a:t>
            </a:r>
            <a:endParaRPr sz="3300" b="0" strike="noStrike">
              <a:latin typeface="Arial"/>
              <a:ea typeface="Arial"/>
              <a:cs typeface="Arial"/>
              <a:sym typeface="Arial"/>
            </a:endParaRPr>
          </a:p>
        </p:txBody>
      </p:sp>
      <p:sp>
        <p:nvSpPr>
          <p:cNvPr id="151" name="Google Shape;151;p31"/>
          <p:cNvSpPr/>
          <p:nvPr/>
        </p:nvSpPr>
        <p:spPr>
          <a:xfrm>
            <a:off x="457200" y="1957325"/>
            <a:ext cx="11279400" cy="45693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152" name="Google Shape;152;p31"/>
          <p:cNvSpPr txBox="1"/>
          <p:nvPr/>
        </p:nvSpPr>
        <p:spPr>
          <a:xfrm>
            <a:off x="640080" y="2926570"/>
            <a:ext cx="6569700" cy="4155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Char char="●"/>
            </a:pPr>
            <a:r>
              <a:rPr lang="en-US" sz="2000" dirty="0">
                <a:solidFill>
                  <a:schemeClr val="lt1"/>
                </a:solidFill>
              </a:rPr>
              <a:t>People are carrying genetic diseases can unwillingly  transfer it to their children without both parents knowing</a:t>
            </a:r>
            <a:endParaRPr sz="2000" dirty="0">
              <a:solidFill>
                <a:schemeClr val="lt1"/>
              </a:solidFill>
            </a:endParaRPr>
          </a:p>
          <a:p>
            <a:pPr marL="457200" lvl="0" indent="-355600" algn="l" rtl="0">
              <a:spcBef>
                <a:spcPts val="0"/>
              </a:spcBef>
              <a:spcAft>
                <a:spcPts val="0"/>
              </a:spcAft>
              <a:buClr>
                <a:schemeClr val="lt1"/>
              </a:buClr>
              <a:buSzPts val="2000"/>
              <a:buChar char="●"/>
            </a:pPr>
            <a:r>
              <a:rPr lang="en-US" sz="2000" dirty="0">
                <a:solidFill>
                  <a:schemeClr val="lt1"/>
                </a:solidFill>
              </a:rPr>
              <a:t>Some genetic diseases may not appear in an early stage and can be hard to treat when it is too late and it won’t be detected until the mutated gene appears and start attacking this child</a:t>
            </a:r>
            <a:endParaRPr sz="2000" dirty="0">
              <a:solidFill>
                <a:schemeClr val="lt1"/>
              </a:solidFill>
            </a:endParaRPr>
          </a:p>
          <a:p>
            <a:pPr marL="457200" lvl="0" indent="0" algn="l" rtl="0">
              <a:spcBef>
                <a:spcPts val="0"/>
              </a:spcBef>
              <a:spcAft>
                <a:spcPts val="0"/>
              </a:spcAft>
              <a:buNone/>
            </a:pPr>
            <a:endParaRPr sz="2000" dirty="0">
              <a:solidFill>
                <a:schemeClr val="lt1"/>
              </a:solidFill>
            </a:endParaRPr>
          </a:p>
          <a:p>
            <a:pPr marL="0" lvl="0" indent="0" algn="l" rtl="0">
              <a:spcBef>
                <a:spcPts val="0"/>
              </a:spcBef>
              <a:spcAft>
                <a:spcPts val="0"/>
              </a:spcAft>
              <a:buNone/>
            </a:pPr>
            <a:endParaRPr sz="2000" dirty="0">
              <a:solidFill>
                <a:schemeClr val="lt1"/>
              </a:solidFill>
            </a:endParaRPr>
          </a:p>
          <a:p>
            <a:pPr marL="0" lvl="0" indent="0" algn="l" rtl="0">
              <a:spcBef>
                <a:spcPts val="0"/>
              </a:spcBef>
              <a:spcAft>
                <a:spcPts val="0"/>
              </a:spcAft>
              <a:buNone/>
            </a:pPr>
            <a:endParaRPr sz="2000" dirty="0">
              <a:solidFill>
                <a:schemeClr val="lt1"/>
              </a:solidFill>
            </a:endParaRPr>
          </a:p>
          <a:p>
            <a:pPr marL="457200" lvl="0" indent="0" algn="l" rtl="0">
              <a:spcBef>
                <a:spcPts val="0"/>
              </a:spcBef>
              <a:spcAft>
                <a:spcPts val="0"/>
              </a:spcAft>
              <a:buNone/>
            </a:pPr>
            <a:endParaRPr sz="2000" dirty="0">
              <a:solidFill>
                <a:schemeClr val="lt1"/>
              </a:solidFill>
            </a:endParaRPr>
          </a:p>
          <a:p>
            <a:pPr marL="457200" lvl="0" indent="0" algn="l" rtl="0">
              <a:spcBef>
                <a:spcPts val="0"/>
              </a:spcBef>
              <a:spcAft>
                <a:spcPts val="0"/>
              </a:spcAft>
              <a:buNone/>
            </a:pPr>
            <a:endParaRPr sz="2000" dirty="0">
              <a:solidFill>
                <a:schemeClr val="lt1"/>
              </a:solidFill>
            </a:endParaRPr>
          </a:p>
          <a:p>
            <a:pPr marL="457200" lvl="0" indent="0" algn="l" rtl="0">
              <a:spcBef>
                <a:spcPts val="0"/>
              </a:spcBef>
              <a:spcAft>
                <a:spcPts val="0"/>
              </a:spcAft>
              <a:buNone/>
            </a:pPr>
            <a:endParaRPr sz="1800" dirty="0">
              <a:solidFill>
                <a:schemeClr val="lt1"/>
              </a:solidFill>
            </a:endParaRPr>
          </a:p>
        </p:txBody>
      </p:sp>
      <p:pic>
        <p:nvPicPr>
          <p:cNvPr id="153" name="Google Shape;153;p31"/>
          <p:cNvPicPr preferRelativeResize="0"/>
          <p:nvPr/>
        </p:nvPicPr>
        <p:blipFill>
          <a:blip r:embed="rId3">
            <a:alphaModFix/>
          </a:blip>
          <a:stretch>
            <a:fillRect/>
          </a:stretch>
        </p:blipFill>
        <p:spPr>
          <a:xfrm>
            <a:off x="7496500" y="2150900"/>
            <a:ext cx="3620949" cy="2805074"/>
          </a:xfrm>
          <a:prstGeom prst="rect">
            <a:avLst/>
          </a:prstGeom>
          <a:noFill/>
          <a:ln>
            <a:noFill/>
          </a:ln>
          <a:effectLst>
            <a:outerShdw blurRad="57150" algn="bl" rotWithShape="0">
              <a:srgbClr val="000000">
                <a:alpha val="54000"/>
              </a:srgbClr>
            </a:outerShdw>
            <a:reflection stA="71000" endPos="40000" fadeDir="5400012" sy="-100000" algn="bl" rotWithShape="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500"/>
                                        <p:tgtEl>
                                          <p:spTgt spid="15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2">
                                            <p:txEl>
                                              <p:pRg st="1" end="1"/>
                                            </p:txEl>
                                          </p:spTgt>
                                        </p:tgtEl>
                                        <p:attrNameLst>
                                          <p:attrName>style.visibility</p:attrName>
                                        </p:attrNameLst>
                                      </p:cBhvr>
                                      <p:to>
                                        <p:strVal val="visible"/>
                                      </p:to>
                                    </p:set>
                                    <p:animEffect transition="in" filter="fade">
                                      <p:cBhvr>
                                        <p:cTn id="10" dur="500"/>
                                        <p:tgtEl>
                                          <p:spTgt spid="1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p:nvPr/>
        </p:nvSpPr>
        <p:spPr>
          <a:xfrm>
            <a:off x="585720" y="914400"/>
            <a:ext cx="4352040" cy="487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100">
                <a:solidFill>
                  <a:schemeClr val="lt1"/>
                </a:solidFill>
              </a:rPr>
              <a:t>Similar Systems</a:t>
            </a:r>
            <a:endParaRPr sz="3100" b="0" strike="noStrike">
              <a:solidFill>
                <a:schemeClr val="lt1"/>
              </a:solidFill>
              <a:latin typeface="Arial"/>
              <a:ea typeface="Arial"/>
              <a:cs typeface="Arial"/>
              <a:sym typeface="Arial"/>
            </a:endParaRPr>
          </a:p>
        </p:txBody>
      </p:sp>
      <p:sp>
        <p:nvSpPr>
          <p:cNvPr id="167" name="Google Shape;167;p33"/>
          <p:cNvSpPr/>
          <p:nvPr/>
        </p:nvSpPr>
        <p:spPr>
          <a:xfrm>
            <a:off x="456300" y="2022575"/>
            <a:ext cx="11279400" cy="44340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168" name="Google Shape;168;p33"/>
          <p:cNvSpPr txBox="1"/>
          <p:nvPr/>
        </p:nvSpPr>
        <p:spPr>
          <a:xfrm>
            <a:off x="1379625" y="2544950"/>
            <a:ext cx="93225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Char char="●"/>
            </a:pPr>
            <a:r>
              <a:rPr lang="en-US" sz="1800" dirty="0">
                <a:solidFill>
                  <a:schemeClr val="lt1"/>
                </a:solidFill>
              </a:rPr>
              <a:t>A paper in 2020  entitled ‘Early Prediction of Heart Disease Using PCA and Hybrid Genetic Algorithm with k-Means’ proposed a system that can detect heart disease in an early stage and had an accuracy of 94.06%.</a:t>
            </a:r>
            <a:endParaRPr sz="1800" dirty="0">
              <a:solidFill>
                <a:schemeClr val="lt1"/>
              </a:solidFill>
            </a:endParaRPr>
          </a:p>
          <a:p>
            <a:pPr marL="457200" lvl="0" indent="0" algn="l" rtl="0">
              <a:spcBef>
                <a:spcPts val="0"/>
              </a:spcBef>
              <a:spcAft>
                <a:spcPts val="0"/>
              </a:spcAft>
              <a:buNone/>
            </a:pPr>
            <a:endParaRPr sz="1800" dirty="0">
              <a:solidFill>
                <a:schemeClr val="lt1"/>
              </a:solidFill>
            </a:endParaRPr>
          </a:p>
          <a:p>
            <a:pPr marL="457200" lvl="0" indent="-342900" algn="l" rtl="0">
              <a:spcBef>
                <a:spcPts val="0"/>
              </a:spcBef>
              <a:spcAft>
                <a:spcPts val="0"/>
              </a:spcAft>
              <a:buClr>
                <a:schemeClr val="lt1"/>
              </a:buClr>
              <a:buSzPts val="1800"/>
              <a:buChar char="●"/>
            </a:pPr>
            <a:r>
              <a:rPr lang="en-US" sz="1800" dirty="0">
                <a:solidFill>
                  <a:schemeClr val="lt1"/>
                </a:solidFill>
              </a:rPr>
              <a:t>Another paper in 2020 entitled ‘Early Detection of Alzheimer’s Disease Based on Single Nucleotide Polymorphisms (SNPs) Analysis and Machine Learning Techniques’ proposed a system that can predict the biomarkers in (AD) by detecting the SNPs and they had an accuracy of 97.97% % 95.88%.</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457200" lvl="0" indent="-342900" algn="l" rtl="0">
              <a:spcBef>
                <a:spcPts val="0"/>
              </a:spcBef>
              <a:spcAft>
                <a:spcPts val="0"/>
              </a:spcAft>
              <a:buClr>
                <a:schemeClr val="lt1"/>
              </a:buClr>
              <a:buSzPts val="1800"/>
              <a:buChar char="●"/>
            </a:pPr>
            <a:r>
              <a:rPr lang="en-US" sz="1800" dirty="0">
                <a:solidFill>
                  <a:schemeClr val="lt1"/>
                </a:solidFill>
              </a:rPr>
              <a:t>Another paper in 2014 entitled ‘Early detection of type II Diabetes Mellitus with random forest and classification and regression tree (CART)’ proposed a system to detect type II diabetes using a ML to train a dataset.</a:t>
            </a:r>
            <a:endParaRPr sz="18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500"/>
                                        <p:tgtEl>
                                          <p:spTgt spid="1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8">
                                            <p:txEl>
                                              <p:pRg st="2" end="2"/>
                                            </p:txEl>
                                          </p:spTgt>
                                        </p:tgtEl>
                                        <p:attrNameLst>
                                          <p:attrName>style.visibility</p:attrName>
                                        </p:attrNameLst>
                                      </p:cBhvr>
                                      <p:to>
                                        <p:strVal val="visible"/>
                                      </p:to>
                                    </p:set>
                                    <p:animEffect transition="in" filter="fade">
                                      <p:cBhvr>
                                        <p:cTn id="10" dur="500"/>
                                        <p:tgtEl>
                                          <p:spTgt spid="16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8">
                                            <p:txEl>
                                              <p:pRg st="4" end="4"/>
                                            </p:txEl>
                                          </p:spTgt>
                                        </p:tgtEl>
                                        <p:attrNameLst>
                                          <p:attrName>style.visibility</p:attrName>
                                        </p:attrNameLst>
                                      </p:cBhvr>
                                      <p:to>
                                        <p:strVal val="visible"/>
                                      </p:to>
                                    </p:set>
                                    <p:animEffect transition="in" filter="fade">
                                      <p:cBhvr>
                                        <p:cTn id="13" dur="500"/>
                                        <p:tgtEl>
                                          <p:spTgt spid="1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p:nvPr/>
        </p:nvSpPr>
        <p:spPr>
          <a:xfrm>
            <a:off x="581690" y="706780"/>
            <a:ext cx="11028600" cy="1012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endParaRPr sz="2800" b="0" strike="noStrike">
              <a:latin typeface="Arial"/>
              <a:ea typeface="Arial"/>
              <a:cs typeface="Arial"/>
              <a:sym typeface="Arial"/>
            </a:endParaRPr>
          </a:p>
        </p:txBody>
      </p:sp>
      <p:sp>
        <p:nvSpPr>
          <p:cNvPr id="159" name="Google Shape;159;p32"/>
          <p:cNvSpPr txBox="1"/>
          <p:nvPr/>
        </p:nvSpPr>
        <p:spPr>
          <a:xfrm>
            <a:off x="763500" y="803675"/>
            <a:ext cx="107289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solidFill>
                  <a:schemeClr val="lt1"/>
                </a:solidFill>
              </a:rPr>
              <a:t>System Overview</a:t>
            </a:r>
            <a:endParaRPr sz="3100">
              <a:solidFill>
                <a:schemeClr val="lt1"/>
              </a:solidFill>
            </a:endParaRPr>
          </a:p>
        </p:txBody>
      </p:sp>
      <p:sp>
        <p:nvSpPr>
          <p:cNvPr id="160" name="Google Shape;160;p32"/>
          <p:cNvSpPr/>
          <p:nvPr/>
        </p:nvSpPr>
        <p:spPr>
          <a:xfrm>
            <a:off x="456300" y="1942200"/>
            <a:ext cx="11279400" cy="45144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pic>
        <p:nvPicPr>
          <p:cNvPr id="161" name="Google Shape;161;p32"/>
          <p:cNvPicPr preferRelativeResize="0"/>
          <p:nvPr/>
        </p:nvPicPr>
        <p:blipFill rotWithShape="1">
          <a:blip r:embed="rId3">
            <a:alphaModFix/>
          </a:blip>
          <a:srcRect/>
          <a:stretch/>
        </p:blipFill>
        <p:spPr>
          <a:xfrm>
            <a:off x="1868638" y="2163750"/>
            <a:ext cx="8518626" cy="4071300"/>
          </a:xfrm>
          <a:prstGeom prst="rect">
            <a:avLst/>
          </a:prstGeom>
          <a:noFill/>
          <a:ln w="127075" cap="sq" cmpd="sng">
            <a:solidFill>
              <a:srgbClr val="481831"/>
            </a:solidFill>
            <a:prstDash val="solid"/>
            <a:miter lim="8000"/>
            <a:headEnd type="none" w="sm" len="sm"/>
            <a:tailEnd type="none" w="sm" len="sm"/>
          </a:ln>
          <a:effectLst>
            <a:outerShdw blurRad="57150" dist="49893" dir="2700000" algn="tl" rotWithShape="0">
              <a:srgbClr val="000000">
                <a:alpha val="40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p:nvPr/>
        </p:nvSpPr>
        <p:spPr>
          <a:xfrm>
            <a:off x="581040" y="702000"/>
            <a:ext cx="110286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2800" dirty="0">
                <a:solidFill>
                  <a:srgbClr val="FFFFFF"/>
                </a:solidFill>
              </a:rPr>
              <a:t>Deliverables</a:t>
            </a:r>
            <a:br>
              <a:rPr lang="en-US" sz="1800" dirty="0">
                <a:latin typeface="Arial"/>
                <a:ea typeface="Arial"/>
                <a:cs typeface="Arial"/>
                <a:sym typeface="Arial"/>
              </a:rPr>
            </a:br>
            <a:endParaRPr sz="1600" b="0" strike="noStrike" dirty="0">
              <a:latin typeface="Arial"/>
              <a:ea typeface="Arial"/>
              <a:cs typeface="Arial"/>
              <a:sym typeface="Arial"/>
            </a:endParaRPr>
          </a:p>
        </p:txBody>
      </p:sp>
      <p:sp>
        <p:nvSpPr>
          <p:cNvPr id="174" name="Google Shape;174;p34"/>
          <p:cNvSpPr/>
          <p:nvPr/>
        </p:nvSpPr>
        <p:spPr>
          <a:xfrm>
            <a:off x="457200" y="1957325"/>
            <a:ext cx="11279400" cy="44988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latin typeface="Arial"/>
              <a:ea typeface="Arial"/>
              <a:cs typeface="Arial"/>
              <a:sym typeface="Arial"/>
            </a:endParaRPr>
          </a:p>
        </p:txBody>
      </p:sp>
      <p:sp>
        <p:nvSpPr>
          <p:cNvPr id="175" name="Google Shape;175;p34"/>
          <p:cNvSpPr txBox="1"/>
          <p:nvPr/>
        </p:nvSpPr>
        <p:spPr>
          <a:xfrm>
            <a:off x="800600" y="2384225"/>
            <a:ext cx="105438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Char char="●"/>
            </a:pPr>
            <a:r>
              <a:rPr lang="en-US" sz="1800" dirty="0">
                <a:solidFill>
                  <a:schemeClr val="lt1"/>
                </a:solidFill>
              </a:rPr>
              <a:t>Collect a useful dataset containing snippets of altered genes OR the entire genome of patients with genetic diseases.</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457200" lvl="0" indent="-342900" algn="l" rtl="0">
              <a:spcBef>
                <a:spcPts val="0"/>
              </a:spcBef>
              <a:spcAft>
                <a:spcPts val="0"/>
              </a:spcAft>
              <a:buClr>
                <a:schemeClr val="lt1"/>
              </a:buClr>
              <a:buSzPts val="1800"/>
              <a:buChar char="●"/>
            </a:pPr>
            <a:r>
              <a:rPr lang="en-US" sz="1800" dirty="0">
                <a:solidFill>
                  <a:schemeClr val="lt1"/>
                </a:solidFill>
              </a:rPr>
              <a:t>Make a system that allows anyone to enter their entire genome or snippets of mutated genes.</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457200" lvl="0" indent="-342900" algn="l" rtl="0">
              <a:spcBef>
                <a:spcPts val="0"/>
              </a:spcBef>
              <a:spcAft>
                <a:spcPts val="0"/>
              </a:spcAft>
              <a:buClr>
                <a:schemeClr val="lt1"/>
              </a:buClr>
              <a:buSzPts val="1800"/>
              <a:buChar char="●"/>
            </a:pPr>
            <a:r>
              <a:rPr lang="en-US" sz="1800" dirty="0">
                <a:solidFill>
                  <a:schemeClr val="lt1"/>
                </a:solidFill>
              </a:rPr>
              <a:t>Create a robust model for predicting genetic illnesses in future generations.</a:t>
            </a:r>
            <a:endParaRPr sz="1800" dirty="0">
              <a:solidFill>
                <a:schemeClr val="lt1"/>
              </a:solidFill>
            </a:endParaRPr>
          </a:p>
          <a:p>
            <a:pPr marL="457200" lvl="0" indent="0" algn="l" rtl="0">
              <a:spcBef>
                <a:spcPts val="0"/>
              </a:spcBef>
              <a:spcAft>
                <a:spcPts val="0"/>
              </a:spcAft>
              <a:buNone/>
            </a:pPr>
            <a:endParaRPr sz="1800" dirty="0">
              <a:solidFill>
                <a:schemeClr val="lt1"/>
              </a:solidFill>
            </a:endParaRPr>
          </a:p>
          <a:p>
            <a:pPr marL="457200" lvl="0" indent="0" algn="l" rtl="0">
              <a:spcBef>
                <a:spcPts val="0"/>
              </a:spcBef>
              <a:spcAft>
                <a:spcPts val="0"/>
              </a:spcAft>
              <a:buNone/>
            </a:pPr>
            <a:endParaRPr sz="1800" dirty="0">
              <a:solidFill>
                <a:schemeClr val="lt1"/>
              </a:solidFill>
            </a:endParaRPr>
          </a:p>
          <a:p>
            <a:pPr marL="457200" lvl="0" indent="0" algn="l" rtl="0">
              <a:spcBef>
                <a:spcPts val="0"/>
              </a:spcBef>
              <a:spcAft>
                <a:spcPts val="0"/>
              </a:spcAft>
              <a:buNone/>
            </a:pPr>
            <a:r>
              <a:rPr lang="en-US" sz="1800" dirty="0">
                <a:solidFill>
                  <a:schemeClr val="lt1"/>
                </a:solidFill>
              </a:rPr>
              <a:t> </a:t>
            </a:r>
            <a:endParaRPr sz="1800" dirty="0">
              <a:solidFill>
                <a:schemeClr val="lt1"/>
              </a:solidFill>
            </a:endParaRPr>
          </a:p>
          <a:p>
            <a:pPr marL="457200" lvl="0" indent="-342900" algn="l" rtl="0">
              <a:spcBef>
                <a:spcPts val="0"/>
              </a:spcBef>
              <a:spcAft>
                <a:spcPts val="0"/>
              </a:spcAft>
              <a:buClr>
                <a:schemeClr val="lt1"/>
              </a:buClr>
              <a:buSzPts val="1800"/>
              <a:buChar char="●"/>
            </a:pPr>
            <a:r>
              <a:rPr lang="en-US" sz="1800" dirty="0">
                <a:solidFill>
                  <a:schemeClr val="lt1"/>
                </a:solidFill>
              </a:rPr>
              <a:t>Deploy our software in the marketplace.</a:t>
            </a:r>
            <a:endParaRPr sz="1800" dirty="0">
              <a:solidFill>
                <a:schemeClr val="lt1"/>
              </a:solidFill>
            </a:endParaRPr>
          </a:p>
          <a:p>
            <a:pPr marL="457200" lvl="0" indent="0" algn="l" rtl="0">
              <a:spcBef>
                <a:spcPts val="0"/>
              </a:spcBef>
              <a:spcAft>
                <a:spcPts val="0"/>
              </a:spcAft>
              <a:buNone/>
            </a:pPr>
            <a:endParaRPr sz="18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500"/>
                                        <p:tgtEl>
                                          <p:spTgt spid="1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5">
                                            <p:txEl>
                                              <p:pRg st="3" end="3"/>
                                            </p:txEl>
                                          </p:spTgt>
                                        </p:tgtEl>
                                        <p:attrNameLst>
                                          <p:attrName>style.visibility</p:attrName>
                                        </p:attrNameLst>
                                      </p:cBhvr>
                                      <p:to>
                                        <p:strVal val="visible"/>
                                      </p:to>
                                    </p:set>
                                    <p:animEffect transition="in" filter="fade">
                                      <p:cBhvr>
                                        <p:cTn id="10" dur="500"/>
                                        <p:tgtEl>
                                          <p:spTgt spid="17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5">
                                            <p:txEl>
                                              <p:pRg st="6" end="6"/>
                                            </p:txEl>
                                          </p:spTgt>
                                        </p:tgtEl>
                                        <p:attrNameLst>
                                          <p:attrName>style.visibility</p:attrName>
                                        </p:attrNameLst>
                                      </p:cBhvr>
                                      <p:to>
                                        <p:strVal val="visible"/>
                                      </p:to>
                                    </p:set>
                                    <p:animEffect transition="in" filter="fade">
                                      <p:cBhvr>
                                        <p:cTn id="13" dur="500"/>
                                        <p:tgtEl>
                                          <p:spTgt spid="17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5">
                                            <p:txEl>
                                              <p:pRg st="9" end="9"/>
                                            </p:txEl>
                                          </p:spTgt>
                                        </p:tgtEl>
                                        <p:attrNameLst>
                                          <p:attrName>style.visibility</p:attrName>
                                        </p:attrNameLst>
                                      </p:cBhvr>
                                      <p:to>
                                        <p:strVal val="visible"/>
                                      </p:to>
                                    </p:set>
                                    <p:animEffect transition="in" filter="fade">
                                      <p:cBhvr>
                                        <p:cTn id="16" dur="500"/>
                                        <p:tgtEl>
                                          <p:spTgt spid="17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5">
                                            <p:txEl>
                                              <p:pRg st="10" end="10"/>
                                            </p:txEl>
                                          </p:spTgt>
                                        </p:tgtEl>
                                        <p:attrNameLst>
                                          <p:attrName>style.visibility</p:attrName>
                                        </p:attrNameLst>
                                      </p:cBhvr>
                                      <p:to>
                                        <p:strVal val="visible"/>
                                      </p:to>
                                    </p:set>
                                    <p:animEffect transition="in" filter="fade">
                                      <p:cBhvr>
                                        <p:cTn id="19" dur="500"/>
                                        <p:tgtEl>
                                          <p:spTgt spid="1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p:nvPr/>
        </p:nvSpPr>
        <p:spPr>
          <a:xfrm>
            <a:off x="581040" y="833760"/>
            <a:ext cx="11028600" cy="715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US" sz="3100">
                <a:solidFill>
                  <a:srgbClr val="FFFFFF"/>
                </a:solidFill>
              </a:rPr>
              <a:t>Tasks and Timeplan</a:t>
            </a:r>
            <a:endParaRPr sz="3100" b="0" strike="noStrike">
              <a:latin typeface="Arial"/>
              <a:ea typeface="Arial"/>
              <a:cs typeface="Arial"/>
              <a:sym typeface="Arial"/>
            </a:endParaRPr>
          </a:p>
        </p:txBody>
      </p:sp>
      <p:sp>
        <p:nvSpPr>
          <p:cNvPr id="181" name="Google Shape;181;p35"/>
          <p:cNvSpPr/>
          <p:nvPr/>
        </p:nvSpPr>
        <p:spPr>
          <a:xfrm>
            <a:off x="468800" y="2079825"/>
            <a:ext cx="11251500" cy="4620000"/>
          </a:xfrm>
          <a:prstGeom prst="rect">
            <a:avLst/>
          </a:prstGeom>
          <a:solidFill>
            <a:schemeClr val="accent1"/>
          </a:solidFill>
          <a:ln w="9525" cap="rnd" cmpd="sng">
            <a:solidFill>
              <a:srgbClr val="380E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txBox="1"/>
          <p:nvPr/>
        </p:nvSpPr>
        <p:spPr>
          <a:xfrm>
            <a:off x="723300" y="2277075"/>
            <a:ext cx="5197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solidFill>
                  <a:schemeClr val="lt1"/>
                </a:solidFill>
              </a:rPr>
              <a:t>To do</a:t>
            </a:r>
            <a:endParaRPr sz="2600" dirty="0">
              <a:solidFill>
                <a:schemeClr val="lt1"/>
              </a:solidFill>
            </a:endParaRPr>
          </a:p>
        </p:txBody>
      </p:sp>
      <p:pic>
        <p:nvPicPr>
          <p:cNvPr id="183" name="Google Shape;183;p35"/>
          <p:cNvPicPr preferRelativeResize="0"/>
          <p:nvPr/>
        </p:nvPicPr>
        <p:blipFill>
          <a:blip r:embed="rId3">
            <a:alphaModFix/>
          </a:blip>
          <a:stretch>
            <a:fillRect/>
          </a:stretch>
        </p:blipFill>
        <p:spPr>
          <a:xfrm>
            <a:off x="7875975" y="4844575"/>
            <a:ext cx="3283625" cy="1061000"/>
          </a:xfrm>
          <a:prstGeom prst="rect">
            <a:avLst/>
          </a:prstGeom>
          <a:noFill/>
          <a:ln>
            <a:noFill/>
          </a:ln>
        </p:spPr>
      </p:pic>
      <p:pic>
        <p:nvPicPr>
          <p:cNvPr id="184" name="Google Shape;184;p35"/>
          <p:cNvPicPr preferRelativeResize="0"/>
          <p:nvPr/>
        </p:nvPicPr>
        <p:blipFill>
          <a:blip r:embed="rId4">
            <a:alphaModFix/>
          </a:blip>
          <a:stretch>
            <a:fillRect/>
          </a:stretch>
        </p:blipFill>
        <p:spPr>
          <a:xfrm>
            <a:off x="7875975" y="3626376"/>
            <a:ext cx="3283625" cy="1061000"/>
          </a:xfrm>
          <a:prstGeom prst="rect">
            <a:avLst/>
          </a:prstGeom>
          <a:noFill/>
          <a:ln>
            <a:noFill/>
          </a:ln>
        </p:spPr>
      </p:pic>
      <p:pic>
        <p:nvPicPr>
          <p:cNvPr id="185" name="Google Shape;185;p35"/>
          <p:cNvPicPr preferRelativeResize="0"/>
          <p:nvPr/>
        </p:nvPicPr>
        <p:blipFill>
          <a:blip r:embed="rId5">
            <a:alphaModFix/>
          </a:blip>
          <a:stretch>
            <a:fillRect/>
          </a:stretch>
        </p:blipFill>
        <p:spPr>
          <a:xfrm>
            <a:off x="7875975" y="2408175"/>
            <a:ext cx="3283625" cy="1061000"/>
          </a:xfrm>
          <a:prstGeom prst="rect">
            <a:avLst/>
          </a:prstGeom>
          <a:noFill/>
          <a:ln>
            <a:noFill/>
          </a:ln>
        </p:spPr>
      </p:pic>
      <p:sp>
        <p:nvSpPr>
          <p:cNvPr id="186" name="Google Shape;186;p35"/>
          <p:cNvSpPr txBox="1"/>
          <p:nvPr/>
        </p:nvSpPr>
        <p:spPr>
          <a:xfrm>
            <a:off x="803675" y="3281650"/>
            <a:ext cx="5170200" cy="2124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Char char="●"/>
            </a:pPr>
            <a:r>
              <a:rPr lang="en-US" sz="2100" dirty="0">
                <a:solidFill>
                  <a:schemeClr val="lt1"/>
                </a:solidFill>
              </a:rPr>
              <a:t>Collect new dataset</a:t>
            </a:r>
            <a:endParaRPr sz="2100" dirty="0">
              <a:solidFill>
                <a:schemeClr val="lt1"/>
              </a:solidFill>
            </a:endParaRPr>
          </a:p>
          <a:p>
            <a:pPr marL="0" lvl="0" indent="0" algn="l" rtl="0">
              <a:spcBef>
                <a:spcPts val="0"/>
              </a:spcBef>
              <a:spcAft>
                <a:spcPts val="0"/>
              </a:spcAft>
              <a:buNone/>
            </a:pPr>
            <a:endParaRPr sz="2100" dirty="0">
              <a:solidFill>
                <a:schemeClr val="lt1"/>
              </a:solidFill>
            </a:endParaRPr>
          </a:p>
          <a:p>
            <a:pPr marL="457200" lvl="0" indent="-361950" algn="l" rtl="0">
              <a:spcBef>
                <a:spcPts val="0"/>
              </a:spcBef>
              <a:spcAft>
                <a:spcPts val="0"/>
              </a:spcAft>
              <a:buClr>
                <a:schemeClr val="lt1"/>
              </a:buClr>
              <a:buSzPts val="2100"/>
              <a:buChar char="●"/>
            </a:pPr>
            <a:r>
              <a:rPr lang="en-US" sz="2100" dirty="0">
                <a:solidFill>
                  <a:schemeClr val="lt1"/>
                </a:solidFill>
              </a:rPr>
              <a:t>Finish Pre-processing the dataset</a:t>
            </a:r>
            <a:endParaRPr sz="2100" dirty="0">
              <a:solidFill>
                <a:schemeClr val="lt1"/>
              </a:solidFill>
            </a:endParaRPr>
          </a:p>
          <a:p>
            <a:pPr marL="0" lvl="0" indent="0" algn="l" rtl="0">
              <a:spcBef>
                <a:spcPts val="0"/>
              </a:spcBef>
              <a:spcAft>
                <a:spcPts val="0"/>
              </a:spcAft>
              <a:buNone/>
            </a:pPr>
            <a:endParaRPr sz="2100" dirty="0">
              <a:solidFill>
                <a:schemeClr val="lt1"/>
              </a:solidFill>
            </a:endParaRPr>
          </a:p>
          <a:p>
            <a:pPr marL="457200" lvl="0" indent="-361950" algn="l" rtl="0">
              <a:spcBef>
                <a:spcPts val="0"/>
              </a:spcBef>
              <a:spcAft>
                <a:spcPts val="0"/>
              </a:spcAft>
              <a:buClr>
                <a:schemeClr val="lt1"/>
              </a:buClr>
              <a:buSzPts val="2100"/>
              <a:buChar char="●"/>
            </a:pPr>
            <a:r>
              <a:rPr lang="en-US" sz="2100" dirty="0">
                <a:solidFill>
                  <a:schemeClr val="lt1"/>
                </a:solidFill>
              </a:rPr>
              <a:t>Planning the first image to the interface and GUI</a:t>
            </a:r>
            <a:endParaRPr sz="2100" dirty="0">
              <a:solidFill>
                <a:schemeClr val="l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0" end="0"/>
                                            </p:txEl>
                                          </p:spTgt>
                                        </p:tgtEl>
                                        <p:attrNameLst>
                                          <p:attrName>style.visibility</p:attrName>
                                        </p:attrNameLst>
                                      </p:cBhvr>
                                      <p:to>
                                        <p:strVal val="visible"/>
                                      </p:to>
                                    </p:set>
                                    <p:animEffect transition="in" filter="fade">
                                      <p:cBhvr>
                                        <p:cTn id="12" dur="500"/>
                                        <p:tgtEl>
                                          <p:spTgt spid="18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animEffect transition="in" filter="fade">
                                      <p:cBhvr>
                                        <p:cTn id="15" dur="500"/>
                                        <p:tgtEl>
                                          <p:spTgt spid="18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6">
                                            <p:txEl>
                                              <p:pRg st="4" end="4"/>
                                            </p:txEl>
                                          </p:spTgt>
                                        </p:tgtEl>
                                        <p:attrNameLst>
                                          <p:attrName>style.visibility</p:attrName>
                                        </p:attrNameLst>
                                      </p:cBhvr>
                                      <p:to>
                                        <p:strVal val="visible"/>
                                      </p:to>
                                    </p:set>
                                    <p:animEffect transition="in" filter="fade">
                                      <p:cBhvr>
                                        <p:cTn id="18" dur="500"/>
                                        <p:tgtEl>
                                          <p:spTgt spid="1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601</Words>
  <Application>Microsoft Office PowerPoint</Application>
  <PresentationFormat>Widescreen</PresentationFormat>
  <Paragraphs>87</Paragraphs>
  <Slides>20</Slides>
  <Notes>20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20</vt:i4>
      </vt:variant>
    </vt:vector>
  </HeadingPairs>
  <TitlesOfParts>
    <vt:vector size="23" baseType="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kareem ehab</cp:lastModifiedBy>
  <cp:revision>2</cp:revision>
  <dcterms:modified xsi:type="dcterms:W3CDTF">2021-11-09T22:59:57Z</dcterms:modified>
</cp:coreProperties>
</file>