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118c98738_0_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118c98738_0_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118c98738_0_1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118c98738_0_17: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118c98738_0_3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118c98738_0_3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118c98738_10_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118c98738_10_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118c98738_5_1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118c98738_5_16: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118c98738_11_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0118c98738_11_7: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8" name="Shape 68"/>
        <p:cNvGrpSpPr/>
        <p:nvPr/>
      </p:nvGrpSpPr>
      <p:grpSpPr>
        <a:xfrm>
          <a:off x="0" y="0"/>
          <a:ext cx="0" cy="0"/>
          <a:chOff x="0" y="0"/>
          <a:chExt cx="0" cy="0"/>
        </a:xfrm>
      </p:grpSpPr>
      <p:sp>
        <p:nvSpPr>
          <p:cNvPr id="69" name="Google Shape;69;p1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1" name="Shape 71"/>
        <p:cNvGrpSpPr/>
        <p:nvPr/>
      </p:nvGrpSpPr>
      <p:grpSpPr>
        <a:xfrm>
          <a:off x="0" y="0"/>
          <a:ext cx="0" cy="0"/>
          <a:chOff x="0" y="0"/>
          <a:chExt cx="0" cy="0"/>
        </a:xfrm>
      </p:grpSpPr>
      <p:sp>
        <p:nvSpPr>
          <p:cNvPr id="72" name="Google Shape;72;p1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4" name="Shape 74"/>
        <p:cNvGrpSpPr/>
        <p:nvPr/>
      </p:nvGrpSpPr>
      <p:grpSpPr>
        <a:xfrm>
          <a:off x="0" y="0"/>
          <a:ext cx="0" cy="0"/>
          <a:chOff x="0" y="0"/>
          <a:chExt cx="0" cy="0"/>
        </a:xfrm>
      </p:grpSpPr>
      <p:sp>
        <p:nvSpPr>
          <p:cNvPr id="75" name="Google Shape;75;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7" name="Google Shape;77;p1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0" name="Shape 80"/>
        <p:cNvGrpSpPr/>
        <p:nvPr/>
      </p:nvGrpSpPr>
      <p:grpSpPr>
        <a:xfrm>
          <a:off x="0" y="0"/>
          <a:ext cx="0" cy="0"/>
          <a:chOff x="0" y="0"/>
          <a:chExt cx="0" cy="0"/>
        </a:xfrm>
      </p:grpSpPr>
      <p:sp>
        <p:nvSpPr>
          <p:cNvPr id="81" name="Google Shape;81;p20"/>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2" name="Shape 82"/>
        <p:cNvGrpSpPr/>
        <p:nvPr/>
      </p:nvGrpSpPr>
      <p:grpSpPr>
        <a:xfrm>
          <a:off x="0" y="0"/>
          <a:ext cx="0" cy="0"/>
          <a:chOff x="0" y="0"/>
          <a:chExt cx="0" cy="0"/>
        </a:xfrm>
      </p:grpSpPr>
      <p:sp>
        <p:nvSpPr>
          <p:cNvPr id="83" name="Google Shape;83;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2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7" name="Shape 87"/>
        <p:cNvGrpSpPr/>
        <p:nvPr/>
      </p:nvGrpSpPr>
      <p:grpSpPr>
        <a:xfrm>
          <a:off x="0" y="0"/>
          <a:ext cx="0" cy="0"/>
          <a:chOff x="0" y="0"/>
          <a:chExt cx="0" cy="0"/>
        </a:xfrm>
      </p:grpSpPr>
      <p:sp>
        <p:nvSpPr>
          <p:cNvPr id="88" name="Google Shape;88;p2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2"/>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2" name="Shape 92"/>
        <p:cNvGrpSpPr/>
        <p:nvPr/>
      </p:nvGrpSpPr>
      <p:grpSpPr>
        <a:xfrm>
          <a:off x="0" y="0"/>
          <a:ext cx="0" cy="0"/>
          <a:chOff x="0" y="0"/>
          <a:chExt cx="0" cy="0"/>
        </a:xfrm>
      </p:grpSpPr>
      <p:sp>
        <p:nvSpPr>
          <p:cNvPr id="93" name="Google Shape;93;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3"/>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7" name="Shape 97"/>
        <p:cNvGrpSpPr/>
        <p:nvPr/>
      </p:nvGrpSpPr>
      <p:grpSpPr>
        <a:xfrm>
          <a:off x="0" y="0"/>
          <a:ext cx="0" cy="0"/>
          <a:chOff x="0" y="0"/>
          <a:chExt cx="0" cy="0"/>
        </a:xfrm>
      </p:grpSpPr>
      <p:sp>
        <p:nvSpPr>
          <p:cNvPr id="98" name="Google Shape;98;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4"/>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4"/>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1" name="Shape 101"/>
        <p:cNvGrpSpPr/>
        <p:nvPr/>
      </p:nvGrpSpPr>
      <p:grpSpPr>
        <a:xfrm>
          <a:off x="0" y="0"/>
          <a:ext cx="0" cy="0"/>
          <a:chOff x="0" y="0"/>
          <a:chExt cx="0" cy="0"/>
        </a:xfrm>
      </p:grpSpPr>
      <p:sp>
        <p:nvSpPr>
          <p:cNvPr id="102" name="Google Shape;102;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2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5"/>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7" name="Shape 107"/>
        <p:cNvGrpSpPr/>
        <p:nvPr/>
      </p:nvGrpSpPr>
      <p:grpSpPr>
        <a:xfrm>
          <a:off x="0" y="0"/>
          <a:ext cx="0" cy="0"/>
          <a:chOff x="0" y="0"/>
          <a:chExt cx="0" cy="0"/>
        </a:xfrm>
      </p:grpSpPr>
      <p:sp>
        <p:nvSpPr>
          <p:cNvPr id="108" name="Google Shape;108;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6"/>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6"/>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6"/>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6"/>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6"/>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6"/>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 name="Shape 16"/>
        <p:cNvGrpSpPr/>
        <p:nvPr/>
      </p:nvGrpSpPr>
      <p:grpSpPr>
        <a:xfrm>
          <a:off x="0" y="0"/>
          <a:ext cx="0" cy="0"/>
          <a:chOff x="0" y="0"/>
          <a:chExt cx="0" cy="0"/>
        </a:xfrm>
      </p:grpSpPr>
      <p:sp>
        <p:nvSpPr>
          <p:cNvPr id="17" name="Google Shape;17;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446400" y="457200"/>
            <a:ext cx="3702240" cy="93960"/>
          </a:xfrm>
          <a:prstGeom prst="rect">
            <a:avLst/>
          </a:prstGeom>
          <a:solidFill>
            <a:schemeClr val="accent1"/>
          </a:solidFill>
          <a:ln>
            <a:noFill/>
          </a:ln>
          <a:effectLst>
            <a:outerShdw blurRad="38100" rotWithShape="0" dir="5400000" dist="2556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8042040" y="453600"/>
            <a:ext cx="3702240" cy="97560"/>
          </a:xfrm>
          <a:prstGeom prst="rect">
            <a:avLst/>
          </a:prstGeom>
          <a:solidFill>
            <a:schemeClr val="accent4"/>
          </a:solidFill>
          <a:ln>
            <a:noFill/>
          </a:ln>
          <a:effectLst>
            <a:outerShdw blurRad="38100" rotWithShape="0" dir="5400000" dist="2556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4241880" y="457200"/>
            <a:ext cx="3702240" cy="90360"/>
          </a:xfrm>
          <a:prstGeom prst="rect">
            <a:avLst/>
          </a:prstGeom>
          <a:solidFill>
            <a:schemeClr val="accent2"/>
          </a:solidFill>
          <a:ln>
            <a:noFill/>
          </a:ln>
          <a:effectLst>
            <a:outerShdw blurRad="38100" rotWithShape="0" dir="5400000" dist="2556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446400" y="3085920"/>
            <a:ext cx="11261880" cy="3303720"/>
          </a:xfrm>
          <a:prstGeom prst="rect">
            <a:avLst/>
          </a:prstGeom>
          <a:solidFill>
            <a:schemeClr val="accent1"/>
          </a:solidFill>
          <a:ln>
            <a:noFill/>
          </a:ln>
          <a:effectLst>
            <a:outerShdw blurRad="38100" rotWithShape="0" dir="5400000" dist="2556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 type="body"/>
          </p:nvPr>
        </p:nvSpPr>
        <p:spPr>
          <a:xfrm>
            <a:off x="609480" y="1604520"/>
            <a:ext cx="10972080" cy="3976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14"/>
          <p:cNvSpPr/>
          <p:nvPr/>
        </p:nvSpPr>
        <p:spPr>
          <a:xfrm>
            <a:off x="446400" y="457200"/>
            <a:ext cx="3702240" cy="93960"/>
          </a:xfrm>
          <a:prstGeom prst="rect">
            <a:avLst/>
          </a:prstGeom>
          <a:solidFill>
            <a:schemeClr val="accent1"/>
          </a:solidFill>
          <a:ln>
            <a:noFill/>
          </a:ln>
          <a:effectLst>
            <a:outerShdw blurRad="38100" rotWithShape="0" dir="5400000" dist="2556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8042040" y="453600"/>
            <a:ext cx="3702240" cy="97560"/>
          </a:xfrm>
          <a:prstGeom prst="rect">
            <a:avLst/>
          </a:prstGeom>
          <a:solidFill>
            <a:schemeClr val="accent4"/>
          </a:solidFill>
          <a:ln>
            <a:noFill/>
          </a:ln>
          <a:effectLst>
            <a:outerShdw blurRad="38100" rotWithShape="0" dir="5400000" dist="2556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4241880" y="457200"/>
            <a:ext cx="3702240" cy="90360"/>
          </a:xfrm>
          <a:prstGeom prst="rect">
            <a:avLst/>
          </a:prstGeom>
          <a:solidFill>
            <a:schemeClr val="accent2"/>
          </a:solidFill>
          <a:ln>
            <a:noFill/>
          </a:ln>
          <a:effectLst>
            <a:outerShdw blurRad="38100" rotWithShape="0" dir="5400000" dist="2556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440280" y="614520"/>
            <a:ext cx="11308320" cy="1188360"/>
          </a:xfrm>
          <a:prstGeom prst="rect">
            <a:avLst/>
          </a:prstGeom>
          <a:solidFill>
            <a:schemeClr val="accent1"/>
          </a:solidFill>
          <a:ln>
            <a:noFill/>
          </a:ln>
          <a:effectLst>
            <a:outerShdw blurRad="38100" rotWithShape="0" dir="5400000" dist="2556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6" name="Google Shape;66;p1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14.png"/><Relationship Id="rId7" Type="http://schemas.openxmlformats.org/officeDocument/2006/relationships/image" Target="../media/image18.png"/><Relationship Id="rId8"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drive.google.com/file/d/1YDkI8jWawpIh9YwA9yAq1o_hG8929QL0/view" TargetMode="Externa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hyperlink" Target="https://ieeexplore.ieee.org/abstract/document/7005947" TargetMode="External"/><Relationship Id="rId4" Type="http://schemas.openxmlformats.org/officeDocument/2006/relationships/hyperlink" Target="https://ieeexplore.ieee.org/abstract/document/93256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p:nvPr/>
        </p:nvSpPr>
        <p:spPr>
          <a:xfrm>
            <a:off x="581040" y="1020600"/>
            <a:ext cx="10992600" cy="147384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US" sz="3600">
                <a:solidFill>
                  <a:srgbClr val="4D1434"/>
                </a:solidFill>
              </a:rPr>
              <a:t>Genetics</a:t>
            </a:r>
            <a:endParaRPr b="0" i="0" sz="3600" u="none" cap="none" strike="noStrike">
              <a:latin typeface="Arial"/>
              <a:ea typeface="Arial"/>
              <a:cs typeface="Arial"/>
              <a:sym typeface="Arial"/>
            </a:endParaRPr>
          </a:p>
        </p:txBody>
      </p:sp>
      <p:sp>
        <p:nvSpPr>
          <p:cNvPr id="120" name="Google Shape;120;p27"/>
          <p:cNvSpPr/>
          <p:nvPr/>
        </p:nvSpPr>
        <p:spPr>
          <a:xfrm>
            <a:off x="2848150" y="4120150"/>
            <a:ext cx="7257600" cy="789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900">
                <a:solidFill>
                  <a:srgbClr val="F2F2F2"/>
                </a:solidFill>
              </a:rPr>
              <a:t>Kareem Ehab, Mohamed Moataz, Youssif Assem, Ahmed Gamal</a:t>
            </a:r>
            <a:endParaRPr b="0" i="0" sz="19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p:nvPr/>
        </p:nvSpPr>
        <p:spPr>
          <a:xfrm>
            <a:off x="442025" y="2079825"/>
            <a:ext cx="11331900" cy="4620000"/>
          </a:xfrm>
          <a:prstGeom prst="rect">
            <a:avLst/>
          </a:prstGeom>
          <a:solidFill>
            <a:schemeClr val="accent1"/>
          </a:solidFill>
          <a:ln cap="rnd" cmpd="sng" w="9525">
            <a:solidFill>
              <a:srgbClr val="380E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 name="Google Shape;192;p36"/>
          <p:cNvPicPr preferRelativeResize="0"/>
          <p:nvPr/>
        </p:nvPicPr>
        <p:blipFill rotWithShape="1">
          <a:blip r:embed="rId3">
            <a:alphaModFix/>
          </a:blip>
          <a:srcRect b="0" l="0" r="0" t="0"/>
          <a:stretch/>
        </p:blipFill>
        <p:spPr>
          <a:xfrm>
            <a:off x="7362800" y="2503200"/>
            <a:ext cx="3834575" cy="895250"/>
          </a:xfrm>
          <a:prstGeom prst="rect">
            <a:avLst/>
          </a:prstGeom>
          <a:noFill/>
          <a:ln>
            <a:noFill/>
          </a:ln>
        </p:spPr>
      </p:pic>
      <p:pic>
        <p:nvPicPr>
          <p:cNvPr id="193" name="Google Shape;193;p36"/>
          <p:cNvPicPr preferRelativeResize="0"/>
          <p:nvPr/>
        </p:nvPicPr>
        <p:blipFill rotWithShape="1">
          <a:blip r:embed="rId4">
            <a:alphaModFix/>
          </a:blip>
          <a:srcRect b="0" l="0" r="0" t="0"/>
          <a:stretch/>
        </p:blipFill>
        <p:spPr>
          <a:xfrm>
            <a:off x="7362800" y="3745775"/>
            <a:ext cx="3834575" cy="1026975"/>
          </a:xfrm>
          <a:prstGeom prst="rect">
            <a:avLst/>
          </a:prstGeom>
          <a:noFill/>
          <a:ln>
            <a:noFill/>
          </a:ln>
        </p:spPr>
      </p:pic>
      <p:pic>
        <p:nvPicPr>
          <p:cNvPr id="194" name="Google Shape;194;p36"/>
          <p:cNvPicPr preferRelativeResize="0"/>
          <p:nvPr/>
        </p:nvPicPr>
        <p:blipFill rotWithShape="1">
          <a:blip r:embed="rId5">
            <a:alphaModFix/>
          </a:blip>
          <a:srcRect b="0" l="0" r="0" t="0"/>
          <a:stretch/>
        </p:blipFill>
        <p:spPr>
          <a:xfrm>
            <a:off x="7362800" y="5334400"/>
            <a:ext cx="3834575" cy="874000"/>
          </a:xfrm>
          <a:prstGeom prst="rect">
            <a:avLst/>
          </a:prstGeom>
          <a:noFill/>
          <a:ln>
            <a:noFill/>
          </a:ln>
        </p:spPr>
      </p:pic>
      <p:sp>
        <p:nvSpPr>
          <p:cNvPr id="195" name="Google Shape;195;p36"/>
          <p:cNvSpPr txBox="1"/>
          <p:nvPr/>
        </p:nvSpPr>
        <p:spPr>
          <a:xfrm>
            <a:off x="548653" y="914400"/>
            <a:ext cx="5445600" cy="487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US" sz="3100">
                <a:solidFill>
                  <a:srgbClr val="FFFFFF"/>
                </a:solidFill>
              </a:rPr>
              <a:t>Tasks and Timeplan (cont.)</a:t>
            </a:r>
            <a:endParaRPr b="0" sz="3100" strike="noStrike">
              <a:latin typeface="Arial"/>
              <a:ea typeface="Arial"/>
              <a:cs typeface="Arial"/>
              <a:sym typeface="Arial"/>
            </a:endParaRPr>
          </a:p>
        </p:txBody>
      </p:sp>
      <p:sp>
        <p:nvSpPr>
          <p:cNvPr id="196" name="Google Shape;196;p36"/>
          <p:cNvSpPr txBox="1"/>
          <p:nvPr/>
        </p:nvSpPr>
        <p:spPr>
          <a:xfrm>
            <a:off x="884050" y="2397625"/>
            <a:ext cx="3067200" cy="195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solidFill>
                  <a:schemeClr val="lt1"/>
                </a:solidFill>
              </a:rPr>
              <a:t>Doing</a:t>
            </a:r>
            <a:endParaRPr sz="2600">
              <a:solidFill>
                <a:schemeClr val="lt1"/>
              </a:solidFill>
            </a:endParaRPr>
          </a:p>
          <a:p>
            <a:pPr indent="0" lvl="0" marL="0" rtl="0" algn="l">
              <a:spcBef>
                <a:spcPts val="0"/>
              </a:spcBef>
              <a:spcAft>
                <a:spcPts val="0"/>
              </a:spcAft>
              <a:buNone/>
            </a:pPr>
            <a:r>
              <a:t/>
            </a:r>
            <a:endParaRPr sz="2600">
              <a:solidFill>
                <a:schemeClr val="lt1"/>
              </a:solidFill>
            </a:endParaRPr>
          </a:p>
          <a:p>
            <a:pPr indent="-361950" lvl="0" marL="457200" rtl="0" algn="l">
              <a:spcBef>
                <a:spcPts val="0"/>
              </a:spcBef>
              <a:spcAft>
                <a:spcPts val="0"/>
              </a:spcAft>
              <a:buClr>
                <a:schemeClr val="lt1"/>
              </a:buClr>
              <a:buSzPts val="2100"/>
              <a:buChar char="●"/>
            </a:pPr>
            <a:r>
              <a:rPr lang="en-US" sz="2100">
                <a:solidFill>
                  <a:schemeClr val="lt1"/>
                </a:solidFill>
              </a:rPr>
              <a:t>collecting papers</a:t>
            </a:r>
            <a:endParaRPr sz="2100">
              <a:solidFill>
                <a:schemeClr val="lt1"/>
              </a:solidFill>
            </a:endParaRPr>
          </a:p>
          <a:p>
            <a:pPr indent="-361950" lvl="0" marL="457200" rtl="0" algn="l">
              <a:spcBef>
                <a:spcPts val="0"/>
              </a:spcBef>
              <a:spcAft>
                <a:spcPts val="0"/>
              </a:spcAft>
              <a:buClr>
                <a:schemeClr val="lt1"/>
              </a:buClr>
              <a:buSzPts val="2100"/>
              <a:buChar char="●"/>
            </a:pPr>
            <a:r>
              <a:rPr lang="en-US" sz="2100">
                <a:solidFill>
                  <a:schemeClr val="lt1"/>
                </a:solidFill>
              </a:rPr>
              <a:t>collecting dataset</a:t>
            </a:r>
            <a:endParaRPr sz="2100">
              <a:solidFill>
                <a:schemeClr val="lt1"/>
              </a:solidFill>
            </a:endParaRPr>
          </a:p>
          <a:p>
            <a:pPr indent="-361950" lvl="0" marL="457200" rtl="0" algn="l">
              <a:spcBef>
                <a:spcPts val="0"/>
              </a:spcBef>
              <a:spcAft>
                <a:spcPts val="0"/>
              </a:spcAft>
              <a:buClr>
                <a:schemeClr val="lt1"/>
              </a:buClr>
              <a:buSzPts val="2100"/>
              <a:buChar char="●"/>
            </a:pPr>
            <a:r>
              <a:rPr lang="en-US" sz="2100">
                <a:solidFill>
                  <a:schemeClr val="lt1"/>
                </a:solidFill>
              </a:rPr>
              <a:t>writing proposal</a:t>
            </a:r>
            <a:endParaRPr sz="21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nvSpPr>
        <p:spPr>
          <a:xfrm>
            <a:off x="548653" y="914400"/>
            <a:ext cx="5445600" cy="487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US" sz="2800">
                <a:solidFill>
                  <a:srgbClr val="FFFFFF"/>
                </a:solidFill>
              </a:rPr>
              <a:t>Tasks and Timeplan (cont.)</a:t>
            </a:r>
            <a:endParaRPr b="0" sz="2800" strike="noStrike">
              <a:latin typeface="Arial"/>
              <a:ea typeface="Arial"/>
              <a:cs typeface="Arial"/>
              <a:sym typeface="Arial"/>
            </a:endParaRPr>
          </a:p>
        </p:txBody>
      </p:sp>
      <p:sp>
        <p:nvSpPr>
          <p:cNvPr id="202" name="Google Shape;202;p37"/>
          <p:cNvSpPr/>
          <p:nvPr/>
        </p:nvSpPr>
        <p:spPr>
          <a:xfrm>
            <a:off x="453850" y="1890200"/>
            <a:ext cx="11187000" cy="4620000"/>
          </a:xfrm>
          <a:prstGeom prst="rect">
            <a:avLst/>
          </a:prstGeom>
          <a:solidFill>
            <a:schemeClr val="accent1"/>
          </a:solidFill>
          <a:ln cap="rnd" cmpd="sng" w="9525">
            <a:solidFill>
              <a:srgbClr val="380E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7"/>
          <p:cNvSpPr txBox="1"/>
          <p:nvPr/>
        </p:nvSpPr>
        <p:spPr>
          <a:xfrm>
            <a:off x="812025" y="2375750"/>
            <a:ext cx="4679700" cy="195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solidFill>
                  <a:schemeClr val="lt1"/>
                </a:solidFill>
              </a:rPr>
              <a:t>Testing</a:t>
            </a:r>
            <a:endParaRPr sz="2600">
              <a:solidFill>
                <a:schemeClr val="lt1"/>
              </a:solidFill>
            </a:endParaRPr>
          </a:p>
          <a:p>
            <a:pPr indent="0" lvl="0" marL="0" rtl="0" algn="l">
              <a:spcBef>
                <a:spcPts val="0"/>
              </a:spcBef>
              <a:spcAft>
                <a:spcPts val="0"/>
              </a:spcAft>
              <a:buNone/>
            </a:pPr>
            <a:r>
              <a:t/>
            </a:r>
            <a:endParaRPr sz="2600">
              <a:solidFill>
                <a:schemeClr val="lt1"/>
              </a:solidFill>
            </a:endParaRPr>
          </a:p>
          <a:p>
            <a:pPr indent="-361950" lvl="0" marL="457200" rtl="0" algn="l">
              <a:spcBef>
                <a:spcPts val="0"/>
              </a:spcBef>
              <a:spcAft>
                <a:spcPts val="0"/>
              </a:spcAft>
              <a:buClr>
                <a:schemeClr val="lt1"/>
              </a:buClr>
              <a:buSzPts val="2100"/>
              <a:buChar char="●"/>
            </a:pPr>
            <a:r>
              <a:rPr lang="en-US" sz="2100">
                <a:solidFill>
                  <a:schemeClr val="lt1"/>
                </a:solidFill>
              </a:rPr>
              <a:t>testing several algorithms to run the dataset (KNN, Decision tree, XGBoost)</a:t>
            </a:r>
            <a:endParaRPr sz="2100">
              <a:solidFill>
                <a:schemeClr val="lt1"/>
              </a:solidFill>
            </a:endParaRPr>
          </a:p>
        </p:txBody>
      </p:sp>
      <p:pic>
        <p:nvPicPr>
          <p:cNvPr id="204" name="Google Shape;204;p37"/>
          <p:cNvPicPr preferRelativeResize="0"/>
          <p:nvPr/>
        </p:nvPicPr>
        <p:blipFill>
          <a:blip r:embed="rId3">
            <a:alphaModFix/>
          </a:blip>
          <a:stretch>
            <a:fillRect/>
          </a:stretch>
        </p:blipFill>
        <p:spPr>
          <a:xfrm>
            <a:off x="8016800" y="3049400"/>
            <a:ext cx="2970750" cy="113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p:nvPr/>
        </p:nvSpPr>
        <p:spPr>
          <a:xfrm>
            <a:off x="455425" y="1921800"/>
            <a:ext cx="11278500" cy="4799400"/>
          </a:xfrm>
          <a:prstGeom prst="rect">
            <a:avLst/>
          </a:prstGeom>
          <a:solidFill>
            <a:schemeClr val="accent1"/>
          </a:solidFill>
          <a:ln cap="rnd" cmpd="sng" w="9525">
            <a:solidFill>
              <a:srgbClr val="380E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 name="Google Shape;210;p38"/>
          <p:cNvPicPr preferRelativeResize="0"/>
          <p:nvPr/>
        </p:nvPicPr>
        <p:blipFill rotWithShape="1">
          <a:blip r:embed="rId3">
            <a:alphaModFix/>
          </a:blip>
          <a:srcRect b="0" l="0" r="0" t="0"/>
          <a:stretch/>
        </p:blipFill>
        <p:spPr>
          <a:xfrm>
            <a:off x="7727275" y="4806625"/>
            <a:ext cx="3888025" cy="671100"/>
          </a:xfrm>
          <a:prstGeom prst="rect">
            <a:avLst/>
          </a:prstGeom>
          <a:noFill/>
          <a:ln>
            <a:noFill/>
          </a:ln>
        </p:spPr>
      </p:pic>
      <p:pic>
        <p:nvPicPr>
          <p:cNvPr id="211" name="Google Shape;211;p38"/>
          <p:cNvPicPr preferRelativeResize="0"/>
          <p:nvPr/>
        </p:nvPicPr>
        <p:blipFill rotWithShape="1">
          <a:blip r:embed="rId4">
            <a:alphaModFix/>
          </a:blip>
          <a:srcRect b="0" l="0" r="0" t="0"/>
          <a:stretch/>
        </p:blipFill>
        <p:spPr>
          <a:xfrm>
            <a:off x="7727275" y="2052075"/>
            <a:ext cx="3888025" cy="546475"/>
          </a:xfrm>
          <a:prstGeom prst="rect">
            <a:avLst/>
          </a:prstGeom>
          <a:noFill/>
          <a:ln>
            <a:noFill/>
          </a:ln>
        </p:spPr>
      </p:pic>
      <p:pic>
        <p:nvPicPr>
          <p:cNvPr id="212" name="Google Shape;212;p38"/>
          <p:cNvPicPr preferRelativeResize="0"/>
          <p:nvPr/>
        </p:nvPicPr>
        <p:blipFill rotWithShape="1">
          <a:blip r:embed="rId5">
            <a:alphaModFix/>
          </a:blip>
          <a:srcRect b="0" l="0" r="0" t="0"/>
          <a:stretch/>
        </p:blipFill>
        <p:spPr>
          <a:xfrm>
            <a:off x="7762150" y="5710825"/>
            <a:ext cx="3818275" cy="762325"/>
          </a:xfrm>
          <a:prstGeom prst="rect">
            <a:avLst/>
          </a:prstGeom>
          <a:noFill/>
          <a:ln>
            <a:noFill/>
          </a:ln>
        </p:spPr>
      </p:pic>
      <p:pic>
        <p:nvPicPr>
          <p:cNvPr id="213" name="Google Shape;213;p38"/>
          <p:cNvPicPr preferRelativeResize="0"/>
          <p:nvPr/>
        </p:nvPicPr>
        <p:blipFill rotWithShape="1">
          <a:blip r:embed="rId6">
            <a:alphaModFix/>
          </a:blip>
          <a:srcRect b="0" l="0" r="0" t="0"/>
          <a:stretch/>
        </p:blipFill>
        <p:spPr>
          <a:xfrm>
            <a:off x="7727275" y="2850487"/>
            <a:ext cx="3888025" cy="671100"/>
          </a:xfrm>
          <a:prstGeom prst="rect">
            <a:avLst/>
          </a:prstGeom>
          <a:noFill/>
          <a:ln>
            <a:noFill/>
          </a:ln>
        </p:spPr>
      </p:pic>
      <p:pic>
        <p:nvPicPr>
          <p:cNvPr id="214" name="Google Shape;214;p38"/>
          <p:cNvPicPr preferRelativeResize="0"/>
          <p:nvPr/>
        </p:nvPicPr>
        <p:blipFill rotWithShape="1">
          <a:blip r:embed="rId7">
            <a:alphaModFix/>
          </a:blip>
          <a:srcRect b="0" l="0" r="0" t="0"/>
          <a:stretch/>
        </p:blipFill>
        <p:spPr>
          <a:xfrm>
            <a:off x="753825" y="5710825"/>
            <a:ext cx="3818275" cy="855825"/>
          </a:xfrm>
          <a:prstGeom prst="rect">
            <a:avLst/>
          </a:prstGeom>
          <a:noFill/>
          <a:ln>
            <a:noFill/>
          </a:ln>
        </p:spPr>
      </p:pic>
      <p:pic>
        <p:nvPicPr>
          <p:cNvPr id="215" name="Google Shape;215;p38"/>
          <p:cNvPicPr preferRelativeResize="0"/>
          <p:nvPr/>
        </p:nvPicPr>
        <p:blipFill rotWithShape="1">
          <a:blip r:embed="rId8">
            <a:alphaModFix/>
          </a:blip>
          <a:srcRect b="0" l="0" r="0" t="0"/>
          <a:stretch/>
        </p:blipFill>
        <p:spPr>
          <a:xfrm>
            <a:off x="7699725" y="3773525"/>
            <a:ext cx="3943125" cy="762325"/>
          </a:xfrm>
          <a:prstGeom prst="rect">
            <a:avLst/>
          </a:prstGeom>
          <a:noFill/>
          <a:ln>
            <a:noFill/>
          </a:ln>
        </p:spPr>
      </p:pic>
      <p:sp>
        <p:nvSpPr>
          <p:cNvPr id="216" name="Google Shape;216;p38"/>
          <p:cNvSpPr txBox="1"/>
          <p:nvPr/>
        </p:nvSpPr>
        <p:spPr>
          <a:xfrm>
            <a:off x="674225" y="875100"/>
            <a:ext cx="4603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lt1"/>
                </a:solidFill>
              </a:rPr>
              <a:t>Tasks and Timeplan (cont.)</a:t>
            </a:r>
            <a:endParaRPr sz="2800">
              <a:solidFill>
                <a:schemeClr val="dk1"/>
              </a:solidFill>
            </a:endParaRPr>
          </a:p>
        </p:txBody>
      </p:sp>
      <p:sp>
        <p:nvSpPr>
          <p:cNvPr id="217" name="Google Shape;217;p38"/>
          <p:cNvSpPr txBox="1"/>
          <p:nvPr/>
        </p:nvSpPr>
        <p:spPr>
          <a:xfrm>
            <a:off x="817075" y="2330650"/>
            <a:ext cx="59739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solidFill>
                  <a:schemeClr val="lt1"/>
                </a:solidFill>
              </a:rPr>
              <a:t>Done</a:t>
            </a:r>
            <a:endParaRPr sz="2600">
              <a:solidFill>
                <a:schemeClr val="lt1"/>
              </a:solidFill>
            </a:endParaRPr>
          </a:p>
          <a:p>
            <a:pPr indent="0" lvl="0" marL="0" rtl="0" algn="l">
              <a:spcBef>
                <a:spcPts val="0"/>
              </a:spcBef>
              <a:spcAft>
                <a:spcPts val="0"/>
              </a:spcAft>
              <a:buNone/>
            </a:pPr>
            <a:r>
              <a:t/>
            </a:r>
            <a:endParaRPr sz="2600">
              <a:solidFill>
                <a:schemeClr val="lt1"/>
              </a:solidFill>
            </a:endParaRPr>
          </a:p>
          <a:p>
            <a:pPr indent="-393700" lvl="0" marL="457200" rtl="0" algn="l">
              <a:spcBef>
                <a:spcPts val="0"/>
              </a:spcBef>
              <a:spcAft>
                <a:spcPts val="0"/>
              </a:spcAft>
              <a:buClr>
                <a:schemeClr val="lt1"/>
              </a:buClr>
              <a:buSzPts val="2600"/>
              <a:buChar char="●"/>
            </a:pPr>
            <a:r>
              <a:rPr lang="en-US" sz="2600">
                <a:solidFill>
                  <a:schemeClr val="lt1"/>
                </a:solidFill>
              </a:rPr>
              <a:t>Meeting with </a:t>
            </a:r>
            <a:r>
              <a:rPr lang="en-US" sz="2600">
                <a:solidFill>
                  <a:schemeClr val="lt1"/>
                </a:solidFill>
              </a:rPr>
              <a:t>several</a:t>
            </a:r>
            <a:r>
              <a:rPr lang="en-US" sz="2600">
                <a:solidFill>
                  <a:schemeClr val="lt1"/>
                </a:solidFill>
              </a:rPr>
              <a:t> doctors to help with the dataset</a:t>
            </a:r>
            <a:endParaRPr sz="2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p:nvPr/>
        </p:nvSpPr>
        <p:spPr>
          <a:xfrm>
            <a:off x="581040" y="821880"/>
            <a:ext cx="11028600" cy="71568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2604">
                <a:solidFill>
                  <a:srgbClr val="FFFFFF"/>
                </a:solidFill>
              </a:rPr>
              <a:t>Supportive Documents</a:t>
            </a:r>
            <a:br>
              <a:rPr lang="en-US" sz="1674">
                <a:latin typeface="Arial"/>
                <a:ea typeface="Arial"/>
                <a:cs typeface="Arial"/>
                <a:sym typeface="Arial"/>
              </a:rPr>
            </a:br>
            <a:r>
              <a:rPr b="0" lang="en-US" sz="1674" cap="none" strike="noStrike">
                <a:solidFill>
                  <a:srgbClr val="EBEBEB"/>
                </a:solidFill>
                <a:latin typeface="Arial"/>
                <a:ea typeface="Arial"/>
                <a:cs typeface="Arial"/>
                <a:sym typeface="Arial"/>
              </a:rPr>
              <a:t>SURVEY</a:t>
            </a:r>
            <a:endParaRPr b="0" sz="1674" strike="noStrike">
              <a:latin typeface="Arial"/>
              <a:ea typeface="Arial"/>
              <a:cs typeface="Arial"/>
              <a:sym typeface="Arial"/>
            </a:endParaRPr>
          </a:p>
        </p:txBody>
      </p:sp>
      <p:sp>
        <p:nvSpPr>
          <p:cNvPr id="223" name="Google Shape;223;p39"/>
          <p:cNvSpPr/>
          <p:nvPr/>
        </p:nvSpPr>
        <p:spPr>
          <a:xfrm>
            <a:off x="447840" y="1866240"/>
            <a:ext cx="11266560" cy="512280"/>
          </a:xfrm>
          <a:prstGeom prst="rect">
            <a:avLst/>
          </a:prstGeom>
          <a:solidFill>
            <a:schemeClr val="accent1"/>
          </a:solidFill>
          <a:ln cap="rnd" cmpd="sng" w="9525">
            <a:solidFill>
              <a:srgbClr val="380E2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1800" strike="noStrike">
                <a:solidFill>
                  <a:srgbClr val="FFFFFF"/>
                </a:solidFill>
                <a:latin typeface="Arial"/>
                <a:ea typeface="Arial"/>
                <a:cs typeface="Arial"/>
                <a:sym typeface="Arial"/>
              </a:rPr>
              <a:t>we collected (205) responses in two days some people from Saudi Arabia, Dubai. Here is our statistics.</a:t>
            </a:r>
            <a:endParaRPr b="0" sz="1800" strike="noStrike">
              <a:latin typeface="Arial"/>
              <a:ea typeface="Arial"/>
              <a:cs typeface="Arial"/>
              <a:sym typeface="Arial"/>
            </a:endParaRPr>
          </a:p>
        </p:txBody>
      </p:sp>
      <p:sp>
        <p:nvSpPr>
          <p:cNvPr id="224" name="Google Shape;224;p39"/>
          <p:cNvSpPr/>
          <p:nvPr/>
        </p:nvSpPr>
        <p:spPr>
          <a:xfrm>
            <a:off x="456300" y="1942200"/>
            <a:ext cx="11279400" cy="4514400"/>
          </a:xfrm>
          <a:prstGeom prst="rect">
            <a:avLst/>
          </a:prstGeom>
          <a:solidFill>
            <a:schemeClr val="accent1"/>
          </a:solidFill>
          <a:ln cap="rnd" cmpd="sng" w="9525">
            <a:solidFill>
              <a:srgbClr val="380E2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p:txBody>
      </p:sp>
      <p:pic>
        <p:nvPicPr>
          <p:cNvPr id="225" name="Google Shape;225;p39"/>
          <p:cNvPicPr preferRelativeResize="0"/>
          <p:nvPr/>
        </p:nvPicPr>
        <p:blipFill rotWithShape="1">
          <a:blip r:embed="rId3">
            <a:alphaModFix/>
          </a:blip>
          <a:srcRect b="45693" l="33967" r="22161" t="19447"/>
          <a:stretch/>
        </p:blipFill>
        <p:spPr>
          <a:xfrm>
            <a:off x="1323850" y="2017563"/>
            <a:ext cx="9691800" cy="4089774"/>
          </a:xfrm>
          <a:prstGeom prst="rect">
            <a:avLst/>
          </a:prstGeom>
          <a:noFill/>
          <a:ln cap="sq" cmpd="sng" w="127075">
            <a:solidFill>
              <a:schemeClr val="accent1"/>
            </a:solidFill>
            <a:prstDash val="solid"/>
            <a:miter lim="8000"/>
            <a:headEnd len="sm" w="sm" type="none"/>
            <a:tailEnd len="sm" w="sm" type="none"/>
          </a:ln>
          <a:effectLst>
            <a:outerShdw blurRad="57150" rotWithShape="0" algn="tl" dir="2700000" dist="49893">
              <a:srgbClr val="000000">
                <a:alpha val="4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p:nvPr/>
        </p:nvSpPr>
        <p:spPr>
          <a:xfrm>
            <a:off x="456300" y="1942200"/>
            <a:ext cx="11279400" cy="4514400"/>
          </a:xfrm>
          <a:prstGeom prst="rect">
            <a:avLst/>
          </a:prstGeom>
          <a:solidFill>
            <a:schemeClr val="accent1"/>
          </a:solidFill>
          <a:ln cap="rnd" cmpd="sng" w="9525">
            <a:solidFill>
              <a:srgbClr val="380E2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p:txBody>
      </p:sp>
      <p:pic>
        <p:nvPicPr>
          <p:cNvPr id="231" name="Google Shape;231;p40"/>
          <p:cNvPicPr preferRelativeResize="0"/>
          <p:nvPr/>
        </p:nvPicPr>
        <p:blipFill rotWithShape="1">
          <a:blip r:embed="rId3">
            <a:alphaModFix/>
          </a:blip>
          <a:srcRect b="0" l="0" r="0" t="0"/>
          <a:stretch/>
        </p:blipFill>
        <p:spPr>
          <a:xfrm>
            <a:off x="1793975" y="2099513"/>
            <a:ext cx="8358175" cy="4199775"/>
          </a:xfrm>
          <a:prstGeom prst="rect">
            <a:avLst/>
          </a:prstGeom>
          <a:noFill/>
          <a:ln cap="sq" cmpd="sng" w="127075">
            <a:solidFill>
              <a:schemeClr val="accent1"/>
            </a:solidFill>
            <a:prstDash val="solid"/>
            <a:miter lim="8000"/>
            <a:headEnd len="sm" w="sm" type="none"/>
            <a:tailEnd len="sm" w="sm" type="none"/>
          </a:ln>
          <a:effectLst>
            <a:outerShdw blurRad="57150" rotWithShape="0" algn="tl" dir="2700000" dist="49893">
              <a:srgbClr val="000000">
                <a:alpha val="40000"/>
              </a:srgbClr>
            </a:outerShdw>
          </a:effectLst>
        </p:spPr>
      </p:pic>
      <p:sp>
        <p:nvSpPr>
          <p:cNvPr id="232" name="Google Shape;232;p40"/>
          <p:cNvSpPr txBox="1"/>
          <p:nvPr/>
        </p:nvSpPr>
        <p:spPr>
          <a:xfrm>
            <a:off x="552259" y="822950"/>
            <a:ext cx="9130500" cy="7431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US" sz="2800">
                <a:solidFill>
                  <a:srgbClr val="FFFFFF"/>
                </a:solidFill>
              </a:rPr>
              <a:t>Supportive Documents (cont.)</a:t>
            </a:r>
            <a:br>
              <a:rPr lang="en-US" sz="1800"/>
            </a:br>
            <a:r>
              <a:rPr b="0" lang="en-US" sz="1800" cap="none" strike="noStrike">
                <a:solidFill>
                  <a:srgbClr val="EBEBEB"/>
                </a:solidFill>
                <a:latin typeface="Arial"/>
                <a:ea typeface="Arial"/>
                <a:cs typeface="Arial"/>
                <a:sym typeface="Arial"/>
              </a:rPr>
              <a:t>SURVEY</a:t>
            </a:r>
            <a:endParaRPr b="0" sz="1800"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p:nvPr/>
        </p:nvSpPr>
        <p:spPr>
          <a:xfrm>
            <a:off x="456300" y="1942200"/>
            <a:ext cx="11279400" cy="4514400"/>
          </a:xfrm>
          <a:prstGeom prst="rect">
            <a:avLst/>
          </a:prstGeom>
          <a:solidFill>
            <a:schemeClr val="accent1"/>
          </a:solidFill>
          <a:ln cap="rnd" cmpd="sng" w="9525">
            <a:solidFill>
              <a:srgbClr val="380E2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p:txBody>
      </p:sp>
      <p:sp>
        <p:nvSpPr>
          <p:cNvPr id="238" name="Google Shape;238;p41"/>
          <p:cNvSpPr txBox="1"/>
          <p:nvPr/>
        </p:nvSpPr>
        <p:spPr>
          <a:xfrm>
            <a:off x="548650" y="755275"/>
            <a:ext cx="8862300" cy="1012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US" sz="2800">
                <a:solidFill>
                  <a:srgbClr val="FFFFFF"/>
                </a:solidFill>
              </a:rPr>
              <a:t>Supportive Documents (cont.)</a:t>
            </a:r>
            <a:br>
              <a:rPr lang="en-US" sz="1800"/>
            </a:br>
            <a:r>
              <a:rPr b="0" lang="en-US" sz="1800" cap="none" strike="noStrike">
                <a:solidFill>
                  <a:srgbClr val="EBEBEB"/>
                </a:solidFill>
                <a:latin typeface="Arial"/>
                <a:ea typeface="Arial"/>
                <a:cs typeface="Arial"/>
                <a:sym typeface="Arial"/>
              </a:rPr>
              <a:t>SURVEY</a:t>
            </a:r>
            <a:endParaRPr b="0" sz="1800" strike="noStrike">
              <a:latin typeface="Arial"/>
              <a:ea typeface="Arial"/>
              <a:cs typeface="Arial"/>
              <a:sym typeface="Arial"/>
            </a:endParaRPr>
          </a:p>
        </p:txBody>
      </p:sp>
      <p:pic>
        <p:nvPicPr>
          <p:cNvPr id="239" name="Google Shape;239;p41"/>
          <p:cNvPicPr preferRelativeResize="0"/>
          <p:nvPr/>
        </p:nvPicPr>
        <p:blipFill rotWithShape="1">
          <a:blip r:embed="rId3">
            <a:alphaModFix/>
          </a:blip>
          <a:srcRect b="0" l="0" r="0" t="0"/>
          <a:stretch/>
        </p:blipFill>
        <p:spPr>
          <a:xfrm>
            <a:off x="1764970" y="2142005"/>
            <a:ext cx="8503921" cy="4114800"/>
          </a:xfrm>
          <a:prstGeom prst="rect">
            <a:avLst/>
          </a:prstGeom>
          <a:noFill/>
          <a:ln cap="sq" cmpd="sng" w="127075">
            <a:solidFill>
              <a:schemeClr val="accent1"/>
            </a:solidFill>
            <a:prstDash val="solid"/>
            <a:miter lim="8000"/>
            <a:headEnd len="sm" w="sm" type="none"/>
            <a:tailEnd len="sm" w="sm" type="none"/>
          </a:ln>
          <a:effectLst>
            <a:outerShdw blurRad="57150" rotWithShape="0" algn="tl" dir="2700000" dist="49893">
              <a:srgbClr val="000000">
                <a:alpha val="4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p:nvPr/>
        </p:nvSpPr>
        <p:spPr>
          <a:xfrm>
            <a:off x="456300" y="1843550"/>
            <a:ext cx="11321400" cy="4877400"/>
          </a:xfrm>
          <a:prstGeom prst="rect">
            <a:avLst/>
          </a:prstGeom>
          <a:solidFill>
            <a:schemeClr val="accent1"/>
          </a:solidFill>
          <a:ln cap="rnd" cmpd="sng" w="9525">
            <a:solidFill>
              <a:srgbClr val="380E2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p:txBody>
      </p:sp>
      <p:sp>
        <p:nvSpPr>
          <p:cNvPr id="245" name="Google Shape;245;p42"/>
          <p:cNvSpPr/>
          <p:nvPr/>
        </p:nvSpPr>
        <p:spPr>
          <a:xfrm>
            <a:off x="581040" y="702000"/>
            <a:ext cx="11028600" cy="101268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b="0" lang="en-US" sz="2800" cap="none" strike="noStrike">
                <a:solidFill>
                  <a:srgbClr val="FFFFFF"/>
                </a:solidFill>
                <a:latin typeface="Arial"/>
                <a:ea typeface="Arial"/>
                <a:cs typeface="Arial"/>
                <a:sym typeface="Arial"/>
              </a:rPr>
              <a:t>S</a:t>
            </a:r>
            <a:r>
              <a:rPr lang="en-US" sz="2800">
                <a:solidFill>
                  <a:srgbClr val="FFFFFF"/>
                </a:solidFill>
              </a:rPr>
              <a:t>upportive Documents (cont.)</a:t>
            </a:r>
            <a:br>
              <a:rPr b="0" lang="en-US" sz="2800" cap="none" strike="noStrike">
                <a:solidFill>
                  <a:srgbClr val="FFFFFF"/>
                </a:solidFill>
                <a:latin typeface="Arial"/>
                <a:ea typeface="Arial"/>
                <a:cs typeface="Arial"/>
                <a:sym typeface="Arial"/>
              </a:rPr>
            </a:br>
            <a:r>
              <a:rPr b="0" lang="en-US" sz="2000" cap="none" strike="noStrike">
                <a:solidFill>
                  <a:srgbClr val="FFFFFF"/>
                </a:solidFill>
                <a:latin typeface="Arial"/>
                <a:ea typeface="Arial"/>
                <a:cs typeface="Arial"/>
                <a:sym typeface="Arial"/>
              </a:rPr>
              <a:t>DATASET</a:t>
            </a:r>
            <a:endParaRPr b="0" sz="1700" strike="noStrike">
              <a:latin typeface="Arial"/>
              <a:ea typeface="Arial"/>
              <a:cs typeface="Arial"/>
              <a:sym typeface="Arial"/>
            </a:endParaRPr>
          </a:p>
        </p:txBody>
      </p:sp>
      <p:pic>
        <p:nvPicPr>
          <p:cNvPr id="246" name="Google Shape;246;p42"/>
          <p:cNvPicPr preferRelativeResize="0"/>
          <p:nvPr/>
        </p:nvPicPr>
        <p:blipFill rotWithShape="1">
          <a:blip r:embed="rId3">
            <a:alphaModFix/>
          </a:blip>
          <a:srcRect b="0" l="0" r="0" t="0"/>
          <a:stretch/>
        </p:blipFill>
        <p:spPr>
          <a:xfrm>
            <a:off x="697025" y="2024837"/>
            <a:ext cx="10797950" cy="4475525"/>
          </a:xfrm>
          <a:prstGeom prst="rect">
            <a:avLst/>
          </a:prstGeom>
          <a:noFill/>
          <a:ln cap="sq" cmpd="sng" w="127075">
            <a:solidFill>
              <a:schemeClr val="accent1"/>
            </a:solidFill>
            <a:prstDash val="solid"/>
            <a:miter lim="8000"/>
            <a:headEnd len="sm" w="sm" type="none"/>
            <a:tailEnd len="sm" w="sm" type="none"/>
          </a:ln>
          <a:effectLst>
            <a:outerShdw blurRad="57150" rotWithShape="0" algn="tl" dir="2700000" dist="49893">
              <a:srgbClr val="000000">
                <a:alpha val="4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3"/>
          <p:cNvSpPr/>
          <p:nvPr/>
        </p:nvSpPr>
        <p:spPr>
          <a:xfrm>
            <a:off x="456300" y="1942200"/>
            <a:ext cx="11279400" cy="4514400"/>
          </a:xfrm>
          <a:prstGeom prst="rect">
            <a:avLst/>
          </a:prstGeom>
          <a:solidFill>
            <a:schemeClr val="accent1"/>
          </a:solidFill>
          <a:ln cap="rnd" cmpd="sng" w="9525">
            <a:solidFill>
              <a:srgbClr val="380E2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p:txBody>
      </p:sp>
      <p:pic>
        <p:nvPicPr>
          <p:cNvPr id="252" name="Google Shape;252;p43"/>
          <p:cNvPicPr preferRelativeResize="0"/>
          <p:nvPr/>
        </p:nvPicPr>
        <p:blipFill rotWithShape="1">
          <a:blip r:embed="rId3">
            <a:alphaModFix/>
          </a:blip>
          <a:srcRect b="0" l="0" r="0" t="0"/>
          <a:stretch/>
        </p:blipFill>
        <p:spPr>
          <a:xfrm>
            <a:off x="790100" y="2054250"/>
            <a:ext cx="10703100" cy="4213824"/>
          </a:xfrm>
          <a:prstGeom prst="rect">
            <a:avLst/>
          </a:prstGeom>
          <a:noFill/>
          <a:ln cap="sq" cmpd="sng" w="127075">
            <a:solidFill>
              <a:schemeClr val="accent1"/>
            </a:solidFill>
            <a:prstDash val="solid"/>
            <a:miter lim="8000"/>
            <a:headEnd len="sm" w="sm" type="none"/>
            <a:tailEnd len="sm" w="sm" type="none"/>
          </a:ln>
          <a:effectLst>
            <a:outerShdw blurRad="57150" rotWithShape="0" algn="tl" dir="2700000" dist="49893">
              <a:srgbClr val="000000">
                <a:alpha val="40000"/>
              </a:srgbClr>
            </a:outerShdw>
          </a:effectLst>
        </p:spPr>
      </p:pic>
      <p:sp>
        <p:nvSpPr>
          <p:cNvPr id="253" name="Google Shape;253;p43"/>
          <p:cNvSpPr txBox="1"/>
          <p:nvPr/>
        </p:nvSpPr>
        <p:spPr>
          <a:xfrm>
            <a:off x="474050" y="705800"/>
            <a:ext cx="5340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lt1"/>
                </a:solidFill>
              </a:rPr>
              <a:t>Supportive Documents (cont.)</a:t>
            </a:r>
            <a:br>
              <a:rPr lang="en-US" sz="2800">
                <a:solidFill>
                  <a:schemeClr val="lt1"/>
                </a:solidFill>
              </a:rPr>
            </a:br>
            <a:r>
              <a:rPr lang="en-US" sz="2000">
                <a:solidFill>
                  <a:schemeClr val="lt1"/>
                </a:solidFill>
              </a:rPr>
              <a:t>DATASET</a:t>
            </a:r>
            <a:endParaRPr sz="17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p:nvPr/>
        </p:nvSpPr>
        <p:spPr>
          <a:xfrm>
            <a:off x="456300" y="1942200"/>
            <a:ext cx="11279400" cy="4514400"/>
          </a:xfrm>
          <a:prstGeom prst="rect">
            <a:avLst/>
          </a:prstGeom>
          <a:solidFill>
            <a:schemeClr val="accent1"/>
          </a:solidFill>
          <a:ln cap="rnd" cmpd="sng" w="9525">
            <a:solidFill>
              <a:srgbClr val="380E2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p:txBody>
      </p:sp>
      <p:sp>
        <p:nvSpPr>
          <p:cNvPr id="259" name="Google Shape;259;p44"/>
          <p:cNvSpPr/>
          <p:nvPr/>
        </p:nvSpPr>
        <p:spPr>
          <a:xfrm>
            <a:off x="581040" y="702000"/>
            <a:ext cx="11028600" cy="101268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US" sz="2800">
                <a:solidFill>
                  <a:srgbClr val="FFFFFF"/>
                </a:solidFill>
              </a:rPr>
              <a:t> Live Demo</a:t>
            </a:r>
            <a:endParaRPr b="0" sz="2800" strike="noStrike">
              <a:latin typeface="Arial"/>
              <a:ea typeface="Arial"/>
              <a:cs typeface="Arial"/>
              <a:sym typeface="Arial"/>
            </a:endParaRPr>
          </a:p>
        </p:txBody>
      </p:sp>
      <p:pic>
        <p:nvPicPr>
          <p:cNvPr id="260" name="Google Shape;260;p44" title="Demo.mp4">
            <a:hlinkClick r:id="rId3"/>
          </p:cNvPr>
          <p:cNvPicPr preferRelativeResize="0"/>
          <p:nvPr/>
        </p:nvPicPr>
        <p:blipFill>
          <a:blip r:embed="rId4">
            <a:alphaModFix/>
          </a:blip>
          <a:stretch>
            <a:fillRect/>
          </a:stretch>
        </p:blipFill>
        <p:spPr>
          <a:xfrm>
            <a:off x="842775" y="2027575"/>
            <a:ext cx="10545076" cy="4293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5"/>
          <p:cNvSpPr/>
          <p:nvPr/>
        </p:nvSpPr>
        <p:spPr>
          <a:xfrm>
            <a:off x="456300" y="4822025"/>
            <a:ext cx="11279400" cy="1634400"/>
          </a:xfrm>
          <a:prstGeom prst="rect">
            <a:avLst/>
          </a:prstGeom>
          <a:solidFill>
            <a:schemeClr val="accent1"/>
          </a:solidFill>
          <a:ln cap="rnd" cmpd="sng" w="9525">
            <a:solidFill>
              <a:srgbClr val="380E2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p:txBody>
      </p:sp>
      <p:sp>
        <p:nvSpPr>
          <p:cNvPr id="266" name="Google Shape;266;p45"/>
          <p:cNvSpPr txBox="1"/>
          <p:nvPr/>
        </p:nvSpPr>
        <p:spPr>
          <a:xfrm>
            <a:off x="3187900" y="2303850"/>
            <a:ext cx="5518500" cy="113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3100">
                <a:solidFill>
                  <a:schemeClr val="dk1"/>
                </a:solidFill>
              </a:rPr>
              <a:t>Any Questions?</a:t>
            </a:r>
            <a:endParaRPr sz="3100"/>
          </a:p>
          <a:p>
            <a:pPr indent="0" lvl="0" marL="0" rtl="0" algn="l">
              <a:spcBef>
                <a:spcPts val="0"/>
              </a:spcBef>
              <a:spcAft>
                <a:spcPts val="0"/>
              </a:spcAft>
              <a:buNone/>
            </a:pPr>
            <a:r>
              <a:t/>
            </a:r>
            <a:endParaRPr sz="3100"/>
          </a:p>
        </p:txBody>
      </p:sp>
      <p:sp>
        <p:nvSpPr>
          <p:cNvPr id="267" name="Google Shape;267;p45"/>
          <p:cNvSpPr txBox="1"/>
          <p:nvPr/>
        </p:nvSpPr>
        <p:spPr>
          <a:xfrm>
            <a:off x="3577800" y="5197100"/>
            <a:ext cx="50364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700">
                <a:solidFill>
                  <a:schemeClr val="lt1"/>
                </a:solidFill>
              </a:rPr>
              <a:t>Thank You! :)</a:t>
            </a:r>
            <a:endParaRPr sz="27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p:nvPr/>
        </p:nvSpPr>
        <p:spPr>
          <a:xfrm>
            <a:off x="456300" y="2250275"/>
            <a:ext cx="11279400" cy="4206300"/>
          </a:xfrm>
          <a:prstGeom prst="rect">
            <a:avLst/>
          </a:prstGeom>
          <a:solidFill>
            <a:schemeClr val="accent1"/>
          </a:solidFill>
          <a:ln cap="rnd" cmpd="sng" w="9525">
            <a:solidFill>
              <a:srgbClr val="380E2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p:txBody>
      </p:sp>
      <p:sp>
        <p:nvSpPr>
          <p:cNvPr id="126" name="Google Shape;126;p28"/>
          <p:cNvSpPr txBox="1"/>
          <p:nvPr/>
        </p:nvSpPr>
        <p:spPr>
          <a:xfrm>
            <a:off x="790300" y="1071575"/>
            <a:ext cx="99924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100">
                <a:solidFill>
                  <a:srgbClr val="4D1434"/>
                </a:solidFill>
              </a:rPr>
              <a:t>Agenda</a:t>
            </a:r>
            <a:endParaRPr sz="3100">
              <a:solidFill>
                <a:srgbClr val="4D1434"/>
              </a:solidFill>
            </a:endParaRPr>
          </a:p>
        </p:txBody>
      </p:sp>
      <p:sp>
        <p:nvSpPr>
          <p:cNvPr id="127" name="Google Shape;127;p28"/>
          <p:cNvSpPr txBox="1"/>
          <p:nvPr/>
        </p:nvSpPr>
        <p:spPr>
          <a:xfrm>
            <a:off x="937625" y="2839650"/>
            <a:ext cx="9135000" cy="326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Char char="●"/>
            </a:pPr>
            <a:r>
              <a:rPr lang="en-US" sz="2000">
                <a:solidFill>
                  <a:schemeClr val="lt1"/>
                </a:solidFill>
              </a:rPr>
              <a:t>Introduction</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Motivation</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Problem Statement</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Similar Systems</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System Overview</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Deliverables</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Timeplan</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Supportive Documents</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References</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Live Demo</a:t>
            </a:r>
            <a:endParaRPr sz="20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6"/>
          <p:cNvSpPr/>
          <p:nvPr/>
        </p:nvSpPr>
        <p:spPr>
          <a:xfrm>
            <a:off x="468800" y="2079825"/>
            <a:ext cx="11251500" cy="4620000"/>
          </a:xfrm>
          <a:prstGeom prst="rect">
            <a:avLst/>
          </a:prstGeom>
          <a:solidFill>
            <a:schemeClr val="accent1"/>
          </a:solidFill>
          <a:ln cap="rnd" cmpd="sng" w="9525">
            <a:solidFill>
              <a:srgbClr val="380E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6"/>
          <p:cNvSpPr txBox="1"/>
          <p:nvPr/>
        </p:nvSpPr>
        <p:spPr>
          <a:xfrm>
            <a:off x="709900" y="910825"/>
            <a:ext cx="27057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100">
                <a:solidFill>
                  <a:schemeClr val="lt1"/>
                </a:solidFill>
              </a:rPr>
              <a:t>References</a:t>
            </a:r>
            <a:endParaRPr sz="2500"/>
          </a:p>
        </p:txBody>
      </p:sp>
      <p:sp>
        <p:nvSpPr>
          <p:cNvPr id="274" name="Google Shape;274;p46"/>
          <p:cNvSpPr txBox="1"/>
          <p:nvPr/>
        </p:nvSpPr>
        <p:spPr>
          <a:xfrm>
            <a:off x="964400" y="2812850"/>
            <a:ext cx="7675200" cy="1800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lt1"/>
              </a:buClr>
              <a:buSzPts val="2100"/>
              <a:buChar char="●"/>
            </a:pPr>
            <a:r>
              <a:rPr lang="en-US" sz="2100" u="sng">
                <a:solidFill>
                  <a:schemeClr val="lt1"/>
                </a:solidFill>
                <a:hlinkClick r:id="rId3">
                  <a:extLst>
                    <a:ext uri="{A12FA001-AC4F-418D-AE19-62706E023703}">
                      <ahyp:hlinkClr val="tx"/>
                    </a:ext>
                  </a:extLst>
                </a:hlinkClick>
              </a:rPr>
              <a:t>https://ieeexplore.ieee.org/abstract/document/7005947</a:t>
            </a:r>
            <a:endParaRPr sz="2100" u="sng">
              <a:solidFill>
                <a:schemeClr val="lt1"/>
              </a:solidFill>
            </a:endParaRPr>
          </a:p>
          <a:p>
            <a:pPr indent="0" lvl="0" marL="457200" rtl="0" algn="l">
              <a:spcBef>
                <a:spcPts val="0"/>
              </a:spcBef>
              <a:spcAft>
                <a:spcPts val="0"/>
              </a:spcAft>
              <a:buNone/>
            </a:pPr>
            <a:r>
              <a:t/>
            </a:r>
            <a:endParaRPr sz="2100" u="sng">
              <a:solidFill>
                <a:schemeClr val="lt1"/>
              </a:solidFill>
            </a:endParaRPr>
          </a:p>
          <a:p>
            <a:pPr indent="-361950" lvl="0" marL="457200" rtl="0" algn="l">
              <a:spcBef>
                <a:spcPts val="0"/>
              </a:spcBef>
              <a:spcAft>
                <a:spcPts val="0"/>
              </a:spcAft>
              <a:buClr>
                <a:schemeClr val="lt1"/>
              </a:buClr>
              <a:buSzPts val="2100"/>
              <a:buChar char="●"/>
            </a:pPr>
            <a:r>
              <a:rPr lang="en-US" sz="2100" u="sng">
                <a:solidFill>
                  <a:schemeClr val="lt1"/>
                </a:solidFill>
                <a:hlinkClick r:id="rId4">
                  <a:extLst>
                    <a:ext uri="{A12FA001-AC4F-418D-AE19-62706E023703}">
                      <ahyp:hlinkClr val="tx"/>
                    </a:ext>
                  </a:extLst>
                </a:hlinkClick>
              </a:rPr>
              <a:t>https://ieeexplore.ieee.org/abstract/document/9325640</a:t>
            </a:r>
            <a:endParaRPr sz="2100" u="sng">
              <a:solidFill>
                <a:schemeClr val="lt1"/>
              </a:solidFill>
            </a:endParaRPr>
          </a:p>
          <a:p>
            <a:pPr indent="0" lvl="0" marL="457200" rtl="0" algn="l">
              <a:spcBef>
                <a:spcPts val="0"/>
              </a:spcBef>
              <a:spcAft>
                <a:spcPts val="0"/>
              </a:spcAft>
              <a:buNone/>
            </a:pPr>
            <a:r>
              <a:t/>
            </a:r>
            <a:endParaRPr sz="2100" u="sng">
              <a:solidFill>
                <a:schemeClr val="lt1"/>
              </a:solidFill>
            </a:endParaRPr>
          </a:p>
          <a:p>
            <a:pPr indent="-361950" lvl="0" marL="457200" rtl="0" algn="l">
              <a:spcBef>
                <a:spcPts val="0"/>
              </a:spcBef>
              <a:spcAft>
                <a:spcPts val="0"/>
              </a:spcAft>
              <a:buClr>
                <a:schemeClr val="lt1"/>
              </a:buClr>
              <a:buSzPts val="2100"/>
              <a:buChar char="●"/>
            </a:pPr>
            <a:r>
              <a:rPr lang="en-US" sz="2100" u="sng">
                <a:solidFill>
                  <a:schemeClr val="lt1"/>
                </a:solidFill>
              </a:rPr>
              <a:t>https://ieeexplore.ieee.org/abstract/document/9392655</a:t>
            </a:r>
            <a:endParaRPr sz="2100" u="sng">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p:nvPr/>
        </p:nvSpPr>
        <p:spPr>
          <a:xfrm>
            <a:off x="483365" y="852015"/>
            <a:ext cx="3495000" cy="5946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3100">
                <a:solidFill>
                  <a:srgbClr val="FFFFFF"/>
                </a:solidFill>
              </a:rPr>
              <a:t>Introduction</a:t>
            </a:r>
            <a:endParaRPr b="0" i="0" sz="3100" u="none" cap="none" strike="noStrike">
              <a:latin typeface="Arial"/>
              <a:ea typeface="Arial"/>
              <a:cs typeface="Arial"/>
              <a:sym typeface="Arial"/>
            </a:endParaRPr>
          </a:p>
        </p:txBody>
      </p:sp>
      <p:sp>
        <p:nvSpPr>
          <p:cNvPr id="133" name="Google Shape;133;p29"/>
          <p:cNvSpPr txBox="1"/>
          <p:nvPr/>
        </p:nvSpPr>
        <p:spPr>
          <a:xfrm>
            <a:off x="483375" y="2530975"/>
            <a:ext cx="9787500" cy="431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600">
              <a:solidFill>
                <a:schemeClr val="dk1"/>
              </a:solidFill>
              <a:highlight>
                <a:schemeClr val="lt1"/>
              </a:highlight>
            </a:endParaRPr>
          </a:p>
        </p:txBody>
      </p:sp>
      <p:sp>
        <p:nvSpPr>
          <p:cNvPr id="134" name="Google Shape;134;p29"/>
          <p:cNvSpPr/>
          <p:nvPr/>
        </p:nvSpPr>
        <p:spPr>
          <a:xfrm>
            <a:off x="441900" y="2045750"/>
            <a:ext cx="11308200" cy="4674600"/>
          </a:xfrm>
          <a:prstGeom prst="rect">
            <a:avLst/>
          </a:prstGeom>
          <a:solidFill>
            <a:schemeClr val="accent1"/>
          </a:solidFill>
          <a:ln cap="rnd" cmpd="sng" w="9525">
            <a:solidFill>
              <a:srgbClr val="380E2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p:txBody>
      </p:sp>
      <p:pic>
        <p:nvPicPr>
          <p:cNvPr id="135" name="Google Shape;135;p29"/>
          <p:cNvPicPr preferRelativeResize="0"/>
          <p:nvPr/>
        </p:nvPicPr>
        <p:blipFill>
          <a:blip r:embed="rId3">
            <a:alphaModFix/>
          </a:blip>
          <a:stretch>
            <a:fillRect/>
          </a:stretch>
        </p:blipFill>
        <p:spPr>
          <a:xfrm>
            <a:off x="6714850" y="2484505"/>
            <a:ext cx="4507025" cy="3514545"/>
          </a:xfrm>
          <a:prstGeom prst="rect">
            <a:avLst/>
          </a:prstGeom>
          <a:noFill/>
          <a:ln>
            <a:noFill/>
          </a:ln>
        </p:spPr>
      </p:pic>
      <p:sp>
        <p:nvSpPr>
          <p:cNvPr id="136" name="Google Shape;136;p29"/>
          <p:cNvSpPr txBox="1"/>
          <p:nvPr/>
        </p:nvSpPr>
        <p:spPr>
          <a:xfrm>
            <a:off x="483375" y="2530975"/>
            <a:ext cx="5627100" cy="327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336550" lvl="0" marL="457200" rtl="0" algn="l">
              <a:spcBef>
                <a:spcPts val="0"/>
              </a:spcBef>
              <a:spcAft>
                <a:spcPts val="0"/>
              </a:spcAft>
              <a:buClr>
                <a:schemeClr val="lt1"/>
              </a:buClr>
              <a:buSzPts val="1700"/>
              <a:buChar char="●"/>
            </a:pPr>
            <a:r>
              <a:rPr lang="en-US" sz="1700">
                <a:solidFill>
                  <a:schemeClr val="lt1"/>
                </a:solidFill>
              </a:rPr>
              <a:t>A single gene mutation, numerous gene mutations , </a:t>
            </a:r>
            <a:endParaRPr sz="1700">
              <a:solidFill>
                <a:schemeClr val="lt1"/>
              </a:solidFill>
            </a:endParaRPr>
          </a:p>
          <a:p>
            <a:pPr indent="0" lvl="0" marL="457200" rtl="0" algn="l">
              <a:spcBef>
                <a:spcPts val="0"/>
              </a:spcBef>
              <a:spcAft>
                <a:spcPts val="0"/>
              </a:spcAft>
              <a:buNone/>
            </a:pPr>
            <a:r>
              <a:rPr lang="en-US" sz="1700">
                <a:solidFill>
                  <a:schemeClr val="lt1"/>
                </a:solidFill>
              </a:rPr>
              <a:t>a combination of gene mutations and environmental </a:t>
            </a:r>
            <a:endParaRPr sz="1700">
              <a:solidFill>
                <a:schemeClr val="lt1"/>
              </a:solidFill>
            </a:endParaRPr>
          </a:p>
          <a:p>
            <a:pPr indent="0" lvl="0" marL="457200" rtl="0" algn="l">
              <a:spcBef>
                <a:spcPts val="0"/>
              </a:spcBef>
              <a:spcAft>
                <a:spcPts val="0"/>
              </a:spcAft>
              <a:buNone/>
            </a:pPr>
            <a:r>
              <a:rPr lang="en-US" sz="1700">
                <a:solidFill>
                  <a:schemeClr val="lt1"/>
                </a:solidFill>
              </a:rPr>
              <a:t>variables, or chromosome damage can all be causes of genetic illnesses</a:t>
            </a:r>
            <a:endParaRPr sz="1700">
              <a:solidFill>
                <a:schemeClr val="lt1"/>
              </a:solidFill>
            </a:endParaRPr>
          </a:p>
          <a:p>
            <a:pPr indent="0" lvl="0" marL="457200" rtl="0" algn="l">
              <a:spcBef>
                <a:spcPts val="0"/>
              </a:spcBef>
              <a:spcAft>
                <a:spcPts val="0"/>
              </a:spcAft>
              <a:buNone/>
            </a:pPr>
            <a:r>
              <a:t/>
            </a:r>
            <a:endParaRPr sz="1700">
              <a:solidFill>
                <a:schemeClr val="lt1"/>
              </a:solidFill>
            </a:endParaRPr>
          </a:p>
          <a:p>
            <a:pPr indent="-336550" lvl="0" marL="457200" rtl="0" algn="l">
              <a:spcBef>
                <a:spcPts val="0"/>
              </a:spcBef>
              <a:spcAft>
                <a:spcPts val="0"/>
              </a:spcAft>
              <a:buClr>
                <a:schemeClr val="lt1"/>
              </a:buClr>
              <a:buSzPts val="1700"/>
              <a:buChar char="●"/>
            </a:pPr>
            <a:r>
              <a:rPr lang="en-US" sz="1700">
                <a:solidFill>
                  <a:schemeClr val="lt1"/>
                </a:solidFill>
              </a:rPr>
              <a:t>(changes in the number or structure of entire chromosomes, the structures that carry genes). </a:t>
            </a:r>
            <a:endParaRPr sz="1700">
              <a:solidFill>
                <a:schemeClr val="lt1"/>
              </a:solidFill>
            </a:endParaRPr>
          </a:p>
          <a:p>
            <a:pPr indent="0" lvl="0" marL="457200" rtl="0" algn="l">
              <a:spcBef>
                <a:spcPts val="0"/>
              </a:spcBef>
              <a:spcAft>
                <a:spcPts val="0"/>
              </a:spcAft>
              <a:buNone/>
            </a:pPr>
            <a:r>
              <a:t/>
            </a:r>
            <a:endParaRPr sz="1700">
              <a:solidFill>
                <a:schemeClr val="lt1"/>
              </a:solidFill>
            </a:endParaRPr>
          </a:p>
          <a:p>
            <a:pPr indent="-336550" lvl="0" marL="457200" rtl="0" algn="l">
              <a:spcBef>
                <a:spcPts val="0"/>
              </a:spcBef>
              <a:spcAft>
                <a:spcPts val="0"/>
              </a:spcAft>
              <a:buClr>
                <a:schemeClr val="lt1"/>
              </a:buClr>
              <a:buSzPts val="1700"/>
              <a:buChar char="●"/>
            </a:pPr>
            <a:r>
              <a:rPr lang="en-US" sz="1700">
                <a:solidFill>
                  <a:schemeClr val="lt1"/>
                </a:solidFill>
              </a:rPr>
              <a:t>Now it is much easier to benefit from the use of artificial intelligence to detect and prevent these genetic diseases before it is too late.</a:t>
            </a:r>
            <a:endParaRPr sz="17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p:nvPr/>
        </p:nvSpPr>
        <p:spPr>
          <a:xfrm>
            <a:off x="581040" y="778320"/>
            <a:ext cx="4310640" cy="7614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3100">
                <a:solidFill>
                  <a:srgbClr val="FFFFFF"/>
                </a:solidFill>
              </a:rPr>
              <a:t>Motivation</a:t>
            </a:r>
            <a:endParaRPr b="0" sz="3100" strike="noStrike">
              <a:latin typeface="Arial"/>
              <a:ea typeface="Arial"/>
              <a:cs typeface="Arial"/>
              <a:sym typeface="Arial"/>
            </a:endParaRPr>
          </a:p>
        </p:txBody>
      </p:sp>
      <p:sp>
        <p:nvSpPr>
          <p:cNvPr id="142" name="Google Shape;142;p30"/>
          <p:cNvSpPr txBox="1"/>
          <p:nvPr/>
        </p:nvSpPr>
        <p:spPr>
          <a:xfrm>
            <a:off x="975900" y="2540000"/>
            <a:ext cx="770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3" name="Google Shape;143;p30"/>
          <p:cNvSpPr/>
          <p:nvPr/>
        </p:nvSpPr>
        <p:spPr>
          <a:xfrm>
            <a:off x="456300" y="2022575"/>
            <a:ext cx="11279400" cy="4500600"/>
          </a:xfrm>
          <a:prstGeom prst="rect">
            <a:avLst/>
          </a:prstGeom>
          <a:solidFill>
            <a:schemeClr val="accent1"/>
          </a:solidFill>
          <a:ln cap="rnd" cmpd="sng" w="9525">
            <a:solidFill>
              <a:srgbClr val="380E25"/>
            </a:solidFill>
            <a:prstDash val="solid"/>
            <a:round/>
            <a:headEnd len="sm" w="sm" type="none"/>
            <a:tailEnd len="sm" w="sm" type="none"/>
          </a:ln>
        </p:spPr>
        <p:txBody>
          <a:bodyPr anchorCtr="0" anchor="ctr" bIns="45000" lIns="90000" spcFirstLastPara="1" rIns="90000" wrap="square" tIns="45000">
            <a:noAutofit/>
          </a:bodyPr>
          <a:lstStyle/>
          <a:p>
            <a:pPr indent="0" lvl="0" marL="0" rtl="0" algn="l">
              <a:spcBef>
                <a:spcPts val="0"/>
              </a:spcBef>
              <a:spcAft>
                <a:spcPts val="0"/>
              </a:spcAft>
              <a:buClr>
                <a:schemeClr val="dk1"/>
              </a:buClr>
              <a:buFont typeface="Arial"/>
              <a:buNone/>
            </a:pPr>
            <a:r>
              <a:t/>
            </a:r>
            <a:endParaRPr b="0" sz="1800" strike="noStrike">
              <a:latin typeface="Arial"/>
              <a:ea typeface="Arial"/>
              <a:cs typeface="Arial"/>
              <a:sym typeface="Arial"/>
            </a:endParaRPr>
          </a:p>
        </p:txBody>
      </p:sp>
      <p:pic>
        <p:nvPicPr>
          <p:cNvPr id="144" name="Google Shape;144;p30"/>
          <p:cNvPicPr preferRelativeResize="0"/>
          <p:nvPr/>
        </p:nvPicPr>
        <p:blipFill>
          <a:blip r:embed="rId3">
            <a:alphaModFix/>
          </a:blip>
          <a:stretch>
            <a:fillRect/>
          </a:stretch>
        </p:blipFill>
        <p:spPr>
          <a:xfrm>
            <a:off x="7956075" y="2676775"/>
            <a:ext cx="3300025" cy="250015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
        <p:nvSpPr>
          <p:cNvPr id="145" name="Google Shape;145;p30"/>
          <p:cNvSpPr txBox="1"/>
          <p:nvPr/>
        </p:nvSpPr>
        <p:spPr>
          <a:xfrm>
            <a:off x="975900" y="2288350"/>
            <a:ext cx="49023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Char char="●"/>
            </a:pPr>
            <a:r>
              <a:rPr lang="en-US" sz="1800">
                <a:solidFill>
                  <a:schemeClr val="lt1"/>
                </a:solidFill>
              </a:rPr>
              <a:t>Our target is the people who suffer from genetic disorders whether or not they were carriers to the mutated genes of the that specific disease</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Their children may or may not inherit the same mutated gene from them and that is our main objective to hopefully help them detect those diseases in an early stage so some of those disorders can be treated professionally and hopefully won't be a problem then</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nvSpPr>
        <p:spPr>
          <a:xfrm>
            <a:off x="640080" y="914400"/>
            <a:ext cx="4352040" cy="487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3100">
                <a:solidFill>
                  <a:srgbClr val="FFFFFF"/>
                </a:solidFill>
              </a:rPr>
              <a:t>Problem Statement</a:t>
            </a:r>
            <a:endParaRPr b="0" sz="3300" strike="noStrike">
              <a:latin typeface="Arial"/>
              <a:ea typeface="Arial"/>
              <a:cs typeface="Arial"/>
              <a:sym typeface="Arial"/>
            </a:endParaRPr>
          </a:p>
        </p:txBody>
      </p:sp>
      <p:sp>
        <p:nvSpPr>
          <p:cNvPr id="151" name="Google Shape;151;p31"/>
          <p:cNvSpPr/>
          <p:nvPr/>
        </p:nvSpPr>
        <p:spPr>
          <a:xfrm>
            <a:off x="457200" y="1957325"/>
            <a:ext cx="11279400" cy="4569300"/>
          </a:xfrm>
          <a:prstGeom prst="rect">
            <a:avLst/>
          </a:prstGeom>
          <a:solidFill>
            <a:schemeClr val="accent1"/>
          </a:solidFill>
          <a:ln cap="rnd" cmpd="sng" w="9525">
            <a:solidFill>
              <a:srgbClr val="380E2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p:txBody>
      </p:sp>
      <p:sp>
        <p:nvSpPr>
          <p:cNvPr id="152" name="Google Shape;152;p31"/>
          <p:cNvSpPr txBox="1"/>
          <p:nvPr/>
        </p:nvSpPr>
        <p:spPr>
          <a:xfrm>
            <a:off x="743700" y="2370825"/>
            <a:ext cx="6569700" cy="4155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Char char="●"/>
            </a:pPr>
            <a:r>
              <a:rPr lang="en-US" sz="2000">
                <a:solidFill>
                  <a:schemeClr val="lt1"/>
                </a:solidFill>
              </a:rPr>
              <a:t>People are </a:t>
            </a:r>
            <a:r>
              <a:rPr lang="en-US" sz="2000">
                <a:solidFill>
                  <a:schemeClr val="lt1"/>
                </a:solidFill>
              </a:rPr>
              <a:t>carrying</a:t>
            </a:r>
            <a:r>
              <a:rPr lang="en-US" sz="2000">
                <a:solidFill>
                  <a:schemeClr val="lt1"/>
                </a:solidFill>
              </a:rPr>
              <a:t> genetic diseases can unwillingly  transfer it to their children without both parents knowing</a:t>
            </a:r>
            <a:endParaRPr sz="2000">
              <a:solidFill>
                <a:schemeClr val="lt1"/>
              </a:solidFill>
            </a:endParaRPr>
          </a:p>
          <a:p>
            <a:pPr indent="-355600" lvl="0" marL="457200" rtl="0" algn="l">
              <a:spcBef>
                <a:spcPts val="0"/>
              </a:spcBef>
              <a:spcAft>
                <a:spcPts val="0"/>
              </a:spcAft>
              <a:buClr>
                <a:schemeClr val="lt1"/>
              </a:buClr>
              <a:buSzPts val="2000"/>
              <a:buChar char="●"/>
            </a:pPr>
            <a:r>
              <a:rPr lang="en-US" sz="2000">
                <a:solidFill>
                  <a:schemeClr val="lt1"/>
                </a:solidFill>
              </a:rPr>
              <a:t>Some genetic diseases may not appear in an early stage and can be hard to treat when it is too late and it won’t be detected until the mutated gene appears and start attacking this child</a:t>
            </a:r>
            <a:endParaRPr sz="2000">
              <a:solidFill>
                <a:schemeClr val="lt1"/>
              </a:solidFill>
            </a:endParaRPr>
          </a:p>
          <a:p>
            <a:pPr indent="0" lvl="0" marL="45720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457200" rtl="0" algn="l">
              <a:spcBef>
                <a:spcPts val="0"/>
              </a:spcBef>
              <a:spcAft>
                <a:spcPts val="0"/>
              </a:spcAft>
              <a:buNone/>
            </a:pPr>
            <a:r>
              <a:t/>
            </a:r>
            <a:endParaRPr sz="2000">
              <a:solidFill>
                <a:schemeClr val="lt1"/>
              </a:solidFill>
            </a:endParaRPr>
          </a:p>
          <a:p>
            <a:pPr indent="0" lvl="0" marL="457200" rtl="0" algn="l">
              <a:spcBef>
                <a:spcPts val="0"/>
              </a:spcBef>
              <a:spcAft>
                <a:spcPts val="0"/>
              </a:spcAft>
              <a:buNone/>
            </a:pPr>
            <a:r>
              <a:t/>
            </a:r>
            <a:endParaRPr sz="2000">
              <a:solidFill>
                <a:schemeClr val="lt1"/>
              </a:solidFill>
            </a:endParaRPr>
          </a:p>
          <a:p>
            <a:pPr indent="0" lvl="0" marL="457200" rtl="0" algn="l">
              <a:spcBef>
                <a:spcPts val="0"/>
              </a:spcBef>
              <a:spcAft>
                <a:spcPts val="0"/>
              </a:spcAft>
              <a:buNone/>
            </a:pPr>
            <a:r>
              <a:t/>
            </a:r>
            <a:endParaRPr sz="1800">
              <a:solidFill>
                <a:schemeClr val="lt1"/>
              </a:solidFill>
            </a:endParaRPr>
          </a:p>
        </p:txBody>
      </p:sp>
      <p:pic>
        <p:nvPicPr>
          <p:cNvPr id="153" name="Google Shape;153;p31"/>
          <p:cNvPicPr preferRelativeResize="0"/>
          <p:nvPr/>
        </p:nvPicPr>
        <p:blipFill>
          <a:blip r:embed="rId3">
            <a:alphaModFix/>
          </a:blip>
          <a:stretch>
            <a:fillRect/>
          </a:stretch>
        </p:blipFill>
        <p:spPr>
          <a:xfrm>
            <a:off x="7496500" y="2150900"/>
            <a:ext cx="3620949" cy="2805074"/>
          </a:xfrm>
          <a:prstGeom prst="rect">
            <a:avLst/>
          </a:prstGeom>
          <a:noFill/>
          <a:ln>
            <a:noFill/>
          </a:ln>
          <a:effectLst>
            <a:outerShdw blurRad="57150" rotWithShape="0" algn="bl">
              <a:srgbClr val="000000">
                <a:alpha val="54000"/>
              </a:srgbClr>
            </a:outerShdw>
            <a:reflection blurRad="0" dir="0" dist="0" endA="0" endPos="40000" fadeDir="5400012" kx="0" rotWithShape="0" algn="bl" stA="71000"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p:nvPr/>
        </p:nvSpPr>
        <p:spPr>
          <a:xfrm>
            <a:off x="581690" y="706780"/>
            <a:ext cx="11028600" cy="1012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t/>
            </a:r>
            <a:endParaRPr b="0" sz="2800" strike="noStrike">
              <a:latin typeface="Arial"/>
              <a:ea typeface="Arial"/>
              <a:cs typeface="Arial"/>
              <a:sym typeface="Arial"/>
            </a:endParaRPr>
          </a:p>
        </p:txBody>
      </p:sp>
      <p:sp>
        <p:nvSpPr>
          <p:cNvPr id="159" name="Google Shape;159;p32"/>
          <p:cNvSpPr txBox="1"/>
          <p:nvPr/>
        </p:nvSpPr>
        <p:spPr>
          <a:xfrm>
            <a:off x="763500" y="803675"/>
            <a:ext cx="107289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100">
                <a:solidFill>
                  <a:schemeClr val="lt1"/>
                </a:solidFill>
              </a:rPr>
              <a:t>System Overview</a:t>
            </a:r>
            <a:endParaRPr sz="3100">
              <a:solidFill>
                <a:schemeClr val="lt1"/>
              </a:solidFill>
            </a:endParaRPr>
          </a:p>
        </p:txBody>
      </p:sp>
      <p:sp>
        <p:nvSpPr>
          <p:cNvPr id="160" name="Google Shape;160;p32"/>
          <p:cNvSpPr/>
          <p:nvPr/>
        </p:nvSpPr>
        <p:spPr>
          <a:xfrm>
            <a:off x="456300" y="1942200"/>
            <a:ext cx="11279400" cy="4514400"/>
          </a:xfrm>
          <a:prstGeom prst="rect">
            <a:avLst/>
          </a:prstGeom>
          <a:solidFill>
            <a:schemeClr val="accent1"/>
          </a:solidFill>
          <a:ln cap="rnd" cmpd="sng" w="9525">
            <a:solidFill>
              <a:srgbClr val="380E2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p:txBody>
      </p:sp>
      <p:pic>
        <p:nvPicPr>
          <p:cNvPr id="161" name="Google Shape;161;p32"/>
          <p:cNvPicPr preferRelativeResize="0"/>
          <p:nvPr/>
        </p:nvPicPr>
        <p:blipFill rotWithShape="1">
          <a:blip r:embed="rId3">
            <a:alphaModFix/>
          </a:blip>
          <a:srcRect b="0" l="0" r="0" t="0"/>
          <a:stretch/>
        </p:blipFill>
        <p:spPr>
          <a:xfrm>
            <a:off x="1868638" y="2163750"/>
            <a:ext cx="8518626" cy="4071300"/>
          </a:xfrm>
          <a:prstGeom prst="rect">
            <a:avLst/>
          </a:prstGeom>
          <a:noFill/>
          <a:ln cap="sq" cmpd="sng" w="127075">
            <a:solidFill>
              <a:srgbClr val="481831"/>
            </a:solidFill>
            <a:prstDash val="solid"/>
            <a:miter lim="8000"/>
            <a:headEnd len="sm" w="sm" type="none"/>
            <a:tailEnd len="sm" w="sm" type="none"/>
          </a:ln>
          <a:effectLst>
            <a:outerShdw blurRad="57150" rotWithShape="0" algn="tl" dir="2700000" dist="49893">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3"/>
          <p:cNvSpPr txBox="1"/>
          <p:nvPr/>
        </p:nvSpPr>
        <p:spPr>
          <a:xfrm>
            <a:off x="585720" y="914400"/>
            <a:ext cx="4352040" cy="487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3100">
                <a:solidFill>
                  <a:schemeClr val="lt1"/>
                </a:solidFill>
              </a:rPr>
              <a:t>Similar Systems</a:t>
            </a:r>
            <a:endParaRPr b="0" sz="3100" strike="noStrike">
              <a:solidFill>
                <a:schemeClr val="lt1"/>
              </a:solidFill>
              <a:latin typeface="Arial"/>
              <a:ea typeface="Arial"/>
              <a:cs typeface="Arial"/>
              <a:sym typeface="Arial"/>
            </a:endParaRPr>
          </a:p>
        </p:txBody>
      </p:sp>
      <p:sp>
        <p:nvSpPr>
          <p:cNvPr id="167" name="Google Shape;167;p33"/>
          <p:cNvSpPr/>
          <p:nvPr/>
        </p:nvSpPr>
        <p:spPr>
          <a:xfrm>
            <a:off x="456300" y="2022575"/>
            <a:ext cx="11279400" cy="4434000"/>
          </a:xfrm>
          <a:prstGeom prst="rect">
            <a:avLst/>
          </a:prstGeom>
          <a:solidFill>
            <a:schemeClr val="accent1"/>
          </a:solidFill>
          <a:ln cap="rnd" cmpd="sng" w="9525">
            <a:solidFill>
              <a:srgbClr val="380E2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p:txBody>
      </p:sp>
      <p:sp>
        <p:nvSpPr>
          <p:cNvPr id="168" name="Google Shape;168;p33"/>
          <p:cNvSpPr txBox="1"/>
          <p:nvPr/>
        </p:nvSpPr>
        <p:spPr>
          <a:xfrm>
            <a:off x="1379625" y="2544950"/>
            <a:ext cx="93225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Char char="●"/>
            </a:pPr>
            <a:r>
              <a:rPr lang="en-US" sz="1800">
                <a:solidFill>
                  <a:schemeClr val="lt1"/>
                </a:solidFill>
              </a:rPr>
              <a:t>A paper in 2020  entitled ‘Early Prediction of Heart Disease Using PCA and Hybrid Genetic Algorithm with k-Means’ proposed a system that can detect heart disease in an early stage and had an accuracy of 94.06%.</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Another paper in 2020 entitled ‘Early Detection of Alzheimer’s Disease Based on Single Nucleotide Polymorphisms (SNPs) Analysis and Machine Learning Techniques’ proposed a system that can predict the biomarkers in (AD) by detecting the SNPs and they had an accuracy of 97.97% % 95.88%.</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Another paper in 2014 entitled ‘Early detection of type II Diabetes Mellitus with random forest and classification and regression tree (CART)’ proposed a system to detect type II diabetes using a ML to train a dataset.</a:t>
            </a:r>
            <a:endParaRPr sz="18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p:nvPr/>
        </p:nvSpPr>
        <p:spPr>
          <a:xfrm>
            <a:off x="581040" y="702000"/>
            <a:ext cx="11028600" cy="910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2800">
                <a:solidFill>
                  <a:srgbClr val="FFFFFF"/>
                </a:solidFill>
              </a:rPr>
              <a:t>Deliverables</a:t>
            </a:r>
            <a:br>
              <a:rPr lang="en-US" sz="1800">
                <a:latin typeface="Arial"/>
                <a:ea typeface="Arial"/>
                <a:cs typeface="Arial"/>
                <a:sym typeface="Arial"/>
              </a:rPr>
            </a:br>
            <a:endParaRPr b="0" sz="1600" strike="noStrike">
              <a:latin typeface="Arial"/>
              <a:ea typeface="Arial"/>
              <a:cs typeface="Arial"/>
              <a:sym typeface="Arial"/>
            </a:endParaRPr>
          </a:p>
        </p:txBody>
      </p:sp>
      <p:sp>
        <p:nvSpPr>
          <p:cNvPr id="174" name="Google Shape;174;p34"/>
          <p:cNvSpPr/>
          <p:nvPr/>
        </p:nvSpPr>
        <p:spPr>
          <a:xfrm>
            <a:off x="457200" y="1957325"/>
            <a:ext cx="11279400" cy="4498800"/>
          </a:xfrm>
          <a:prstGeom prst="rect">
            <a:avLst/>
          </a:prstGeom>
          <a:solidFill>
            <a:schemeClr val="accent1"/>
          </a:solidFill>
          <a:ln cap="rnd" cmpd="sng" w="9525">
            <a:solidFill>
              <a:srgbClr val="380E2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p:txBody>
      </p:sp>
      <p:sp>
        <p:nvSpPr>
          <p:cNvPr id="175" name="Google Shape;175;p34"/>
          <p:cNvSpPr txBox="1"/>
          <p:nvPr/>
        </p:nvSpPr>
        <p:spPr>
          <a:xfrm>
            <a:off x="800600" y="2384225"/>
            <a:ext cx="105438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Char char="●"/>
            </a:pPr>
            <a:r>
              <a:rPr lang="en-US" sz="1800">
                <a:solidFill>
                  <a:schemeClr val="lt1"/>
                </a:solidFill>
              </a:rPr>
              <a:t>Collect a useful dataset containing snippets of altered genes OR the entire genome of patients with genetic diseases.</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Make a system that allows anyone to enter their entire genome or snippets of mutated genes.</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Create a robust model for predicting genetic illnesses in future generations.</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0" lvl="0" marL="457200" rtl="0" algn="l">
              <a:spcBef>
                <a:spcPts val="0"/>
              </a:spcBef>
              <a:spcAft>
                <a:spcPts val="0"/>
              </a:spcAft>
              <a:buNone/>
            </a:pPr>
            <a:r>
              <a:rPr lang="en-US" sz="1800">
                <a:solidFill>
                  <a:schemeClr val="lt1"/>
                </a:solidFill>
              </a:rPr>
              <a:t> </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Deploy our software in the marketplace.</a:t>
            </a:r>
            <a:endParaRPr sz="1800">
              <a:solidFill>
                <a:schemeClr val="lt1"/>
              </a:solidFill>
            </a:endParaRPr>
          </a:p>
          <a:p>
            <a:pPr indent="0" lvl="0" marL="457200" rtl="0" algn="l">
              <a:spcBef>
                <a:spcPts val="0"/>
              </a:spcBef>
              <a:spcAft>
                <a:spcPts val="0"/>
              </a:spcAft>
              <a:buNone/>
            </a:pPr>
            <a:r>
              <a:t/>
            </a:r>
            <a:endParaRPr sz="18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5"/>
          <p:cNvSpPr/>
          <p:nvPr/>
        </p:nvSpPr>
        <p:spPr>
          <a:xfrm>
            <a:off x="581040" y="833760"/>
            <a:ext cx="11028600" cy="715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3100">
                <a:solidFill>
                  <a:srgbClr val="FFFFFF"/>
                </a:solidFill>
              </a:rPr>
              <a:t>Tasks and Timeplan</a:t>
            </a:r>
            <a:endParaRPr b="0" sz="3100" strike="noStrike">
              <a:latin typeface="Arial"/>
              <a:ea typeface="Arial"/>
              <a:cs typeface="Arial"/>
              <a:sym typeface="Arial"/>
            </a:endParaRPr>
          </a:p>
        </p:txBody>
      </p:sp>
      <p:sp>
        <p:nvSpPr>
          <p:cNvPr id="181" name="Google Shape;181;p35"/>
          <p:cNvSpPr/>
          <p:nvPr/>
        </p:nvSpPr>
        <p:spPr>
          <a:xfrm>
            <a:off x="468800" y="2079825"/>
            <a:ext cx="11251500" cy="4620000"/>
          </a:xfrm>
          <a:prstGeom prst="rect">
            <a:avLst/>
          </a:prstGeom>
          <a:solidFill>
            <a:schemeClr val="accent1"/>
          </a:solidFill>
          <a:ln cap="rnd" cmpd="sng" w="9525">
            <a:solidFill>
              <a:srgbClr val="380E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5"/>
          <p:cNvSpPr txBox="1"/>
          <p:nvPr/>
        </p:nvSpPr>
        <p:spPr>
          <a:xfrm>
            <a:off x="723300" y="2277075"/>
            <a:ext cx="5197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solidFill>
                  <a:schemeClr val="lt1"/>
                </a:solidFill>
              </a:rPr>
              <a:t>To do</a:t>
            </a:r>
            <a:endParaRPr sz="2600">
              <a:solidFill>
                <a:schemeClr val="lt1"/>
              </a:solidFill>
            </a:endParaRPr>
          </a:p>
        </p:txBody>
      </p:sp>
      <p:pic>
        <p:nvPicPr>
          <p:cNvPr id="183" name="Google Shape;183;p35"/>
          <p:cNvPicPr preferRelativeResize="0"/>
          <p:nvPr/>
        </p:nvPicPr>
        <p:blipFill>
          <a:blip r:embed="rId3">
            <a:alphaModFix/>
          </a:blip>
          <a:stretch>
            <a:fillRect/>
          </a:stretch>
        </p:blipFill>
        <p:spPr>
          <a:xfrm>
            <a:off x="7875975" y="4844575"/>
            <a:ext cx="3283625" cy="1061000"/>
          </a:xfrm>
          <a:prstGeom prst="rect">
            <a:avLst/>
          </a:prstGeom>
          <a:noFill/>
          <a:ln>
            <a:noFill/>
          </a:ln>
        </p:spPr>
      </p:pic>
      <p:pic>
        <p:nvPicPr>
          <p:cNvPr id="184" name="Google Shape;184;p35"/>
          <p:cNvPicPr preferRelativeResize="0"/>
          <p:nvPr/>
        </p:nvPicPr>
        <p:blipFill>
          <a:blip r:embed="rId4">
            <a:alphaModFix/>
          </a:blip>
          <a:stretch>
            <a:fillRect/>
          </a:stretch>
        </p:blipFill>
        <p:spPr>
          <a:xfrm>
            <a:off x="7875975" y="3626376"/>
            <a:ext cx="3283625" cy="1061000"/>
          </a:xfrm>
          <a:prstGeom prst="rect">
            <a:avLst/>
          </a:prstGeom>
          <a:noFill/>
          <a:ln>
            <a:noFill/>
          </a:ln>
        </p:spPr>
      </p:pic>
      <p:pic>
        <p:nvPicPr>
          <p:cNvPr id="185" name="Google Shape;185;p35"/>
          <p:cNvPicPr preferRelativeResize="0"/>
          <p:nvPr/>
        </p:nvPicPr>
        <p:blipFill>
          <a:blip r:embed="rId5">
            <a:alphaModFix/>
          </a:blip>
          <a:stretch>
            <a:fillRect/>
          </a:stretch>
        </p:blipFill>
        <p:spPr>
          <a:xfrm>
            <a:off x="7875975" y="2408175"/>
            <a:ext cx="3283625" cy="1061000"/>
          </a:xfrm>
          <a:prstGeom prst="rect">
            <a:avLst/>
          </a:prstGeom>
          <a:noFill/>
          <a:ln>
            <a:noFill/>
          </a:ln>
        </p:spPr>
      </p:pic>
      <p:sp>
        <p:nvSpPr>
          <p:cNvPr id="186" name="Google Shape;186;p35"/>
          <p:cNvSpPr txBox="1"/>
          <p:nvPr/>
        </p:nvSpPr>
        <p:spPr>
          <a:xfrm>
            <a:off x="803675" y="3281650"/>
            <a:ext cx="5170200" cy="21240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lt1"/>
              </a:buClr>
              <a:buSzPts val="2100"/>
              <a:buChar char="●"/>
            </a:pPr>
            <a:r>
              <a:rPr lang="en-US" sz="2100">
                <a:solidFill>
                  <a:schemeClr val="lt1"/>
                </a:solidFill>
              </a:rPr>
              <a:t>Collect new dataset</a:t>
            </a:r>
            <a:endParaRPr sz="2100">
              <a:solidFill>
                <a:schemeClr val="lt1"/>
              </a:solidFill>
            </a:endParaRPr>
          </a:p>
          <a:p>
            <a:pPr indent="0" lvl="0" marL="0" rtl="0" algn="l">
              <a:spcBef>
                <a:spcPts val="0"/>
              </a:spcBef>
              <a:spcAft>
                <a:spcPts val="0"/>
              </a:spcAft>
              <a:buNone/>
            </a:pPr>
            <a:r>
              <a:t/>
            </a:r>
            <a:endParaRPr sz="2100">
              <a:solidFill>
                <a:schemeClr val="lt1"/>
              </a:solidFill>
            </a:endParaRPr>
          </a:p>
          <a:p>
            <a:pPr indent="-361950" lvl="0" marL="457200" rtl="0" algn="l">
              <a:spcBef>
                <a:spcPts val="0"/>
              </a:spcBef>
              <a:spcAft>
                <a:spcPts val="0"/>
              </a:spcAft>
              <a:buClr>
                <a:schemeClr val="lt1"/>
              </a:buClr>
              <a:buSzPts val="2100"/>
              <a:buChar char="●"/>
            </a:pPr>
            <a:r>
              <a:rPr lang="en-US" sz="2100">
                <a:solidFill>
                  <a:schemeClr val="lt1"/>
                </a:solidFill>
              </a:rPr>
              <a:t>Finish Pre-processing the dataset</a:t>
            </a:r>
            <a:endParaRPr sz="2100">
              <a:solidFill>
                <a:schemeClr val="lt1"/>
              </a:solidFill>
            </a:endParaRPr>
          </a:p>
          <a:p>
            <a:pPr indent="0" lvl="0" marL="0" rtl="0" algn="l">
              <a:spcBef>
                <a:spcPts val="0"/>
              </a:spcBef>
              <a:spcAft>
                <a:spcPts val="0"/>
              </a:spcAft>
              <a:buNone/>
            </a:pPr>
            <a:r>
              <a:t/>
            </a:r>
            <a:endParaRPr sz="2100">
              <a:solidFill>
                <a:schemeClr val="lt1"/>
              </a:solidFill>
            </a:endParaRPr>
          </a:p>
          <a:p>
            <a:pPr indent="-361950" lvl="0" marL="457200" rtl="0" algn="l">
              <a:spcBef>
                <a:spcPts val="0"/>
              </a:spcBef>
              <a:spcAft>
                <a:spcPts val="0"/>
              </a:spcAft>
              <a:buClr>
                <a:schemeClr val="lt1"/>
              </a:buClr>
              <a:buSzPts val="2100"/>
              <a:buChar char="●"/>
            </a:pPr>
            <a:r>
              <a:rPr lang="en-US" sz="2100">
                <a:solidFill>
                  <a:schemeClr val="lt1"/>
                </a:solidFill>
              </a:rPr>
              <a:t>Planning the first image to the interface and GUI</a:t>
            </a:r>
            <a:endParaRPr sz="21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