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8.jpeg" ContentType="image/jpeg"/>
  <Override PartName="/ppt/media/image10.jpeg" ContentType="image/jpeg"/>
  <Override PartName="/ppt/media/image12.png" ContentType="image/png"/>
  <Override PartName="/ppt/media/image7.png" ContentType="image/png"/>
  <Override PartName="/ppt/media/image1.jpeg" ContentType="image/jpeg"/>
  <Override PartName="/ppt/media/image13.png" ContentType="image/png"/>
  <Override PartName="/ppt/media/image6.jpeg" ContentType="image/jpeg"/>
  <Override PartName="/ppt/media/image22.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4.jpeg" ContentType="image/jpeg"/>
  <Override PartName="/ppt/media/image16.png" ContentType="image/png"/>
  <Override PartName="/ppt/media/image14.jpeg" ContentType="image/jpeg"/>
  <Override PartName="/ppt/media/image3.jpeg" ContentType="image/jpeg"/>
  <Override PartName="/ppt/media/image15.png" ContentType="image/png"/>
  <Override PartName="/ppt/media/image5.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0" name="CustomShape 1"/>
          <p:cNvSpPr/>
          <p:nvPr/>
        </p:nvSpPr>
        <p:spPr>
          <a:xfrm>
            <a:off x="119160" y="400320"/>
            <a:ext cx="5091840" cy="18651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2800" spc="-1" strike="noStrike">
                <a:solidFill>
                  <a:srgbClr val="f3f3f3"/>
                </a:solidFill>
                <a:latin typeface="Anton"/>
                <a:ea typeface="Anton"/>
              </a:rPr>
              <a:t>An optimized approach for Paternity Testing</a:t>
            </a:r>
            <a:endParaRPr b="0" lang="en-US" sz="2800" spc="-1" strike="noStrike">
              <a:latin typeface="Arial"/>
            </a:endParaRPr>
          </a:p>
          <a:p>
            <a:pPr>
              <a:lnSpc>
                <a:spcPct val="100000"/>
              </a:lnSpc>
            </a:pPr>
            <a:r>
              <a:rPr b="1" lang="en-US" sz="2800" spc="-1" strike="noStrike">
                <a:solidFill>
                  <a:srgbClr val="f3f3f3"/>
                </a:solidFill>
                <a:latin typeface="Anton"/>
                <a:ea typeface="Anton"/>
              </a:rPr>
              <a:t>using rs numbers and whole genome</a:t>
            </a:r>
            <a:endParaRPr b="0" lang="en-US" sz="2800" spc="-1" strike="noStrike">
              <a:latin typeface="Arial"/>
            </a:endParaRPr>
          </a:p>
        </p:txBody>
      </p:sp>
      <p:sp>
        <p:nvSpPr>
          <p:cNvPr id="191" name="CustomShape 2"/>
          <p:cNvSpPr/>
          <p:nvPr/>
        </p:nvSpPr>
        <p:spPr>
          <a:xfrm>
            <a:off x="92160" y="4006800"/>
            <a:ext cx="3381480" cy="1021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Dr. Ashraf Abdelraouf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Eng. Ahmed Hazem</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Eng. Mahmoud Elsahhar</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92" name="Google Shape;104;p24" descr=""/>
          <p:cNvPicPr/>
          <p:nvPr/>
        </p:nvPicPr>
        <p:blipFill>
          <a:blip r:embed="rId2"/>
          <a:srcRect l="6663" t="4856" r="6220" b="5494"/>
          <a:stretch/>
        </p:blipFill>
        <p:spPr>
          <a:xfrm>
            <a:off x="4805280" y="444960"/>
            <a:ext cx="4193640" cy="4316040"/>
          </a:xfrm>
          <a:prstGeom prst="rect">
            <a:avLst/>
          </a:prstGeom>
          <a:ln>
            <a:noFill/>
          </a:ln>
        </p:spPr>
      </p:pic>
      <p:sp>
        <p:nvSpPr>
          <p:cNvPr id="193" name="CustomShape 3"/>
          <p:cNvSpPr/>
          <p:nvPr/>
        </p:nvSpPr>
        <p:spPr>
          <a:xfrm>
            <a:off x="91440" y="3108960"/>
            <a:ext cx="4021200" cy="832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232920" y="337320"/>
            <a:ext cx="8226360" cy="8557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Dataset Used</a:t>
            </a:r>
            <a:br/>
            <a:endParaRPr b="0" lang="en-US" sz="3200" spc="-1" strike="noStrike">
              <a:latin typeface="Arial"/>
            </a:endParaRPr>
          </a:p>
        </p:txBody>
      </p:sp>
      <p:sp>
        <p:nvSpPr>
          <p:cNvPr id="237" name="CustomShape 2"/>
          <p:cNvSpPr/>
          <p:nvPr/>
        </p:nvSpPr>
        <p:spPr>
          <a:xfrm>
            <a:off x="232920" y="833760"/>
            <a:ext cx="5159880" cy="25495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400" spc="-1" strike="noStrike">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b="0" lang="en-US" sz="1400" spc="-1" strike="noStrike">
              <a:latin typeface="Arial"/>
            </a:endParaRPr>
          </a:p>
        </p:txBody>
      </p:sp>
      <p:pic>
        <p:nvPicPr>
          <p:cNvPr id="238" name="Picture 5" descr=""/>
          <p:cNvPicPr/>
          <p:nvPr/>
        </p:nvPicPr>
        <p:blipFill>
          <a:blip r:embed="rId1"/>
          <a:srcRect l="0" t="0" r="0" b="3427"/>
          <a:stretch/>
        </p:blipFill>
        <p:spPr>
          <a:xfrm>
            <a:off x="5605560" y="718200"/>
            <a:ext cx="3302640" cy="3944880"/>
          </a:xfrm>
          <a:prstGeom prst="rect">
            <a:avLst/>
          </a:prstGeom>
          <a:ln>
            <a:noFill/>
          </a:ln>
        </p:spPr>
      </p:pic>
      <p:sp>
        <p:nvSpPr>
          <p:cNvPr id="239"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8</a:t>
            </a:r>
            <a:endParaRPr b="0" lang="en-US" sz="18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232920" y="337320"/>
            <a:ext cx="8226360" cy="8557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Dataset Used</a:t>
            </a:r>
            <a:br/>
            <a:endParaRPr b="0" lang="en-US" sz="3200" spc="-1" strike="noStrike">
              <a:latin typeface="Arial"/>
            </a:endParaRPr>
          </a:p>
        </p:txBody>
      </p:sp>
      <p:sp>
        <p:nvSpPr>
          <p:cNvPr id="241" name="CustomShape 2"/>
          <p:cNvSpPr/>
          <p:nvPr/>
        </p:nvSpPr>
        <p:spPr>
          <a:xfrm>
            <a:off x="196920" y="905760"/>
            <a:ext cx="4191480" cy="3662640"/>
          </a:xfrm>
          <a:prstGeom prst="rect">
            <a:avLst/>
          </a:prstGeom>
          <a:solidFill>
            <a:srgbClr val="0c343d">
              <a:alpha val="57000"/>
            </a:srgbClr>
          </a:solid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The second dataset we are using contains 40 rs numbers for over 2000 different people.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The use of this dataset is to find out the highest probability that we can acquire from those people when comparing each one of those alleles to the father.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The highest probability = Highest similarity that the targeted child is indeed related to this father or family.</a:t>
            </a:r>
            <a:endParaRPr b="0" lang="en-US" sz="1800" spc="-1" strike="noStrike">
              <a:latin typeface="Arial"/>
            </a:endParaRPr>
          </a:p>
        </p:txBody>
      </p:sp>
      <p:sp>
        <p:nvSpPr>
          <p:cNvPr id="242"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9</a:t>
            </a:r>
            <a:endParaRPr b="0" lang="en-US" sz="1800" spc="-1" strike="noStrike">
              <a:latin typeface="Arial"/>
            </a:endParaRPr>
          </a:p>
        </p:txBody>
      </p:sp>
      <p:pic>
        <p:nvPicPr>
          <p:cNvPr id="243" name="" descr=""/>
          <p:cNvPicPr/>
          <p:nvPr/>
        </p:nvPicPr>
        <p:blipFill>
          <a:blip r:embed="rId1"/>
          <a:stretch/>
        </p:blipFill>
        <p:spPr>
          <a:xfrm>
            <a:off x="4389120" y="941760"/>
            <a:ext cx="4734720" cy="3463200"/>
          </a:xfrm>
          <a:prstGeom prst="rect">
            <a:avLst/>
          </a:prstGeom>
          <a:ln>
            <a:noFill/>
          </a:ln>
        </p:spPr>
      </p:pic>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78800" y="304200"/>
            <a:ext cx="4090320" cy="632880"/>
          </a:xfrm>
          <a:prstGeom prst="rect">
            <a:avLst/>
          </a:prstGeom>
          <a:noFill/>
          <a:ln>
            <a:noFill/>
          </a:ln>
        </p:spPr>
        <p:style>
          <a:lnRef idx="0"/>
          <a:fillRef idx="0"/>
          <a:effectRef idx="0"/>
          <a:fontRef idx="minor"/>
        </p:style>
      </p:sp>
      <p:sp>
        <p:nvSpPr>
          <p:cNvPr id="245" name="CustomShape 2"/>
          <p:cNvSpPr/>
          <p:nvPr/>
        </p:nvSpPr>
        <p:spPr>
          <a:xfrm>
            <a:off x="365760" y="245880"/>
            <a:ext cx="45691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Rajdhani"/>
                <a:ea typeface="DejaVu Sans"/>
              </a:rPr>
              <a:t>Conclusion</a:t>
            </a:r>
            <a:endParaRPr b="0" lang="en-US" sz="3200" spc="-1" strike="noStrike">
              <a:latin typeface="Arial"/>
            </a:endParaRPr>
          </a:p>
        </p:txBody>
      </p:sp>
      <p:sp>
        <p:nvSpPr>
          <p:cNvPr id="246" name="CustomShape 3"/>
          <p:cNvSpPr/>
          <p:nvPr/>
        </p:nvSpPr>
        <p:spPr>
          <a:xfrm>
            <a:off x="1080" y="-319320"/>
            <a:ext cx="179640" cy="63792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47" name="CustomShape 4"/>
          <p:cNvSpPr/>
          <p:nvPr/>
        </p:nvSpPr>
        <p:spPr>
          <a:xfrm>
            <a:off x="1751760" y="-27360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48" name="CustomShape 5"/>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10</a:t>
            </a:r>
            <a:endParaRPr b="0" lang="en-US" sz="1800" spc="-1" strike="noStrike">
              <a:latin typeface="Arial"/>
            </a:endParaRPr>
          </a:p>
        </p:txBody>
      </p:sp>
      <p:sp>
        <p:nvSpPr>
          <p:cNvPr id="249" name="CustomShape 6"/>
          <p:cNvSpPr/>
          <p:nvPr/>
        </p:nvSpPr>
        <p:spPr>
          <a:xfrm>
            <a:off x="274320" y="877320"/>
            <a:ext cx="8320320" cy="3602520"/>
          </a:xfrm>
          <a:prstGeom prst="rect">
            <a:avLst/>
          </a:prstGeom>
          <a:solidFill>
            <a:srgbClr val="0c343d">
              <a:alpha val="57000"/>
            </a:srgbClr>
          </a:solidFill>
          <a:ln>
            <a:noFill/>
          </a:ln>
        </p:spPr>
        <p:style>
          <a:lnRef idx="0"/>
          <a:fillRef idx="0"/>
          <a:effectRef idx="0"/>
          <a:fontRef idx="minor"/>
        </p:style>
        <p:txBody>
          <a:bodyPr lIns="234000" rIns="234000" tIns="234000" bIns="91440" anchor="ctr">
            <a:noAutofit/>
          </a:bodyPr>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We Applied Mendelian’s Law In Two Different Means</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1) Prove if the child is related to father or not.</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2) Search for the most accurate family that the target homeless child may be related to.</a:t>
            </a:r>
            <a:endParaRPr b="0" lang="en-US" sz="2000" spc="-1" strike="noStrike">
              <a:latin typeface="Arial"/>
            </a:endParaRPr>
          </a:p>
          <a:p>
            <a:pPr>
              <a:lnSpc>
                <a:spcPct val="100000"/>
              </a:lnSpc>
            </a:pP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We applied the STR (short tandem repeat) method to count the number of repeats in the whole genome for determining paternity.</a:t>
            </a: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34880" y="6480"/>
            <a:ext cx="456912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51" name="CustomShape 2"/>
          <p:cNvSpPr/>
          <p:nvPr/>
        </p:nvSpPr>
        <p:spPr>
          <a:xfrm>
            <a:off x="5527080" y="4116600"/>
            <a:ext cx="24742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Rs Numbers Report</a:t>
            </a:r>
            <a:endParaRPr b="0" lang="en-US" sz="1800" spc="-1" strike="noStrike">
              <a:latin typeface="Arial"/>
            </a:endParaRPr>
          </a:p>
        </p:txBody>
      </p:sp>
      <p:sp>
        <p:nvSpPr>
          <p:cNvPr id="252"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pic>
        <p:nvPicPr>
          <p:cNvPr id="253" name="" descr=""/>
          <p:cNvPicPr/>
          <p:nvPr/>
        </p:nvPicPr>
        <p:blipFill>
          <a:blip r:embed="rId1"/>
          <a:stretch/>
        </p:blipFill>
        <p:spPr>
          <a:xfrm>
            <a:off x="4572000" y="914400"/>
            <a:ext cx="4518720" cy="3199680"/>
          </a:xfrm>
          <a:prstGeom prst="rect">
            <a:avLst/>
          </a:prstGeom>
          <a:ln>
            <a:noFill/>
          </a:ln>
        </p:spPr>
      </p:pic>
      <p:sp>
        <p:nvSpPr>
          <p:cNvPr id="254" name="CustomShape 4"/>
          <p:cNvSpPr/>
          <p:nvPr/>
        </p:nvSpPr>
        <p:spPr>
          <a:xfrm>
            <a:off x="195120" y="619560"/>
            <a:ext cx="4376160" cy="40791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Green Color → Represents the rs numbers and alleles that apply the Mendelian's law which means (child's alleles are indeed inherited from father and mother)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Red Color → Represents the rs numbers and alleles that doesn’t apply the Mendelian’s law which means (child's alleles aren't inherited from father and mother)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Black Color → Represents the probability of how much this child may be related to this father. </a:t>
            </a:r>
            <a:endParaRPr b="0" lang="en-US" sz="1600" spc="-1" strike="noStrike">
              <a:latin typeface="Arial"/>
            </a:endParaRPr>
          </a:p>
        </p:txBody>
      </p:sp>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34880" y="6480"/>
            <a:ext cx="456912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56" name="CustomShape 2"/>
          <p:cNvSpPr/>
          <p:nvPr/>
        </p:nvSpPr>
        <p:spPr>
          <a:xfrm>
            <a:off x="5383080" y="3684600"/>
            <a:ext cx="24742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Relevance Report</a:t>
            </a:r>
            <a:endParaRPr b="0" lang="en-US" sz="1800" spc="-1" strike="noStrike">
              <a:latin typeface="Arial"/>
            </a:endParaRPr>
          </a:p>
        </p:txBody>
      </p:sp>
      <p:sp>
        <p:nvSpPr>
          <p:cNvPr id="257"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12</a:t>
            </a:r>
            <a:endParaRPr b="0" lang="en-US" sz="1800" spc="-1" strike="noStrike">
              <a:latin typeface="Arial"/>
            </a:endParaRPr>
          </a:p>
        </p:txBody>
      </p:sp>
      <p:sp>
        <p:nvSpPr>
          <p:cNvPr id="258" name="CustomShape 4"/>
          <p:cNvSpPr/>
          <p:nvPr/>
        </p:nvSpPr>
        <p:spPr>
          <a:xfrm>
            <a:off x="123120" y="547560"/>
            <a:ext cx="3863520" cy="4134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Green Color → IDs of children that are related to the father.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Black Color → IDs of children that are not related to the father.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Red Color → Represents the statistics of how many people from the dataset are related to the father, how many people are not related to the father, and the statistics of how many children are related to father over the total number of children.</a:t>
            </a:r>
            <a:endParaRPr b="0" lang="en-US" sz="1600" spc="-1" strike="noStrike">
              <a:latin typeface="Arial"/>
            </a:endParaRPr>
          </a:p>
        </p:txBody>
      </p:sp>
      <p:pic>
        <p:nvPicPr>
          <p:cNvPr id="259" name="" descr=""/>
          <p:cNvPicPr/>
          <p:nvPr/>
        </p:nvPicPr>
        <p:blipFill>
          <a:blip r:embed="rId1"/>
          <a:stretch/>
        </p:blipFill>
        <p:spPr>
          <a:xfrm>
            <a:off x="4059360" y="1044720"/>
            <a:ext cx="5028480" cy="2595600"/>
          </a:xfrm>
          <a:prstGeom prst="rect">
            <a:avLst/>
          </a:prstGeom>
          <a:ln>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34880" y="186480"/>
            <a:ext cx="456912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61" name="CustomShape 2"/>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13</a:t>
            </a:r>
            <a:endParaRPr b="0" lang="en-US" sz="1800" spc="-1" strike="noStrike">
              <a:latin typeface="Arial"/>
            </a:endParaRPr>
          </a:p>
        </p:txBody>
      </p:sp>
      <p:sp>
        <p:nvSpPr>
          <p:cNvPr id="262" name="CustomShape 3"/>
          <p:cNvSpPr/>
          <p:nvPr/>
        </p:nvSpPr>
        <p:spPr>
          <a:xfrm>
            <a:off x="5558400" y="3573360"/>
            <a:ext cx="27424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STR repeats</a:t>
            </a:r>
            <a:endParaRPr b="0" lang="en-US" sz="1800" spc="-1" strike="noStrike">
              <a:latin typeface="Arial"/>
            </a:endParaRPr>
          </a:p>
        </p:txBody>
      </p:sp>
      <p:sp>
        <p:nvSpPr>
          <p:cNvPr id="263" name="CustomShape 4"/>
          <p:cNvSpPr/>
          <p:nvPr/>
        </p:nvSpPr>
        <p:spPr>
          <a:xfrm>
            <a:off x="198000" y="881280"/>
            <a:ext cx="4320720" cy="35654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As we have explained in previous slides , short tandem repeat method works by obtaining specific repeats from specific locations on the whole genome</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The following slide represents the results for the Short tandem repeat method</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We collected the number of repeats for different locations on the whole genome for 1 person</a:t>
            </a:r>
            <a:endParaRPr b="0" lang="en-US" sz="1600" spc="-1" strike="noStrike">
              <a:latin typeface="Arial"/>
            </a:endParaRPr>
          </a:p>
        </p:txBody>
      </p:sp>
      <p:pic>
        <p:nvPicPr>
          <p:cNvPr id="264" name="" descr=""/>
          <p:cNvPicPr/>
          <p:nvPr/>
        </p:nvPicPr>
        <p:blipFill>
          <a:blip r:embed="rId1"/>
          <a:stretch/>
        </p:blipFill>
        <p:spPr>
          <a:xfrm>
            <a:off x="4754880" y="1396800"/>
            <a:ext cx="4296960" cy="2168640"/>
          </a:xfrm>
          <a:prstGeom prst="rect">
            <a:avLst/>
          </a:prstGeom>
          <a:ln>
            <a:noFill/>
          </a:ln>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502720" y="1108800"/>
            <a:ext cx="4016520" cy="14590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266" name="CustomShape 2"/>
          <p:cNvSpPr/>
          <p:nvPr/>
        </p:nvSpPr>
        <p:spPr>
          <a:xfrm>
            <a:off x="2562120" y="2571840"/>
            <a:ext cx="4016520" cy="12002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f3f3f3"/>
                </a:solidFill>
                <a:latin typeface="Fira Sans Condensed Light"/>
                <a:ea typeface="Fira Sans Condensed Light"/>
              </a:rPr>
              <a:t>Do you have any questions? </a:t>
            </a:r>
            <a:r>
              <a:rPr b="0" lang="en"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4" name="CustomShape 1"/>
          <p:cNvSpPr/>
          <p:nvPr/>
        </p:nvSpPr>
        <p:spPr>
          <a:xfrm>
            <a:off x="720000" y="509760"/>
            <a:ext cx="7700400" cy="5691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Agenda</a:t>
            </a:r>
            <a:endParaRPr b="0" lang="en-US" sz="3000" spc="-1" strike="noStrike">
              <a:latin typeface="Arial"/>
            </a:endParaRPr>
          </a:p>
        </p:txBody>
      </p:sp>
      <p:sp>
        <p:nvSpPr>
          <p:cNvPr id="195" name="CustomShape 2"/>
          <p:cNvSpPr/>
          <p:nvPr/>
        </p:nvSpPr>
        <p:spPr>
          <a:xfrm>
            <a:off x="720000" y="1152360"/>
            <a:ext cx="7700400" cy="3602520"/>
          </a:xfrm>
          <a:prstGeom prst="rect">
            <a:avLst/>
          </a:prstGeom>
          <a:solidFill>
            <a:srgbClr val="0c343d">
              <a:alpha val="57000"/>
            </a:srgbClr>
          </a:solidFill>
          <a:ln>
            <a:noFill/>
          </a:ln>
        </p:spPr>
        <p:style>
          <a:lnRef idx="0"/>
          <a:fillRef idx="0"/>
          <a:effectRef idx="0"/>
          <a:fontRef idx="minor"/>
        </p:style>
        <p:txBody>
          <a:bodyPr lIns="234000" rIns="234000" tIns="234000" bIns="91440" anchor="ctr">
            <a:noAutofit/>
          </a:bodyPr>
          <a:p>
            <a:pPr marL="457200" indent="-29484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Introduction </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Purpose</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Methods</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Dataset </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Conclusion</a:t>
            </a:r>
            <a:endParaRPr b="0" lang="en-US" sz="2000" spc="-1" strike="noStrike">
              <a:latin typeface="Arial"/>
            </a:endParaRPr>
          </a:p>
          <a:p>
            <a:pPr marL="457200" indent="-294840">
              <a:lnSpc>
                <a:spcPct val="100000"/>
              </a:lnSpc>
              <a:buClr>
                <a:srgbClr val="f3f3f3"/>
              </a:buClr>
              <a:buFont typeface="Arial"/>
              <a:buChar char="•"/>
            </a:pPr>
            <a:r>
              <a:rPr b="0" lang="en-US" sz="2000" spc="-1" strike="noStrike">
                <a:solidFill>
                  <a:srgbClr val="ffffff"/>
                </a:solidFill>
                <a:latin typeface="Fira Sans Condensed Light"/>
                <a:ea typeface="DejaVu Sans"/>
              </a:rPr>
              <a:t>Results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6" name="CustomShape 1"/>
          <p:cNvSpPr/>
          <p:nvPr/>
        </p:nvSpPr>
        <p:spPr>
          <a:xfrm>
            <a:off x="651240" y="513360"/>
            <a:ext cx="409032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pic>
        <p:nvPicPr>
          <p:cNvPr id="197" name="Picture 16" descr=""/>
          <p:cNvPicPr/>
          <p:nvPr/>
        </p:nvPicPr>
        <p:blipFill>
          <a:blip r:embed="rId2"/>
          <a:stretch/>
        </p:blipFill>
        <p:spPr>
          <a:xfrm>
            <a:off x="5819040" y="377280"/>
            <a:ext cx="3134520" cy="2310120"/>
          </a:xfrm>
          <a:prstGeom prst="rect">
            <a:avLst/>
          </a:prstGeom>
          <a:ln>
            <a:noFill/>
          </a:ln>
          <a:effectLst>
            <a:softEdge rad="112500"/>
          </a:effectLst>
        </p:spPr>
      </p:pic>
      <p:pic>
        <p:nvPicPr>
          <p:cNvPr id="198" name="Picture 17" descr=""/>
          <p:cNvPicPr/>
          <p:nvPr/>
        </p:nvPicPr>
        <p:blipFill>
          <a:blip r:embed="rId3"/>
          <a:stretch/>
        </p:blipFill>
        <p:spPr>
          <a:xfrm>
            <a:off x="5819040" y="2766960"/>
            <a:ext cx="3134520" cy="2275920"/>
          </a:xfrm>
          <a:prstGeom prst="rect">
            <a:avLst/>
          </a:prstGeom>
          <a:ln>
            <a:noFill/>
          </a:ln>
          <a:effectLst>
            <a:softEdge rad="112500"/>
          </a:effectLst>
        </p:spPr>
      </p:pic>
      <p:sp>
        <p:nvSpPr>
          <p:cNvPr id="199" name="CustomShape 2"/>
          <p:cNvSpPr/>
          <p:nvPr/>
        </p:nvSpPr>
        <p:spPr>
          <a:xfrm>
            <a:off x="219600" y="1225800"/>
            <a:ext cx="5568480" cy="2604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br/>
            <a:r>
              <a:rPr b="0" lang="en-US" sz="1400" spc="-1" strike="noStrike">
                <a:solidFill>
                  <a:srgbClr val="ffffff"/>
                </a:solidFill>
                <a:latin typeface="Fira Sans Condensed Light"/>
                <a:ea typeface="Arial"/>
              </a:rPr>
              <a:t>DNA</a:t>
            </a:r>
            <a:endParaRPr b="0" lang="en-US" sz="1400" spc="-1" strike="noStrike">
              <a:latin typeface="Arial"/>
            </a:endParaRPr>
          </a:p>
          <a:p>
            <a:pPr>
              <a:lnSpc>
                <a:spcPct val="100000"/>
              </a:lnSpc>
            </a:pPr>
            <a:r>
              <a:rPr b="0" lang="en-US" sz="1400" spc="-1" strike="noStrike">
                <a:solidFill>
                  <a:srgbClr val="f3f3f3"/>
                </a:solidFill>
                <a:latin typeface="Fira Sans Condensed Light"/>
                <a:ea typeface="Arial"/>
              </a:rPr>
              <a:t>DNA molecules allow some of our characteristics to be passed down from our generation to the next (our children)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200"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a:t>
            </a:r>
            <a:endParaRPr b="0" lang="en-US" sz="1800" spc="-1" strike="noStrike">
              <a:latin typeface="Arial"/>
            </a:endParaRPr>
          </a:p>
        </p:txBody>
      </p:sp>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37560" y="547920"/>
            <a:ext cx="409032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 </a:t>
            </a:r>
            <a:endParaRPr b="0" lang="en-US" sz="3200" spc="-1" strike="noStrike">
              <a:latin typeface="Arial"/>
            </a:endParaRPr>
          </a:p>
        </p:txBody>
      </p:sp>
      <p:graphicFrame>
        <p:nvGraphicFramePr>
          <p:cNvPr id="202" name="Table 2"/>
          <p:cNvGraphicFramePr/>
          <p:nvPr/>
        </p:nvGraphicFramePr>
        <p:xfrm>
          <a:off x="637560" y="4249440"/>
          <a:ext cx="7543800" cy="741240"/>
        </p:xfrm>
        <a:graphic>
          <a:graphicData uri="http://schemas.openxmlformats.org/drawingml/2006/table">
            <a:tbl>
              <a:tblPr/>
              <a:tblGrid>
                <a:gridCol w="1257120"/>
                <a:gridCol w="1257120"/>
                <a:gridCol w="1257120"/>
                <a:gridCol w="1257120"/>
                <a:gridCol w="1257120"/>
                <a:gridCol w="1258560"/>
              </a:tblGrid>
              <a:tr h="370800">
                <a:tc>
                  <a:txBody>
                    <a:bodyPr>
                      <a:noAutofit/>
                    </a:bodyPr>
                    <a:p>
                      <a:pPr>
                        <a:lnSpc>
                          <a:spcPct val="100000"/>
                        </a:lnSpc>
                      </a:pPr>
                      <a:r>
                        <a:rPr b="1" lang="en-US" sz="1400" spc="-1" strike="noStrike">
                          <a:solidFill>
                            <a:srgbClr val="00c3b1"/>
                          </a:solidFill>
                          <a:latin typeface="Arial"/>
                          <a:ea typeface="Arial"/>
                        </a:rPr>
                        <a:t>RsNumber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Father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Mother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Child1</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Child2</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Child3</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noAutofit/>
                    </a:bodyPr>
                    <a:p>
                      <a:pPr>
                        <a:lnSpc>
                          <a:spcPct val="100000"/>
                        </a:lnSpc>
                      </a:pPr>
                      <a:r>
                        <a:rPr b="0" lang="en-US" sz="1400" spc="-1" strike="noStrike">
                          <a:solidFill>
                            <a:srgbClr val="0c343d"/>
                          </a:solidFill>
                          <a:latin typeface="Arial"/>
                          <a:ea typeface="Arial"/>
                        </a:rPr>
                        <a:t>rs3131972</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03" name="CustomShape 3"/>
          <p:cNvSpPr/>
          <p:nvPr/>
        </p:nvSpPr>
        <p:spPr>
          <a:xfrm>
            <a:off x="6105960" y="353160"/>
            <a:ext cx="2224080" cy="2019240"/>
          </a:xfrm>
          <a:prstGeom prst="roundRect">
            <a:avLst>
              <a:gd name="adj" fmla="val 16667"/>
            </a:avLst>
          </a:prstGeom>
          <a:blipFill rotWithShape="0">
            <a:blip r:embed="rId1"/>
            <a:stretch>
              <a:fillRect/>
            </a:stretch>
          </a:blipFill>
          <a:ln>
            <a:noFill/>
          </a:ln>
          <a:effectLst>
            <a:outerShdw algn="tl" blurRad="7620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sp>
      <p:sp>
        <p:nvSpPr>
          <p:cNvPr id="204" name="CustomShape 4"/>
          <p:cNvSpPr/>
          <p:nvPr/>
        </p:nvSpPr>
        <p:spPr>
          <a:xfrm>
            <a:off x="637560" y="1183320"/>
            <a:ext cx="4699080" cy="27118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1320">
              <a:lnSpc>
                <a:spcPct val="100000"/>
              </a:lnSpc>
              <a:tabLst>
                <a:tab algn="l" pos="0"/>
              </a:tabLst>
            </a:pPr>
            <a:r>
              <a:rPr b="0" lang="en-US" sz="1400" spc="-1" strike="noStrike">
                <a:solidFill>
                  <a:srgbClr val="f3f3f3"/>
                </a:solidFill>
                <a:latin typeface="Fira Sans Condensed Light"/>
                <a:ea typeface="Fira Sans Condensed Light"/>
              </a:rPr>
              <a:t>What is an Rs-number?</a:t>
            </a:r>
            <a:endParaRPr b="0" lang="en-US" sz="1400" spc="-1" strike="noStrike">
              <a:latin typeface="Arial"/>
            </a:endParaRPr>
          </a:p>
          <a:p>
            <a:pPr marL="457200" indent="-301320">
              <a:lnSpc>
                <a:spcPct val="100000"/>
              </a:lnSpc>
              <a:tabLst>
                <a:tab algn="l" pos="0"/>
              </a:tabLst>
            </a:pPr>
            <a:r>
              <a:rPr b="0" lang="en-US" sz="1400" spc="-1" strike="noStrike">
                <a:solidFill>
                  <a:srgbClr val="f3f3f3"/>
                </a:solidFill>
                <a:latin typeface="Fira Sans Condensed Light"/>
                <a:ea typeface="Fira Sans Condensed Light"/>
              </a:rPr>
              <a:t>	</a:t>
            </a:r>
            <a:r>
              <a:rPr b="0" lang="en-US" sz="1400" spc="-1" strike="noStrike">
                <a:solidFill>
                  <a:srgbClr val="f3f3f3"/>
                </a:solidFill>
                <a:latin typeface="Fira Sans Condensed Light"/>
                <a:ea typeface="Fira Sans Condensed Light"/>
              </a:rPr>
              <a:t>It is a unique reference number to the gene we have that consists of two alleles (one from the father and the other from the mother).</a:t>
            </a:r>
            <a:endParaRPr b="0" lang="en-US" sz="1400" spc="-1" strike="noStrike">
              <a:latin typeface="Arial"/>
            </a:endParaRPr>
          </a:p>
          <a:p>
            <a:pPr marL="457200" indent="-301320">
              <a:lnSpc>
                <a:spcPct val="100000"/>
              </a:lnSpc>
              <a:tabLst>
                <a:tab algn="l" pos="0"/>
              </a:tabLst>
            </a:pPr>
            <a:endParaRPr b="0" lang="en-US" sz="1400" spc="-1" strike="noStrike">
              <a:latin typeface="Arial"/>
            </a:endParaRPr>
          </a:p>
          <a:p>
            <a:pPr marL="457200" indent="-301320">
              <a:lnSpc>
                <a:spcPct val="100000"/>
              </a:lnSpc>
              <a:tabLst>
                <a:tab algn="l" pos="0"/>
              </a:tabLst>
            </a:pPr>
            <a:r>
              <a:rPr b="0" lang="en-US" sz="1400" spc="-1" strike="noStrike">
                <a:solidFill>
                  <a:srgbClr val="dcddde"/>
                </a:solidFill>
                <a:latin typeface="Fira Sans Condensed Light"/>
                <a:ea typeface="DejaVu Sans"/>
              </a:rPr>
              <a:t>What is an Alleles ?</a:t>
            </a:r>
            <a:br/>
            <a:r>
              <a:rPr b="0" lang="en-US" sz="1400" spc="-1" strike="noStrike">
                <a:solidFill>
                  <a:srgbClr val="dcddde"/>
                </a:solidFill>
                <a:latin typeface="Fira Sans Condensed Light"/>
                <a:ea typeface="DejaVu Sans"/>
              </a:rPr>
              <a:t>It is a two characters represents the gene sequence repeats of characters one from father and another one from mother</a:t>
            </a:r>
            <a:br/>
            <a:br/>
            <a:endParaRPr b="0" lang="en-US" sz="1400" spc="-1" strike="noStrike">
              <a:latin typeface="Arial"/>
            </a:endParaRPr>
          </a:p>
          <a:p>
            <a:pPr marL="457200" indent="-301320">
              <a:lnSpc>
                <a:spcPct val="100000"/>
              </a:lnSpc>
              <a:tabLst>
                <a:tab algn="l" pos="0"/>
              </a:tabLst>
            </a:pPr>
            <a:endParaRPr b="0" lang="en-US" sz="1400" spc="-1" strike="noStrike">
              <a:latin typeface="Arial"/>
            </a:endParaRPr>
          </a:p>
        </p:txBody>
      </p:sp>
      <p:sp>
        <p:nvSpPr>
          <p:cNvPr id="205" name="CustomShape 5"/>
          <p:cNvSpPr/>
          <p:nvPr/>
        </p:nvSpPr>
        <p:spPr>
          <a:xfrm>
            <a:off x="431280" y="3898800"/>
            <a:ext cx="743760" cy="363960"/>
          </a:xfrm>
          <a:prstGeom prst="rect">
            <a:avLst/>
          </a:prstGeom>
          <a:noFill/>
          <a:ln>
            <a:noFill/>
          </a:ln>
        </p:spPr>
        <p:style>
          <a:lnRef idx="0"/>
          <a:fillRef idx="0"/>
          <a:effectRef idx="0"/>
          <a:fontRef idx="minor"/>
        </p:style>
        <p:txBody>
          <a:bodyPr lIns="90000" rIns="90000" tIns="45000" bIns="45000">
            <a:spAutoFit/>
          </a:bodyPr>
          <a:p>
            <a:pPr marL="457200" indent="-301320">
              <a:lnSpc>
                <a:spcPct val="100000"/>
              </a:lnSpc>
              <a:tabLst>
                <a:tab algn="l" pos="0"/>
              </a:tabLst>
            </a:pPr>
            <a:r>
              <a:rPr b="0" lang="en-US" sz="1800" spc="-1" strike="noStrike">
                <a:solidFill>
                  <a:srgbClr val="f3f3f3"/>
                </a:solidFill>
                <a:latin typeface="Fira Sans Condensed Light"/>
                <a:ea typeface="Fira Sans Condensed Light"/>
              </a:rPr>
              <a:t>EX: </a:t>
            </a:r>
            <a:endParaRPr b="0" lang="en-US" sz="1800" spc="-1" strike="noStrike">
              <a:latin typeface="Arial"/>
            </a:endParaRPr>
          </a:p>
        </p:txBody>
      </p:sp>
      <p:sp>
        <p:nvSpPr>
          <p:cNvPr id="206" name="CustomShape 6"/>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2</a:t>
            </a:r>
            <a:endParaRPr b="0" lang="en-US" sz="18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65280" y="395640"/>
            <a:ext cx="409032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sp>
        <p:nvSpPr>
          <p:cNvPr id="208" name="CustomShape 2"/>
          <p:cNvSpPr/>
          <p:nvPr/>
        </p:nvSpPr>
        <p:spPr>
          <a:xfrm>
            <a:off x="197280" y="1294920"/>
            <a:ext cx="4189680" cy="22690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tabLst>
                <a:tab algn="l" pos="0"/>
              </a:tabLst>
            </a:pPr>
            <a:r>
              <a:rPr b="0" lang="en-US" sz="1400" spc="-1" strike="noStrike">
                <a:solidFill>
                  <a:srgbClr val="f3f3f3"/>
                </a:solidFill>
                <a:latin typeface="Fira Sans Condensed Light"/>
                <a:ea typeface="Fira Sans Condensed Light"/>
              </a:rPr>
              <a:t>Whole genome </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Fira Sans Condensed Light"/>
              </a:rPr>
              <a:t>It is the whole DNA sequence that a human have in their system.</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Each number in the Table represents the repeats of nucleotide.</a:t>
            </a:r>
            <a:b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Ex:</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ATCGATCGATCGATCGATCGATCGATCGATCGATCGATCG</a:t>
            </a: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09" name="Picture 2" descr=""/>
          <p:cNvPicPr/>
          <p:nvPr/>
        </p:nvPicPr>
        <p:blipFill>
          <a:blip r:embed="rId1"/>
          <a:stretch/>
        </p:blipFill>
        <p:spPr>
          <a:xfrm>
            <a:off x="4502160" y="613440"/>
            <a:ext cx="4578120" cy="4131360"/>
          </a:xfrm>
          <a:prstGeom prst="rect">
            <a:avLst/>
          </a:prstGeom>
          <a:ln>
            <a:noFill/>
          </a:ln>
          <a:effectLst>
            <a:softEdge rad="112500"/>
          </a:effectLst>
        </p:spPr>
      </p:pic>
      <p:sp>
        <p:nvSpPr>
          <p:cNvPr id="210"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3</a:t>
            </a:r>
            <a:endParaRPr b="0" lang="en-US" sz="18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1" name="CustomShape 1"/>
          <p:cNvSpPr/>
          <p:nvPr/>
        </p:nvSpPr>
        <p:spPr>
          <a:xfrm>
            <a:off x="637560" y="403920"/>
            <a:ext cx="409032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Purpose</a:t>
            </a:r>
            <a:endParaRPr b="0" lang="en-US" sz="3200" spc="-1" strike="noStrike">
              <a:latin typeface="Arial"/>
            </a:endParaRPr>
          </a:p>
        </p:txBody>
      </p:sp>
      <p:pic>
        <p:nvPicPr>
          <p:cNvPr id="212" name="Picture 3" descr=""/>
          <p:cNvPicPr/>
          <p:nvPr/>
        </p:nvPicPr>
        <p:blipFill>
          <a:blip r:embed="rId2">
            <a:lum bright="70000" contrast="-70000"/>
          </a:blip>
          <a:stretch/>
        </p:blipFill>
        <p:spPr>
          <a:xfrm>
            <a:off x="5902200" y="271800"/>
            <a:ext cx="2436480" cy="2436480"/>
          </a:xfrm>
          <a:prstGeom prst="rect">
            <a:avLst/>
          </a:prstGeom>
          <a:ln>
            <a:noFill/>
          </a:ln>
        </p:spPr>
      </p:pic>
      <p:sp>
        <p:nvSpPr>
          <p:cNvPr id="213" name="CustomShape 2"/>
          <p:cNvSpPr/>
          <p:nvPr/>
        </p:nvSpPr>
        <p:spPr>
          <a:xfrm>
            <a:off x="637560" y="1188720"/>
            <a:ext cx="4561560" cy="32475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r>
              <a:rPr b="0" lang="en-US" sz="1400" spc="-1" strike="noStrike">
                <a:solidFill>
                  <a:srgbClr val="f3f3f3"/>
                </a:solidFill>
                <a:latin typeface="Fira Sans Condensed Light"/>
                <a:ea typeface="Fira Sans Condensed Light"/>
              </a:rPr>
              <a:t>Our system's major purpose is divided into two main categories.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3f3f3"/>
                </a:solidFill>
                <a:latin typeface="Fira Sans Condensed Light"/>
                <a:ea typeface="Fira Sans Condensed Light"/>
              </a:rPr>
              <a:t>1) proving or rejecting the relationship between the parent and child using the two approaches; either with RS or the whole genome.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3f3f3"/>
                </a:solidFill>
                <a:latin typeface="Fira Sans Condensed Light"/>
                <a:ea typeface="Fira Sans Condensed Light"/>
              </a:rPr>
              <a:t>2) Target a specific homeless child and obtain the family with the highest similarity for him/her through comparing same rs numbers from different families with this child and finding the one family with the highest probability</a:t>
            </a:r>
            <a:endParaRPr b="0" lang="en-US" sz="1400" spc="-1" strike="noStrike">
              <a:latin typeface="Arial"/>
            </a:endParaRPr>
          </a:p>
        </p:txBody>
      </p:sp>
      <p:sp>
        <p:nvSpPr>
          <p:cNvPr id="214"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4</a:t>
            </a:r>
            <a:endParaRPr b="0" lang="en-US" sz="18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9560" y="-8640"/>
            <a:ext cx="485712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216" name="CustomShape 2"/>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5</a:t>
            </a:r>
            <a:endParaRPr b="0" lang="en-US" sz="1800" spc="-1" strike="noStrike">
              <a:latin typeface="Arial"/>
            </a:endParaRPr>
          </a:p>
        </p:txBody>
      </p:sp>
      <p:pic>
        <p:nvPicPr>
          <p:cNvPr id="217" name="" descr=""/>
          <p:cNvPicPr/>
          <p:nvPr/>
        </p:nvPicPr>
        <p:blipFill>
          <a:blip r:embed="rId1"/>
          <a:stretch/>
        </p:blipFill>
        <p:spPr>
          <a:xfrm>
            <a:off x="964080" y="604080"/>
            <a:ext cx="7772400" cy="4425120"/>
          </a:xfrm>
          <a:prstGeom prst="rect">
            <a:avLst/>
          </a:prstGeom>
          <a:ln>
            <a:noFill/>
          </a:ln>
        </p:spPr>
      </p:pic>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78800" y="304200"/>
            <a:ext cx="4090320" cy="632880"/>
          </a:xfrm>
          <a:prstGeom prst="rect">
            <a:avLst/>
          </a:prstGeom>
          <a:noFill/>
          <a:ln>
            <a:noFill/>
          </a:ln>
        </p:spPr>
        <p:style>
          <a:lnRef idx="0"/>
          <a:fillRef idx="0"/>
          <a:effectRef idx="0"/>
          <a:fontRef idx="minor"/>
        </p:style>
      </p:sp>
      <p:sp>
        <p:nvSpPr>
          <p:cNvPr id="219" name="CustomShape 2"/>
          <p:cNvSpPr/>
          <p:nvPr/>
        </p:nvSpPr>
        <p:spPr>
          <a:xfrm>
            <a:off x="365760" y="245880"/>
            <a:ext cx="45691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Rajdhani"/>
                <a:ea typeface="DejaVu Sans"/>
              </a:rPr>
              <a:t>Methods</a:t>
            </a:r>
            <a:endParaRPr b="0" lang="en-US" sz="3200" spc="-1" strike="noStrike">
              <a:latin typeface="Arial"/>
            </a:endParaRPr>
          </a:p>
        </p:txBody>
      </p:sp>
      <p:sp>
        <p:nvSpPr>
          <p:cNvPr id="220" name="CustomShape 3"/>
          <p:cNvSpPr/>
          <p:nvPr/>
        </p:nvSpPr>
        <p:spPr>
          <a:xfrm>
            <a:off x="3445200" y="797760"/>
            <a:ext cx="2943720" cy="963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0" lang="en-US" sz="1800" spc="-1" strike="noStrike">
                <a:solidFill>
                  <a:srgbClr val="ffffff"/>
                </a:solidFill>
                <a:latin typeface="Fira Sans Condensed Light"/>
                <a:ea typeface="DejaVu Sans"/>
              </a:rPr>
              <a:t>            </a:t>
            </a:r>
            <a:r>
              <a:rPr b="0" lang="en-US" sz="1800" spc="-1" strike="noStrike">
                <a:solidFill>
                  <a:srgbClr val="ffffff"/>
                </a:solidFill>
                <a:latin typeface="Fira Sans Condensed Light"/>
                <a:ea typeface="DejaVu Sans"/>
              </a:rPr>
              <a:t>Methods</a:t>
            </a:r>
            <a:endParaRPr b="0" lang="en-US" sz="1800" spc="-1" strike="noStrike">
              <a:latin typeface="Arial"/>
            </a:endParaRPr>
          </a:p>
        </p:txBody>
      </p:sp>
      <p:sp>
        <p:nvSpPr>
          <p:cNvPr id="221" name="CustomShape 4"/>
          <p:cNvSpPr/>
          <p:nvPr/>
        </p:nvSpPr>
        <p:spPr>
          <a:xfrm>
            <a:off x="5852160" y="1762560"/>
            <a:ext cx="913320" cy="107100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22" name="CustomShape 5"/>
          <p:cNvSpPr/>
          <p:nvPr/>
        </p:nvSpPr>
        <p:spPr>
          <a:xfrm flipH="1">
            <a:off x="2101680" y="1762560"/>
            <a:ext cx="1736280" cy="116244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23" name="CustomShape 6"/>
          <p:cNvSpPr/>
          <p:nvPr/>
        </p:nvSpPr>
        <p:spPr>
          <a:xfrm>
            <a:off x="578160" y="2962080"/>
            <a:ext cx="2165040" cy="1279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DejaVu Sans"/>
              </a:rPr>
              <a:t>Apply Mendelian's Law to prove paternity whether or not the child is related to the targeted father or not</a:t>
            </a:r>
            <a:endParaRPr b="0" lang="en-US" sz="1400" spc="-1" strike="noStrike">
              <a:latin typeface="Arial"/>
            </a:endParaRPr>
          </a:p>
        </p:txBody>
      </p:sp>
      <p:sp>
        <p:nvSpPr>
          <p:cNvPr id="224" name="CustomShape 7"/>
          <p:cNvSpPr/>
          <p:nvPr/>
        </p:nvSpPr>
        <p:spPr>
          <a:xfrm>
            <a:off x="6126480" y="2859480"/>
            <a:ext cx="2651760" cy="15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rgbClr val="ffffff"/>
                </a:solidFill>
                <a:latin typeface="Fira Sans Condensed Light"/>
                <a:ea typeface="DejaVu Sans"/>
              </a:rPr>
              <a:t>Using short tandem repeat method to </a:t>
            </a:r>
            <a:endParaRPr b="0" lang="en-US" sz="1200" spc="-1" strike="noStrike">
              <a:latin typeface="Arial"/>
            </a:endParaRPr>
          </a:p>
          <a:p>
            <a:pPr algn="ctr">
              <a:lnSpc>
                <a:spcPct val="100000"/>
              </a:lnSpc>
            </a:pPr>
            <a:r>
              <a:rPr b="0" lang="en-US" sz="1200" spc="-1" strike="noStrike">
                <a:solidFill>
                  <a:srgbClr val="ffffff"/>
                </a:solidFill>
                <a:latin typeface="Fira Sans Condensed Light"/>
                <a:ea typeface="DejaVu Sans"/>
              </a:rPr>
              <a:t>count the repeats nucleotide </a:t>
            </a:r>
            <a:br/>
            <a:r>
              <a:rPr b="0" lang="en-US" sz="1200" spc="-1" strike="noStrike">
                <a:solidFill>
                  <a:srgbClr val="ffffff"/>
                </a:solidFill>
                <a:latin typeface="Fira Sans Condensed Light"/>
                <a:ea typeface="DejaVu Sans"/>
              </a:rPr>
              <a:t>in the whole genome in each member of the family (mother, father , child)</a:t>
            </a:r>
            <a:endParaRPr b="0" lang="en-US" sz="1200" spc="-1" strike="noStrike">
              <a:latin typeface="Arial"/>
            </a:endParaRPr>
          </a:p>
          <a:p>
            <a:pPr algn="ctr">
              <a:lnSpc>
                <a:spcPct val="100000"/>
              </a:lnSpc>
            </a:pPr>
            <a:br/>
            <a:endParaRPr b="0" lang="en-US" sz="1200" spc="-1" strike="noStrike">
              <a:latin typeface="Arial"/>
            </a:endParaRPr>
          </a:p>
        </p:txBody>
      </p:sp>
      <p:sp>
        <p:nvSpPr>
          <p:cNvPr id="225" name="CustomShape 8"/>
          <p:cNvSpPr/>
          <p:nvPr/>
        </p:nvSpPr>
        <p:spPr>
          <a:xfrm>
            <a:off x="1080" y="-319320"/>
            <a:ext cx="179640" cy="63792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26" name="CustomShape 9"/>
          <p:cNvSpPr/>
          <p:nvPr/>
        </p:nvSpPr>
        <p:spPr>
          <a:xfrm>
            <a:off x="1751760" y="-27360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27" name="CustomShape 10"/>
          <p:cNvSpPr/>
          <p:nvPr/>
        </p:nvSpPr>
        <p:spPr>
          <a:xfrm>
            <a:off x="5423040" y="3366360"/>
            <a:ext cx="528840" cy="91224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28" name="CustomShape 11"/>
          <p:cNvSpPr/>
          <p:nvPr/>
        </p:nvSpPr>
        <p:spPr>
          <a:xfrm>
            <a:off x="7174800" y="354924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29" name="CustomShape 12"/>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6</a:t>
            </a:r>
            <a:endParaRPr b="0" lang="en-US" sz="1800" spc="-1" strike="noStrike">
              <a:latin typeface="Arial"/>
            </a:endParaRPr>
          </a:p>
        </p:txBody>
      </p:sp>
      <p:sp>
        <p:nvSpPr>
          <p:cNvPr id="230" name="CustomShape 13"/>
          <p:cNvSpPr/>
          <p:nvPr/>
        </p:nvSpPr>
        <p:spPr>
          <a:xfrm flipH="1">
            <a:off x="4937760" y="1761480"/>
            <a:ext cx="91440" cy="116568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31" name="CustomShape 14"/>
          <p:cNvSpPr/>
          <p:nvPr/>
        </p:nvSpPr>
        <p:spPr>
          <a:xfrm>
            <a:off x="3383280" y="2927160"/>
            <a:ext cx="2165040" cy="1279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DejaVu Sans"/>
              </a:rPr>
              <a:t>Apply Mendelian's Law to prove if the child is related to family or not</a:t>
            </a:r>
            <a:endParaRPr b="0" lang="en-US" sz="14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8280" y="75600"/>
            <a:ext cx="5191560" cy="632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Dataset Used:</a:t>
            </a:r>
            <a:endParaRPr b="0" lang="en-US" sz="3200" spc="-1" strike="noStrike">
              <a:latin typeface="Arial"/>
            </a:endParaRPr>
          </a:p>
        </p:txBody>
      </p:sp>
      <p:pic>
        <p:nvPicPr>
          <p:cNvPr id="233" name="Picture 4" descr=""/>
          <p:cNvPicPr/>
          <p:nvPr/>
        </p:nvPicPr>
        <p:blipFill>
          <a:blip r:embed="rId1"/>
          <a:stretch/>
        </p:blipFill>
        <p:spPr>
          <a:xfrm>
            <a:off x="4489560" y="609480"/>
            <a:ext cx="4456440" cy="3794760"/>
          </a:xfrm>
          <a:prstGeom prst="rect">
            <a:avLst/>
          </a:prstGeom>
          <a:ln>
            <a:noFill/>
          </a:ln>
        </p:spPr>
      </p:pic>
      <p:sp>
        <p:nvSpPr>
          <p:cNvPr id="234" name="CustomShape 2"/>
          <p:cNvSpPr/>
          <p:nvPr/>
        </p:nvSpPr>
        <p:spPr>
          <a:xfrm>
            <a:off x="195120" y="933480"/>
            <a:ext cx="4090320" cy="1850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b="0" lang="en-US" sz="1600" spc="-1" strike="noStrike">
              <a:latin typeface="Arial"/>
            </a:endParaRPr>
          </a:p>
        </p:txBody>
      </p:sp>
      <p:sp>
        <p:nvSpPr>
          <p:cNvPr id="235" name="CustomShape 3"/>
          <p:cNvSpPr/>
          <p:nvPr/>
        </p:nvSpPr>
        <p:spPr>
          <a:xfrm>
            <a:off x="74520" y="4622760"/>
            <a:ext cx="711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7</a:t>
            </a:r>
            <a:endParaRPr b="0" lang="en-US" sz="1800" spc="-1" strike="noStrike">
              <a:latin typeface="Arial"/>
            </a:endParaRPr>
          </a:p>
        </p:txBody>
      </p:sp>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764</TotalTime>
  <Application>LibreOffice/6.4.7.2$Linux_X86_64 LibreOffice_project/40$Build-2</Application>
  <Words>610</Words>
  <Paragraphs>149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2022-05-08T22:19:06Z</dcterms:modified>
  <cp:revision>68</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