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9.jpeg" ContentType="image/jpeg"/>
  <Override PartName="/ppt/media/image11.jpeg" ContentType="image/jpeg"/>
  <Override PartName="/ppt/media/image8.jpeg" ContentType="image/jpeg"/>
  <Override PartName="/ppt/media/image10.jpeg" ContentType="image/jpeg"/>
  <Override PartName="/ppt/media/image12.png" ContentType="image/png"/>
  <Override PartName="/ppt/media/image7.png" ContentType="image/png"/>
  <Override PartName="/ppt/media/image1.jpeg" ContentType="image/jpeg"/>
  <Override PartName="/ppt/media/image13.png" ContentType="image/png"/>
  <Override PartName="/ppt/media/image21.jpeg" ContentType="image/jpeg"/>
  <Override PartName="/ppt/media/image16.png" ContentType="image/png"/>
  <Override PartName="/ppt/media/image19.png" ContentType="image/png"/>
  <Override PartName="/ppt/media/image2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jpeg" ContentType="image/jpeg"/>
  <Override PartName="/ppt/media/image3.jpeg" ContentType="image/jpeg"/>
  <Override PartName="/ppt/media/image15.png" ContentType="image/png"/>
  <Override PartName="/ppt/media/image5.jpeg" ContentType="image/jpeg"/>
  <Override PartName="/ppt/media/image6.jpeg" ContentType="image/jpe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530400" y="1434600"/>
            <a:ext cx="1966320" cy="22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30400" y="1434600"/>
            <a:ext cx="1966320" cy="22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10600" y="1443600"/>
            <a:ext cx="4403160" cy="16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3f3f3"/>
                </a:solidFill>
                <a:latin typeface="Anton"/>
                <a:ea typeface="Anton"/>
              </a:rPr>
              <a:t>Paternity testing using genetics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88240" y="3474360"/>
            <a:ext cx="3384360" cy="43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3f3f3"/>
                </a:solidFill>
                <a:latin typeface="Advent Pro Light"/>
                <a:ea typeface="Advent Pro Light"/>
              </a:rPr>
              <a:t>Supervised by : Dr. Ashraf Abdelraouf &amp; Eng. Ahmed Hazem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92" name="Google Shape;104;p24" descr=""/>
          <p:cNvPicPr/>
          <p:nvPr/>
        </p:nvPicPr>
        <p:blipFill>
          <a:blip r:embed="rId2"/>
          <a:srcRect l="6663" t="4856" r="6220" b="5494"/>
          <a:stretch/>
        </p:blipFill>
        <p:spPr>
          <a:xfrm>
            <a:off x="4697280" y="444960"/>
            <a:ext cx="4196520" cy="43189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37560" y="547920"/>
            <a:ext cx="51944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3f3f3"/>
                </a:solidFill>
                <a:latin typeface="Rajdhani"/>
                <a:ea typeface="Fira Sans Condensed Light"/>
              </a:rPr>
              <a:t>Non-Functional Requirements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58480" y="1608480"/>
            <a:ext cx="84312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Safety: The system will detect any attacks and it should be secure</a:t>
            </a:r>
            <a:br/>
            <a:br/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Availability: The system should be available at any time without any failure.</a:t>
            </a:r>
            <a:br/>
            <a:br/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Scalability:</a:t>
            </a:r>
            <a:br/>
            <a:r>
              <a:rPr b="0" lang="en-US" sz="1800" spc="-1" strike="noStrike">
                <a:solidFill>
                  <a:srgbClr val="dcddde"/>
                </a:solidFill>
                <a:latin typeface="Fira Sans Condensed Light"/>
                <a:ea typeface="Fira Sans Condensed Light"/>
              </a:rPr>
              <a:t>our system is able to increase its capacity and functionalities based on the users demand. it can remain stable while adapting to changes and upgrades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05560" y="547920"/>
            <a:ext cx="51944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3f3f3"/>
                </a:solidFill>
                <a:latin typeface="Rajdhani"/>
                <a:ea typeface="Fira Sans Condensed Light"/>
              </a:rPr>
              <a:t>Class diagram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9" name="Content Placeholder 4" descr=""/>
          <p:cNvPicPr/>
          <p:nvPr/>
        </p:nvPicPr>
        <p:blipFill>
          <a:blip r:embed="rId1"/>
          <a:stretch/>
        </p:blipFill>
        <p:spPr>
          <a:xfrm>
            <a:off x="3953160" y="396000"/>
            <a:ext cx="4870800" cy="45309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18760" y="273600"/>
            <a:ext cx="603252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3f3f3"/>
                </a:solidFill>
                <a:latin typeface="Rajdhani"/>
                <a:ea typeface="Fira Sans Condensed Light"/>
              </a:rPr>
              <a:t>Data design (database &amp; dataset)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1" name="Content Placeholder 3" descr=""/>
          <p:cNvPicPr/>
          <p:nvPr/>
        </p:nvPicPr>
        <p:blipFill>
          <a:blip r:embed="rId1"/>
          <a:stretch/>
        </p:blipFill>
        <p:spPr>
          <a:xfrm>
            <a:off x="3782520" y="996120"/>
            <a:ext cx="5011560" cy="364104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614880" y="1484280"/>
            <a:ext cx="32302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dcddde"/>
                </a:solidFill>
                <a:latin typeface="Fira Sans Condensed Light"/>
                <a:ea typeface="Arial"/>
              </a:rPr>
              <a:t>Our dataset consists of several rs numbers containing the genotypes of each member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85720" y="221760"/>
            <a:ext cx="729360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3f3f3"/>
                </a:solidFill>
                <a:latin typeface="Rajdhani"/>
                <a:ea typeface="Fira Sans Condensed Light"/>
              </a:rPr>
              <a:t>Data design (database &amp; dataset) (cont.)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4" name="Picture 4" descr=""/>
          <p:cNvPicPr/>
          <p:nvPr/>
        </p:nvPicPr>
        <p:blipFill>
          <a:blip r:embed="rId1"/>
          <a:stretch/>
        </p:blipFill>
        <p:spPr>
          <a:xfrm>
            <a:off x="869760" y="1129320"/>
            <a:ext cx="7167240" cy="37915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20000" y="1706760"/>
            <a:ext cx="2759040" cy="10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4500" spc="-1" strike="noStrike">
                <a:solidFill>
                  <a:srgbClr val="f3f3f3"/>
                </a:solidFill>
                <a:latin typeface="Rajdhani"/>
                <a:ea typeface="Rajdhani"/>
              </a:rPr>
              <a:t>TIME PLAN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161760" y="200880"/>
            <a:ext cx="4680" cy="48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3"/>
          <p:cNvSpPr/>
          <p:nvPr/>
        </p:nvSpPr>
        <p:spPr>
          <a:xfrm>
            <a:off x="3931560" y="133200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Whole genome processing from the sources we gathered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6307920" y="133200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3f3f3"/>
                </a:solidFill>
                <a:latin typeface="Rajdhani"/>
                <a:ea typeface="Rajdhani"/>
              </a:rPr>
              <a:t>B</a:t>
            </a:r>
            <a:r>
              <a:rPr b="1" lang="en" sz="2400" spc="-1" strike="noStrike">
                <a:solidFill>
                  <a:srgbClr val="f3f3f3"/>
                </a:solidFill>
                <a:latin typeface="Rajdhani"/>
                <a:ea typeface="Rajdhani"/>
              </a:rPr>
              <a:t>y the end of </a:t>
            </a:r>
            <a:r>
              <a:rPr b="1" lang="en-US" sz="2400" spc="-1" strike="noStrike">
                <a:solidFill>
                  <a:srgbClr val="f3f3f3"/>
                </a:solidFill>
                <a:latin typeface="Rajdhani"/>
                <a:ea typeface="Rajdhani"/>
              </a:rPr>
              <a:t>January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6255720" y="207324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Potentially add Whole exome in our system based on the information we gathered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3952440" y="332064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Implement at least 60 % of the web 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6307920" y="418896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Prove that if is at least a relevance or kinship degree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3931560" y="235692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" sz="2400" spc="-1" strike="noStrike">
                <a:solidFill>
                  <a:srgbClr val="f3f3f3"/>
                </a:solidFill>
                <a:latin typeface="Rajdhani"/>
                <a:ea typeface="Rajdhani"/>
              </a:rPr>
              <a:t>By the end of </a:t>
            </a:r>
            <a:r>
              <a:rPr b="1" lang="en-US" sz="2400" spc="-1" strike="noStrike">
                <a:solidFill>
                  <a:srgbClr val="f3f3f3"/>
                </a:solidFill>
                <a:latin typeface="Rajdhani"/>
                <a:ea typeface="Rajdhani"/>
              </a:rPr>
              <a:t>February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6472440" y="335664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f3f3f3"/>
                </a:solidFill>
                <a:latin typeface="Rajdhani"/>
                <a:ea typeface="Rajdhani"/>
              </a:rPr>
              <a:t>B</a:t>
            </a:r>
            <a:r>
              <a:rPr b="1" lang="en" sz="1800" spc="-1" strike="noStrike">
                <a:solidFill>
                  <a:srgbClr val="f3f3f3"/>
                </a:solidFill>
                <a:latin typeface="Rajdhani"/>
                <a:ea typeface="Rajdhani"/>
              </a:rPr>
              <a:t>efore the end of Februrary</a:t>
            </a:r>
            <a:r>
              <a:rPr b="1" lang="en" sz="2000" spc="-1" strike="noStrike">
                <a:solidFill>
                  <a:srgbClr val="f3f3f3"/>
                </a:solidFill>
                <a:latin typeface="Rajdhani"/>
                <a:ea typeface="Rajdhani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4" name="CustomShape 10"/>
          <p:cNvSpPr/>
          <p:nvPr/>
        </p:nvSpPr>
        <p:spPr>
          <a:xfrm>
            <a:off x="3931560" y="418896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2400" spc="-1" strike="noStrike">
                <a:solidFill>
                  <a:srgbClr val="f3f3f3"/>
                </a:solidFill>
                <a:latin typeface="Rajdhani"/>
                <a:ea typeface="Rajdhani"/>
              </a:rPr>
              <a:t>Start by the end of February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>
            <a:off x="5995440" y="1645200"/>
            <a:ext cx="31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2"/>
          <p:cNvSpPr/>
          <p:nvPr/>
        </p:nvSpPr>
        <p:spPr>
          <a:xfrm>
            <a:off x="6047280" y="2790360"/>
            <a:ext cx="20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3"/>
          <p:cNvSpPr/>
          <p:nvPr/>
        </p:nvSpPr>
        <p:spPr>
          <a:xfrm>
            <a:off x="6015960" y="3633840"/>
            <a:ext cx="31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4"/>
          <p:cNvSpPr/>
          <p:nvPr/>
        </p:nvSpPr>
        <p:spPr>
          <a:xfrm>
            <a:off x="5995440" y="4502160"/>
            <a:ext cx="31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5"/>
          <p:cNvSpPr/>
          <p:nvPr/>
        </p:nvSpPr>
        <p:spPr>
          <a:xfrm>
            <a:off x="4320360" y="525600"/>
            <a:ext cx="159120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3f3f3"/>
                </a:solidFill>
                <a:latin typeface="Rajdhani"/>
                <a:ea typeface="Rajdhani"/>
              </a:rPr>
              <a:t>13/1/2022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0" name="CustomShape 16"/>
          <p:cNvSpPr/>
          <p:nvPr/>
        </p:nvSpPr>
        <p:spPr>
          <a:xfrm>
            <a:off x="6255720" y="538200"/>
            <a:ext cx="1650600" cy="6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Enhance everything we implemented so far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1" name="CustomShape 17"/>
          <p:cNvSpPr/>
          <p:nvPr/>
        </p:nvSpPr>
        <p:spPr>
          <a:xfrm>
            <a:off x="6005880" y="838800"/>
            <a:ext cx="33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37560" y="547920"/>
            <a:ext cx="519444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3f3f3"/>
                </a:solidFill>
                <a:latin typeface="Rajdhani"/>
                <a:ea typeface="Fira Sans Condensed Light"/>
              </a:rPr>
              <a:t>Live Demo</a:t>
            </a:r>
            <a:endParaRPr b="0" lang="en-US" sz="32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502720" y="1108800"/>
            <a:ext cx="40194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3f3f3"/>
                </a:solidFill>
                <a:latin typeface="Rajdhani"/>
                <a:ea typeface="Rajdhani"/>
              </a:rPr>
              <a:t>THANK You!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562120" y="2571840"/>
            <a:ext cx="4019400" cy="12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Do you have any questions?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20000" y="509760"/>
            <a:ext cx="770328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f3f3f3"/>
                </a:solidFill>
                <a:latin typeface="Rajdhani"/>
                <a:ea typeface="Rajdhani"/>
              </a:rPr>
              <a:t>Agenda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20000" y="1152360"/>
            <a:ext cx="7703280" cy="3605400"/>
          </a:xfrm>
          <a:prstGeom prst="rect">
            <a:avLst/>
          </a:prstGeom>
          <a:solidFill>
            <a:srgbClr val="0c343d">
              <a:alpha val="5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34000" rIns="234000" tIns="234000" bIns="91440">
            <a:noAutofit/>
          </a:bodyPr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Problem Statement</a:t>
            </a:r>
            <a:endParaRPr b="0" lang="en-US" sz="2000" spc="-1" strike="noStrike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Our Objectives</a:t>
            </a:r>
            <a:endParaRPr b="0" lang="en-US" sz="2000" spc="-1" strike="noStrike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System Overview</a:t>
            </a:r>
            <a:endParaRPr b="0" lang="en-US" sz="2000" spc="-1" strike="noStrike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Use-case Diagram</a:t>
            </a:r>
            <a:endParaRPr b="0" lang="en-US" sz="2000" spc="-1" strike="noStrike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Functional Requirements</a:t>
            </a:r>
            <a:endParaRPr b="0" lang="en-US" sz="2000" spc="-1" strike="noStrike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Non-Functional Requirements</a:t>
            </a:r>
            <a:endParaRPr b="0" lang="en-US" sz="2000" spc="-1" strike="noStrike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Class Diagrams</a:t>
            </a:r>
            <a:endParaRPr b="0" lang="en-US" sz="2000" spc="-1" strike="noStrike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Data Design (Database &amp; Dataset)</a:t>
            </a:r>
            <a:endParaRPr b="0" lang="en-US" sz="2000" spc="-1" strike="noStrike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Time plan</a:t>
            </a:r>
            <a:endParaRPr b="0" lang="en-US" sz="2000" spc="-1" strike="noStrike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Live Demo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39640" y="1149840"/>
            <a:ext cx="4571280" cy="33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br/>
            <a:r>
              <a:rPr b="0" lang="en-US" sz="1400" spc="-1" strike="noStrike">
                <a:solidFill>
                  <a:srgbClr val="ffffff"/>
                </a:solidFill>
                <a:latin typeface="Fira Sans Condensed Light"/>
                <a:ea typeface="Arial"/>
              </a:rPr>
              <a:t>DNA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latin typeface="Arial"/>
                <a:ea typeface="Arial"/>
              </a:rPr>
              <a:t>DNA molecules allow this information to be passed from one generation to the next.</a:t>
            </a:r>
            <a:r>
              <a:rPr b="0" lang="en-US" sz="1400" spc="-1" strike="noStrike">
                <a:solidFill>
                  <a:srgbClr val="f3f3f3"/>
                </a:solidFill>
                <a:latin typeface="Fira Sans Condensed Light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Fira Sans Condensed Light"/>
                <a:ea typeface="Arial"/>
              </a:rPr>
              <a:t>Genes →Genes are passed from parents to offspring and contain the information needed to specify traits(qualities). Genes contains a subset of the DNA and this subset is (A, T, C, G).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51240" y="51336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3f3f3"/>
                </a:solidFill>
                <a:latin typeface="Rajdhani"/>
                <a:ea typeface="Fira Sans Condensed Light"/>
              </a:rPr>
              <a:t>Introduction</a:t>
            </a:r>
            <a:r>
              <a:rPr b="1" lang="en-US" sz="32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7" name="Picture 16" descr=""/>
          <p:cNvPicPr/>
          <p:nvPr/>
        </p:nvPicPr>
        <p:blipFill>
          <a:blip r:embed="rId2"/>
          <a:stretch/>
        </p:blipFill>
        <p:spPr>
          <a:xfrm>
            <a:off x="5819040" y="377280"/>
            <a:ext cx="3137400" cy="231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8" name="Picture 17" descr=""/>
          <p:cNvPicPr/>
          <p:nvPr/>
        </p:nvPicPr>
        <p:blipFill>
          <a:blip r:embed="rId3"/>
          <a:stretch/>
        </p:blipFill>
        <p:spPr>
          <a:xfrm>
            <a:off x="5819040" y="2766960"/>
            <a:ext cx="3137400" cy="227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65280" y="39564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3f3f3"/>
                </a:solidFill>
                <a:latin typeface="Rajdhani"/>
                <a:ea typeface="Fira Sans Condensed Light"/>
              </a:rPr>
              <a:t>Introduction</a:t>
            </a:r>
            <a:r>
              <a:rPr b="1" lang="en-US" sz="32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 </a:t>
            </a:r>
            <a:r>
              <a:rPr b="1" lang="en-US" sz="3200" spc="-1" strike="noStrike">
                <a:solidFill>
                  <a:srgbClr val="f3f3f3"/>
                </a:solidFill>
                <a:latin typeface="Rajdhani"/>
                <a:ea typeface="Fira Sans Condensed Light"/>
              </a:rPr>
              <a:t>(cont.)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65280" y="1594080"/>
            <a:ext cx="4093200" cy="25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Whole genome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It is the whole DNA sequence that a human have in their system.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Whole exome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It is a part of the whole genome and makes up to 1.5% of it and it may reveal information about family relationships (ex: paternity test)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01" name="Picture 19" descr=""/>
          <p:cNvPicPr/>
          <p:nvPr/>
        </p:nvPicPr>
        <p:blipFill>
          <a:blip r:embed="rId1"/>
          <a:stretch/>
        </p:blipFill>
        <p:spPr>
          <a:xfrm>
            <a:off x="5423400" y="755640"/>
            <a:ext cx="2950920" cy="34786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37560" y="54792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3f3f3"/>
                </a:solidFill>
                <a:latin typeface="Rajdhani"/>
                <a:ea typeface="Fira Sans Condensed Light"/>
              </a:rPr>
              <a:t>Introduction (cont.)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37560" y="1364760"/>
            <a:ext cx="5838840" cy="29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304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What is an rsNumebr?</a:t>
            </a:r>
            <a:endParaRPr b="0" lang="en-US" sz="18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It is a reference number to the gene we have that consists of two alleles (one from the father and the other from the mother).</a:t>
            </a:r>
            <a:endParaRPr b="0" lang="en-US" sz="18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EX: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04" name="Table 3"/>
          <p:cNvGraphicFramePr/>
          <p:nvPr/>
        </p:nvGraphicFramePr>
        <p:xfrm>
          <a:off x="637560" y="4249440"/>
          <a:ext cx="7543800" cy="741240"/>
        </p:xfrm>
        <a:graphic>
          <a:graphicData uri="http://schemas.openxmlformats.org/drawingml/2006/table">
            <a:tbl>
              <a:tblPr/>
              <a:tblGrid>
                <a:gridCol w="1257120"/>
                <a:gridCol w="1257120"/>
                <a:gridCol w="1257120"/>
                <a:gridCol w="1257120"/>
                <a:gridCol w="1257120"/>
                <a:gridCol w="12585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RsNumber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Father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Mother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Child1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Child2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Child3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rs3131972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AG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GG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AG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GG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GG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</a:tr>
            </a:tbl>
          </a:graphicData>
        </a:graphic>
      </p:graphicFrame>
      <p:sp>
        <p:nvSpPr>
          <p:cNvPr id="205" name="CustomShape 4"/>
          <p:cNvSpPr/>
          <p:nvPr/>
        </p:nvSpPr>
        <p:spPr>
          <a:xfrm>
            <a:off x="6105960" y="353160"/>
            <a:ext cx="2226960" cy="2022120"/>
          </a:xfrm>
          <a:prstGeom prst="roundRect">
            <a:avLst>
              <a:gd name="adj" fmla="val 16667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outerShdw algn="tl" blurRad="76200" dir="7800819" dist="38073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prst="relaxedInset" w="381000" h="114300"/>
            <a:contourClr>
              <a:srgbClr val="969696"/>
            </a:contourClr>
          </a:sp3d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37560" y="40392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3f3f3"/>
                </a:solidFill>
                <a:latin typeface="Rajdhani"/>
                <a:ea typeface="Fira Sans Condensed Light"/>
              </a:rPr>
              <a:t>Problem Statement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37560" y="1427760"/>
            <a:ext cx="526356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Some parents suffer from the process of paternity testing when they are being sued for child custody.</a:t>
            </a:r>
            <a:endParaRPr b="0" lang="en-US" sz="18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A lot of time when a crime happens, some DNA would be left at the crime scene and would take some time to be processed and eventually lead us to the one who committed that crime.</a:t>
            </a:r>
            <a:endParaRPr b="0" lang="en-US" sz="18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Why can’t we have a system that could potentially prove this in less time and be accessible to everyone.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8" name="Picture 3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5902200" y="271800"/>
            <a:ext cx="2439360" cy="243936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37560" y="33192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3f3f3"/>
                </a:solidFill>
                <a:latin typeface="Rajdhani"/>
                <a:ea typeface="Fira Sans Condensed Light"/>
              </a:rPr>
              <a:t>Our Objectives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37560" y="1427760"/>
            <a:ext cx="526356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45648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Make an automated system to accurately prove parentage of someone by their rsNumbers and their genotypes.</a:t>
            </a:r>
            <a:endParaRPr b="0" lang="en-US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Add another part to enter the user’s whole genome or whole exome.</a:t>
            </a:r>
            <a:endParaRPr b="0" lang="en-US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We aim to have the application accessible by everyone by an online web application.</a:t>
            </a:r>
            <a:endParaRPr b="0" lang="en-US" sz="18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We aim that the user can see which alleles contributed to being wrong that led to prove wrong parentage.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37560" y="54792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f3f3f3"/>
                </a:solidFill>
                <a:latin typeface="Rajdhani"/>
                <a:ea typeface="Fira Sans Condensed Light"/>
              </a:rPr>
              <a:t>System overview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2" name="Picture 7" descr=""/>
          <p:cNvPicPr/>
          <p:nvPr/>
        </p:nvPicPr>
        <p:blipFill>
          <a:blip r:embed="rId1"/>
          <a:stretch/>
        </p:blipFill>
        <p:spPr>
          <a:xfrm>
            <a:off x="3837600" y="127440"/>
            <a:ext cx="5153040" cy="49222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39480" y="66924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3f3f3"/>
                </a:solidFill>
                <a:latin typeface="Rajdhani"/>
                <a:ea typeface="Fira Sans Condensed Light"/>
              </a:rPr>
              <a:t>Use Case Diagram &amp; Functional Requirements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0" y="1676880"/>
            <a:ext cx="4771800" cy="28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The system can accept files from the user containing their genotypes.</a:t>
            </a:r>
            <a:endParaRPr b="0" lang="en-US" sz="18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The system can save the user’s data (genotypes) (results)</a:t>
            </a:r>
            <a:endParaRPr b="0" lang="en-US" sz="18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The user can input their genotypes and get a report showing which genotypes contribute to the paternity test.</a:t>
            </a:r>
            <a:endParaRPr b="0" lang="en-US" sz="1800" spc="-1" strike="noStrike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3f3f3"/>
                </a:solidFill>
                <a:latin typeface="Fira Sans Condensed Light"/>
                <a:ea typeface="Fira Sans Condensed Light"/>
              </a:rPr>
              <a:t>The user can see which alleles are different if it was proven wrong.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5" name="Picture 2" descr=""/>
          <p:cNvPicPr/>
          <p:nvPr/>
        </p:nvPicPr>
        <p:blipFill>
          <a:blip r:embed="rId1"/>
          <a:stretch/>
        </p:blipFill>
        <p:spPr>
          <a:xfrm>
            <a:off x="4866120" y="490680"/>
            <a:ext cx="4145040" cy="41616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Application>LibreOffice/6.4.7.2$Linux_X86_64 LibreOffice_project/40$Build-2</Application>
  <Words>591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2022-01-08T09:09:38Z</dcterms:modified>
  <cp:revision>20</cp:revision>
  <dc:subject/>
  <dc:title>Paternity testing using genetics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