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7_9332BAC6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E1A86A-9B6B-781A-3F38-59FC6BD7B1E5}" name="Abdelrahman Ahmed Badr" initials="AB" userId="S::A.Ahmed2191@nu.edu.eg::63945946-ca5b-4624-a498-e7d93c26a6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7_9332BA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D888E8-869A-4912-93AE-BE7DC456395B}" authorId="{28E1A86A-9B6B-781A-3F38-59FC6BD7B1E5}" created="2024-05-23T12:07:11.162">
    <pc:sldMkLst xmlns:pc="http://schemas.microsoft.com/office/powerpoint/2013/main/command">
      <pc:docMk/>
      <pc:sldMk cId="2469575366" sldId="263"/>
    </pc:sldMkLst>
    <p188:txBody>
      <a:bodyPr/>
      <a:lstStyle/>
      <a:p>
        <a:r>
          <a:rPr lang="en-US"/>
          <a:t>https://www.youtube.com/watch?v=L6DLIlrHrpg&amp;list=PLvLvlVqNQGHDNUshQJBWWCIRGgC0PN7VL&amp;index=37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B3AA9-EFAC-4936-8757-801D806E34F0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3CE7A7-D236-4A53-823F-59721064961D}">
      <dgm:prSet/>
      <dgm:spPr/>
      <dgm:t>
        <a:bodyPr/>
        <a:lstStyle/>
        <a:p>
          <a:r>
            <a:rPr lang="en-US" b="1" i="0"/>
            <a:t>Main Goals:</a:t>
          </a:r>
          <a:endParaRPr lang="en-US"/>
        </a:p>
      </dgm:t>
    </dgm:pt>
    <dgm:pt modelId="{44D2DA4D-4034-4CA0-8979-5B87FE92EB28}" type="parTrans" cxnId="{308F754D-DEE0-4E13-9269-31E01F8B418A}">
      <dgm:prSet/>
      <dgm:spPr/>
      <dgm:t>
        <a:bodyPr/>
        <a:lstStyle/>
        <a:p>
          <a:endParaRPr lang="en-US"/>
        </a:p>
      </dgm:t>
    </dgm:pt>
    <dgm:pt modelId="{F7AC943D-C2E1-4DA8-88E5-60D678995DD7}" type="sibTrans" cxnId="{308F754D-DEE0-4E13-9269-31E01F8B418A}">
      <dgm:prSet/>
      <dgm:spPr/>
      <dgm:t>
        <a:bodyPr/>
        <a:lstStyle/>
        <a:p>
          <a:endParaRPr lang="en-US"/>
        </a:p>
      </dgm:t>
    </dgm:pt>
    <dgm:pt modelId="{F9DDDDB1-3808-4CDC-8A07-B7ECF9CBC392}">
      <dgm:prSet/>
      <dgm:spPr/>
      <dgm:t>
        <a:bodyPr/>
        <a:lstStyle/>
        <a:p>
          <a:r>
            <a:rPr lang="en-US" b="0" i="0"/>
            <a:t>Develop an AI-based system that can accurately answer questions about Sahih al Bukhari in Arabic.</a:t>
          </a:r>
          <a:endParaRPr lang="en-US"/>
        </a:p>
      </dgm:t>
    </dgm:pt>
    <dgm:pt modelId="{1D7B1ACB-04FA-4B12-AFB0-2282A607DD6E}" type="parTrans" cxnId="{01C45F55-E591-4F97-B83E-0F4FF24169F6}">
      <dgm:prSet/>
      <dgm:spPr/>
      <dgm:t>
        <a:bodyPr/>
        <a:lstStyle/>
        <a:p>
          <a:endParaRPr lang="en-US"/>
        </a:p>
      </dgm:t>
    </dgm:pt>
    <dgm:pt modelId="{C6F5A0DC-70EC-490B-9715-04A18BC5EE14}" type="sibTrans" cxnId="{01C45F55-E591-4F97-B83E-0F4FF24169F6}">
      <dgm:prSet/>
      <dgm:spPr/>
      <dgm:t>
        <a:bodyPr/>
        <a:lstStyle/>
        <a:p>
          <a:endParaRPr lang="en-US"/>
        </a:p>
      </dgm:t>
    </dgm:pt>
    <dgm:pt modelId="{3FCBAA89-FEB0-4796-BA35-B259D2796ECF}">
      <dgm:prSet/>
      <dgm:spPr/>
      <dgm:t>
        <a:bodyPr/>
        <a:lstStyle/>
        <a:p>
          <a:r>
            <a:rPr lang="en-US" b="1" i="0"/>
            <a:t>Specific Objectives:</a:t>
          </a:r>
          <a:endParaRPr lang="en-US"/>
        </a:p>
      </dgm:t>
    </dgm:pt>
    <dgm:pt modelId="{AEB720BF-ABD6-4BF1-AFD9-E8FFB8BF8785}" type="parTrans" cxnId="{1458F69A-B590-469F-9D28-8166493D9FCB}">
      <dgm:prSet/>
      <dgm:spPr/>
      <dgm:t>
        <a:bodyPr/>
        <a:lstStyle/>
        <a:p>
          <a:endParaRPr lang="en-US"/>
        </a:p>
      </dgm:t>
    </dgm:pt>
    <dgm:pt modelId="{32BA04CC-AE05-4940-B99D-38504FBD3144}" type="sibTrans" cxnId="{1458F69A-B590-469F-9D28-8166493D9FCB}">
      <dgm:prSet/>
      <dgm:spPr/>
      <dgm:t>
        <a:bodyPr/>
        <a:lstStyle/>
        <a:p>
          <a:endParaRPr lang="en-US"/>
        </a:p>
      </dgm:t>
    </dgm:pt>
    <dgm:pt modelId="{A84E06D4-C87E-46F8-94EA-E8D2C3606BD6}">
      <dgm:prSet/>
      <dgm:spPr/>
      <dgm:t>
        <a:bodyPr/>
        <a:lstStyle/>
        <a:p>
          <a:r>
            <a:rPr lang="en-US" b="0" i="0"/>
            <a:t>Enhance the accessibility of hadiths for Arabic-speaking users.</a:t>
          </a:r>
          <a:endParaRPr lang="en-US"/>
        </a:p>
      </dgm:t>
    </dgm:pt>
    <dgm:pt modelId="{578E7066-95F1-4B1C-BEE0-CFC81870503D}" type="parTrans" cxnId="{024FFF2A-86EA-4052-B5D4-7B68F30EF9FC}">
      <dgm:prSet/>
      <dgm:spPr/>
      <dgm:t>
        <a:bodyPr/>
        <a:lstStyle/>
        <a:p>
          <a:endParaRPr lang="en-US"/>
        </a:p>
      </dgm:t>
    </dgm:pt>
    <dgm:pt modelId="{32006C72-9EF2-4359-9528-8A05BC84BBC0}" type="sibTrans" cxnId="{024FFF2A-86EA-4052-B5D4-7B68F30EF9FC}">
      <dgm:prSet/>
      <dgm:spPr/>
      <dgm:t>
        <a:bodyPr/>
        <a:lstStyle/>
        <a:p>
          <a:endParaRPr lang="en-US"/>
        </a:p>
      </dgm:t>
    </dgm:pt>
    <dgm:pt modelId="{BB02C50C-DB44-4CA2-9CDF-AEFA4300A2CC}">
      <dgm:prSet/>
      <dgm:spPr/>
      <dgm:t>
        <a:bodyPr/>
        <a:lstStyle/>
        <a:p>
          <a:r>
            <a:rPr lang="en-US" b="0" i="0"/>
            <a:t>Improve the accuracy and relevance of the answers provided.</a:t>
          </a:r>
          <a:endParaRPr lang="en-US"/>
        </a:p>
      </dgm:t>
    </dgm:pt>
    <dgm:pt modelId="{2C566B06-90E7-4114-A739-13E603B56099}" type="parTrans" cxnId="{BAEA6582-BEB6-4439-B9DA-E7834807021D}">
      <dgm:prSet/>
      <dgm:spPr/>
      <dgm:t>
        <a:bodyPr/>
        <a:lstStyle/>
        <a:p>
          <a:endParaRPr lang="en-US"/>
        </a:p>
      </dgm:t>
    </dgm:pt>
    <dgm:pt modelId="{86C2451E-C63E-4771-AC22-543713D45E43}" type="sibTrans" cxnId="{BAEA6582-BEB6-4439-B9DA-E7834807021D}">
      <dgm:prSet/>
      <dgm:spPr/>
      <dgm:t>
        <a:bodyPr/>
        <a:lstStyle/>
        <a:p>
          <a:endParaRPr lang="en-US"/>
        </a:p>
      </dgm:t>
    </dgm:pt>
    <dgm:pt modelId="{5793E552-F074-471D-8BED-C9F3B3D78A2D}" type="pres">
      <dgm:prSet presAssocID="{775B3AA9-EFAC-4936-8757-801D806E34F0}" presName="Name0" presStyleCnt="0">
        <dgm:presLayoutVars>
          <dgm:dir/>
          <dgm:animLvl val="lvl"/>
          <dgm:resizeHandles val="exact"/>
        </dgm:presLayoutVars>
      </dgm:prSet>
      <dgm:spPr/>
    </dgm:pt>
    <dgm:pt modelId="{4AFE3FC9-846F-4E64-B145-AD5DB17FF2C2}" type="pres">
      <dgm:prSet presAssocID="{3FCBAA89-FEB0-4796-BA35-B259D2796ECF}" presName="boxAndChildren" presStyleCnt="0"/>
      <dgm:spPr/>
    </dgm:pt>
    <dgm:pt modelId="{50AB3283-15D2-4378-9AB6-AA98D8105778}" type="pres">
      <dgm:prSet presAssocID="{3FCBAA89-FEB0-4796-BA35-B259D2796ECF}" presName="parentTextBox" presStyleLbl="alignNode1" presStyleIdx="0" presStyleCnt="2"/>
      <dgm:spPr/>
    </dgm:pt>
    <dgm:pt modelId="{A2A54E9F-4477-4A6D-A972-8ECE126881DA}" type="pres">
      <dgm:prSet presAssocID="{3FCBAA89-FEB0-4796-BA35-B259D2796ECF}" presName="descendantBox" presStyleLbl="bgAccFollowNode1" presStyleIdx="0" presStyleCnt="2"/>
      <dgm:spPr/>
    </dgm:pt>
    <dgm:pt modelId="{7D59B56E-9715-4791-B3FB-5B5FE5CB2085}" type="pres">
      <dgm:prSet presAssocID="{F7AC943D-C2E1-4DA8-88E5-60D678995DD7}" presName="sp" presStyleCnt="0"/>
      <dgm:spPr/>
    </dgm:pt>
    <dgm:pt modelId="{6D41DBD2-4B9E-4157-9FEE-41C94625A274}" type="pres">
      <dgm:prSet presAssocID="{383CE7A7-D236-4A53-823F-59721064961D}" presName="arrowAndChildren" presStyleCnt="0"/>
      <dgm:spPr/>
    </dgm:pt>
    <dgm:pt modelId="{2FBC7B16-9499-4772-9790-B62CD15A8644}" type="pres">
      <dgm:prSet presAssocID="{383CE7A7-D236-4A53-823F-59721064961D}" presName="parentTextArrow" presStyleLbl="node1" presStyleIdx="0" presStyleCnt="0"/>
      <dgm:spPr/>
    </dgm:pt>
    <dgm:pt modelId="{D779BEE2-EF7C-430A-9C67-E6A2F986DB7D}" type="pres">
      <dgm:prSet presAssocID="{383CE7A7-D236-4A53-823F-59721064961D}" presName="arrow" presStyleLbl="alignNode1" presStyleIdx="1" presStyleCnt="2"/>
      <dgm:spPr/>
    </dgm:pt>
    <dgm:pt modelId="{FCE389CD-3FA6-442E-BEC8-E390083A08BC}" type="pres">
      <dgm:prSet presAssocID="{383CE7A7-D236-4A53-823F-59721064961D}" presName="descendantArrow" presStyleLbl="bgAccFollowNode1" presStyleIdx="1" presStyleCnt="2"/>
      <dgm:spPr/>
    </dgm:pt>
  </dgm:ptLst>
  <dgm:cxnLst>
    <dgm:cxn modelId="{48EA8611-E697-471C-8775-C939E6634D33}" type="presOf" srcId="{383CE7A7-D236-4A53-823F-59721064961D}" destId="{2FBC7B16-9499-4772-9790-B62CD15A8644}" srcOrd="0" destOrd="0" presId="urn:microsoft.com/office/officeart/2016/7/layout/VerticalDownArrowProcess"/>
    <dgm:cxn modelId="{024FFF2A-86EA-4052-B5D4-7B68F30EF9FC}" srcId="{3FCBAA89-FEB0-4796-BA35-B259D2796ECF}" destId="{A84E06D4-C87E-46F8-94EA-E8D2C3606BD6}" srcOrd="0" destOrd="0" parTransId="{578E7066-95F1-4B1C-BEE0-CFC81870503D}" sibTransId="{32006C72-9EF2-4359-9528-8A05BC84BBC0}"/>
    <dgm:cxn modelId="{0415A368-539D-412B-AC92-287E6AF8E461}" type="presOf" srcId="{3FCBAA89-FEB0-4796-BA35-B259D2796ECF}" destId="{50AB3283-15D2-4378-9AB6-AA98D8105778}" srcOrd="0" destOrd="0" presId="urn:microsoft.com/office/officeart/2016/7/layout/VerticalDownArrowProcess"/>
    <dgm:cxn modelId="{308F754D-DEE0-4E13-9269-31E01F8B418A}" srcId="{775B3AA9-EFAC-4936-8757-801D806E34F0}" destId="{383CE7A7-D236-4A53-823F-59721064961D}" srcOrd="0" destOrd="0" parTransId="{44D2DA4D-4034-4CA0-8979-5B87FE92EB28}" sibTransId="{F7AC943D-C2E1-4DA8-88E5-60D678995DD7}"/>
    <dgm:cxn modelId="{01C45F55-E591-4F97-B83E-0F4FF24169F6}" srcId="{383CE7A7-D236-4A53-823F-59721064961D}" destId="{F9DDDDB1-3808-4CDC-8A07-B7ECF9CBC392}" srcOrd="0" destOrd="0" parTransId="{1D7B1ACB-04FA-4B12-AFB0-2282A607DD6E}" sibTransId="{C6F5A0DC-70EC-490B-9715-04A18BC5EE14}"/>
    <dgm:cxn modelId="{BAEA6582-BEB6-4439-B9DA-E7834807021D}" srcId="{3FCBAA89-FEB0-4796-BA35-B259D2796ECF}" destId="{BB02C50C-DB44-4CA2-9CDF-AEFA4300A2CC}" srcOrd="1" destOrd="0" parTransId="{2C566B06-90E7-4114-A739-13E603B56099}" sibTransId="{86C2451E-C63E-4771-AC22-543713D45E43}"/>
    <dgm:cxn modelId="{21EA6283-F944-41A5-ABDB-20FFD9F0BDCC}" type="presOf" srcId="{775B3AA9-EFAC-4936-8757-801D806E34F0}" destId="{5793E552-F074-471D-8BED-C9F3B3D78A2D}" srcOrd="0" destOrd="0" presId="urn:microsoft.com/office/officeart/2016/7/layout/VerticalDownArrowProcess"/>
    <dgm:cxn modelId="{B2606A87-E8ED-497D-85C5-B1285E52E0F5}" type="presOf" srcId="{383CE7A7-D236-4A53-823F-59721064961D}" destId="{D779BEE2-EF7C-430A-9C67-E6A2F986DB7D}" srcOrd="1" destOrd="0" presId="urn:microsoft.com/office/officeart/2016/7/layout/VerticalDownArrowProcess"/>
    <dgm:cxn modelId="{40D84D92-24D9-450F-9401-EABA442AED09}" type="presOf" srcId="{A84E06D4-C87E-46F8-94EA-E8D2C3606BD6}" destId="{A2A54E9F-4477-4A6D-A972-8ECE126881DA}" srcOrd="0" destOrd="0" presId="urn:microsoft.com/office/officeart/2016/7/layout/VerticalDownArrowProcess"/>
    <dgm:cxn modelId="{1458F69A-B590-469F-9D28-8166493D9FCB}" srcId="{775B3AA9-EFAC-4936-8757-801D806E34F0}" destId="{3FCBAA89-FEB0-4796-BA35-B259D2796ECF}" srcOrd="1" destOrd="0" parTransId="{AEB720BF-ABD6-4BF1-AFD9-E8FFB8BF8785}" sibTransId="{32BA04CC-AE05-4940-B99D-38504FBD3144}"/>
    <dgm:cxn modelId="{6709C4AD-6BDE-4B87-BD2E-D081C7979D08}" type="presOf" srcId="{F9DDDDB1-3808-4CDC-8A07-B7ECF9CBC392}" destId="{FCE389CD-3FA6-442E-BEC8-E390083A08BC}" srcOrd="0" destOrd="0" presId="urn:microsoft.com/office/officeart/2016/7/layout/VerticalDownArrowProcess"/>
    <dgm:cxn modelId="{E420A5EC-564B-40EA-935B-A32659BE69CC}" type="presOf" srcId="{BB02C50C-DB44-4CA2-9CDF-AEFA4300A2CC}" destId="{A2A54E9F-4477-4A6D-A972-8ECE126881DA}" srcOrd="0" destOrd="1" presId="urn:microsoft.com/office/officeart/2016/7/layout/VerticalDownArrowProcess"/>
    <dgm:cxn modelId="{A4D6A69A-04A5-4948-A91E-24ACE098EA97}" type="presParOf" srcId="{5793E552-F074-471D-8BED-C9F3B3D78A2D}" destId="{4AFE3FC9-846F-4E64-B145-AD5DB17FF2C2}" srcOrd="0" destOrd="0" presId="urn:microsoft.com/office/officeart/2016/7/layout/VerticalDownArrowProcess"/>
    <dgm:cxn modelId="{85C70D35-BF79-4352-A04C-56C9CDCBDD90}" type="presParOf" srcId="{4AFE3FC9-846F-4E64-B145-AD5DB17FF2C2}" destId="{50AB3283-15D2-4378-9AB6-AA98D8105778}" srcOrd="0" destOrd="0" presId="urn:microsoft.com/office/officeart/2016/7/layout/VerticalDownArrowProcess"/>
    <dgm:cxn modelId="{64530BAB-25E3-4B43-8C35-F79D554570FC}" type="presParOf" srcId="{4AFE3FC9-846F-4E64-B145-AD5DB17FF2C2}" destId="{A2A54E9F-4477-4A6D-A972-8ECE126881DA}" srcOrd="1" destOrd="0" presId="urn:microsoft.com/office/officeart/2016/7/layout/VerticalDownArrowProcess"/>
    <dgm:cxn modelId="{2A5C116C-2A82-480A-9B38-876C98FD1AD3}" type="presParOf" srcId="{5793E552-F074-471D-8BED-C9F3B3D78A2D}" destId="{7D59B56E-9715-4791-B3FB-5B5FE5CB2085}" srcOrd="1" destOrd="0" presId="urn:microsoft.com/office/officeart/2016/7/layout/VerticalDownArrowProcess"/>
    <dgm:cxn modelId="{9FFFF665-5F4E-4A02-BE28-8D0301CAA85D}" type="presParOf" srcId="{5793E552-F074-471D-8BED-C9F3B3D78A2D}" destId="{6D41DBD2-4B9E-4157-9FEE-41C94625A274}" srcOrd="2" destOrd="0" presId="urn:microsoft.com/office/officeart/2016/7/layout/VerticalDownArrowProcess"/>
    <dgm:cxn modelId="{BDA78A15-FCB1-49FE-816F-15C96A901AB9}" type="presParOf" srcId="{6D41DBD2-4B9E-4157-9FEE-41C94625A274}" destId="{2FBC7B16-9499-4772-9790-B62CD15A8644}" srcOrd="0" destOrd="0" presId="urn:microsoft.com/office/officeart/2016/7/layout/VerticalDownArrowProcess"/>
    <dgm:cxn modelId="{6AEDB4F8-96B6-4587-8F92-69E3A06F3DD8}" type="presParOf" srcId="{6D41DBD2-4B9E-4157-9FEE-41C94625A274}" destId="{D779BEE2-EF7C-430A-9C67-E6A2F986DB7D}" srcOrd="1" destOrd="0" presId="urn:microsoft.com/office/officeart/2016/7/layout/VerticalDownArrowProcess"/>
    <dgm:cxn modelId="{80E8E814-DF5D-44D1-8A8E-2B4D67E655D2}" type="presParOf" srcId="{6D41DBD2-4B9E-4157-9FEE-41C94625A274}" destId="{FCE389CD-3FA6-442E-BEC8-E390083A08B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8C51B-EC7F-40B3-BB84-271496C5462F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9EB95F2-3250-4256-AE3E-C3E766CA528F}">
      <dgm:prSet/>
      <dgm:spPr/>
      <dgm:t>
        <a:bodyPr/>
        <a:lstStyle/>
        <a:p>
          <a:r>
            <a:rPr lang="en-US" b="1" i="0"/>
            <a:t>What is RAG?</a:t>
          </a:r>
          <a:endParaRPr lang="en-US"/>
        </a:p>
      </dgm:t>
    </dgm:pt>
    <dgm:pt modelId="{4C6DE646-8B51-4358-8A08-140C13F667FE}" type="parTrans" cxnId="{E4811049-A06D-409C-94E7-932C6582C0FE}">
      <dgm:prSet/>
      <dgm:spPr/>
      <dgm:t>
        <a:bodyPr/>
        <a:lstStyle/>
        <a:p>
          <a:endParaRPr lang="en-US"/>
        </a:p>
      </dgm:t>
    </dgm:pt>
    <dgm:pt modelId="{C8D0D17F-6E14-41A0-A377-010D8A2443EE}" type="sibTrans" cxnId="{E4811049-A06D-409C-94E7-932C6582C0FE}">
      <dgm:prSet/>
      <dgm:spPr/>
      <dgm:t>
        <a:bodyPr/>
        <a:lstStyle/>
        <a:p>
          <a:endParaRPr lang="en-US"/>
        </a:p>
      </dgm:t>
    </dgm:pt>
    <dgm:pt modelId="{B3C0E299-6F96-48BB-B4BD-E8AC847A77B3}">
      <dgm:prSet/>
      <dgm:spPr/>
      <dgm:t>
        <a:bodyPr/>
        <a:lstStyle/>
        <a:p>
          <a:r>
            <a:rPr lang="en-US" b="0" i="0"/>
            <a:t>Retrieval-Augmented Generation (RAG) is an advanced technique that combines the strengths of retrieval-based and generation-based models.</a:t>
          </a:r>
          <a:endParaRPr lang="en-US"/>
        </a:p>
      </dgm:t>
    </dgm:pt>
    <dgm:pt modelId="{18265A0D-EDFA-40E1-8AED-850A30979A81}" type="parTrans" cxnId="{418235C8-924B-418C-99CA-5D33AFB17C2A}">
      <dgm:prSet/>
      <dgm:spPr/>
      <dgm:t>
        <a:bodyPr/>
        <a:lstStyle/>
        <a:p>
          <a:endParaRPr lang="en-US"/>
        </a:p>
      </dgm:t>
    </dgm:pt>
    <dgm:pt modelId="{12DFF864-B9F6-4BFD-83D4-D0E0FD93DDD5}" type="sibTrans" cxnId="{418235C8-924B-418C-99CA-5D33AFB17C2A}">
      <dgm:prSet/>
      <dgm:spPr/>
      <dgm:t>
        <a:bodyPr/>
        <a:lstStyle/>
        <a:p>
          <a:endParaRPr lang="en-US"/>
        </a:p>
      </dgm:t>
    </dgm:pt>
    <dgm:pt modelId="{821ECDDD-6910-4F4B-BA3B-2F24552FB70A}">
      <dgm:prSet/>
      <dgm:spPr/>
      <dgm:t>
        <a:bodyPr/>
        <a:lstStyle/>
        <a:p>
          <a:r>
            <a:rPr lang="en-US" b="0" i="0"/>
            <a:t>It integrates a retrieval component to fetch relevant documents and a generation component to produce accurate and contextually appropriate answers.</a:t>
          </a:r>
          <a:endParaRPr lang="en-US"/>
        </a:p>
      </dgm:t>
    </dgm:pt>
    <dgm:pt modelId="{12B70A7E-B1B5-4A0D-976E-4FC4EC620E8E}" type="parTrans" cxnId="{27192DFC-4154-48C4-B350-A5A6FFF7C600}">
      <dgm:prSet/>
      <dgm:spPr/>
      <dgm:t>
        <a:bodyPr/>
        <a:lstStyle/>
        <a:p>
          <a:endParaRPr lang="en-US"/>
        </a:p>
      </dgm:t>
    </dgm:pt>
    <dgm:pt modelId="{4ABF6689-35A0-490C-B78D-E248B76743F2}" type="sibTrans" cxnId="{27192DFC-4154-48C4-B350-A5A6FFF7C600}">
      <dgm:prSet/>
      <dgm:spPr/>
      <dgm:t>
        <a:bodyPr/>
        <a:lstStyle/>
        <a:p>
          <a:endParaRPr lang="en-US"/>
        </a:p>
      </dgm:t>
    </dgm:pt>
    <dgm:pt modelId="{C7168C06-E2FE-4CCE-8F41-3A629A5456FD}">
      <dgm:prSet/>
      <dgm:spPr/>
      <dgm:t>
        <a:bodyPr/>
        <a:lstStyle/>
        <a:p>
          <a:r>
            <a:rPr lang="en-US" b="1" i="0"/>
            <a:t>Why RAG for This Project?</a:t>
          </a:r>
          <a:endParaRPr lang="en-US"/>
        </a:p>
      </dgm:t>
    </dgm:pt>
    <dgm:pt modelId="{54248586-81C0-4AA4-9C00-14D4A4E8E98E}" type="parTrans" cxnId="{8881BCFB-4EBF-4343-A812-A0181C648AB8}">
      <dgm:prSet/>
      <dgm:spPr/>
      <dgm:t>
        <a:bodyPr/>
        <a:lstStyle/>
        <a:p>
          <a:endParaRPr lang="en-US"/>
        </a:p>
      </dgm:t>
    </dgm:pt>
    <dgm:pt modelId="{38E37AF0-054B-4107-A24B-FC48F4414BD5}" type="sibTrans" cxnId="{8881BCFB-4EBF-4343-A812-A0181C648AB8}">
      <dgm:prSet/>
      <dgm:spPr/>
      <dgm:t>
        <a:bodyPr/>
        <a:lstStyle/>
        <a:p>
          <a:endParaRPr lang="en-US"/>
        </a:p>
      </dgm:t>
    </dgm:pt>
    <dgm:pt modelId="{AC1914A0-3AC1-455B-B245-6555C7A22E4B}">
      <dgm:prSet/>
      <dgm:spPr/>
      <dgm:t>
        <a:bodyPr/>
        <a:lstStyle/>
        <a:p>
          <a:r>
            <a:rPr lang="en-US" b="0" i="0"/>
            <a:t>Sahih al Bukhari contains extensive and detailed hadiths, making it challenging to provide accurate answers solely through generation or retrieval.</a:t>
          </a:r>
          <a:endParaRPr lang="en-US"/>
        </a:p>
      </dgm:t>
    </dgm:pt>
    <dgm:pt modelId="{40B6750B-3B4B-4BE2-B2FD-0737ABAA913E}" type="parTrans" cxnId="{F5E9694A-34E2-4500-B936-E6C2293CBDBA}">
      <dgm:prSet/>
      <dgm:spPr/>
      <dgm:t>
        <a:bodyPr/>
        <a:lstStyle/>
        <a:p>
          <a:endParaRPr lang="en-US"/>
        </a:p>
      </dgm:t>
    </dgm:pt>
    <dgm:pt modelId="{D3835027-6B04-4DBC-99BD-17EC9C6ABE12}" type="sibTrans" cxnId="{F5E9694A-34E2-4500-B936-E6C2293CBDBA}">
      <dgm:prSet/>
      <dgm:spPr/>
      <dgm:t>
        <a:bodyPr/>
        <a:lstStyle/>
        <a:p>
          <a:endParaRPr lang="en-US"/>
        </a:p>
      </dgm:t>
    </dgm:pt>
    <dgm:pt modelId="{38D5076C-5898-493C-A52D-35DCE70CC1B7}">
      <dgm:prSet/>
      <dgm:spPr/>
      <dgm:t>
        <a:bodyPr/>
        <a:lstStyle/>
        <a:p>
          <a:r>
            <a:rPr lang="en-US" b="0" i="0" dirty="0"/>
            <a:t>RAG leverages both retrieval of precise hadith texts and the generative power of models to understand and rephrase the content accurately.</a:t>
          </a:r>
          <a:endParaRPr lang="en-US" dirty="0"/>
        </a:p>
      </dgm:t>
    </dgm:pt>
    <dgm:pt modelId="{328B0E07-76EC-48D8-9693-D41D68FBD1C9}" type="parTrans" cxnId="{2FCFDAD6-CB3B-4788-A230-825B25D6E944}">
      <dgm:prSet/>
      <dgm:spPr/>
      <dgm:t>
        <a:bodyPr/>
        <a:lstStyle/>
        <a:p>
          <a:endParaRPr lang="en-US"/>
        </a:p>
      </dgm:t>
    </dgm:pt>
    <dgm:pt modelId="{13F11374-2594-42CB-8AF6-7FC24F77A3E3}" type="sibTrans" cxnId="{2FCFDAD6-CB3B-4788-A230-825B25D6E944}">
      <dgm:prSet/>
      <dgm:spPr/>
      <dgm:t>
        <a:bodyPr/>
        <a:lstStyle/>
        <a:p>
          <a:endParaRPr lang="en-US"/>
        </a:p>
      </dgm:t>
    </dgm:pt>
    <dgm:pt modelId="{F8D38BFF-ABF3-49E0-A78D-2BDC910DF463}" type="pres">
      <dgm:prSet presAssocID="{AB88C51B-EC7F-40B3-BB84-271496C5462F}" presName="linear" presStyleCnt="0">
        <dgm:presLayoutVars>
          <dgm:dir/>
          <dgm:animLvl val="lvl"/>
          <dgm:resizeHandles val="exact"/>
        </dgm:presLayoutVars>
      </dgm:prSet>
      <dgm:spPr/>
    </dgm:pt>
    <dgm:pt modelId="{721DDE16-51E0-4EFE-A245-7E3DF867107D}" type="pres">
      <dgm:prSet presAssocID="{79EB95F2-3250-4256-AE3E-C3E766CA528F}" presName="parentLin" presStyleCnt="0"/>
      <dgm:spPr/>
    </dgm:pt>
    <dgm:pt modelId="{D65347EA-A3A8-4E6F-896E-3606633BAD4E}" type="pres">
      <dgm:prSet presAssocID="{79EB95F2-3250-4256-AE3E-C3E766CA528F}" presName="parentLeftMargin" presStyleLbl="node1" presStyleIdx="0" presStyleCnt="2"/>
      <dgm:spPr/>
    </dgm:pt>
    <dgm:pt modelId="{6138875C-9833-4ACA-9C35-7D314793A314}" type="pres">
      <dgm:prSet presAssocID="{79EB95F2-3250-4256-AE3E-C3E766CA52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22222C-F5CF-4C4A-B574-6DB92B25963E}" type="pres">
      <dgm:prSet presAssocID="{79EB95F2-3250-4256-AE3E-C3E766CA528F}" presName="negativeSpace" presStyleCnt="0"/>
      <dgm:spPr/>
    </dgm:pt>
    <dgm:pt modelId="{683417C3-8797-4CED-AC34-0A8667345A92}" type="pres">
      <dgm:prSet presAssocID="{79EB95F2-3250-4256-AE3E-C3E766CA528F}" presName="childText" presStyleLbl="conFgAcc1" presStyleIdx="0" presStyleCnt="2">
        <dgm:presLayoutVars>
          <dgm:bulletEnabled val="1"/>
        </dgm:presLayoutVars>
      </dgm:prSet>
      <dgm:spPr/>
    </dgm:pt>
    <dgm:pt modelId="{E0B6BB90-4AA7-431A-B84E-9D10F28AC569}" type="pres">
      <dgm:prSet presAssocID="{C8D0D17F-6E14-41A0-A377-010D8A2443EE}" presName="spaceBetweenRectangles" presStyleCnt="0"/>
      <dgm:spPr/>
    </dgm:pt>
    <dgm:pt modelId="{3181498D-9256-41A9-BA5D-26C188683448}" type="pres">
      <dgm:prSet presAssocID="{C7168C06-E2FE-4CCE-8F41-3A629A5456FD}" presName="parentLin" presStyleCnt="0"/>
      <dgm:spPr/>
    </dgm:pt>
    <dgm:pt modelId="{2232916A-9D7B-48EA-A6BE-C96E1CB8698E}" type="pres">
      <dgm:prSet presAssocID="{C7168C06-E2FE-4CCE-8F41-3A629A5456FD}" presName="parentLeftMargin" presStyleLbl="node1" presStyleIdx="0" presStyleCnt="2"/>
      <dgm:spPr/>
    </dgm:pt>
    <dgm:pt modelId="{4E0B6965-8B1A-4A91-AF39-10E3ABD6A1B3}" type="pres">
      <dgm:prSet presAssocID="{C7168C06-E2FE-4CCE-8F41-3A629A5456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3929DA-F057-4929-92DF-9962571655D7}" type="pres">
      <dgm:prSet presAssocID="{C7168C06-E2FE-4CCE-8F41-3A629A5456FD}" presName="negativeSpace" presStyleCnt="0"/>
      <dgm:spPr/>
    </dgm:pt>
    <dgm:pt modelId="{1FDE2907-6D32-474D-A548-B4BB6B06846E}" type="pres">
      <dgm:prSet presAssocID="{C7168C06-E2FE-4CCE-8F41-3A629A5456F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296C04-1560-46E2-9D67-D850CBD9C2E3}" type="presOf" srcId="{B3C0E299-6F96-48BB-B4BD-E8AC847A77B3}" destId="{683417C3-8797-4CED-AC34-0A8667345A92}" srcOrd="0" destOrd="0" presId="urn:microsoft.com/office/officeart/2005/8/layout/list1"/>
    <dgm:cxn modelId="{CA350E2B-DD92-4D0E-9040-B0235B867CB3}" type="presOf" srcId="{C7168C06-E2FE-4CCE-8F41-3A629A5456FD}" destId="{2232916A-9D7B-48EA-A6BE-C96E1CB8698E}" srcOrd="0" destOrd="0" presId="urn:microsoft.com/office/officeart/2005/8/layout/list1"/>
    <dgm:cxn modelId="{9404F42B-1FCE-4974-B06E-7C7CD7D9C214}" type="presOf" srcId="{821ECDDD-6910-4F4B-BA3B-2F24552FB70A}" destId="{683417C3-8797-4CED-AC34-0A8667345A92}" srcOrd="0" destOrd="1" presId="urn:microsoft.com/office/officeart/2005/8/layout/list1"/>
    <dgm:cxn modelId="{E4811049-A06D-409C-94E7-932C6582C0FE}" srcId="{AB88C51B-EC7F-40B3-BB84-271496C5462F}" destId="{79EB95F2-3250-4256-AE3E-C3E766CA528F}" srcOrd="0" destOrd="0" parTransId="{4C6DE646-8B51-4358-8A08-140C13F667FE}" sibTransId="{C8D0D17F-6E14-41A0-A377-010D8A2443EE}"/>
    <dgm:cxn modelId="{F5E9694A-34E2-4500-B936-E6C2293CBDBA}" srcId="{C7168C06-E2FE-4CCE-8F41-3A629A5456FD}" destId="{AC1914A0-3AC1-455B-B245-6555C7A22E4B}" srcOrd="0" destOrd="0" parTransId="{40B6750B-3B4B-4BE2-B2FD-0737ABAA913E}" sibTransId="{D3835027-6B04-4DBC-99BD-17EC9C6ABE12}"/>
    <dgm:cxn modelId="{D560AC50-EB78-4630-AE58-103F3B8913C0}" type="presOf" srcId="{79EB95F2-3250-4256-AE3E-C3E766CA528F}" destId="{6138875C-9833-4ACA-9C35-7D314793A314}" srcOrd="1" destOrd="0" presId="urn:microsoft.com/office/officeart/2005/8/layout/list1"/>
    <dgm:cxn modelId="{72668657-9D98-45A8-B23D-5CB760B22FC5}" type="presOf" srcId="{79EB95F2-3250-4256-AE3E-C3E766CA528F}" destId="{D65347EA-A3A8-4E6F-896E-3606633BAD4E}" srcOrd="0" destOrd="0" presId="urn:microsoft.com/office/officeart/2005/8/layout/list1"/>
    <dgm:cxn modelId="{45BEFE8C-DB8E-404F-833A-53849A576108}" type="presOf" srcId="{AC1914A0-3AC1-455B-B245-6555C7A22E4B}" destId="{1FDE2907-6D32-474D-A548-B4BB6B06846E}" srcOrd="0" destOrd="0" presId="urn:microsoft.com/office/officeart/2005/8/layout/list1"/>
    <dgm:cxn modelId="{82EB2892-ED67-4C28-A67D-896AF00BE10C}" type="presOf" srcId="{C7168C06-E2FE-4CCE-8F41-3A629A5456FD}" destId="{4E0B6965-8B1A-4A91-AF39-10E3ABD6A1B3}" srcOrd="1" destOrd="0" presId="urn:microsoft.com/office/officeart/2005/8/layout/list1"/>
    <dgm:cxn modelId="{418235C8-924B-418C-99CA-5D33AFB17C2A}" srcId="{79EB95F2-3250-4256-AE3E-C3E766CA528F}" destId="{B3C0E299-6F96-48BB-B4BD-E8AC847A77B3}" srcOrd="0" destOrd="0" parTransId="{18265A0D-EDFA-40E1-8AED-850A30979A81}" sibTransId="{12DFF864-B9F6-4BFD-83D4-D0E0FD93DDD5}"/>
    <dgm:cxn modelId="{372134CF-D419-4C71-AEE1-719A1379FFAB}" type="presOf" srcId="{38D5076C-5898-493C-A52D-35DCE70CC1B7}" destId="{1FDE2907-6D32-474D-A548-B4BB6B06846E}" srcOrd="0" destOrd="1" presId="urn:microsoft.com/office/officeart/2005/8/layout/list1"/>
    <dgm:cxn modelId="{DF8105D4-9048-49EB-A4DB-203E8EB001CE}" type="presOf" srcId="{AB88C51B-EC7F-40B3-BB84-271496C5462F}" destId="{F8D38BFF-ABF3-49E0-A78D-2BDC910DF463}" srcOrd="0" destOrd="0" presId="urn:microsoft.com/office/officeart/2005/8/layout/list1"/>
    <dgm:cxn modelId="{2FCFDAD6-CB3B-4788-A230-825B25D6E944}" srcId="{C7168C06-E2FE-4CCE-8F41-3A629A5456FD}" destId="{38D5076C-5898-493C-A52D-35DCE70CC1B7}" srcOrd="1" destOrd="0" parTransId="{328B0E07-76EC-48D8-9693-D41D68FBD1C9}" sibTransId="{13F11374-2594-42CB-8AF6-7FC24F77A3E3}"/>
    <dgm:cxn modelId="{8881BCFB-4EBF-4343-A812-A0181C648AB8}" srcId="{AB88C51B-EC7F-40B3-BB84-271496C5462F}" destId="{C7168C06-E2FE-4CCE-8F41-3A629A5456FD}" srcOrd="1" destOrd="0" parTransId="{54248586-81C0-4AA4-9C00-14D4A4E8E98E}" sibTransId="{38E37AF0-054B-4107-A24B-FC48F4414BD5}"/>
    <dgm:cxn modelId="{27192DFC-4154-48C4-B350-A5A6FFF7C600}" srcId="{79EB95F2-3250-4256-AE3E-C3E766CA528F}" destId="{821ECDDD-6910-4F4B-BA3B-2F24552FB70A}" srcOrd="1" destOrd="0" parTransId="{12B70A7E-B1B5-4A0D-976E-4FC4EC620E8E}" sibTransId="{4ABF6689-35A0-490C-B78D-E248B76743F2}"/>
    <dgm:cxn modelId="{F46A9CD1-7450-4389-A45C-5B283441086F}" type="presParOf" srcId="{F8D38BFF-ABF3-49E0-A78D-2BDC910DF463}" destId="{721DDE16-51E0-4EFE-A245-7E3DF867107D}" srcOrd="0" destOrd="0" presId="urn:microsoft.com/office/officeart/2005/8/layout/list1"/>
    <dgm:cxn modelId="{C76CD2D2-E404-4449-97A8-4F4B5FA68628}" type="presParOf" srcId="{721DDE16-51E0-4EFE-A245-7E3DF867107D}" destId="{D65347EA-A3A8-4E6F-896E-3606633BAD4E}" srcOrd="0" destOrd="0" presId="urn:microsoft.com/office/officeart/2005/8/layout/list1"/>
    <dgm:cxn modelId="{A7FFFCB8-1602-4CF0-99FE-6AD5E288115E}" type="presParOf" srcId="{721DDE16-51E0-4EFE-A245-7E3DF867107D}" destId="{6138875C-9833-4ACA-9C35-7D314793A314}" srcOrd="1" destOrd="0" presId="urn:microsoft.com/office/officeart/2005/8/layout/list1"/>
    <dgm:cxn modelId="{F7814ED5-B523-4B6A-96A4-BB7357190AE4}" type="presParOf" srcId="{F8D38BFF-ABF3-49E0-A78D-2BDC910DF463}" destId="{6B22222C-F5CF-4C4A-B574-6DB92B25963E}" srcOrd="1" destOrd="0" presId="urn:microsoft.com/office/officeart/2005/8/layout/list1"/>
    <dgm:cxn modelId="{B9F1963B-CF5A-4D9B-A7B7-6691C508AE47}" type="presParOf" srcId="{F8D38BFF-ABF3-49E0-A78D-2BDC910DF463}" destId="{683417C3-8797-4CED-AC34-0A8667345A92}" srcOrd="2" destOrd="0" presId="urn:microsoft.com/office/officeart/2005/8/layout/list1"/>
    <dgm:cxn modelId="{433ED83B-3B2C-4A2E-8637-0DDF77686A81}" type="presParOf" srcId="{F8D38BFF-ABF3-49E0-A78D-2BDC910DF463}" destId="{E0B6BB90-4AA7-431A-B84E-9D10F28AC569}" srcOrd="3" destOrd="0" presId="urn:microsoft.com/office/officeart/2005/8/layout/list1"/>
    <dgm:cxn modelId="{1064C552-CB39-4F66-97EA-3910141C2B4E}" type="presParOf" srcId="{F8D38BFF-ABF3-49E0-A78D-2BDC910DF463}" destId="{3181498D-9256-41A9-BA5D-26C188683448}" srcOrd="4" destOrd="0" presId="urn:microsoft.com/office/officeart/2005/8/layout/list1"/>
    <dgm:cxn modelId="{6763E5ED-AE53-4EF8-9965-38C6B421967B}" type="presParOf" srcId="{3181498D-9256-41A9-BA5D-26C188683448}" destId="{2232916A-9D7B-48EA-A6BE-C96E1CB8698E}" srcOrd="0" destOrd="0" presId="urn:microsoft.com/office/officeart/2005/8/layout/list1"/>
    <dgm:cxn modelId="{AB4F71E5-528C-4B81-B21E-AC437350EDD2}" type="presParOf" srcId="{3181498D-9256-41A9-BA5D-26C188683448}" destId="{4E0B6965-8B1A-4A91-AF39-10E3ABD6A1B3}" srcOrd="1" destOrd="0" presId="urn:microsoft.com/office/officeart/2005/8/layout/list1"/>
    <dgm:cxn modelId="{0CA26B37-1D88-4822-829B-7573BA88DFA5}" type="presParOf" srcId="{F8D38BFF-ABF3-49E0-A78D-2BDC910DF463}" destId="{3E3929DA-F057-4929-92DF-9962571655D7}" srcOrd="5" destOrd="0" presId="urn:microsoft.com/office/officeart/2005/8/layout/list1"/>
    <dgm:cxn modelId="{5D729462-C5E3-404E-8E24-885A314EA939}" type="presParOf" srcId="{F8D38BFF-ABF3-49E0-A78D-2BDC910DF463}" destId="{1FDE2907-6D32-474D-A548-B4BB6B0684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B3283-15D2-4378-9AB6-AA98D8105778}">
      <dsp:nvSpPr>
        <dsp:cNvPr id="0" name=""/>
        <dsp:cNvSpPr/>
      </dsp:nvSpPr>
      <dsp:spPr>
        <a:xfrm>
          <a:off x="0" y="2286759"/>
          <a:ext cx="1176700" cy="15003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687" tIns="106680" rIns="8368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Specific Objectives:</a:t>
          </a:r>
          <a:endParaRPr lang="en-US" sz="1500" kern="1200"/>
        </a:p>
      </dsp:txBody>
      <dsp:txXfrm>
        <a:off x="0" y="2286759"/>
        <a:ext cx="1176700" cy="1500361"/>
      </dsp:txXfrm>
    </dsp:sp>
    <dsp:sp modelId="{A2A54E9F-4477-4A6D-A972-8ECE126881DA}">
      <dsp:nvSpPr>
        <dsp:cNvPr id="0" name=""/>
        <dsp:cNvSpPr/>
      </dsp:nvSpPr>
      <dsp:spPr>
        <a:xfrm>
          <a:off x="1176700" y="2286759"/>
          <a:ext cx="3530102" cy="15003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07" tIns="190500" rIns="7160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Enhance the accessibility of hadiths for Arabic-speaking users.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Improve the accuracy and relevance of the answers provided.</a:t>
          </a:r>
          <a:endParaRPr lang="en-US" sz="1500" kern="1200"/>
        </a:p>
      </dsp:txBody>
      <dsp:txXfrm>
        <a:off x="1176700" y="2286759"/>
        <a:ext cx="3530102" cy="1500361"/>
      </dsp:txXfrm>
    </dsp:sp>
    <dsp:sp modelId="{D779BEE2-EF7C-430A-9C67-E6A2F986DB7D}">
      <dsp:nvSpPr>
        <dsp:cNvPr id="0" name=""/>
        <dsp:cNvSpPr/>
      </dsp:nvSpPr>
      <dsp:spPr>
        <a:xfrm rot="10800000">
          <a:off x="0" y="1708"/>
          <a:ext cx="1176700" cy="23075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687" tIns="106680" rIns="8368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Main Goals:</a:t>
          </a:r>
          <a:endParaRPr lang="en-US" sz="1500" kern="1200"/>
        </a:p>
      </dsp:txBody>
      <dsp:txXfrm rot="-10800000">
        <a:off x="0" y="1708"/>
        <a:ext cx="1176700" cy="1499911"/>
      </dsp:txXfrm>
    </dsp:sp>
    <dsp:sp modelId="{FCE389CD-3FA6-442E-BEC8-E390083A08BC}">
      <dsp:nvSpPr>
        <dsp:cNvPr id="0" name=""/>
        <dsp:cNvSpPr/>
      </dsp:nvSpPr>
      <dsp:spPr>
        <a:xfrm>
          <a:off x="1176700" y="1708"/>
          <a:ext cx="3530102" cy="1499911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07" tIns="190500" rIns="7160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Develop an AI-based system that can accurately answer questions about Sahih al Bukhari in Arabic.</a:t>
          </a:r>
          <a:endParaRPr lang="en-US" sz="1500" kern="1200"/>
        </a:p>
      </dsp:txBody>
      <dsp:txXfrm>
        <a:off x="1176700" y="1708"/>
        <a:ext cx="3530102" cy="1499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417C3-8797-4CED-AC34-0A8667345A92}">
      <dsp:nvSpPr>
        <dsp:cNvPr id="0" name=""/>
        <dsp:cNvSpPr/>
      </dsp:nvSpPr>
      <dsp:spPr>
        <a:xfrm>
          <a:off x="0" y="344164"/>
          <a:ext cx="4706803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270764" rIns="36530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Retrieval-Augmented Generation (RAG) is an advanced technique that combines the strengths of retrieval-based and generation-based models.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It integrates a retrieval component to fetch relevant documents and a generation component to produce accurate and contextually appropriate answers.</a:t>
          </a:r>
          <a:endParaRPr lang="en-US" sz="1300" kern="1200"/>
        </a:p>
      </dsp:txBody>
      <dsp:txXfrm>
        <a:off x="0" y="344164"/>
        <a:ext cx="4706803" cy="1515150"/>
      </dsp:txXfrm>
    </dsp:sp>
    <dsp:sp modelId="{6138875C-9833-4ACA-9C35-7D314793A314}">
      <dsp:nvSpPr>
        <dsp:cNvPr id="0" name=""/>
        <dsp:cNvSpPr/>
      </dsp:nvSpPr>
      <dsp:spPr>
        <a:xfrm>
          <a:off x="235340" y="152284"/>
          <a:ext cx="3294762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What is RAG?</a:t>
          </a:r>
          <a:endParaRPr lang="en-US" sz="1300" kern="1200"/>
        </a:p>
      </dsp:txBody>
      <dsp:txXfrm>
        <a:off x="254074" y="171018"/>
        <a:ext cx="3257294" cy="346292"/>
      </dsp:txXfrm>
    </dsp:sp>
    <dsp:sp modelId="{1FDE2907-6D32-474D-A548-B4BB6B06846E}">
      <dsp:nvSpPr>
        <dsp:cNvPr id="0" name=""/>
        <dsp:cNvSpPr/>
      </dsp:nvSpPr>
      <dsp:spPr>
        <a:xfrm>
          <a:off x="0" y="2121395"/>
          <a:ext cx="4706803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270764" rIns="36530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Sahih al Bukhari contains extensive and detailed hadiths, making it challenging to provide accurate answers solely through generation or retrieval.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RAG leverages both retrieval of precise hadith texts and the generative power of models to understand and rephrase the content accurately.</a:t>
          </a:r>
          <a:endParaRPr lang="en-US" sz="1300" kern="1200" dirty="0"/>
        </a:p>
      </dsp:txBody>
      <dsp:txXfrm>
        <a:off x="0" y="2121395"/>
        <a:ext cx="4706803" cy="1515150"/>
      </dsp:txXfrm>
    </dsp:sp>
    <dsp:sp modelId="{4E0B6965-8B1A-4A91-AF39-10E3ABD6A1B3}">
      <dsp:nvSpPr>
        <dsp:cNvPr id="0" name=""/>
        <dsp:cNvSpPr/>
      </dsp:nvSpPr>
      <dsp:spPr>
        <a:xfrm>
          <a:off x="235340" y="1929515"/>
          <a:ext cx="3294762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Why RAG for This Project?</a:t>
          </a:r>
          <a:endParaRPr lang="en-US" sz="1300" kern="1200"/>
        </a:p>
      </dsp:txBody>
      <dsp:txXfrm>
        <a:off x="254074" y="1948249"/>
        <a:ext cx="3257294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BBF84-F9E9-4A3E-A30A-7DB4F10FFA3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8DC49-BC90-4234-A87D-CF55AD34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https://www.youtube.com/watch?v=L6DLIlrHrpg&amp;list=PLvLvlVqNQGHDNUshQJBWWCIRGgC0PN7VL&amp;index=37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DC49-BC90-4234-A87D-CF55AD343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DC49-BC90-4234-A87D-CF55AD343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4F25-E52C-A57C-2DEE-AACACCF20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EADA-3D3C-45B3-B05E-A0772AA9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4C70-BEF0-4E5B-A802-ACBDA6AE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468C-4474-CB1A-988B-F5978593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F8E86-19E2-0ACA-5431-982FD9B5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09C-F879-2C2C-8ECF-93DA2D74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134F-E799-DC10-E903-80B1D83B7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10B0-5E01-005B-107E-5D36620C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6987-D125-91CF-336A-2D2F44D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066D-232A-F4E3-BF0C-02330473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4FFF8-201C-CBC2-BDFF-36A576DCA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028AE-4249-F0B4-FE6D-7A27FB7BB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69F0-CA73-A6A8-E747-5DEC4ACC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EF5A-919F-D21E-E5BB-4D6B91F9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E7B3-DE05-E5B8-D240-30E6D768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96E7-FC60-24AB-1FAD-5F231054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5AD9-7951-F158-3FB7-B77FDCF0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D4A8-C6B9-CEEC-A785-C5F778C1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4BDB-7F32-BFEE-F9EA-832F33B5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953C-29C3-3366-E6D0-91F878C9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DF7C-0E00-8E6F-9A6D-03049250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EFAC-57B9-C44F-00F2-B49B437B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6EE9-3302-D005-0E77-3FC17211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50AB-7621-9BA2-8006-AF70A21E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611E-9214-6AD4-E4B6-1BC9BE3B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307B-9398-C01B-549A-052105A5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B28F-27DC-A77E-482E-9B2BFFBC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C20DC-3820-C37C-E087-7D733F14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D506-19D9-4FA6-FB84-D8A4DE09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BE9E6-9527-F1EC-D416-97BA6C8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FB4C-E9E9-975D-F444-5A1B58E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2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9447-E69F-6939-0F6E-CCAB90D7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9549-6396-4C67-7C22-6928807C4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799C-AD4E-7DA6-04C1-81499A9C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88991-F842-B0E0-BEF3-F9BCAFD6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49E62-FBA3-D84B-8418-B6C08428F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F7113-F2C2-58CA-2161-015713AB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A569-9557-1C4D-E075-EA3C3C21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F91B-2154-F358-C391-1C59FDFB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A1A-38EE-620E-58E9-A740E992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EDB9E-F1AC-3743-9F65-B72CEFCA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2E4E4-5550-5213-0B63-71DC7FAE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D4E05-F3F3-AA31-EA07-460DBE9E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ED34-2553-4BFA-032B-7ECFF1E6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09032-D04C-68AF-95AF-410DD99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465A5-B1DB-52A8-DA47-DC969660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9DF4-6AFA-50DE-C034-6F0241DA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F1B9-814E-7D70-1B85-957775DE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2FB3-5FA4-A020-E6CB-65E306CB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9B22E-0121-501A-AE3B-0BA8E3A9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E7BA-7679-87BF-556C-494F9A2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F020-2EBB-852D-125F-22CF1AD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2FC5-CB62-04D8-8F29-804642FA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06838-257F-BA13-7D21-792E2CBE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B1682-9E06-7135-0F9D-827B64E5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6E17-736E-ED94-4BB6-7A96A412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EB812-02FF-9870-52E4-F4B2822E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B81C5-4022-CACA-E63E-E1D62ED8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5D117-90A8-BF85-6ADA-A9FE529C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53A2-C13D-E563-13BA-8511859D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D41D-6D72-F9FF-58C0-69C29DE6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699E7-D4D6-4846-9C36-F1D879DAC1E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4325-7BAC-1D28-A31F-2C917C88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100D-2D68-8F75-07B4-0D4ED48CC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E9147-4520-4F36-A114-9DBC07C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microsoft.com/office/2018/10/relationships/comments" Target="../comments/modernComment_107_9332BAC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huggingface.co/TinyLlama/TinyLlama-1.1B-Chat-v1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3A18A-9706-A716-41F6-6F6941255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0" r="540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F9033-2692-0558-A13A-5D2C528C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Arabic Question Answering for Sahih al Bukhari</a:t>
            </a:r>
            <a:br>
              <a:rPr lang="en-US" sz="2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</a:br>
            <a:r>
              <a:rPr lang="en-US" sz="2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(Elsheikh GPT)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2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7082-25BC-1165-C709-800D203F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highlight>
                  <a:srgbClr val="FFFFFF"/>
                </a:highlight>
                <a:latin typeface="ui-sans-serif"/>
              </a:rPr>
              <a:t>Advantages of RAG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A52C-FF7C-84BB-A2F2-6A8FF22F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ui-sans-serif"/>
              </a:rPr>
              <a:t>Accuracy: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ui-sans-serif"/>
              </a:rPr>
              <a:t> Improves the accuracy of answers by combining direct retrieval with generative refinement.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ui-sans-serif"/>
              </a:rPr>
              <a:t>Contextual Relevance: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ui-sans-serif"/>
              </a:rPr>
              <a:t> Ensures answers are contextually appropriate and accurate, reflecting the nuances of the source material.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ui-sans-serif"/>
              </a:rPr>
              <a:t>Scalability: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ui-sans-serif"/>
              </a:rPr>
              <a:t> Capable of handling the extensive and complex nature of Sahih al Bukhari, providing reliable answers across a wide range of queries.</a:t>
            </a:r>
          </a:p>
          <a:p>
            <a:endParaRPr lang="en-US" sz="2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4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34F14-08FB-9554-664F-288CF09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Transformer model</a:t>
            </a:r>
            <a:b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ACFE-8330-A01C-5E3E-533C5321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Transformer model: </a:t>
            </a:r>
            <a:r>
              <a:rPr lang="en-US" sz="1800" dirty="0" err="1">
                <a:solidFill>
                  <a:schemeClr val="tx2"/>
                </a:solidFill>
              </a:rPr>
              <a:t>Araelectra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Training data: Arabic-SQuADv2.0.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Downstream-task: Extractive QA.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3C2F3A9-18D5-D98A-9A73-59E9D131B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76425-CA6A-60DE-9A2A-7AB5A941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39" y="582830"/>
            <a:ext cx="5801917" cy="915082"/>
          </a:xfrm>
        </p:spPr>
        <p:txBody>
          <a:bodyPr anchor="b">
            <a:normAutofit/>
          </a:bodyPr>
          <a:lstStyle/>
          <a:p>
            <a:r>
              <a:rPr lang="en-US" sz="4000" dirty="0"/>
              <a:t>LLM Model 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CF1B3D8-993A-BC78-46EF-979333C81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16" y="582830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1760-9214-9F67-ED7B-85A4C3CC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40" y="2595282"/>
            <a:ext cx="6475842" cy="3533807"/>
          </a:xfrm>
        </p:spPr>
        <p:txBody>
          <a:bodyPr>
            <a:normAutofit/>
          </a:bodyPr>
          <a:lstStyle/>
          <a:p>
            <a:r>
              <a:rPr lang="en-US" sz="2000" dirty="0"/>
              <a:t>1.1B TinyLlama model on 3 trillion tokens.</a:t>
            </a:r>
          </a:p>
          <a:p>
            <a:endParaRPr lang="en-US" sz="2000" dirty="0"/>
          </a:p>
          <a:p>
            <a:r>
              <a:rPr lang="en-US" sz="2000" dirty="0"/>
              <a:t>The Advantages:</a:t>
            </a:r>
            <a:endParaRPr lang="en-US" sz="1600" dirty="0"/>
          </a:p>
          <a:p>
            <a:pPr lvl="1"/>
            <a:r>
              <a:rPr lang="en-US" sz="1600" dirty="0"/>
              <a:t>Reduced Computational Requirements: Tiny LLaMA-3 requires significantly less computational power compared to its larger counterparts.</a:t>
            </a:r>
          </a:p>
          <a:p>
            <a:pPr lvl="1"/>
            <a:r>
              <a:rPr lang="en-US" sz="1600" dirty="0"/>
              <a:t>Lower Memory Usage: With a smaller model size.</a:t>
            </a:r>
          </a:p>
          <a:p>
            <a:pPr lvl="1"/>
            <a:r>
              <a:rPr lang="en-US" sz="1600" dirty="0"/>
              <a:t>Reduced Operational Costs: Due to lower computational and memory demands, deploying Tiny LLaMA-3 in production can lead to substantial cost savings in terms of both hardware and energy consumption</a:t>
            </a:r>
          </a:p>
          <a:p>
            <a:pPr lvl="1"/>
            <a:endParaRPr lang="en-US" sz="1600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D8109ED-8C9C-4FE2-85BA-F7A3BA83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53D33-3B96-0592-7037-3B397FAC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highlight>
                  <a:srgbClr val="FFFFFF"/>
                </a:highlight>
                <a:latin typeface="ui-sans-serif"/>
              </a:rPr>
              <a:t>Conclusion</a:t>
            </a:r>
            <a:br>
              <a:rPr lang="en-US" sz="4800" b="1" i="0">
                <a:effectLst/>
                <a:highlight>
                  <a:srgbClr val="FFFFFF"/>
                </a:highlight>
                <a:latin typeface="ui-sans-serif"/>
              </a:rPr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C228-E99F-12F7-0934-D62A4FA5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effectLst/>
                <a:highlight>
                  <a:srgbClr val="FFFFFF"/>
                </a:highlight>
                <a:latin typeface="ui-sans-serif"/>
              </a:rPr>
              <a:t>Summary of Key Points:</a:t>
            </a:r>
          </a:p>
          <a:p>
            <a:endParaRPr lang="en-US" sz="2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b="1" i="0" dirty="0">
                <a:effectLst/>
                <a:highlight>
                  <a:srgbClr val="FFFFFF"/>
                </a:highlight>
                <a:latin typeface="ui-sans-serif"/>
              </a:rPr>
              <a:t>Objective Achieved:</a:t>
            </a: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 Successfully developed an Arabic question-answering system for Sahih al Bukhari using Retrieval-Augmented Generation (RAG).</a:t>
            </a: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b="1" i="0" dirty="0">
                <a:effectLst/>
                <a:highlight>
                  <a:srgbClr val="FFFFFF"/>
                </a:highlight>
                <a:latin typeface="ui-sans-serif"/>
              </a:rPr>
              <a:t>Innovative Approach:</a:t>
            </a: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 Leveraged RAG to combine precise retrieval of hadiths with contextually accurate generative responses.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F07750-386A-752C-E629-5B64641BC9EB}"/>
              </a:ext>
            </a:extLst>
          </p:cNvPr>
          <p:cNvSpPr txBox="1">
            <a:spLocks/>
          </p:cNvSpPr>
          <p:nvPr/>
        </p:nvSpPr>
        <p:spPr>
          <a:xfrm>
            <a:off x="1205653" y="6121564"/>
            <a:ext cx="9941319" cy="727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5038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845BA9-C6D1-0271-DD7F-2B174DF2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3B40-5D08-4F8C-6846-40A57F52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Abdalla Maged Gamal                     211000902</a:t>
            </a:r>
          </a:p>
          <a:p>
            <a:r>
              <a:rPr lang="en-US" sz="1800">
                <a:solidFill>
                  <a:schemeClr val="tx2"/>
                </a:solidFill>
              </a:rPr>
              <a:t>Abdelrahman Ahmed Badr            211000791</a:t>
            </a:r>
          </a:p>
          <a:p>
            <a:r>
              <a:rPr lang="en-US" sz="1800">
                <a:solidFill>
                  <a:schemeClr val="tx2"/>
                </a:solidFill>
              </a:rPr>
              <a:t>Sherif Ehab Yousry                            211001931</a:t>
            </a:r>
          </a:p>
          <a:p>
            <a:r>
              <a:rPr lang="en-US" sz="1800">
                <a:solidFill>
                  <a:schemeClr val="tx2"/>
                </a:solidFill>
              </a:rPr>
              <a:t>Youssif Amr Shaaban                       202001840</a:t>
            </a:r>
          </a:p>
        </p:txBody>
      </p:sp>
    </p:spTree>
    <p:extLst>
      <p:ext uri="{BB962C8B-B14F-4D97-AF65-F5344CB8AC3E}">
        <p14:creationId xmlns:p14="http://schemas.microsoft.com/office/powerpoint/2010/main" val="89220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C50EF-C961-D3A7-6305-E8F367FC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Introduction</a:t>
            </a:r>
            <a:b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DD89-8215-E7D0-62CE-CD8E1BD4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Overview: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Introduce the concept of Sahih al Bukhari, one of the most trusted collections of hadiths in Islam.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Briefly explain the importance of making this knowledge easily accessible.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871848E2-40C2-7EBF-F01C-CF7A3854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C2AAA-65B2-1AD3-E8ED-F7032ADF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Background</a:t>
            </a:r>
            <a:b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C4AFC-CD31-2647-473D-0423309FD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458" r="-3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4109-BB1F-D157-9E49-6C57F578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Context:</a:t>
            </a:r>
            <a:endParaRPr lang="en-US" sz="17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Explain what Sahih al Bukhari is and its significance in Islamic tradition.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Highlight the current challenges in accessing and querying this extensive collection.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1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Problem Statement: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Clearly define the problem: the need for an effective Arabic question-answering system specifically for Sahih al Bukhari.</a:t>
            </a:r>
          </a:p>
          <a:p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1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44A8F-405E-37C4-E04F-3AEDAB95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Objectives</a:t>
            </a:r>
            <a:b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FE2AB-9816-F60B-37FC-D8B41C728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9" r="21555" b="1"/>
          <a:stretch/>
        </p:blipFill>
        <p:spPr>
          <a:xfrm>
            <a:off x="6886803" y="770037"/>
            <a:ext cx="5298683" cy="6087963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3B7D3-B876-29F9-F066-50815CDD2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91103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90EAD-5349-91F4-D59F-E1023ACF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Methodology</a:t>
            </a:r>
            <a:br>
              <a:rPr lang="en-US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79E8-A809-4B1F-745C-9BCD4039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Approach:</a:t>
            </a:r>
            <a:endParaRPr lang="en-US" sz="20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Use Natural Language Processing (NLP) techniques tailored for Arabic.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Train models on a dataset derived from Sahih al Bukhari.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Timeline:</a:t>
            </a:r>
            <a:endParaRPr lang="en-US" sz="2000" b="0" i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Phase 1: Data Collection and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Phase 2: Model Training and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Phase 3: Testing and Refinement</a:t>
            </a:r>
          </a:p>
          <a:p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7EC0B-6F18-4CC6-A161-42CC6FAB2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67F19-B35D-66C5-0C93-B53035D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82" y="1224421"/>
            <a:ext cx="4869179" cy="1325563"/>
          </a:xfrm>
        </p:spPr>
        <p:txBody>
          <a:bodyPr anchor="t"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Implementation</a:t>
            </a:r>
            <a:b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FF186-7E07-2155-853A-4D0CAD1B9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r="-1" b="-1"/>
          <a:stretch/>
        </p:blipFill>
        <p:spPr>
          <a:xfrm>
            <a:off x="-1" y="10"/>
            <a:ext cx="6324601" cy="68572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63D67-9B31-4F2B-B228-27FD3112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DF1CD8-441E-4077-9B3C-7E96D92E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9C0434-209D-4C7E-BE2D-26B74B698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29CD07-3C0C-426E-8C5F-2382575AC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937BE4-F949-4583-8DF7-F3EE5BA02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EBAF51-610B-41B6-9517-1518958C7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1AB3-D4A0-50EA-9D1B-6B39DB05C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333" y="2786123"/>
            <a:ext cx="4869179" cy="3047946"/>
          </a:xfrm>
        </p:spPr>
        <p:txBody>
          <a:bodyPr anchor="b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Key Steps: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Step 1: Collect and preprocess text from Sahih al Bukhari.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Step 2: Develop a question-answering model using advanced NLP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Step 3: Implement and integrate the model into a user-friendly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chemeClr val="tx2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Handling the complexities of Classical Arabic.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Ensuring the contextual accuracy of the answers.</a:t>
            </a:r>
          </a:p>
          <a:p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50B2D-9503-571C-5748-53CFE2C348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0391" r="2945"/>
          <a:stretch/>
        </p:blipFill>
        <p:spPr>
          <a:xfrm>
            <a:off x="5833976" y="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F0988B-B36D-07BC-EC2E-59FE1B5C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2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  <a:t>Retrieval-Augmented Generation (RAG)</a:t>
            </a:r>
            <a:br>
              <a:rPr lang="en-US" sz="28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28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FCABF-5241-FB81-F86B-C3319718F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81212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27C1-ADD5-BC84-15C9-16055603D3CB}"/>
              </a:ext>
            </a:extLst>
          </p:cNvPr>
          <p:cNvSpPr txBox="1">
            <a:spLocks/>
          </p:cNvSpPr>
          <p:nvPr/>
        </p:nvSpPr>
        <p:spPr>
          <a:xfrm>
            <a:off x="863317" y="5169051"/>
            <a:ext cx="9275766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9"/>
              </a:rPr>
              <a:t>https://huggingface.co/TinyLlama/TinyLlama-1.1B-Chat-v1.0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95753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156B4-5906-1065-22C1-37D0E953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highlight>
                  <a:srgbClr val="FFFFFF"/>
                </a:highlight>
                <a:latin typeface="ui-sans-serif"/>
              </a:rPr>
              <a:t>Implementation of RAG in Our Project</a:t>
            </a:r>
            <a:br>
              <a:rPr lang="en-US" sz="4800" b="1" i="0">
                <a:effectLst/>
                <a:highlight>
                  <a:srgbClr val="FFFFFF"/>
                </a:highlight>
                <a:latin typeface="ui-sans-serif"/>
              </a:rPr>
            </a:br>
            <a:endParaRPr lang="en-US" sz="4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C512C8-ED04-B5BB-AF03-F273FF8B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highlight>
                  <a:srgbClr val="FFFFFF"/>
                </a:highlight>
                <a:latin typeface="ui-sans-serif"/>
              </a:rPr>
              <a:t>Data Preparation: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ui-sans-serif"/>
              </a:rPr>
              <a:t>Collect and preprocess the entire text of Sahih al Bukhari, ensuring it is properly tokenized and indexed for retrieval.</a:t>
            </a:r>
          </a:p>
          <a:p>
            <a:pPr marL="457200" lvl="1" indent="0">
              <a:buNone/>
            </a:pPr>
            <a:endParaRPr lang="en-US" sz="19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highlight>
                  <a:srgbClr val="FFFFFF"/>
                </a:highlight>
                <a:latin typeface="ui-sans-serif"/>
              </a:rPr>
              <a:t>Generator Model: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ui-sans-serif"/>
              </a:rPr>
              <a:t>Implement an Arabic language model (“</a:t>
            </a:r>
            <a:r>
              <a:rPr lang="en-US" sz="1900" b="0" i="0" dirty="0" err="1">
                <a:effectLst/>
                <a:highlight>
                  <a:srgbClr val="FFFFFF"/>
                </a:highlight>
                <a:latin typeface="ui-sans-serif"/>
              </a:rPr>
              <a:t>AraElectra</a:t>
            </a:r>
            <a:r>
              <a:rPr lang="en-US" sz="1900" b="0" i="0" dirty="0">
                <a:effectLst/>
                <a:highlight>
                  <a:srgbClr val="FFFFFF"/>
                </a:highlight>
                <a:latin typeface="ui-sans-serif"/>
              </a:rPr>
              <a:t>”) to generate answers based on the retrieved passages.</a:t>
            </a:r>
          </a:p>
          <a:p>
            <a:endParaRPr lang="en-US" sz="19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6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</TotalTime>
  <Words>644</Words>
  <Application>Microsoft Office PowerPoint</Application>
  <PresentationFormat>Widescreen</PresentationFormat>
  <Paragraphs>95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ui-sans-serif</vt:lpstr>
      <vt:lpstr>Office Theme</vt:lpstr>
      <vt:lpstr>Arabic Question Answering for Sahih al Bukhari (Elsheikh GPT)</vt:lpstr>
      <vt:lpstr>Team Member</vt:lpstr>
      <vt:lpstr>Introduction </vt:lpstr>
      <vt:lpstr>Background </vt:lpstr>
      <vt:lpstr>Objectives </vt:lpstr>
      <vt:lpstr>Methodology </vt:lpstr>
      <vt:lpstr>Implementation </vt:lpstr>
      <vt:lpstr>Retrieval-Augmented Generation (RAG) </vt:lpstr>
      <vt:lpstr>Implementation of RAG in Our Project </vt:lpstr>
      <vt:lpstr>Advantages of RAG</vt:lpstr>
      <vt:lpstr>Transformer model </vt:lpstr>
      <vt:lpstr>LLM Model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Question Answering for Sahih al Bukhari (Elsheikh GPT)</dc:title>
  <dc:creator>Abdelrahman Ahmed Badr</dc:creator>
  <cp:lastModifiedBy>Abdelrahman Ahmed Badr</cp:lastModifiedBy>
  <cp:revision>9</cp:revision>
  <dcterms:created xsi:type="dcterms:W3CDTF">2024-05-23T10:54:21Z</dcterms:created>
  <dcterms:modified xsi:type="dcterms:W3CDTF">2024-05-24T18:38:46Z</dcterms:modified>
</cp:coreProperties>
</file>