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8T21:26:57.369"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CAPSTONE PROJECT</a:t>
            </a:r>
            <a:endParaRPr lang="en-US"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p:txBody>
          <a:bodyPr/>
          <a:lstStyle/>
          <a:p>
            <a:r>
              <a:rPr lang="en-US"/>
              <a:t>FINDING BEST LOCATIONS IN ROME TO OPEN A CHINESE RESTAURANT.</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34095" y="1588770"/>
            <a:ext cx="3029585" cy="3970655"/>
          </a:xfrm>
        </p:spPr>
        <p:txBody>
          <a:bodyPr/>
          <a:p>
            <a:r>
              <a:rPr lang="en-US" sz="2400" u="sng"/>
              <a:t>Figure 3</a:t>
            </a:r>
            <a:r>
              <a:rPr lang="en-US" sz="2400"/>
              <a:t>:</a:t>
            </a:r>
            <a:br>
              <a:rPr lang="en-US" sz="2400"/>
            </a:br>
            <a:br>
              <a:rPr lang="en-US" sz="2400"/>
            </a:br>
            <a:r>
              <a:rPr lang="en-US" sz="1800"/>
              <a:t>On this heat map of all restaurants, we notice that density is more in center and eastern area is less dense. So most of restaurants are located in the in center of Roma within around 4 to 5 km away from the city center</a:t>
            </a:r>
            <a:endParaRPr lang="en-US" sz="1800"/>
          </a:p>
        </p:txBody>
      </p:sp>
      <p:pic>
        <p:nvPicPr>
          <p:cNvPr id="4" name="Content Placeholder 3" descr="Capture3"/>
          <p:cNvPicPr>
            <a:picLocks noChangeAspect="1"/>
          </p:cNvPicPr>
          <p:nvPr>
            <p:ph idx="1"/>
          </p:nvPr>
        </p:nvPicPr>
        <p:blipFill>
          <a:blip r:embed="rId1"/>
          <a:stretch>
            <a:fillRect/>
          </a:stretch>
        </p:blipFill>
        <p:spPr>
          <a:xfrm>
            <a:off x="292100" y="1365885"/>
            <a:ext cx="7820660" cy="4718050"/>
          </a:xfrm>
          <a:prstGeom prst="rect">
            <a:avLst/>
          </a:prstGeom>
        </p:spPr>
      </p:pic>
      <p:sp>
        <p:nvSpPr>
          <p:cNvPr id="6" name="Text Box 5"/>
          <p:cNvSpPr txBox="1"/>
          <p:nvPr/>
        </p:nvSpPr>
        <p:spPr>
          <a:xfrm>
            <a:off x="535940" y="242570"/>
            <a:ext cx="10455910" cy="583565"/>
          </a:xfrm>
          <a:prstGeom prst="rect">
            <a:avLst/>
          </a:prstGeom>
          <a:noFill/>
        </p:spPr>
        <p:txBody>
          <a:bodyPr wrap="square" rtlCol="0">
            <a:spAutoFit/>
          </a:bodyPr>
          <a:p>
            <a:r>
              <a:rPr lang="en-US" sz="3200" u="sng"/>
              <a:t>HEAT MAP ALL RESTAURANTS IN THE CITY CENTER</a:t>
            </a:r>
            <a:endParaRPr lang="en-US" sz="3200"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HEAT MAP OF ALL CHINESE RESTAURANTS</a:t>
            </a:r>
            <a:endParaRPr lang="en-US" u="sng"/>
          </a:p>
        </p:txBody>
      </p:sp>
      <p:pic>
        <p:nvPicPr>
          <p:cNvPr id="4" name="Content Placeholder 3" descr="Capture4"/>
          <p:cNvPicPr>
            <a:picLocks noChangeAspect="1"/>
          </p:cNvPicPr>
          <p:nvPr>
            <p:ph idx="1"/>
          </p:nvPr>
        </p:nvPicPr>
        <p:blipFill>
          <a:blip r:embed="rId1"/>
          <a:stretch>
            <a:fillRect/>
          </a:stretch>
        </p:blipFill>
        <p:spPr>
          <a:xfrm>
            <a:off x="456565" y="1588770"/>
            <a:ext cx="7353300" cy="4610100"/>
          </a:xfrm>
          <a:prstGeom prst="rect">
            <a:avLst/>
          </a:prstGeom>
        </p:spPr>
      </p:pic>
      <p:sp>
        <p:nvSpPr>
          <p:cNvPr id="5" name="Text Box 4"/>
          <p:cNvSpPr txBox="1"/>
          <p:nvPr/>
        </p:nvSpPr>
        <p:spPr>
          <a:xfrm>
            <a:off x="8916035" y="1588770"/>
            <a:ext cx="2853690" cy="2584450"/>
          </a:xfrm>
          <a:prstGeom prst="rect">
            <a:avLst/>
          </a:prstGeom>
          <a:noFill/>
        </p:spPr>
        <p:txBody>
          <a:bodyPr wrap="square" rtlCol="0">
            <a:spAutoFit/>
          </a:bodyPr>
          <a:p>
            <a:r>
              <a:rPr lang="en-US" u="sng"/>
              <a:t>Figure 4</a:t>
            </a:r>
            <a:r>
              <a:rPr lang="en-US"/>
              <a:t>:</a:t>
            </a:r>
            <a:endParaRPr lang="en-US"/>
          </a:p>
          <a:p>
            <a:endParaRPr lang="en-US"/>
          </a:p>
          <a:p>
            <a:r>
              <a:rPr lang="en-US"/>
              <a:t>On this graph we can see that most of Chinese restaurants are located 2 to 3 km away from the city center. The density becomes quiet less outside of this area.</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8780" y="190500"/>
            <a:ext cx="11183620" cy="582930"/>
          </a:xfrm>
        </p:spPr>
        <p:txBody>
          <a:bodyPr/>
          <a:p>
            <a:r>
              <a:rPr lang="en-US" sz="3500" u="sng"/>
              <a:t>DEFINITION OF CRITERIA FOR OPTIMAL LOCATION</a:t>
            </a:r>
            <a:endParaRPr lang="en-US" sz="3500"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r>
              <a:rPr lang="en-US"/>
              <a:t>Let’s define criterias of good location and derive optimal locations for opening a Chinese restaurant</a:t>
            </a:r>
            <a:endParaRPr lang="en-US"/>
          </a:p>
          <a:p>
            <a:r>
              <a:rPr lang="en-US"/>
              <a:t>we derived good locations as Locations with no more than two restaurants and with no Chinese restaurants within 400m</a:t>
            </a:r>
            <a:endParaRPr lang="en-US"/>
          </a:p>
          <a:p>
            <a:r>
              <a:rPr lang="en-US"/>
              <a:t>We cluster them and see ideal locations on the map</a:t>
            </a:r>
            <a:endParaRPr lang="en-US"/>
          </a:p>
          <a:p>
            <a:r>
              <a:rPr lang="en-US"/>
              <a:t>(</a:t>
            </a:r>
            <a:r>
              <a:rPr lang="en-US" i="1"/>
              <a:t>See figure5</a:t>
            </a:r>
            <a:r>
              <a:rPr lang="en-US"/>
              <a: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MAP WITH CLUSTERS OF IDEAL LOCATIONS</a:t>
            </a:r>
            <a:endParaRPr lang="en-US"/>
          </a:p>
        </p:txBody>
      </p:sp>
      <p:pic>
        <p:nvPicPr>
          <p:cNvPr id="4" name="Content Placeholder 3" descr="Capture5"/>
          <p:cNvPicPr>
            <a:picLocks noChangeAspect="1"/>
          </p:cNvPicPr>
          <p:nvPr>
            <p:ph idx="1"/>
          </p:nvPr>
        </p:nvPicPr>
        <p:blipFill>
          <a:blip r:embed="rId1"/>
          <a:stretch>
            <a:fillRect/>
          </a:stretch>
        </p:blipFill>
        <p:spPr>
          <a:xfrm>
            <a:off x="852805" y="1393825"/>
            <a:ext cx="6686550" cy="4638675"/>
          </a:xfrm>
          <a:prstGeom prst="rect">
            <a:avLst/>
          </a:prstGeom>
        </p:spPr>
      </p:pic>
      <p:sp>
        <p:nvSpPr>
          <p:cNvPr id="5" name="Text Box 4"/>
          <p:cNvSpPr txBox="1"/>
          <p:nvPr/>
        </p:nvSpPr>
        <p:spPr>
          <a:xfrm>
            <a:off x="8656955" y="1583055"/>
            <a:ext cx="2448560" cy="3692525"/>
          </a:xfrm>
          <a:prstGeom prst="rect">
            <a:avLst/>
          </a:prstGeom>
          <a:noFill/>
        </p:spPr>
        <p:txBody>
          <a:bodyPr wrap="square" rtlCol="0">
            <a:spAutoFit/>
          </a:bodyPr>
          <a:p>
            <a:r>
              <a:rPr lang="en-US" u="sng"/>
              <a:t>Figure 5</a:t>
            </a:r>
            <a:r>
              <a:rPr lang="en-US"/>
              <a:t>:</a:t>
            </a:r>
            <a:endParaRPr lang="en-US"/>
          </a:p>
          <a:p>
            <a:endParaRPr lang="en-US"/>
          </a:p>
          <a:p>
            <a:r>
              <a:rPr lang="en-US"/>
              <a:t>We can see here several locations fitting our requirements most of them being within 2 to 6 km away from the center of the city. But there are still a few locations wthin less than 2km away from the center.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DETERMINATION OF TOP 15 LOCATIONS</a:t>
            </a:r>
            <a:endParaRPr lang="en-US"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r>
              <a:rPr lang="en-US"/>
              <a:t>Taking into consideration the number of restaurants in each locations and the distance from the city center we can now solve the problem which drove us through this analysis.</a:t>
            </a:r>
            <a:endParaRPr lang="en-US"/>
          </a:p>
          <a:p>
            <a:r>
              <a:rPr lang="en-US"/>
              <a:t>We will derive 15 optimal locations along with their distance from the city center.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15 OPTIMAL LOCATIONS</a:t>
            </a:r>
            <a:endParaRPr lang="en-US"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r>
              <a:rPr lang="en-US" sz="1600"/>
              <a:t>Viale Carlo Tommaso Odescalchi, 67, 00147 Roma RM   =&gt; 5.0km from Piazza dei Cinquecento</a:t>
            </a:r>
            <a:endParaRPr lang="en-US" sz="1600"/>
          </a:p>
          <a:p>
            <a:r>
              <a:rPr lang="en-US" sz="1600"/>
              <a:t>Via dei Monti di Pietralata, 127, 00157 Roma RM    	=&gt; 2.9km from Piazza dei Cinquecento</a:t>
            </a:r>
            <a:endParaRPr lang="en-US" sz="1600"/>
          </a:p>
          <a:p>
            <a:r>
              <a:rPr lang="en-US" sz="1600"/>
              <a:t>Viale del Casino Algardi, 00164 Roma RM           	=&gt; 4.8km from Piazza dei Cinquecento</a:t>
            </a:r>
            <a:endParaRPr lang="en-US" sz="1600"/>
          </a:p>
          <a:p>
            <a:r>
              <a:rPr lang="en-US" sz="1600"/>
              <a:t>Via Salvatore Contarini, 25, 00135 Roma RM       	=&gt; 5.1km from Piazza dei Cinquecento</a:t>
            </a:r>
            <a:endParaRPr lang="en-US" sz="1600"/>
          </a:p>
          <a:p>
            <a:r>
              <a:rPr lang="en-US" sz="1600"/>
              <a:t>Via Nicolò Tartaglia, 5, 00197 Roma RM          		=&gt; 2.9km from Piazza dei Cinquecento</a:t>
            </a:r>
            <a:endParaRPr lang="en-US" sz="1600"/>
          </a:p>
          <a:p>
            <a:r>
              <a:rPr lang="en-US" sz="1600"/>
              <a:t>Via Casilina, 641, 00177 Roma RM              		=&gt; 4.6km from Piazza dei Cinquecento</a:t>
            </a:r>
            <a:endParaRPr lang="en-US" sz="1600"/>
          </a:p>
          <a:p>
            <a:r>
              <a:rPr lang="en-US" sz="1600"/>
              <a:t>Via Federigo Verdinois, 42, 00159 Roma RM         	=&gt; 4.9km from Piazza dei Cinquecento</a:t>
            </a:r>
            <a:endParaRPr lang="en-US" sz="1600"/>
          </a:p>
          <a:p>
            <a:r>
              <a:rPr lang="en-US" sz="1600"/>
              <a:t>Viale Val Padana, 135, 00141 Roma RM             	=&gt; 4.9km from Piazza dei Cinquecento</a:t>
            </a:r>
            <a:endParaRPr lang="en-US" sz="1600"/>
          </a:p>
          <a:p>
            <a:r>
              <a:rPr lang="en-US" sz="1600"/>
              <a:t>Via di Porta San Sebastiano, 7, 00179 Roma RM      	=&gt; 2.8km from Piazza dei Cinquecento</a:t>
            </a:r>
            <a:endParaRPr lang="en-US" sz="1600"/>
          </a:p>
          <a:p>
            <a:r>
              <a:rPr lang="en-US" sz="1600"/>
              <a:t>Antonini, 00149 Roma RM                            		=&gt; 5.2km from Piazza dei Cinquecento</a:t>
            </a:r>
            <a:endParaRPr lang="en-US" sz="1600"/>
          </a:p>
          <a:p>
            <a:r>
              <a:rPr lang="en-US" sz="1600"/>
              <a:t>Via Bartolomeo Maranta, 2, 00156 Roma RM          	=&gt; 5.1km from Piazza dei Cinquecento</a:t>
            </a:r>
            <a:endParaRPr lang="en-US" sz="1600"/>
          </a:p>
          <a:p>
            <a:r>
              <a:rPr lang="en-US" sz="1600"/>
              <a:t>Viale Tito Livio, 67, 00136 Roma RM                		=&gt; 5.2km from Piazza dei Cinquecento</a:t>
            </a:r>
            <a:endParaRPr lang="en-US" sz="1600"/>
          </a:p>
          <a:p>
            <a:r>
              <a:rPr lang="en-US" sz="1600"/>
              <a:t>Via Camposampiero, 127, 00191 Roma RM              	=&gt; 5.0km from Piazza dei Cinquecento</a:t>
            </a:r>
            <a:endParaRPr lang="en-US" sz="1600"/>
          </a:p>
          <a:p>
            <a:r>
              <a:rPr lang="en-US" sz="1600"/>
              <a:t>Via Pier Andrea Asaccardo, 00159 Roma RM           	=&gt; 1.8km from Piazza dei Cinquecento</a:t>
            </a:r>
            <a:endParaRPr lang="en-US" sz="1600"/>
          </a:p>
          <a:p>
            <a:r>
              <a:rPr lang="en-US" sz="1600"/>
              <a:t>Unnamed Road, 00178 Roma RM                        	=&gt; 5.2km from Piazza dei Cinquecento</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CONCLUSION</a:t>
            </a:r>
            <a:endParaRPr lang="en-US"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pPr marL="0" indent="0">
              <a:buNone/>
            </a:pPr>
            <a:endParaRPr lang="en-US" sz="2400"/>
          </a:p>
          <a:p>
            <a:pPr marL="0" indent="0">
              <a:buNone/>
            </a:pPr>
            <a:r>
              <a:rPr lang="en-US" sz="2400"/>
              <a:t>The pupose of the study was to derive optimal location to open a restaurant in Roma, within a area no more than 6km away from the city center, with no more than two restaurants and with no Chinese restaurants within 400m.</a:t>
            </a:r>
            <a:endParaRPr lang="en-US" sz="2400"/>
          </a:p>
          <a:p>
            <a:pPr marL="0" indent="0">
              <a:buNone/>
            </a:pPr>
            <a:endParaRPr lang="en-US" sz="2400"/>
          </a:p>
          <a:p>
            <a:pPr marL="0" indent="0">
              <a:buNone/>
            </a:pPr>
            <a:r>
              <a:rPr lang="en-US" sz="2400"/>
              <a:t>Final decission on optimal restaurant location will be made by stakeholders based on specific criteria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pPr marL="0" indent="0">
              <a:buNone/>
            </a:pPr>
            <a:r>
              <a:rPr lang="en-US">
                <a:solidFill>
                  <a:srgbClr val="00B050"/>
                </a:solidFill>
              </a:rPr>
              <a:t>THIS PROJECT WAS REALLY FUN TO DO AND FORCED ME TO DO SOME RESEARCH MAKING ME DISCOVER SO MUCH.</a:t>
            </a:r>
            <a:endParaRPr lang="en-US">
              <a:solidFill>
                <a:srgbClr val="00B050"/>
              </a:solidFill>
            </a:endParaRPr>
          </a:p>
          <a:p>
            <a:pPr marL="0" indent="0">
              <a:buNone/>
            </a:pPr>
            <a:endParaRPr lang="en-US"/>
          </a:p>
          <a:p>
            <a:pPr marL="0" indent="0">
              <a:buNone/>
            </a:pPr>
            <a:r>
              <a:rPr lang="en-US"/>
              <a:t>I thank you for all for reading this report. I hope you enjoyed this project report as I enjoyed writing 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tx1"/>
                </a:solidFill>
              </a:rPr>
              <a:t>CONTEXT</a:t>
            </a:r>
            <a:r>
              <a:rPr lang="en-US" u="sng"/>
              <a:t>:</a:t>
            </a:r>
            <a:endParaRPr lang="en-US" u="sng"/>
          </a:p>
        </p:txBody>
      </p:sp>
      <p:sp>
        <p:nvSpPr>
          <p:cNvPr id="3" name="Content Placeholder 2"/>
          <p:cNvSpPr>
            <a:spLocks noGrp="1"/>
          </p:cNvSpPr>
          <p:nvPr>
            <p:ph idx="1"/>
          </p:nvPr>
        </p:nvSpPr>
        <p:spPr>
          <a:xfrm>
            <a:off x="609600" y="1174750"/>
            <a:ext cx="10972800" cy="4953000"/>
          </a:xfrm>
        </p:spPr>
        <p:style>
          <a:lnRef idx="2">
            <a:schemeClr val="accent2"/>
          </a:lnRef>
          <a:fillRef idx="1">
            <a:schemeClr val="lt1"/>
          </a:fillRef>
          <a:effectRef idx="0">
            <a:schemeClr val="accent2"/>
          </a:effectRef>
          <a:fontRef idx="minor">
            <a:schemeClr val="dk1"/>
          </a:fontRef>
        </p:style>
        <p:txBody>
          <a:bodyPr/>
          <a:p>
            <a:r>
              <a:rPr lang="en-US"/>
              <a:t>Opening a restaurant in any city can be real challenge as many parameters should be taken into consideration. </a:t>
            </a:r>
            <a:endParaRPr lang="en-US"/>
          </a:p>
          <a:p>
            <a:r>
              <a:rPr lang="en-US"/>
              <a:t>If the restaurant is too far from city center, it will be difficult of access. </a:t>
            </a:r>
            <a:endParaRPr lang="en-US"/>
          </a:p>
          <a:p>
            <a:r>
              <a:rPr lang="en-US"/>
              <a:t>If there are too many restaurants in the area, it may be very difficult to get clients.</a:t>
            </a:r>
            <a:endParaRPr lang="en-US"/>
          </a:p>
          <a:p>
            <a:r>
              <a:rPr lang="en-US"/>
              <a:t>For solving those issues, a data science project can be quiet useful to derive optimal locations using data.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PROJECT PRESENTATION</a:t>
            </a:r>
            <a:endParaRPr lang="en-US"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pPr marL="0" indent="0">
              <a:buNone/>
            </a:pPr>
            <a:r>
              <a:rPr lang="en-US"/>
              <a:t>In this project, the goal will be to find the best location to open a Chinese restaurant in Rome, Italy. </a:t>
            </a:r>
            <a:endParaRPr lang="en-US"/>
          </a:p>
          <a:p>
            <a:pPr marL="0" indent="0">
              <a:buNone/>
            </a:pPr>
            <a:r>
              <a:rPr lang="en-US"/>
              <a:t>The idea will be to find a location with less density of restaurant and with no Chinese restaurant nearby. We will focus our studies on the center of the city as it is more likely to get us many clients.</a:t>
            </a:r>
            <a:endParaRPr lang="en-US"/>
          </a:p>
          <a:p>
            <a:pPr marL="0" indent="0">
              <a:buNone/>
            </a:pPr>
            <a:r>
              <a:rPr lang="en-US"/>
              <a:t>This report will be targeted to stakeholders interested in opening a Chinese restaurant in Rome, Italy.</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DATA  ACQUISITION AND CLEANING</a:t>
            </a:r>
            <a:endParaRPr lang="en-US"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r>
              <a:rPr lang="en-US"/>
              <a:t>Defining Piazza dei Cinquecento, 1, 00185 Roma RM as center of city, we can derive its geographical coordinates using Google geocoding API</a:t>
            </a:r>
            <a:endParaRPr lang="en-US"/>
          </a:p>
          <a:p>
            <a:r>
              <a:rPr lang="en-US"/>
              <a:t>With the help of Foursquare’s API we get candidate neighborhood centers.</a:t>
            </a:r>
            <a:endParaRPr lang="en-US"/>
          </a:p>
          <a:p>
            <a:r>
              <a:rPr lang="en-US"/>
              <a:t>With Google reverse geocoding API we get </a:t>
            </a:r>
            <a:r>
              <a:rPr lang="en-US">
                <a:sym typeface="+mn-ea"/>
              </a:rPr>
              <a:t>candidate neighborhood centers addresses.</a:t>
            </a:r>
            <a:endParaRPr lang="en-US">
              <a:sym typeface="+mn-ea"/>
            </a:endParaRPr>
          </a:p>
          <a:p>
            <a:r>
              <a:rPr lang="en-US"/>
              <a:t>We got 364 candidate neighborhood centers generated.</a:t>
            </a:r>
            <a:endParaRPr lang="en-US"/>
          </a:p>
          <a:p>
            <a:r>
              <a:rPr lang="en-US" sz="2800" i="1"/>
              <a:t>(see figure1)</a:t>
            </a:r>
            <a:endParaRPr lang="en-US" sz="28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figure1 </a:t>
            </a:r>
            <a:endParaRPr lang="en-US" u="sng"/>
          </a:p>
        </p:txBody>
      </p:sp>
      <p:pic>
        <p:nvPicPr>
          <p:cNvPr id="4" name="Content Placeholder 3" descr="Capture1"/>
          <p:cNvPicPr>
            <a:picLocks noChangeAspect="1"/>
          </p:cNvPicPr>
          <p:nvPr>
            <p:ph idx="1"/>
          </p:nvPr>
        </p:nvPicPr>
        <p:blipFill>
          <a:blip r:embed="rId1"/>
          <a:stretch>
            <a:fillRect/>
          </a:stretch>
        </p:blipFill>
        <p:spPr>
          <a:xfrm>
            <a:off x="593725" y="1303020"/>
            <a:ext cx="10365105" cy="4422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EXPLANATION OF THE TABLE</a:t>
            </a:r>
            <a:endParaRPr lang="en-US"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r>
              <a:rPr lang="en-US"/>
              <a:t>The variable distance from center in computed by calculating the distance from a candidate  center from the city center. It should not exceed 6km as it is the area on which we focus our study.</a:t>
            </a:r>
            <a:endParaRPr lang="en-US"/>
          </a:p>
          <a:p>
            <a:r>
              <a:rPr lang="en-US"/>
              <a:t>Address variable represent the address of the candidate</a:t>
            </a:r>
            <a:endParaRPr lang="en-US"/>
          </a:p>
          <a:p>
            <a:r>
              <a:rPr lang="en-US"/>
              <a:t>Longitude and Latitude are </a:t>
            </a:r>
            <a:r>
              <a:rPr lang="en-US">
                <a:sym typeface="+mn-ea"/>
              </a:rPr>
              <a:t>Longitude and Latitude of the address</a:t>
            </a:r>
            <a:endParaRPr lang="en-US">
              <a:sym typeface="+mn-ea"/>
            </a:endParaRPr>
          </a:p>
          <a:p>
            <a:r>
              <a:rPr lang="en-US">
                <a:sym typeface="+mn-ea"/>
              </a:rPr>
              <a:t>X and Y are the UTM(X) and UTM(Y) coordinates of the address</a:t>
            </a:r>
            <a:endParaRPr lang="en-US">
              <a:sym typeface="+mn-ea"/>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IDENTIFICATION OF RESTAURANTS</a:t>
            </a:r>
            <a:endParaRPr lang="en-US" u="sng"/>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pPr marL="0" indent="0">
              <a:buNone/>
            </a:pPr>
            <a:r>
              <a:rPr lang="en-US"/>
              <a:t>Using Foursquares API we generate restaurants within 6km from my city center and identify Chinese restaurants.</a:t>
            </a:r>
            <a:endParaRPr lang="en-US"/>
          </a:p>
          <a:p>
            <a:pPr marL="0" indent="0">
              <a:buNone/>
            </a:pPr>
            <a:r>
              <a:rPr lang="en-US"/>
              <a:t>My next step is to identify distances from the area center to the restaurants and find the number of Chinese restaurants in each area.</a:t>
            </a:r>
            <a:endParaRPr lang="en-US"/>
          </a:p>
          <a:p>
            <a:pPr marL="0" indent="0">
              <a:buNone/>
            </a:pPr>
            <a:endParaRPr lang="en-US"/>
          </a:p>
          <a:p>
            <a:pPr marL="0" indent="0">
              <a:buNone/>
            </a:pPr>
            <a:endParaRPr lang="en-US" sz="2400"/>
          </a:p>
        </p:txBody>
      </p:sp>
      <p:graphicFrame>
        <p:nvGraphicFramePr>
          <p:cNvPr id="4" name="Table 3"/>
          <p:cNvGraphicFramePr/>
          <p:nvPr/>
        </p:nvGraphicFramePr>
        <p:xfrm>
          <a:off x="1196340" y="4049395"/>
          <a:ext cx="8517890" cy="1852295"/>
        </p:xfrm>
        <a:graphic>
          <a:graphicData uri="http://schemas.openxmlformats.org/drawingml/2006/table">
            <a:tbl>
              <a:tblPr firstRow="1" bandRow="1">
                <a:effectLst>
                  <a:outerShdw blurRad="50800" dist="38100" dir="2700000" algn="tl" rotWithShape="0">
                    <a:prstClr val="black">
                      <a:alpha val="100000"/>
                    </a:prstClr>
                  </a:outerShdw>
                </a:effectLst>
                <a:tableStyleId>{5C22544A-7EE6-4342-B048-85BDC9FD1C3A}</a:tableStyleId>
              </a:tblPr>
              <a:tblGrid>
                <a:gridCol w="8517890"/>
              </a:tblGrid>
              <a:tr h="1852295">
                <a:tc>
                  <a:txBody>
                    <a:bodyPr/>
                    <a:p>
                      <a:pPr marL="0" indent="0" algn="l">
                        <a:buNone/>
                      </a:pPr>
                      <a:r>
                        <a:rPr lang="en-US" sz="1800">
                          <a:solidFill>
                            <a:schemeClr val="tx1"/>
                          </a:solidFill>
                          <a:sym typeface="+mn-ea"/>
                        </a:rPr>
                        <a:t>Total number of restaurants: 1583</a:t>
                      </a:r>
                      <a:endParaRPr lang="en-US" sz="1800">
                        <a:solidFill>
                          <a:schemeClr val="tx1"/>
                        </a:solidFill>
                      </a:endParaRPr>
                    </a:p>
                    <a:p>
                      <a:pPr marL="0" indent="0" algn="l">
                        <a:buNone/>
                      </a:pPr>
                      <a:r>
                        <a:rPr lang="en-US" sz="1800">
                          <a:solidFill>
                            <a:schemeClr val="tx1"/>
                          </a:solidFill>
                          <a:sym typeface="+mn-ea"/>
                        </a:rPr>
                        <a:t>Total number of chinese restaurants: 70</a:t>
                      </a:r>
                      <a:endParaRPr lang="en-US" sz="1800">
                        <a:solidFill>
                          <a:schemeClr val="tx1"/>
                        </a:solidFill>
                      </a:endParaRPr>
                    </a:p>
                    <a:p>
                      <a:pPr marL="0" indent="0" algn="l">
                        <a:buNone/>
                      </a:pPr>
                      <a:r>
                        <a:rPr lang="en-US" sz="1800">
                          <a:solidFill>
                            <a:schemeClr val="tx1"/>
                          </a:solidFill>
                          <a:sym typeface="+mn-ea"/>
                        </a:rPr>
                        <a:t>Percentage of chinese restaurants: 4.42%</a:t>
                      </a:r>
                      <a:endParaRPr lang="en-US" sz="1800">
                        <a:solidFill>
                          <a:schemeClr val="tx1"/>
                        </a:solidFill>
                      </a:endParaRPr>
                    </a:p>
                    <a:p>
                      <a:pPr marL="0" indent="0" algn="l">
                        <a:buNone/>
                      </a:pPr>
                      <a:r>
                        <a:rPr lang="en-US" sz="1800">
                          <a:solidFill>
                            <a:schemeClr val="tx1"/>
                          </a:solidFill>
                          <a:sym typeface="+mn-ea"/>
                        </a:rPr>
                        <a:t>Average number of restaurants in neighborhood: 3.771978021978022</a:t>
                      </a:r>
                      <a:endParaRPr lang="en-US" sz="1800">
                        <a:solidFill>
                          <a:schemeClr val="tx1"/>
                        </a:solidFill>
                      </a:endParaRPr>
                    </a:p>
                    <a:p>
                      <a:pPr marL="0" indent="0" algn="l">
                        <a:buNone/>
                      </a:pPr>
                      <a:endParaRPr lang="en-US" sz="1800">
                        <a:solidFill>
                          <a:schemeClr val="tx1"/>
                        </a:solidFill>
                      </a:endParaRPr>
                    </a:p>
                  </a:txBody>
                  <a:tcPr marL="45720" marR="45720" anchor="ctr" anchorCtr="0">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p>
            <a:r>
              <a:rPr lang="en-US"/>
              <a:t>Using again the Google reverse geocoding API, we can generate address of all those restaurants along with their geographical coordinates</a:t>
            </a:r>
            <a:endParaRPr lang="en-US"/>
          </a:p>
          <a:p>
            <a:r>
              <a:rPr lang="en-US"/>
              <a:t>We can now get total number of restaurants in eich area and derive distance to the nearest Chinese restaurant</a:t>
            </a:r>
            <a:endParaRPr lang="en-US"/>
          </a:p>
          <a:p>
            <a:r>
              <a:rPr lang="en-US"/>
              <a:t>This allows us to derive heat maps of all resturants and all chineses restaurants withinin 6 km range from the center of Rome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28405" y="2158365"/>
            <a:ext cx="2786380" cy="3190240"/>
          </a:xfrm>
          <a:ln>
            <a:noFill/>
          </a:ln>
        </p:spPr>
        <p:txBody>
          <a:bodyPr/>
          <a:p>
            <a:r>
              <a:rPr lang="en-US" sz="2000" u="sng"/>
              <a:t>Figure 2</a:t>
            </a:r>
            <a:r>
              <a:rPr lang="en-US" sz="2000"/>
              <a:t>:</a:t>
            </a:r>
            <a:br>
              <a:rPr lang="en-US" sz="2000"/>
            </a:br>
            <a:br>
              <a:rPr lang="en-US" sz="2000"/>
            </a:br>
            <a:r>
              <a:rPr lang="en-US" sz="2000"/>
              <a:t>This map shows in blue all restaurants other the Chinese restaurants and in blue are Chinese restaurants</a:t>
            </a:r>
            <a:endParaRPr lang="en-US" sz="2000"/>
          </a:p>
        </p:txBody>
      </p:sp>
      <p:pic>
        <p:nvPicPr>
          <p:cNvPr id="4" name="Content Placeholder 3" descr="Capture2"/>
          <p:cNvPicPr>
            <a:picLocks noChangeAspect="1"/>
          </p:cNvPicPr>
          <p:nvPr>
            <p:ph idx="1"/>
          </p:nvPr>
        </p:nvPicPr>
        <p:blipFill>
          <a:blip r:embed="rId1"/>
          <a:stretch>
            <a:fillRect/>
          </a:stretch>
        </p:blipFill>
        <p:spPr>
          <a:xfrm>
            <a:off x="423545" y="1526540"/>
            <a:ext cx="8020050" cy="4453890"/>
          </a:xfrm>
          <a:prstGeom prst="rect">
            <a:avLst/>
          </a:prstGeom>
        </p:spPr>
      </p:pic>
      <p:sp>
        <p:nvSpPr>
          <p:cNvPr id="5" name="Text Box 4"/>
          <p:cNvSpPr txBox="1"/>
          <p:nvPr/>
        </p:nvSpPr>
        <p:spPr>
          <a:xfrm>
            <a:off x="424180" y="210185"/>
            <a:ext cx="10956925" cy="521970"/>
          </a:xfrm>
          <a:prstGeom prst="rect">
            <a:avLst/>
          </a:prstGeom>
          <a:noFill/>
        </p:spPr>
        <p:txBody>
          <a:bodyPr wrap="square" rtlCol="0">
            <a:spAutoFit/>
          </a:bodyPr>
          <a:p>
            <a:r>
              <a:rPr lang="en-US" sz="2800" u="sng"/>
              <a:t>MAP WITH ALL RESTAURANTS WITH CHINESE RESTAURANTS</a:t>
            </a:r>
            <a:endParaRPr lang="en-US" sz="2800" u="sng"/>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6183</Words>
  <Application>WPS Presentation</Application>
  <PresentationFormat>Widescreen</PresentationFormat>
  <Paragraphs>114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user</cp:lastModifiedBy>
  <cp:revision>1</cp:revision>
  <dcterms:created xsi:type="dcterms:W3CDTF">2021-04-08T20:21:03Z</dcterms:created>
  <dcterms:modified xsi:type="dcterms:W3CDTF">2021-04-08T20:21:04Z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