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376" y="1266190"/>
            <a:ext cx="9211733" cy="1082675"/>
          </a:xfrm>
        </p:spPr>
        <p:txBody>
          <a:bodyPr/>
          <a:lstStyle/>
          <a:p>
            <a:pPr algn="ctr"/>
            <a:r>
              <a:rPr lang="en-US" sz="2800" b="1" dirty="0">
                <a:latin typeface="Algerian" panose="04020705040A02060702" charset="0"/>
                <a:cs typeface="Algerian" panose="04020705040A02060702" charset="0"/>
              </a:rPr>
              <a:t>High value customers identification for an E-Commerce company</a:t>
            </a:r>
            <a:endParaRPr lang="en-US" sz="2800" b="1" dirty="0">
              <a:latin typeface="Algerian" panose="04020705040A02060702" charset="0"/>
              <a:cs typeface="Algerian" panose="04020705040A02060702" charset="0"/>
            </a:endParaRPr>
          </a:p>
        </p:txBody>
      </p:sp>
      <p:sp>
        <p:nvSpPr>
          <p:cNvPr id="3" name="Subtitle 2"/>
          <p:cNvSpPr>
            <a:spLocks noGrp="1"/>
          </p:cNvSpPr>
          <p:nvPr>
            <p:ph type="subTitle" idx="1"/>
          </p:nvPr>
        </p:nvSpPr>
        <p:spPr>
          <a:xfrm>
            <a:off x="477308" y="3031808"/>
            <a:ext cx="10949517" cy="981075"/>
          </a:xfrm>
        </p:spPr>
        <p:txBody>
          <a:bodyPr/>
          <a:lstStyle/>
          <a:p>
            <a:r>
              <a:rPr lang="en-US" sz="2400" i="1"/>
              <a:t>simplilearn data science assignment.</a:t>
            </a:r>
            <a:endParaRPr lang="en-US" sz="24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lgerian" panose="04020705040A02060702" charset="0"/>
                <a:cs typeface="Algerian" panose="04020705040A02060702" charset="0"/>
              </a:rPr>
              <a:t>Hiererchical Clustering</a:t>
            </a:r>
            <a:endParaRPr lang="en-US" b="1">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609600" y="1174750"/>
            <a:ext cx="5384800" cy="2495550"/>
          </a:xfrm>
        </p:spPr>
        <p:txBody>
          <a:bodyPr/>
          <a:p>
            <a:r>
              <a:rPr lang="en-US" sz="1800">
                <a:latin typeface="Times New Roman Uni" panose="02020603050405020304" charset="-122"/>
                <a:ea typeface="Times New Roman Uni" panose="02020603050405020304" charset="-122"/>
              </a:rPr>
              <a:t>How to read the graph :</a:t>
            </a:r>
            <a:endParaRPr lang="en-US" sz="1800">
              <a:latin typeface="Times New Roman Uni" panose="02020603050405020304" charset="-122"/>
              <a:ea typeface="Times New Roman Uni" panose="02020603050405020304" charset="-122"/>
            </a:endParaRPr>
          </a:p>
          <a:p>
            <a:endParaRPr lang="en-US" sz="1800">
              <a:latin typeface="Times New Roman Uni" panose="02020603050405020304" charset="-122"/>
              <a:ea typeface="Times New Roman Uni" panose="02020603050405020304" charset="-122"/>
            </a:endParaRPr>
          </a:p>
          <a:p>
            <a:pPr lvl="1">
              <a:buFont typeface="Wingdings" panose="05000000000000000000" charset="0"/>
              <a:buChar char="Ø"/>
            </a:pPr>
            <a:r>
              <a:rPr lang="en-US" sz="1200">
                <a:latin typeface="Times New Roman Uni" panose="02020603050405020304" charset="-122"/>
                <a:ea typeface="Times New Roman Uni" panose="02020603050405020304" charset="-122"/>
              </a:rPr>
              <a:t>Read the statement on top of the model and move right for “no” or left for “yes”.</a:t>
            </a:r>
            <a:endParaRPr lang="en-US" sz="1200">
              <a:latin typeface="Times New Roman Uni" panose="02020603050405020304" charset="-122"/>
              <a:ea typeface="Times New Roman Uni" panose="02020603050405020304" charset="-122"/>
            </a:endParaRPr>
          </a:p>
          <a:p>
            <a:pPr lvl="1">
              <a:buFont typeface="Wingdings" panose="05000000000000000000" charset="0"/>
              <a:buChar char="Ø"/>
            </a:pPr>
            <a:endParaRPr lang="en-US" sz="1200">
              <a:latin typeface="Times New Roman Uni" panose="02020603050405020304" charset="-122"/>
              <a:ea typeface="Times New Roman Uni" panose="02020603050405020304" charset="-122"/>
            </a:endParaRPr>
          </a:p>
          <a:p>
            <a:pPr lvl="1">
              <a:buFont typeface="Wingdings" panose="05000000000000000000" charset="0"/>
              <a:buChar char="Ø"/>
            </a:pPr>
            <a:r>
              <a:rPr lang="en-US" sz="1200">
                <a:latin typeface="Times New Roman Uni" panose="02020603050405020304" charset="-122"/>
                <a:ea typeface="Times New Roman Uni" panose="02020603050405020304" charset="-122"/>
              </a:rPr>
              <a:t>The top number in the bubble represents the average monetary value for the group</a:t>
            </a:r>
            <a:endParaRPr lang="en-US" sz="1200">
              <a:latin typeface="Times New Roman Uni" panose="02020603050405020304" charset="-122"/>
              <a:ea typeface="Times New Roman Uni" panose="02020603050405020304" charset="-122"/>
            </a:endParaRPr>
          </a:p>
          <a:p>
            <a:pPr lvl="1">
              <a:buFont typeface="Wingdings" panose="05000000000000000000" charset="0"/>
              <a:buChar char="Ø"/>
            </a:pPr>
            <a:endParaRPr lang="en-US" sz="1200">
              <a:latin typeface="Times New Roman Uni" panose="02020603050405020304" charset="-122"/>
              <a:ea typeface="Times New Roman Uni" panose="02020603050405020304" charset="-122"/>
            </a:endParaRPr>
          </a:p>
          <a:p>
            <a:pPr lvl="1">
              <a:buFont typeface="Wingdings" panose="05000000000000000000" charset="0"/>
              <a:buChar char="Ø"/>
            </a:pPr>
            <a:r>
              <a:rPr lang="en-US" sz="1200">
                <a:latin typeface="Times New Roman Uni" panose="02020603050405020304" charset="-122"/>
                <a:ea typeface="Times New Roman Uni" panose="02020603050405020304" charset="-122"/>
              </a:rPr>
              <a:t>n = represents the number of variables that are part of the group</a:t>
            </a:r>
            <a:endParaRPr lang="en-US" sz="1200">
              <a:latin typeface="Times New Roman Uni" panose="02020603050405020304" charset="-122"/>
              <a:ea typeface="Times New Roman Uni" panose="02020603050405020304" charset="-122"/>
            </a:endParaRPr>
          </a:p>
          <a:p>
            <a:endParaRPr lang="en-US" sz="1200">
              <a:latin typeface="Times New Roman Uni" panose="02020603050405020304" charset="-122"/>
              <a:ea typeface="Times New Roman Uni" panose="02020603050405020304" charset="-122"/>
            </a:endParaRPr>
          </a:p>
          <a:p>
            <a:endParaRPr lang="en-US" sz="1200">
              <a:latin typeface="Times New Roman Uni" panose="02020603050405020304" charset="-122"/>
              <a:ea typeface="Times New Roman Uni" panose="02020603050405020304" charset="-122"/>
            </a:endParaRPr>
          </a:p>
        </p:txBody>
      </p:sp>
      <p:pic>
        <p:nvPicPr>
          <p:cNvPr id="5" name="Content Placeholder 4"/>
          <p:cNvPicPr>
            <a:picLocks noChangeAspect="1"/>
          </p:cNvPicPr>
          <p:nvPr>
            <p:ph sz="half" idx="2"/>
          </p:nvPr>
        </p:nvPicPr>
        <p:blipFill>
          <a:blip r:embed="rId1"/>
          <a:stretch>
            <a:fillRect/>
          </a:stretch>
        </p:blipFill>
        <p:spPr>
          <a:xfrm>
            <a:off x="6303645" y="1174750"/>
            <a:ext cx="5384800" cy="3577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lgerian" panose="04020705040A02060702" charset="0"/>
                <a:cs typeface="Algerian" panose="04020705040A02060702" charset="0"/>
              </a:rPr>
              <a:t>INTERPRETATION</a:t>
            </a:r>
            <a:endParaRPr lang="en-US" b="1">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609600" y="1174750"/>
            <a:ext cx="10273030" cy="4953000"/>
          </a:xfrm>
        </p:spPr>
        <p:txBody>
          <a:bodyPr/>
          <a:p>
            <a:pPr marL="0" indent="0">
              <a:buNone/>
            </a:pPr>
            <a:r>
              <a:rPr lang="en-US" sz="1600">
                <a:latin typeface="Times New Roman Uni" panose="02020603050405020304" charset="-122"/>
                <a:ea typeface="Times New Roman Uni" panose="02020603050405020304" charset="-122"/>
              </a:rPr>
              <a:t>This sub-segmentation of Cluster , divided the segment into 5 smaller different clusters.</a:t>
            </a: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rPr>
              <a:t>Results: (From low value to high value customers)</a:t>
            </a:r>
            <a:endParaRPr lang="en-US" sz="1600">
              <a:latin typeface="Times New Roman Uni" panose="02020603050405020304" charset="-122"/>
              <a:ea typeface="Times New Roman Uni" panose="02020603050405020304" charset="-122"/>
            </a:endParaRPr>
          </a:p>
          <a:p>
            <a:pPr marL="0" indent="0">
              <a:buNone/>
            </a:pP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rPr>
              <a:t>2981 customers that purchase less than 102 times, average monetary value of $712.</a:t>
            </a:r>
            <a:endParaRPr lang="en-US" sz="1600">
              <a:latin typeface="Times New Roman Uni" panose="02020603050405020304" charset="-122"/>
              <a:ea typeface="Times New Roman Uni" panose="02020603050405020304" charset="-122"/>
            </a:endParaRPr>
          </a:p>
          <a:p>
            <a:pPr marL="0" indent="0">
              <a:buNone/>
            </a:pP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rPr>
              <a:t>808 customers that purchase more than 102 times, average monetary value of $3,238 (Significantly higher than the previous group)</a:t>
            </a:r>
            <a:endParaRPr lang="en-US" sz="1600">
              <a:latin typeface="Times New Roman Uni" panose="02020603050405020304" charset="-122"/>
              <a:ea typeface="Times New Roman Uni" panose="02020603050405020304" charset="-122"/>
            </a:endParaRPr>
          </a:p>
          <a:p>
            <a:pPr marL="0" indent="0">
              <a:buNone/>
            </a:pP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rPr>
              <a:t>145 customers that purchase less than 1376 times and have not purchased in the last 1 or more days. Average Monetary Value of $9,473.</a:t>
            </a:r>
            <a:endParaRPr lang="en-US" sz="1600">
              <a:latin typeface="Times New Roman Uni" panose="02020603050405020304" charset="-122"/>
              <a:ea typeface="Times New Roman Uni" panose="02020603050405020304" charset="-122"/>
            </a:endParaRPr>
          </a:p>
          <a:p>
            <a:pPr marL="0" indent="0">
              <a:buNone/>
            </a:pP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sym typeface="+mn-ea"/>
              </a:rPr>
              <a:t>7 customers that purchase more than 1376 times and have not purchased in the last 1 or more days. Average Monetary Value around $35000.</a:t>
            </a:r>
            <a:endParaRPr lang="en-US" sz="1600">
              <a:latin typeface="Times New Roman Uni" panose="02020603050405020304" charset="-122"/>
              <a:ea typeface="Times New Roman Uni" panose="02020603050405020304" charset="-122"/>
            </a:endParaRPr>
          </a:p>
          <a:p>
            <a:pPr marL="0" indent="0">
              <a:buNone/>
            </a:pP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rPr>
              <a:t>9 customers that have purchased within the last 1 days. Highest average monetary value around $43000.</a:t>
            </a:r>
            <a:endParaRPr lang="en-US" sz="1600">
              <a:latin typeface="Times New Roman Uni" panose="02020603050405020304" charset="-122"/>
              <a:ea typeface="Times New Roman Uni" panose="02020603050405020304" charset="-122"/>
            </a:endParaRPr>
          </a:p>
          <a:p>
            <a:pPr marL="0" indent="0">
              <a:buNone/>
            </a:pPr>
            <a:endParaRPr lang="en-US" sz="1600">
              <a:latin typeface="Times New Roman Uni" panose="02020603050405020304" charset="-122"/>
              <a:ea typeface="Times New Roman Uni" panose="02020603050405020304" charset="-122"/>
            </a:endParaRPr>
          </a:p>
          <a:p>
            <a:pPr marL="0" indent="0">
              <a:buNone/>
            </a:pPr>
            <a:r>
              <a:rPr lang="en-US" sz="1600">
                <a:latin typeface="Times New Roman Uni" panose="02020603050405020304" charset="-122"/>
                <a:ea typeface="Times New Roman Uni" panose="02020603050405020304" charset="-122"/>
              </a:rPr>
              <a:t>This last sub-segment of 9 customers represents the most valuable customers . From these insights, executive and management team can take further strategic actions to increase the averague monetary value of lower sub-segments within this cluster of customers.</a:t>
            </a:r>
            <a:endParaRPr lang="en-US" sz="1600">
              <a:latin typeface="Times New Roman Uni" panose="02020603050405020304" charset="-122"/>
              <a:ea typeface="Times New Roman Uni" panose="020206030504050203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b="1">
                <a:latin typeface="Algerian" panose="04020705040A02060702" charset="0"/>
                <a:cs typeface="Algerian" panose="04020705040A02060702" charset="0"/>
              </a:rPr>
              <a:t>Final table</a:t>
            </a:r>
            <a:endParaRPr lang="en-US" b="1">
              <a:latin typeface="Algerian" panose="04020705040A02060702" charset="0"/>
              <a:cs typeface="Algerian" panose="04020705040A02060702" charset="0"/>
            </a:endParaRPr>
          </a:p>
        </p:txBody>
      </p:sp>
      <p:pic>
        <p:nvPicPr>
          <p:cNvPr id="5" name="Content Placeholder 4"/>
          <p:cNvPicPr>
            <a:picLocks noChangeAspect="1"/>
          </p:cNvPicPr>
          <p:nvPr>
            <p:ph idx="1"/>
          </p:nvPr>
        </p:nvPicPr>
        <p:blipFill>
          <a:blip r:embed="rId1"/>
          <a:stretch>
            <a:fillRect/>
          </a:stretch>
        </p:blipFill>
        <p:spPr>
          <a:xfrm>
            <a:off x="688340" y="1028700"/>
            <a:ext cx="10370185" cy="55549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b="1" u="sng">
                <a:latin typeface="Algerian" panose="04020705040A02060702" charset="0"/>
                <a:cs typeface="Algerian" panose="04020705040A02060702" charset="0"/>
              </a:rPr>
              <a:t>SUMMARY</a:t>
            </a:r>
            <a:endParaRPr lang="en-US" sz="4400" b="1" u="sng">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r>
              <a:rPr lang="en-US">
                <a:latin typeface="NSimSun" panose="02010609030101010101" charset="-122"/>
                <a:ea typeface="NSimSun" panose="02010609030101010101" charset="-122"/>
              </a:rPr>
              <a:t>INTRODUCTION</a:t>
            </a:r>
            <a:endParaRPr lang="en-US">
              <a:latin typeface="NSimSun" panose="02010609030101010101" charset="-122"/>
              <a:ea typeface="NSimSun" panose="02010609030101010101" charset="-122"/>
            </a:endParaRPr>
          </a:p>
          <a:p>
            <a:r>
              <a:rPr lang="en-US">
                <a:latin typeface="NSimSun" panose="02010609030101010101" charset="-122"/>
                <a:ea typeface="NSimSun" panose="02010609030101010101" charset="-122"/>
              </a:rPr>
              <a:t>DATA EXPLORATION</a:t>
            </a:r>
            <a:endParaRPr lang="en-US">
              <a:latin typeface="NSimSun" panose="02010609030101010101" charset="-122"/>
              <a:ea typeface="NSimSun" panose="02010609030101010101" charset="-122"/>
            </a:endParaRPr>
          </a:p>
          <a:p>
            <a:r>
              <a:rPr lang="en-US">
                <a:latin typeface="NSimSun" panose="02010609030101010101" charset="-122"/>
                <a:ea typeface="NSimSun" panose="02010609030101010101" charset="-122"/>
              </a:rPr>
              <a:t>DATA TRANSFORMATION</a:t>
            </a:r>
            <a:endParaRPr lang="en-US">
              <a:latin typeface="NSimSun" panose="02010609030101010101" charset="-122"/>
              <a:ea typeface="NSimSun" panose="02010609030101010101" charset="-122"/>
            </a:endParaRPr>
          </a:p>
          <a:p>
            <a:r>
              <a:rPr lang="en-US">
                <a:latin typeface="NSimSun" panose="02010609030101010101" charset="-122"/>
                <a:ea typeface="NSimSun" panose="02010609030101010101" charset="-122"/>
              </a:rPr>
              <a:t>MODEL DEVELOPMENT</a:t>
            </a:r>
            <a:endParaRPr lang="en-US">
              <a:latin typeface="NSimSun" panose="02010609030101010101" charset="-122"/>
              <a:ea typeface="NSimSun" panose="02010609030101010101" charset="-122"/>
            </a:endParaRPr>
          </a:p>
          <a:p>
            <a:r>
              <a:rPr lang="en-US">
                <a:latin typeface="NSimSun" panose="02010609030101010101" charset="-122"/>
                <a:ea typeface="NSimSun" panose="02010609030101010101" charset="-122"/>
              </a:rPr>
              <a:t>INTERPRETATION</a:t>
            </a:r>
            <a:endParaRPr lang="en-US">
              <a:latin typeface="NSimSun" panose="02010609030101010101" charset="-122"/>
              <a:ea typeface="NSimSun" panose="02010609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Algerian" panose="04020705040A02060702" charset="0"/>
                <a:ea typeface="NSimSun" panose="02010609030101010101" charset="-122"/>
                <a:cs typeface="Algerian" panose="04020705040A02060702" charset="0"/>
                <a:sym typeface="+mn-ea"/>
              </a:rPr>
              <a:t>INTRODUCTION</a:t>
            </a:r>
            <a:endParaRPr lang="en-US" b="1" u="sng">
              <a:latin typeface="Algerian" panose="04020705040A02060702" charset="0"/>
              <a:ea typeface="NSimSun" panose="02010609030101010101" charset="-122"/>
              <a:cs typeface="Algerian" panose="04020705040A02060702" charset="0"/>
              <a:sym typeface="+mn-ea"/>
            </a:endParaRPr>
          </a:p>
        </p:txBody>
      </p:sp>
      <p:sp>
        <p:nvSpPr>
          <p:cNvPr id="3" name="Content Placeholder 2"/>
          <p:cNvSpPr>
            <a:spLocks noGrp="1"/>
          </p:cNvSpPr>
          <p:nvPr>
            <p:ph idx="1"/>
          </p:nvPr>
        </p:nvSpPr>
        <p:spPr/>
        <p:txBody>
          <a:bodyPr/>
          <a:p>
            <a:pPr marL="0" indent="0">
              <a:buNone/>
            </a:pPr>
            <a:r>
              <a:rPr lang="en-US" sz="2400" b="1" u="sng">
                <a:latin typeface="Times New Roman Uni" panose="02020603050405020304" charset="-122"/>
                <a:ea typeface="Times New Roman Uni" panose="02020603050405020304" charset="-122"/>
              </a:rPr>
              <a:t>Background of Problem Statement</a:t>
            </a:r>
            <a:r>
              <a:rPr lang="en-US" sz="2000">
                <a:latin typeface="Times New Roman Uni" panose="02020603050405020304" charset="-122"/>
                <a:ea typeface="Times New Roman Uni" panose="02020603050405020304" charset="-122"/>
              </a:rPr>
              <a:t>:</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 A UK-based online retail store has captured the sales data for different products for the period of one year (Nov 2016 to Dec 2017). The organization sells gifts primarily on the online platform. The customers who make a purchase consume directly for themselves. There are small businesses that buy in bulk and sell to other customers through the retail outlet channel.</a:t>
            </a:r>
            <a:endParaRPr lang="en-US" sz="2000">
              <a:latin typeface="Times New Roman Uni" panose="02020603050405020304" charset="-122"/>
              <a:ea typeface="Times New Roman Uni" panose="02020603050405020304" charset="-122"/>
            </a:endParaRPr>
          </a:p>
          <a:p>
            <a:pPr marL="0" indent="0">
              <a:buNone/>
            </a:pPr>
            <a:endParaRPr lang="en-US" sz="2000">
              <a:latin typeface="Times New Roman Uni" panose="02020603050405020304" charset="-122"/>
              <a:ea typeface="Times New Roman Uni" panose="02020603050405020304" charset="-122"/>
            </a:endParaRPr>
          </a:p>
          <a:p>
            <a:pPr marL="0" indent="0">
              <a:buNone/>
            </a:pPr>
            <a:r>
              <a:rPr lang="en-US" sz="2400" b="1" u="sng">
                <a:latin typeface="Times New Roman Uni" panose="02020603050405020304" charset="-122"/>
                <a:ea typeface="Times New Roman Uni" panose="02020603050405020304" charset="-122"/>
              </a:rPr>
              <a:t>Project Objective</a:t>
            </a:r>
            <a:r>
              <a:rPr lang="en-US" sz="2000">
                <a:latin typeface="Times New Roman Uni" panose="02020603050405020304" charset="-122"/>
                <a:ea typeface="Times New Roman Uni" panose="02020603050405020304" charset="-122"/>
              </a:rPr>
              <a:t>:</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Find significant customers for the business who make high purchases of their favourite products. The organization wants to roll out a loyalty program to the high-value customers after identification of segments. Use the clustering methodology to segment customers into groups:</a:t>
            </a:r>
            <a:endParaRPr lang="en-US" sz="2000">
              <a:latin typeface="Times New Roman Uni" panose="02020603050405020304" charset="-122"/>
              <a:ea typeface="Times New Roman Uni" panose="02020603050405020304" charset="-122"/>
            </a:endParaRPr>
          </a:p>
          <a:p>
            <a:pPr marL="0" indent="0">
              <a:buNone/>
            </a:pPr>
            <a:endParaRPr lang="en-US" sz="2000">
              <a:latin typeface="Times New Roman Uni" panose="02020603050405020304" charset="-122"/>
              <a:ea typeface="Times New Roman Uni" panose="02020603050405020304" charset="-122"/>
            </a:endParaRPr>
          </a:p>
          <a:p>
            <a:pPr marL="0" indent="0">
              <a:buNone/>
            </a:pPr>
            <a:r>
              <a:rPr lang="en-US" sz="2400" b="1" u="sng">
                <a:latin typeface="Times New Roman Uni" panose="02020603050405020304" charset="-122"/>
                <a:ea typeface="Times New Roman Uni" panose="02020603050405020304" charset="-122"/>
              </a:rPr>
              <a:t>Domain</a:t>
            </a:r>
            <a:r>
              <a:rPr lang="en-US" sz="2000">
                <a:latin typeface="Times New Roman Uni" panose="02020603050405020304" charset="-122"/>
                <a:ea typeface="Times New Roman Uni" panose="02020603050405020304" charset="-122"/>
              </a:rPr>
              <a:t>: E-commerce</a:t>
            </a:r>
            <a:endParaRPr lang="en-US" sz="2000">
              <a:latin typeface="Times New Roman Uni" panose="02020603050405020304" charset="-122"/>
              <a:ea typeface="Times New Roman Uni" panose="020206030504050203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Algerian" panose="04020705040A02060702" charset="0"/>
                <a:ea typeface="NSimSun" panose="02010609030101010101" charset="-122"/>
                <a:cs typeface="Algerian" panose="04020705040A02060702" charset="0"/>
                <a:sym typeface="+mn-ea"/>
              </a:rPr>
              <a:t>DATA EXPLORATION</a:t>
            </a:r>
            <a:endParaRPr lang="en-US" b="1" u="sng">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174750"/>
            <a:ext cx="10972800" cy="5307330"/>
          </a:xfrm>
        </p:spPr>
        <p:txBody>
          <a:bodyPr/>
          <a:p>
            <a:pPr marL="0" indent="0">
              <a:buNone/>
            </a:pPr>
            <a:r>
              <a:rPr lang="en-US" sz="2800" b="1" u="sng">
                <a:latin typeface="Times New Roman Uni" panose="02020603050405020304" charset="-122"/>
                <a:ea typeface="Times New Roman Uni" panose="02020603050405020304" charset="-122"/>
              </a:rPr>
              <a:t>Dataset Description</a:t>
            </a:r>
            <a:r>
              <a:rPr lang="en-US" sz="2400">
                <a:latin typeface="Times New Roman Uni" panose="02020603050405020304" charset="-122"/>
                <a:ea typeface="Times New Roman Uni" panose="02020603050405020304" charset="-122"/>
              </a:rPr>
              <a:t>:</a:t>
            </a:r>
            <a:endParaRPr lang="en-US" sz="24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This is a transnational dataset that contains all the transactions occurring between Nov-2016 to Dec-2017 for a UK-based online retail store.</a:t>
            </a:r>
            <a:endParaRPr lang="en-US" sz="2000">
              <a:latin typeface="Times New Roman Uni" panose="02020603050405020304" charset="-122"/>
              <a:ea typeface="Times New Roman Uni" panose="02020603050405020304" charset="-122"/>
            </a:endParaRPr>
          </a:p>
          <a:p>
            <a:pPr marL="0" indent="0">
              <a:buNone/>
            </a:pPr>
            <a:r>
              <a:rPr lang="en-US" sz="2400" b="1" u="sng">
                <a:latin typeface="Times New Roman Uni" panose="02020603050405020304" charset="-122"/>
                <a:ea typeface="Times New Roman Uni" panose="02020603050405020304" charset="-122"/>
              </a:rPr>
              <a:t>Variables</a:t>
            </a:r>
            <a:r>
              <a:rPr lang="en-US" sz="2000">
                <a:latin typeface="Times New Roman Uni" panose="02020603050405020304" charset="-122"/>
                <a:ea typeface="Times New Roman Uni" panose="02020603050405020304" charset="-122"/>
              </a:rPr>
              <a:t>:</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Attribute	Description</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InvoiceNo	Invoice number (A 6-digit integral number uniquely assigned to each transaction)</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StockCode	Product (item) code</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Description 	Product (item) name</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Quantity 	The quantities of each product (item) per transaction</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InvoiceDate	The day when each transaction was generated</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UnitPrice	Unit price (Product price per unit)</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CustomerID	Customer number (Unique ID assigned to each customer)</a:t>
            </a: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Country	Country name (The name of the country where each customer resides)</a:t>
            </a:r>
            <a:endParaRPr lang="en-US" sz="2000">
              <a:latin typeface="Times New Roman Uni" panose="02020603050405020304" charset="-122"/>
              <a:ea typeface="Times New Roman Uni" panose="020206030504050203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sz="2000">
                <a:latin typeface="Times New Roman Uni" panose="02020603050405020304" charset="-122"/>
                <a:ea typeface="Times New Roman Uni" panose="02020603050405020304" charset="-122"/>
              </a:rPr>
              <a:t>The dataset contains 38 countries data</a:t>
            </a:r>
            <a:endParaRPr lang="en-US" sz="2000">
              <a:latin typeface="Times New Roman Uni" panose="02020603050405020304" charset="-122"/>
              <a:ea typeface="Times New Roman Uni" panose="02020603050405020304" charset="-122"/>
            </a:endParaRPr>
          </a:p>
          <a:p>
            <a:r>
              <a:rPr lang="en-US" sz="2000">
                <a:latin typeface="Times New Roman Uni" panose="02020603050405020304" charset="-122"/>
                <a:ea typeface="Times New Roman Uni" panose="02020603050405020304" charset="-122"/>
              </a:rPr>
              <a:t> More than 80% of our data come from UK so for the  purpose of our analysis we will only focus on data from UK.</a:t>
            </a:r>
            <a:endParaRPr lang="en-US" sz="2000">
              <a:latin typeface="Times New Roman Uni" panose="02020603050405020304" charset="-122"/>
              <a:ea typeface="Times New Roman Uni" panose="02020603050405020304" charset="-122"/>
            </a:endParaRPr>
          </a:p>
          <a:p>
            <a:r>
              <a:rPr lang="en-US" sz="2000">
                <a:latin typeface="Times New Roman Uni" panose="02020603050405020304" charset="-122"/>
                <a:ea typeface="Times New Roman Uni" panose="02020603050405020304" charset="-122"/>
              </a:rPr>
              <a:t>Missing data have been removed as we have enough data and assumed that removing them would be better than replacing them.</a:t>
            </a:r>
            <a:endParaRPr lang="en-US" sz="2000">
              <a:latin typeface="Times New Roman Uni" panose="02020603050405020304" charset="-122"/>
              <a:ea typeface="Times New Roman Uni" panose="02020603050405020304" charset="-122"/>
            </a:endParaRPr>
          </a:p>
          <a:p>
            <a:r>
              <a:rPr lang="en-US" sz="2000">
                <a:latin typeface="Times New Roman Uni" panose="02020603050405020304" charset="-122"/>
                <a:ea typeface="Times New Roman Uni" panose="02020603050405020304" charset="-122"/>
              </a:rPr>
              <a:t>Duplicate rows have also been removed so the analysis wont be biased</a:t>
            </a:r>
            <a:endParaRPr lang="en-US" sz="2000">
              <a:latin typeface="Times New Roman Uni" panose="02020603050405020304" charset="-122"/>
              <a:ea typeface="Times New Roman Uni" panose="02020603050405020304" charset="-122"/>
            </a:endParaRPr>
          </a:p>
        </p:txBody>
      </p:sp>
      <p:pic>
        <p:nvPicPr>
          <p:cNvPr id="4" name="Content Placeholder 3" descr="countries"/>
          <p:cNvPicPr>
            <a:picLocks noChangeAspect="1"/>
          </p:cNvPicPr>
          <p:nvPr>
            <p:ph sz="half" idx="2"/>
          </p:nvPr>
        </p:nvPicPr>
        <p:blipFill>
          <a:blip r:embed="rId1"/>
          <a:stretch>
            <a:fillRect/>
          </a:stretch>
        </p:blipFill>
        <p:spPr>
          <a:xfrm>
            <a:off x="8221345" y="944880"/>
            <a:ext cx="3006725" cy="2265680"/>
          </a:xfrm>
          <a:prstGeom prst="rect">
            <a:avLst/>
          </a:prstGeom>
        </p:spPr>
      </p:pic>
      <p:pic>
        <p:nvPicPr>
          <p:cNvPr id="6" name="Picture 5"/>
          <p:cNvPicPr>
            <a:picLocks noChangeAspect="1"/>
          </p:cNvPicPr>
          <p:nvPr/>
        </p:nvPicPr>
        <p:blipFill>
          <a:blip r:embed="rId2"/>
          <a:stretch>
            <a:fillRect/>
          </a:stretch>
        </p:blipFill>
        <p:spPr>
          <a:xfrm>
            <a:off x="7806055" y="3210560"/>
            <a:ext cx="4118610" cy="3071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alpha val="45000"/>
          </a:schemeClr>
        </a:solidFill>
        <a:effectLst/>
      </p:bgPr>
    </p:bg>
    <p:spTree>
      <p:nvGrpSpPr>
        <p:cNvPr id="1" name=""/>
        <p:cNvGrpSpPr/>
        <p:nvPr/>
      </p:nvGrpSpPr>
      <p:grpSpPr/>
      <p:sp>
        <p:nvSpPr>
          <p:cNvPr id="2" name="Title 1"/>
          <p:cNvSpPr>
            <a:spLocks noGrp="1"/>
          </p:cNvSpPr>
          <p:nvPr>
            <p:ph type="title"/>
          </p:nvPr>
        </p:nvSpPr>
        <p:spPr/>
        <p:txBody>
          <a:bodyPr/>
          <a:p>
            <a:r>
              <a:rPr lang="en-US" b="1" u="sng">
                <a:effectLst/>
                <a:latin typeface="Algerian" panose="04020705040A02060702" charset="0"/>
                <a:ea typeface="NSimSun" panose="02010609030101010101" charset="-122"/>
                <a:cs typeface="Algerian" panose="04020705040A02060702" charset="0"/>
                <a:sym typeface="+mn-ea"/>
              </a:rPr>
              <a:t>DATA TRANSFORMATION</a:t>
            </a:r>
            <a:endParaRPr lang="en-US" b="1" u="sng">
              <a:effectLst/>
              <a:latin typeface="Algerian" panose="04020705040A02060702" charset="0"/>
              <a:cs typeface="Algerian" panose="04020705040A02060702" charset="0"/>
            </a:endParaRPr>
          </a:p>
        </p:txBody>
      </p:sp>
      <p:sp>
        <p:nvSpPr>
          <p:cNvPr id="3" name="Content Placeholder 2"/>
          <p:cNvSpPr>
            <a:spLocks noGrp="1"/>
          </p:cNvSpPr>
          <p:nvPr>
            <p:ph sz="half" idx="1"/>
          </p:nvPr>
        </p:nvSpPr>
        <p:spPr/>
        <p:txBody>
          <a:bodyPr/>
          <a:p>
            <a:pPr lvl="1">
              <a:buFont typeface="Arial" panose="020B0604020202020204" pitchFamily="34" charset="0"/>
              <a:buChar char="•"/>
            </a:pPr>
            <a:r>
              <a:rPr lang="en-US" sz="2000">
                <a:latin typeface="Times New Roman Uni" panose="02020603050405020304" charset="-122"/>
                <a:ea typeface="Times New Roman Uni" panose="02020603050405020304" charset="-122"/>
              </a:rPr>
              <a:t>For this analysis we will use the RFM( recency, frequency, monetary) method to evaluated our clients</a:t>
            </a:r>
            <a:endParaRPr lang="en-US" sz="2000">
              <a:latin typeface="Times New Roman Uni" panose="02020603050405020304" charset="-122"/>
              <a:ea typeface="Times New Roman Uni" panose="02020603050405020304" charset="-122"/>
            </a:endParaRPr>
          </a:p>
          <a:p>
            <a:pPr lvl="1">
              <a:buFont typeface="Arial" panose="020B0604020202020204" pitchFamily="34" charset="0"/>
              <a:buChar char="•"/>
            </a:pPr>
            <a:r>
              <a:rPr lang="en-US" sz="2000">
                <a:latin typeface="Times New Roman Uni" panose="02020603050405020304" charset="-122"/>
                <a:ea typeface="Times New Roman Uni" panose="02020603050405020304" charset="-122"/>
              </a:rPr>
              <a:t>The recency is calculated as  time of customer’s last purchase minus the last transaction date in days</a:t>
            </a:r>
            <a:endParaRPr lang="en-US" sz="2000">
              <a:latin typeface="Times New Roman Uni" panose="02020603050405020304" charset="-122"/>
              <a:ea typeface="Times New Roman Uni" panose="02020603050405020304" charset="-122"/>
            </a:endParaRPr>
          </a:p>
          <a:p>
            <a:pPr lvl="1">
              <a:buFont typeface="Arial" panose="020B0604020202020204" pitchFamily="34" charset="0"/>
              <a:buChar char="•"/>
            </a:pPr>
            <a:r>
              <a:rPr lang="en-US" sz="2000">
                <a:latin typeface="Times New Roman Uni" panose="02020603050405020304" charset="-122"/>
                <a:ea typeface="Times New Roman Uni" panose="02020603050405020304" charset="-122"/>
              </a:rPr>
              <a:t>Frequency was calculated counting the number of times a customer has made a transaction with the Online Retailer in a year</a:t>
            </a:r>
            <a:endParaRPr lang="en-US" sz="2000">
              <a:latin typeface="Times New Roman Uni" panose="02020603050405020304" charset="-122"/>
              <a:ea typeface="Times New Roman Uni" panose="02020603050405020304" charset="-122"/>
            </a:endParaRPr>
          </a:p>
          <a:p>
            <a:pPr lvl="1">
              <a:buFont typeface="Arial" panose="020B0604020202020204" pitchFamily="34" charset="0"/>
              <a:buChar char="•"/>
            </a:pPr>
            <a:r>
              <a:rPr lang="en-US" sz="2000">
                <a:latin typeface="Times New Roman Uni" panose="02020603050405020304" charset="-122"/>
                <a:ea typeface="Times New Roman Uni" panose="02020603050405020304" charset="-122"/>
              </a:rPr>
              <a:t>Monetary refers to the total sum of revenue generated by the user over the course of a year. It has been estimated calculating the Unit Price and Quantity per transaction and grouping by CustomerID.</a:t>
            </a:r>
            <a:endParaRPr lang="en-US" sz="2000">
              <a:latin typeface="Times New Roman Uni" panose="02020603050405020304" charset="-122"/>
              <a:ea typeface="Times New Roman Uni" panose="02020603050405020304" charset="-122"/>
            </a:endParaRPr>
          </a:p>
        </p:txBody>
      </p:sp>
      <p:pic>
        <p:nvPicPr>
          <p:cNvPr id="7" name="Content Placeholder 6"/>
          <p:cNvPicPr>
            <a:picLocks noChangeAspect="1"/>
          </p:cNvPicPr>
          <p:nvPr>
            <p:ph sz="half" idx="2"/>
          </p:nvPr>
        </p:nvPicPr>
        <p:blipFill>
          <a:blip r:embed="rId1"/>
          <a:stretch>
            <a:fillRect/>
          </a:stretch>
        </p:blipFill>
        <p:spPr>
          <a:xfrm>
            <a:off x="6197600" y="1487805"/>
            <a:ext cx="5384800" cy="4326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Algerian" panose="04020705040A02060702" charset="0"/>
                <a:ea typeface="NSimSun" panose="02010609030101010101" charset="-122"/>
                <a:cs typeface="Algerian" panose="04020705040A02060702" charset="0"/>
                <a:sym typeface="+mn-ea"/>
              </a:rPr>
              <a:t>MODEL DEVELOPMENT</a:t>
            </a:r>
            <a:endParaRPr lang="en-US" b="1" u="sng">
              <a:latin typeface="Algerian" panose="04020705040A02060702" charset="0"/>
              <a:cs typeface="Algerian" panose="04020705040A02060702" charset="0"/>
            </a:endParaRPr>
          </a:p>
        </p:txBody>
      </p:sp>
      <p:sp>
        <p:nvSpPr>
          <p:cNvPr id="3" name="Content Placeholder 2"/>
          <p:cNvSpPr>
            <a:spLocks noGrp="1"/>
          </p:cNvSpPr>
          <p:nvPr>
            <p:ph sz="half" idx="1"/>
          </p:nvPr>
        </p:nvSpPr>
        <p:spPr/>
        <p:txBody>
          <a:bodyPr/>
          <a:p>
            <a:r>
              <a:rPr lang="en-US" sz="2400" b="1" u="sng">
                <a:latin typeface="Times New Roman Uni" panose="02020603050405020304" charset="-122"/>
                <a:ea typeface="Times New Roman Uni" panose="02020603050405020304" charset="-122"/>
              </a:rPr>
              <a:t>K-Means</a:t>
            </a:r>
            <a:endParaRPr lang="en-US" sz="2400" b="1" u="sng">
              <a:latin typeface="Times New Roman Uni" panose="02020603050405020304" charset="-122"/>
              <a:ea typeface="Times New Roman Uni" panose="02020603050405020304" charset="-122"/>
            </a:endParaRPr>
          </a:p>
          <a:p>
            <a:pPr marL="0" indent="0">
              <a:buNone/>
            </a:pPr>
            <a:endParaRPr lang="en-US" sz="2000">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K-means is a centroid-based algorithm, or a distance-based algorithm, where we calculate the distances to assign a point to a cluster. In K-Means, each cluster is associated with a centroid.</a:t>
            </a:r>
            <a:endParaRPr lang="en-US" sz="2000">
              <a:latin typeface="Times New Roman Uni" panose="02020603050405020304" charset="-122"/>
              <a:ea typeface="Times New Roman Uni" panose="02020603050405020304" charset="-122"/>
            </a:endParaRPr>
          </a:p>
        </p:txBody>
      </p:sp>
      <p:sp>
        <p:nvSpPr>
          <p:cNvPr id="4" name="Content Placeholder 3"/>
          <p:cNvSpPr>
            <a:spLocks noGrp="1"/>
          </p:cNvSpPr>
          <p:nvPr>
            <p:ph sz="half" idx="2"/>
          </p:nvPr>
        </p:nvSpPr>
        <p:spPr/>
        <p:txBody>
          <a:bodyPr/>
          <a:p>
            <a:r>
              <a:rPr lang="en-US" sz="2400" b="1" u="sng">
                <a:latin typeface="Times New Roman Uni" panose="02020603050405020304" charset="-122"/>
                <a:ea typeface="Times New Roman Uni" panose="02020603050405020304" charset="-122"/>
              </a:rPr>
              <a:t>Hierechical clustering</a:t>
            </a:r>
            <a:endParaRPr lang="en-US" sz="2400" b="1" u="sng">
              <a:latin typeface="Times New Roman Uni" panose="02020603050405020304" charset="-122"/>
              <a:ea typeface="Times New Roman Uni" panose="02020603050405020304" charset="-122"/>
            </a:endParaRPr>
          </a:p>
          <a:p>
            <a:pPr marL="0" indent="0">
              <a:buNone/>
            </a:pPr>
            <a:endParaRPr lang="en-US" sz="2400" b="1" u="sng">
              <a:latin typeface="Times New Roman Uni" panose="02020603050405020304" charset="-122"/>
              <a:ea typeface="Times New Roman Uni" panose="02020603050405020304" charset="-122"/>
            </a:endParaRPr>
          </a:p>
          <a:p>
            <a:pPr marL="0" indent="0">
              <a:buNone/>
            </a:pPr>
            <a:r>
              <a:rPr lang="en-US" sz="2000">
                <a:latin typeface="Times New Roman Uni" panose="02020603050405020304" charset="-122"/>
                <a:ea typeface="Times New Roman Uni" panose="02020603050405020304" charset="-122"/>
              </a:rPr>
              <a:t>To enhance this clustering analysis it was decided to further segment the largest cluster of customer in the first segementation (Cluster 3), this further sub-segmentation was performed using hierechical clustering to further understand the customers the characteristics of this group.</a:t>
            </a:r>
            <a:endParaRPr lang="en-US" sz="2000">
              <a:latin typeface="Times New Roman Uni" panose="02020603050405020304" charset="-122"/>
              <a:ea typeface="Times New Roman Uni" panose="02020603050405020304" charset="-122"/>
            </a:endParaRPr>
          </a:p>
          <a:p>
            <a:pPr marL="0" indent="0">
              <a:buNone/>
            </a:pPr>
            <a:endParaRPr lang="en-US" sz="2000">
              <a:latin typeface="Times New Roman Uni" panose="02020603050405020304" charset="-122"/>
              <a:ea typeface="Times New Roman Uni" panose="020206030504050203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lgerian" panose="04020705040A02060702" charset="0"/>
                <a:cs typeface="Algerian" panose="04020705040A02060702" charset="0"/>
              </a:rPr>
              <a:t>K-MEANS</a:t>
            </a:r>
            <a:endParaRPr lang="en-US" b="1">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609600" y="1174750"/>
            <a:ext cx="8265160" cy="4953000"/>
          </a:xfrm>
        </p:spPr>
        <p:txBody>
          <a:bodyPr/>
          <a:p>
            <a:r>
              <a:rPr lang="en-US" sz="2000">
                <a:latin typeface="Times New Roman Uni" panose="02020603050405020304" charset="-122"/>
                <a:ea typeface="Times New Roman Uni" panose="02020603050405020304" charset="-122"/>
              </a:rPr>
              <a:t>The number of cluster was set to 3 after using the silhouette method.</a:t>
            </a:r>
            <a:endParaRPr lang="en-US" sz="2000">
              <a:latin typeface="Times New Roman Uni" panose="02020603050405020304" charset="-122"/>
              <a:ea typeface="Times New Roman Uni" panose="02020603050405020304" charset="-122"/>
            </a:endParaRPr>
          </a:p>
          <a:p>
            <a:r>
              <a:rPr lang="en-US" sz="2000">
                <a:latin typeface="Times New Roman Uni" panose="02020603050405020304" charset="-122"/>
                <a:ea typeface="Times New Roman Uni" panose="02020603050405020304" charset="-122"/>
              </a:rPr>
              <a:t>These 3 clusters can be consider as low, medium, and high value customers.</a:t>
            </a:r>
            <a:endParaRPr lang="en-US" sz="2000">
              <a:latin typeface="Times New Roman Uni" panose="02020603050405020304" charset="-122"/>
              <a:ea typeface="Times New Roman Uni" panose="02020603050405020304" charset="-122"/>
            </a:endParaRPr>
          </a:p>
          <a:p>
            <a:r>
              <a:rPr lang="en-US" sz="2000">
                <a:latin typeface="Times New Roman Uni" panose="02020603050405020304" charset="-122"/>
                <a:ea typeface="Times New Roman Uni" panose="02020603050405020304" charset="-122"/>
              </a:rPr>
              <a:t>3 clusters have been constrcuted based on the following features:</a:t>
            </a:r>
            <a:endParaRPr lang="en-US" sz="2000">
              <a:latin typeface="Times New Roman Uni" panose="02020603050405020304" charset="-122"/>
              <a:ea typeface="Times New Roman Uni" panose="02020603050405020304" charset="-122"/>
            </a:endParaRPr>
          </a:p>
          <a:p>
            <a:endParaRPr lang="en-US" sz="2000">
              <a:latin typeface="Times New Roman Uni" panose="02020603050405020304" charset="-122"/>
              <a:ea typeface="Times New Roman Uni" panose="02020603050405020304" charset="-122"/>
            </a:endParaRPr>
          </a:p>
          <a:p>
            <a:pPr lvl="2">
              <a:buFont typeface="Wingdings" panose="05000000000000000000" charset="0"/>
              <a:buChar char="Ø"/>
            </a:pPr>
            <a:r>
              <a:rPr lang="en-US" sz="2000">
                <a:latin typeface="Times New Roman Uni" panose="02020603050405020304" charset="-122"/>
                <a:ea typeface="Times New Roman Uni" panose="02020603050405020304" charset="-122"/>
              </a:rPr>
              <a:t>Recency (Days of inactiviy)</a:t>
            </a:r>
            <a:endParaRPr lang="en-US" sz="2000">
              <a:latin typeface="Times New Roman Uni" panose="02020603050405020304" charset="-122"/>
              <a:ea typeface="Times New Roman Uni" panose="02020603050405020304" charset="-122"/>
            </a:endParaRPr>
          </a:p>
          <a:p>
            <a:pPr lvl="2">
              <a:buFont typeface="Wingdings" panose="05000000000000000000" charset="0"/>
              <a:buChar char="Ø"/>
            </a:pPr>
            <a:endParaRPr lang="en-US" sz="2000">
              <a:latin typeface="Times New Roman Uni" panose="02020603050405020304" charset="-122"/>
              <a:ea typeface="Times New Roman Uni" panose="02020603050405020304" charset="-122"/>
            </a:endParaRPr>
          </a:p>
          <a:p>
            <a:pPr lvl="2">
              <a:buFont typeface="Wingdings" panose="05000000000000000000" charset="0"/>
              <a:buChar char="Ø"/>
            </a:pPr>
            <a:r>
              <a:rPr lang="en-US" sz="2000">
                <a:latin typeface="Times New Roman Uni" panose="02020603050405020304" charset="-122"/>
                <a:ea typeface="Times New Roman Uni" panose="02020603050405020304" charset="-122"/>
              </a:rPr>
              <a:t>Frequency (Number of purchases)</a:t>
            </a:r>
            <a:endParaRPr lang="en-US" sz="2000">
              <a:latin typeface="Times New Roman Uni" panose="02020603050405020304" charset="-122"/>
              <a:ea typeface="Times New Roman Uni" panose="02020603050405020304" charset="-122"/>
            </a:endParaRPr>
          </a:p>
          <a:p>
            <a:pPr lvl="2">
              <a:buFont typeface="Wingdings" panose="05000000000000000000" charset="0"/>
              <a:buChar char="Ø"/>
            </a:pPr>
            <a:endParaRPr lang="en-US" sz="2000">
              <a:latin typeface="Times New Roman Uni" panose="02020603050405020304" charset="-122"/>
              <a:ea typeface="Times New Roman Uni" panose="02020603050405020304" charset="-122"/>
            </a:endParaRPr>
          </a:p>
          <a:p>
            <a:pPr lvl="2">
              <a:buFont typeface="Wingdings" panose="05000000000000000000" charset="0"/>
              <a:buChar char="Ø"/>
            </a:pPr>
            <a:r>
              <a:rPr lang="en-US" sz="2000">
                <a:latin typeface="Times New Roman Uni" panose="02020603050405020304" charset="-122"/>
                <a:ea typeface="Times New Roman Uni" panose="02020603050405020304" charset="-122"/>
              </a:rPr>
              <a:t>Monetary Value (Revenue generated).</a:t>
            </a:r>
            <a:endParaRPr lang="en-US" sz="2000">
              <a:latin typeface="Times New Roman Uni" panose="02020603050405020304" charset="-122"/>
              <a:ea typeface="Times New Roman Uni" panose="020206030504050203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6" name="Text Box 5"/>
          <p:cNvSpPr txBox="1"/>
          <p:nvPr/>
        </p:nvSpPr>
        <p:spPr>
          <a:xfrm>
            <a:off x="397510" y="1651635"/>
            <a:ext cx="5016500" cy="4615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marL="285750" indent="-285750">
              <a:buFont typeface="Arial" panose="020B0604020202020204" pitchFamily="34" charset="0"/>
              <a:buChar char="•"/>
            </a:pPr>
            <a:r>
              <a:rPr lang="en-US" sz="2000" b="1" u="sng">
                <a:latin typeface="Times New Roman Uni" panose="02020603050405020304" charset="-122"/>
                <a:ea typeface="Times New Roman Uni" panose="02020603050405020304" charset="-122"/>
              </a:rPr>
              <a:t> cluster1</a:t>
            </a:r>
            <a:r>
              <a:rPr lang="en-US">
                <a:latin typeface="Times New Roman Uni" panose="02020603050405020304" charset="-122"/>
                <a:ea typeface="Times New Roman Uni" panose="02020603050405020304" charset="-122"/>
              </a:rPr>
              <a:t>: These are the  medium value customers with 2936 members, average of 39 days of inactivity with an average of 103 purchase in a year and an average revenu of 1,866$. This cluster has the highest revenue for this year with 5,479,740$</a:t>
            </a:r>
            <a:endParaRPr lang="en-US">
              <a:latin typeface="Times New Roman Uni" panose="02020603050405020304" charset="-122"/>
              <a:ea typeface="Times New Roman Uni" panose="02020603050405020304" charset="-122"/>
            </a:endParaRPr>
          </a:p>
          <a:p>
            <a:pPr marL="285750" indent="-285750">
              <a:buFont typeface="Arial" panose="020B0604020202020204" pitchFamily="34" charset="0"/>
              <a:buChar char="•"/>
            </a:pPr>
            <a:r>
              <a:rPr lang="en-US" sz="2000" b="1" u="sng">
                <a:latin typeface="Times New Roman Uni" panose="02020603050405020304" charset="-122"/>
                <a:ea typeface="Times New Roman Uni" panose="02020603050405020304" charset="-122"/>
              </a:rPr>
              <a:t>cluster2</a:t>
            </a:r>
            <a:r>
              <a:rPr lang="en-US">
                <a:latin typeface="Times New Roman Uni" panose="02020603050405020304" charset="-122"/>
                <a:ea typeface="Times New Roman Uni" panose="02020603050405020304" charset="-122"/>
              </a:rPr>
              <a:t>: These are the low value customers</a:t>
            </a:r>
            <a:r>
              <a:rPr lang="en-US">
                <a:latin typeface="Times New Roman Uni" panose="02020603050405020304" charset="-122"/>
                <a:ea typeface="Times New Roman Uni" panose="02020603050405020304" charset="-122"/>
                <a:sym typeface="+mn-ea"/>
              </a:rPr>
              <a:t>with 1004 members, average of 244 days of inactivity with an average of 27 purchase in a year and an average revenu of 429$. This cluster has 430,087$</a:t>
            </a:r>
            <a:endParaRPr lang="en-US">
              <a:latin typeface="Times New Roman Uni" panose="02020603050405020304" charset="-122"/>
              <a:ea typeface="Times New Roman Uni" panose="02020603050405020304" charset="-122"/>
              <a:sym typeface="+mn-ea"/>
            </a:endParaRPr>
          </a:p>
          <a:p>
            <a:pPr marL="285750" indent="-285750">
              <a:buFont typeface="Arial" panose="020B0604020202020204" pitchFamily="34" charset="0"/>
              <a:buChar char="•"/>
            </a:pPr>
            <a:r>
              <a:rPr lang="en-US" sz="2000" b="1" u="sng">
                <a:latin typeface="Times New Roman Uni" panose="02020603050405020304" charset="-122"/>
                <a:ea typeface="Times New Roman Uni" panose="02020603050405020304" charset="-122"/>
                <a:sym typeface="+mn-ea"/>
              </a:rPr>
              <a:t>cluster3</a:t>
            </a:r>
            <a:r>
              <a:rPr lang="en-US">
                <a:latin typeface="Times New Roman Uni" panose="02020603050405020304" charset="-122"/>
                <a:ea typeface="Times New Roman Uni" panose="02020603050405020304" charset="-122"/>
                <a:sym typeface="+mn-ea"/>
              </a:rPr>
              <a:t>: These are the high value customers with 10 members, average of 2 days of inactivity with an average of 2798 purchase in a year and an average revenu of 83,635$. This cluster revenue is 836,348$</a:t>
            </a:r>
            <a:endParaRPr lang="en-US">
              <a:latin typeface="Times New Roman Uni" panose="02020603050405020304" charset="-122"/>
              <a:ea typeface="Times New Roman Uni" panose="02020603050405020304" charset="-122"/>
              <a:sym typeface="+mn-ea"/>
            </a:endParaRPr>
          </a:p>
        </p:txBody>
      </p:sp>
      <p:pic>
        <p:nvPicPr>
          <p:cNvPr id="5" name="Content Placeholder 4"/>
          <p:cNvPicPr>
            <a:picLocks noChangeAspect="1"/>
          </p:cNvPicPr>
          <p:nvPr>
            <p:ph sz="half" idx="1"/>
          </p:nvPr>
        </p:nvPicPr>
        <p:blipFill>
          <a:blip r:embed="rId1"/>
          <a:srcRect b="14642"/>
          <a:stretch>
            <a:fillRect/>
          </a:stretch>
        </p:blipFill>
        <p:spPr>
          <a:xfrm>
            <a:off x="6197600" y="980440"/>
            <a:ext cx="5384800" cy="1641475"/>
          </a:xfrm>
          <a:prstGeom prst="rect">
            <a:avLst/>
          </a:prstGeom>
          <a:noFill/>
          <a:ln w="9525">
            <a:noFill/>
          </a:ln>
        </p:spPr>
      </p:pic>
      <p:pic>
        <p:nvPicPr>
          <p:cNvPr id="7" name="Content Placeholder 6"/>
          <p:cNvPicPr>
            <a:picLocks noChangeAspect="1"/>
          </p:cNvPicPr>
          <p:nvPr>
            <p:ph sz="half" idx="2"/>
          </p:nvPr>
        </p:nvPicPr>
        <p:blipFill>
          <a:blip r:embed="rId2"/>
          <a:stretch>
            <a:fillRect/>
          </a:stretch>
        </p:blipFill>
        <p:spPr>
          <a:xfrm>
            <a:off x="6197600" y="2793365"/>
            <a:ext cx="5384800" cy="357759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5186</Words>
  <Application>WPS Presentation</Application>
  <PresentationFormat>Widescreen</PresentationFormat>
  <Paragraphs>107</Paragraphs>
  <Slides>12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Calibri Light</vt:lpstr>
      <vt:lpstr>Calibri</vt:lpstr>
      <vt:lpstr>Microsoft YaHei</vt:lpstr>
      <vt:lpstr>Arial Unicode MS</vt:lpstr>
      <vt:lpstr>CSongGB18030C-LightHWL</vt:lpstr>
      <vt:lpstr>CSongGB18030C-Light</vt:lpstr>
      <vt:lpstr>Yu Gothic UI Light</vt:lpstr>
      <vt:lpstr>Yu Gothic UI Semibold</vt:lpstr>
      <vt:lpstr>Albany AMT</vt:lpstr>
      <vt:lpstr>Algerian</vt:lpstr>
      <vt:lpstr>HeiT</vt:lpstr>
      <vt:lpstr>Malgun Gothic</vt:lpstr>
      <vt:lpstr>Microsoft JhengHei</vt:lpstr>
      <vt:lpstr>MYingHei_18030_C-MediumHWL</vt:lpstr>
      <vt:lpstr>PMingLiU-ExtB</vt:lpstr>
      <vt:lpstr>NSimSun</vt:lpstr>
      <vt:lpstr>Times New Roman Uni</vt:lpstr>
      <vt:lpstr>Wingdings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value customers identification for an E-Commerce company</dc:title>
  <dc:creator/>
  <cp:lastModifiedBy>user</cp:lastModifiedBy>
  <cp:revision>1</cp:revision>
  <dcterms:created xsi:type="dcterms:W3CDTF">2021-06-05T19:33:07Z</dcterms:created>
  <dcterms:modified xsi:type="dcterms:W3CDTF">2021-06-05T19:33:07Z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