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M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MA"/>
              <a:t>Le modèle relationnel a été introduit pour la première fois par Ted Codd du centre de recherche d’IBM en 1970 dans un papier désormais classique, et attira immédiatement un intérêt considérable en raison de sa simplicité et de ses fondations mathématique. Dans ce modèle, les données sont représentées par des tables, sans préjuger de la façon dont les informations sont stockées dans la machine. Les tables constituent donc la structure logique du modèle relationnel, d’autre part ces données sont gérées par un système de gestion de bases de données relationnelle (relational database management system, en anglais), qui représente un système intégré pour la gestion unifiée des bases de données relationnelles, il est constitué d’un composant de stockage et d’un composant de gestion de données.</a:t>
            </a:r>
            <a:endParaRPr/>
          </a:p>
          <a:p>
            <a:pPr indent="0" lvl="0" marL="0" rtl="0" algn="l">
              <a:spcBef>
                <a:spcPts val="0"/>
              </a:spcBef>
              <a:spcAft>
                <a:spcPts val="0"/>
              </a:spcAft>
              <a:buNone/>
            </a:pPr>
            <a:r>
              <a:rPr lang="fr-MA"/>
              <a:t>L’interface standard pour une base de données relationnelle est le langage SQL (Structured Query Language) considéré comme le langage de manipulation des données relationnelles le plus utilisé aujourd’hui. Il est devenu un standard de fait pour les SGBD relationnels. Il possède des caractéristiques proches de l’algèbre relationnelle (jointures, opérations ensemblistes) et d’autres proches du calcul des tuples (variables sur les relations). SQL est un langage redondant qui permet souvent d'écrire les requêtes de plusieurs façons différentes.</a:t>
            </a:r>
            <a:endParaRPr/>
          </a:p>
          <a:p>
            <a:pPr indent="0" lvl="0" marL="0" rtl="0" algn="l">
              <a:spcBef>
                <a:spcPts val="0"/>
              </a:spcBef>
              <a:spcAft>
                <a:spcPts val="0"/>
              </a:spcAft>
              <a:buNone/>
            </a:pPr>
            <a:r>
              <a:t/>
            </a:r>
            <a:endParaRPr/>
          </a:p>
        </p:txBody>
      </p:sp>
      <p:sp>
        <p:nvSpPr>
          <p:cNvPr id="218" name="Google Shape;2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M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6" name="Shape 16"/>
        <p:cNvGrpSpPr/>
        <p:nvPr/>
      </p:nvGrpSpPr>
      <p:grpSpPr>
        <a:xfrm>
          <a:off x="0" y="0"/>
          <a:ext cx="0" cy="0"/>
          <a:chOff x="0" y="0"/>
          <a:chExt cx="0" cy="0"/>
        </a:xfrm>
      </p:grpSpPr>
      <p:pic>
        <p:nvPicPr>
          <p:cNvPr descr="HD-ShadowLong.png" id="17" name="Google Shape;17;p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anoramique avec légende">
  <p:cSld name="Image panoramique avec légende">
    <p:spTree>
      <p:nvGrpSpPr>
        <p:cNvPr id="107" name="Shape 107"/>
        <p:cNvGrpSpPr/>
        <p:nvPr/>
      </p:nvGrpSpPr>
      <p:grpSpPr>
        <a:xfrm>
          <a:off x="0" y="0"/>
          <a:ext cx="0" cy="0"/>
          <a:chOff x="0" y="0"/>
          <a:chExt cx="0" cy="0"/>
        </a:xfrm>
      </p:grpSpPr>
      <p:pic>
        <p:nvPicPr>
          <p:cNvPr descr="HD-ShadowLong.png" id="108" name="Google Shape;108;p1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1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4" name="Google Shape;114;p1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légende">
  <p:cSld name="Titre et légende">
    <p:spTree>
      <p:nvGrpSpPr>
        <p:cNvPr id="118" name="Shape 118"/>
        <p:cNvGrpSpPr/>
        <p:nvPr/>
      </p:nvGrpSpPr>
      <p:grpSpPr>
        <a:xfrm>
          <a:off x="0" y="0"/>
          <a:ext cx="0" cy="0"/>
          <a:chOff x="0" y="0"/>
          <a:chExt cx="0" cy="0"/>
        </a:xfrm>
      </p:grpSpPr>
      <p:pic>
        <p:nvPicPr>
          <p:cNvPr descr="HD-ShadowLong.png" id="119" name="Google Shape;119;p1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1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avec légende">
  <p:cSld name="Citation avec légende">
    <p:spTree>
      <p:nvGrpSpPr>
        <p:cNvPr id="128" name="Shape 128"/>
        <p:cNvGrpSpPr/>
        <p:nvPr/>
      </p:nvGrpSpPr>
      <p:grpSpPr>
        <a:xfrm>
          <a:off x="0" y="0"/>
          <a:ext cx="0" cy="0"/>
          <a:chOff x="0" y="0"/>
          <a:chExt cx="0" cy="0"/>
        </a:xfrm>
      </p:grpSpPr>
      <p:pic>
        <p:nvPicPr>
          <p:cNvPr descr="HD-ShadowLong.png" id="129" name="Google Shape;129;p1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1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1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
        <p:nvSpPr>
          <p:cNvPr id="139" name="Google Shape;139;p1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fr-MA" sz="7200"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fr-MA"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nom">
  <p:cSld name="Carte nom">
    <p:spTree>
      <p:nvGrpSpPr>
        <p:cNvPr id="141" name="Shape 141"/>
        <p:cNvGrpSpPr/>
        <p:nvPr/>
      </p:nvGrpSpPr>
      <p:grpSpPr>
        <a:xfrm>
          <a:off x="0" y="0"/>
          <a:ext cx="0" cy="0"/>
          <a:chOff x="0" y="0"/>
          <a:chExt cx="0" cy="0"/>
        </a:xfrm>
      </p:grpSpPr>
      <p:pic>
        <p:nvPicPr>
          <p:cNvPr descr="HD-ShadowLong.png" id="142" name="Google Shape;142;p1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1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p:cSld name="3 colonnes">
    <p:spTree>
      <p:nvGrpSpPr>
        <p:cNvPr id="151" name="Shape 151"/>
        <p:cNvGrpSpPr/>
        <p:nvPr/>
      </p:nvGrpSpPr>
      <p:grpSpPr>
        <a:xfrm>
          <a:off x="0" y="0"/>
          <a:ext cx="0" cy="0"/>
          <a:chOff x="0" y="0"/>
          <a:chExt cx="0" cy="0"/>
        </a:xfrm>
      </p:grpSpPr>
      <p:pic>
        <p:nvPicPr>
          <p:cNvPr descr="HD-ShadowLong.png" id="152" name="Google Shape;152;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1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1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1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1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1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d’image">
  <p:cSld name="3 colonnes d’image">
    <p:spTree>
      <p:nvGrpSpPr>
        <p:cNvPr id="166" name="Shape 166"/>
        <p:cNvGrpSpPr/>
        <p:nvPr/>
      </p:nvGrpSpPr>
      <p:grpSpPr>
        <a:xfrm>
          <a:off x="0" y="0"/>
          <a:ext cx="0" cy="0"/>
          <a:chOff x="0" y="0"/>
          <a:chExt cx="0" cy="0"/>
        </a:xfrm>
      </p:grpSpPr>
      <p:pic>
        <p:nvPicPr>
          <p:cNvPr descr="HD-ShadowLong.png" id="167" name="Google Shape;167;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1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4" name="Google Shape;174;p1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1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1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7" name="Google Shape;177;p1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1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1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80" name="Google Shape;180;p1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84" name="Shape 184"/>
        <p:cNvGrpSpPr/>
        <p:nvPr/>
      </p:nvGrpSpPr>
      <p:grpSpPr>
        <a:xfrm>
          <a:off x="0" y="0"/>
          <a:ext cx="0" cy="0"/>
          <a:chOff x="0" y="0"/>
          <a:chExt cx="0" cy="0"/>
        </a:xfrm>
      </p:grpSpPr>
      <p:pic>
        <p:nvPicPr>
          <p:cNvPr descr="HD-ShadowLong.png" id="185" name="Google Shape;185;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7"/>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94"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8"/>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1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6" name="Shape 26"/>
        <p:cNvGrpSpPr/>
        <p:nvPr/>
      </p:nvGrpSpPr>
      <p:grpSpPr>
        <a:xfrm>
          <a:off x="0" y="0"/>
          <a:ext cx="0" cy="0"/>
          <a:chOff x="0" y="0"/>
          <a:chExt cx="0" cy="0"/>
        </a:xfrm>
      </p:grpSpPr>
      <p:pic>
        <p:nvPicPr>
          <p:cNvPr descr="HD-ShadowLong.png" id="27" name="Google Shape;27;p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lt1"/>
              </a:buClr>
              <a:buSzPts val="2400"/>
              <a:buChar char="•"/>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6" name="Shape 36"/>
        <p:cNvGrpSpPr/>
        <p:nvPr/>
      </p:nvGrpSpPr>
      <p:grpSpPr>
        <a:xfrm>
          <a:off x="0" y="0"/>
          <a:ext cx="0" cy="0"/>
          <a:chOff x="0" y="0"/>
          <a:chExt cx="0" cy="0"/>
        </a:xfrm>
      </p:grpSpPr>
      <p:pic>
        <p:nvPicPr>
          <p:cNvPr descr="HD-ShadowLong.png" id="37" name="Google Shape;37;p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8" name="Google Shape;38;p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3" name="Google Shape;43;p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6" name="Shape 46"/>
        <p:cNvGrpSpPr/>
        <p:nvPr/>
      </p:nvGrpSpPr>
      <p:grpSpPr>
        <a:xfrm>
          <a:off x="0" y="0"/>
          <a:ext cx="0" cy="0"/>
          <a:chOff x="0" y="0"/>
          <a:chExt cx="0" cy="0"/>
        </a:xfrm>
      </p:grpSpPr>
      <p:pic>
        <p:nvPicPr>
          <p:cNvPr descr="HD-ShadowLong.png" id="47" name="Google Shape;47;p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 name="Google Shape;48;p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5"/>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7" name="Shape 57"/>
        <p:cNvGrpSpPr/>
        <p:nvPr/>
      </p:nvGrpSpPr>
      <p:grpSpPr>
        <a:xfrm>
          <a:off x="0" y="0"/>
          <a:ext cx="0" cy="0"/>
          <a:chOff x="0" y="0"/>
          <a:chExt cx="0" cy="0"/>
        </a:xfrm>
      </p:grpSpPr>
      <p:pic>
        <p:nvPicPr>
          <p:cNvPr descr="HD-ShadowLong.png" id="58" name="Google Shape;58;p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70" name="Shape 70"/>
        <p:cNvGrpSpPr/>
        <p:nvPr/>
      </p:nvGrpSpPr>
      <p:grpSpPr>
        <a:xfrm>
          <a:off x="0" y="0"/>
          <a:ext cx="0" cy="0"/>
          <a:chOff x="0" y="0"/>
          <a:chExt cx="0" cy="0"/>
        </a:xfrm>
      </p:grpSpPr>
      <p:pic>
        <p:nvPicPr>
          <p:cNvPr descr="HD-ShadowLong.png" id="71" name="Google Shape;71;p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79" name="Shape 79"/>
        <p:cNvGrpSpPr/>
        <p:nvPr/>
      </p:nvGrpSpPr>
      <p:grpSpPr>
        <a:xfrm>
          <a:off x="0" y="0"/>
          <a:ext cx="0" cy="0"/>
          <a:chOff x="0" y="0"/>
          <a:chExt cx="0" cy="0"/>
        </a:xfrm>
      </p:grpSpPr>
      <p:pic>
        <p:nvPicPr>
          <p:cNvPr descr="HD-ShadowShort.png" id="80" name="Google Shape;80;p8"/>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85" name="Shape 85"/>
        <p:cNvGrpSpPr/>
        <p:nvPr/>
      </p:nvGrpSpPr>
      <p:grpSpPr>
        <a:xfrm>
          <a:off x="0" y="0"/>
          <a:ext cx="0" cy="0"/>
          <a:chOff x="0" y="0"/>
          <a:chExt cx="0" cy="0"/>
        </a:xfrm>
      </p:grpSpPr>
      <p:pic>
        <p:nvPicPr>
          <p:cNvPr descr="HD-ShadowLong.png" id="86" name="Google Shape;86;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96" name="Shape 96"/>
        <p:cNvGrpSpPr/>
        <p:nvPr/>
      </p:nvGrpSpPr>
      <p:grpSpPr>
        <a:xfrm>
          <a:off x="0" y="0"/>
          <a:ext cx="0" cy="0"/>
          <a:chOff x="0" y="0"/>
          <a:chExt cx="0" cy="0"/>
        </a:xfrm>
      </p:grpSpPr>
      <p:pic>
        <p:nvPicPr>
          <p:cNvPr descr="HD-ShadowLong.png" id="97" name="Google Shape;97;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03" name="Google Shape;103;p1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M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60000">
              <a:srgbClr val="344E20"/>
            </a:gs>
            <a:gs pos="100000">
              <a:srgbClr val="344E20"/>
            </a:gs>
          </a:gsLst>
          <a:lin ang="14520000" scaled="0"/>
        </a:gradFill>
      </p:bgPr>
    </p:bg>
    <p:spTree>
      <p:nvGrpSpPr>
        <p:cNvPr id="9" name="Shape 9"/>
        <p:cNvGrpSpPr/>
        <p:nvPr/>
      </p:nvGrpSpPr>
      <p:grpSpPr>
        <a:xfrm>
          <a:off x="0" y="0"/>
          <a:ext cx="0" cy="0"/>
          <a:chOff x="0" y="0"/>
          <a:chExt cx="0" cy="0"/>
        </a:xfrm>
      </p:grpSpPr>
      <p:pic>
        <p:nvPicPr>
          <p:cNvPr descr="hashOverlay-FullResolve.png" id="10" name="Google Shape;10;p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1pPr>
            <a:lvl2pPr indent="-342900" lvl="1" marL="914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2pPr>
            <a:lvl3pPr indent="-330200" lvl="2" marL="1371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3pPr>
            <a:lvl4pPr indent="-317500" lvl="3" marL="1828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fr-M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4400"/>
              <a:buFont typeface="Trebuchet MS"/>
              <a:buNone/>
            </a:pPr>
            <a:r>
              <a:rPr lang="fr-MA" sz="4400"/>
              <a:t>Introduction aux SGBD NoSQL</a:t>
            </a:r>
            <a:endParaRPr sz="4400"/>
          </a:p>
        </p:txBody>
      </p:sp>
      <p:sp>
        <p:nvSpPr>
          <p:cNvPr id="207" name="Google Shape;207;p19"/>
          <p:cNvSpPr txBox="1"/>
          <p:nvPr>
            <p:ph idx="1" type="subTitle"/>
          </p:nvPr>
        </p:nvSpPr>
        <p:spPr>
          <a:xfrm>
            <a:off x="680322" y="4394039"/>
            <a:ext cx="8144134" cy="1974104"/>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lt1"/>
              </a:buClr>
              <a:buSzPts val="2000"/>
              <a:buNone/>
            </a:pPr>
            <a:r>
              <a:t/>
            </a:r>
            <a:endParaRPr/>
          </a:p>
          <a:p>
            <a:pPr indent="0" lvl="0" marL="0" rtl="0" algn="r">
              <a:lnSpc>
                <a:spcPct val="90000"/>
              </a:lnSpc>
              <a:spcBef>
                <a:spcPts val="1000"/>
              </a:spcBef>
              <a:spcAft>
                <a:spcPts val="0"/>
              </a:spcAft>
              <a:buClr>
                <a:schemeClr val="lt1"/>
              </a:buClr>
              <a:buSzPts val="2000"/>
              <a:buNone/>
            </a:pPr>
            <a:r>
              <a:rPr lang="fr-MA"/>
              <a:t>Par A. DAAIF</a:t>
            </a:r>
            <a:endParaRPr/>
          </a:p>
          <a:p>
            <a:pPr indent="0" lvl="0" marL="0" rtl="0" algn="r">
              <a:lnSpc>
                <a:spcPct val="90000"/>
              </a:lnSpc>
              <a:spcBef>
                <a:spcPts val="1000"/>
              </a:spcBef>
              <a:spcAft>
                <a:spcPts val="0"/>
              </a:spcAft>
              <a:buClr>
                <a:schemeClr val="lt1"/>
              </a:buClr>
              <a:buSzPts val="2000"/>
              <a:buNone/>
            </a:pPr>
            <a:r>
              <a:rPr lang="fr-MA"/>
              <a:t>ENSET Mohammedia</a:t>
            </a:r>
            <a:endParaRPr/>
          </a:p>
          <a:p>
            <a:pPr indent="0" lvl="0" marL="0" rtl="0" algn="r">
              <a:lnSpc>
                <a:spcPct val="90000"/>
              </a:lnSpc>
              <a:spcBef>
                <a:spcPts val="1000"/>
              </a:spcBef>
              <a:spcAft>
                <a:spcPts val="0"/>
              </a:spcAft>
              <a:buClr>
                <a:schemeClr val="lt1"/>
              </a:buClr>
              <a:buSzPts val="2000"/>
              <a:buNone/>
            </a:pPr>
            <a:r>
              <a:rPr lang="fr-MA"/>
              <a:t>Université Hassan II, Casablanca</a:t>
            </a:r>
            <a:endParaRPr/>
          </a:p>
        </p:txBody>
      </p:sp>
      <p:pic>
        <p:nvPicPr>
          <p:cNvPr id="208" name="Google Shape;208;p19"/>
          <p:cNvPicPr preferRelativeResize="0"/>
          <p:nvPr/>
        </p:nvPicPr>
        <p:blipFill>
          <a:blip r:embed="rId3">
            <a:alphaModFix/>
          </a:blip>
          <a:stretch>
            <a:fillRect/>
          </a:stretch>
        </p:blipFill>
        <p:spPr>
          <a:xfrm>
            <a:off x="9195000" y="4632800"/>
            <a:ext cx="1171400" cy="115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SGBDR 🡪 NoSQL</a:t>
            </a:r>
            <a:endParaRPr/>
          </a:p>
        </p:txBody>
      </p:sp>
      <p:sp>
        <p:nvSpPr>
          <p:cNvPr id="263" name="Google Shape;263;p28"/>
          <p:cNvSpPr txBox="1"/>
          <p:nvPr>
            <p:ph idx="1" type="body"/>
          </p:nvPr>
        </p:nvSpPr>
        <p:spPr>
          <a:xfrm>
            <a:off x="680321" y="2336872"/>
            <a:ext cx="10397254" cy="4063928"/>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lt1"/>
              </a:buClr>
              <a:buSzPts val="3330"/>
              <a:buChar char="•"/>
            </a:pPr>
            <a:r>
              <a:rPr lang="fr-MA" sz="3330"/>
              <a:t>L’accroissement exponentiel des données, la prise en compte des données faiblement structurées, et les avancées technologiques sont autant d’arguments qui poussent à la migration des SGBD relationnels vers une nouvelle façon de stockage et de manipulation des données; le </a:t>
            </a:r>
            <a:r>
              <a:rPr b="1" lang="fr-MA" sz="3330"/>
              <a:t>NoSQL</a:t>
            </a:r>
            <a:endParaRPr b="1" sz="333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Bases de données NoSQL</a:t>
            </a:r>
            <a:endParaRPr/>
          </a:p>
        </p:txBody>
      </p:sp>
      <p:sp>
        <p:nvSpPr>
          <p:cNvPr id="269" name="Google Shape;269;p29"/>
          <p:cNvSpPr txBox="1"/>
          <p:nvPr>
            <p:ph idx="1" type="body"/>
          </p:nvPr>
        </p:nvSpPr>
        <p:spPr>
          <a:xfrm>
            <a:off x="680321" y="2336872"/>
            <a:ext cx="10311529" cy="4098651"/>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1595"/>
              <a:buChar char="•"/>
            </a:pPr>
            <a:r>
              <a:rPr lang="fr-MA" sz="1595"/>
              <a:t>NoSQL signifie </a:t>
            </a:r>
            <a:r>
              <a:rPr b="1" lang="fr-MA" sz="1595"/>
              <a:t>Not only SQL</a:t>
            </a:r>
            <a:endParaRPr/>
          </a:p>
          <a:p>
            <a:pPr indent="-228600" lvl="0" marL="228600" rtl="0" algn="l">
              <a:lnSpc>
                <a:spcPct val="150000"/>
              </a:lnSpc>
              <a:spcBef>
                <a:spcPts val="1000"/>
              </a:spcBef>
              <a:spcAft>
                <a:spcPts val="0"/>
              </a:spcAft>
              <a:buClr>
                <a:schemeClr val="lt1"/>
              </a:buClr>
              <a:buSzPts val="1595"/>
              <a:buChar char="•"/>
            </a:pPr>
            <a:r>
              <a:rPr lang="fr-MA" sz="1595"/>
              <a:t>Regroupe l’ensemble des initiatives de systèmes de bases de données autres que les SGBD</a:t>
            </a:r>
            <a:r>
              <a:rPr b="1" lang="fr-MA" sz="1595"/>
              <a:t>R</a:t>
            </a:r>
            <a:endParaRPr/>
          </a:p>
          <a:p>
            <a:pPr indent="-228600" lvl="0" marL="228600" rtl="0" algn="l">
              <a:lnSpc>
                <a:spcPct val="150000"/>
              </a:lnSpc>
              <a:spcBef>
                <a:spcPts val="1000"/>
              </a:spcBef>
              <a:spcAft>
                <a:spcPts val="0"/>
              </a:spcAft>
              <a:buClr>
                <a:schemeClr val="lt1"/>
              </a:buClr>
              <a:buSzPts val="1595"/>
              <a:buChar char="•"/>
            </a:pPr>
            <a:r>
              <a:rPr lang="fr-MA" sz="1595"/>
              <a:t>Ces initiatives sont conduites par les besoins spécifiques des grands acteurs du web et des réseaux sociaux. (Google, LinkedIn, Facebook, Amazon, etc…)</a:t>
            </a:r>
            <a:endParaRPr/>
          </a:p>
          <a:p>
            <a:pPr indent="-228600" lvl="0" marL="228600" rtl="0" algn="l">
              <a:lnSpc>
                <a:spcPct val="150000"/>
              </a:lnSpc>
              <a:spcBef>
                <a:spcPts val="1000"/>
              </a:spcBef>
              <a:spcAft>
                <a:spcPts val="0"/>
              </a:spcAft>
              <a:buClr>
                <a:schemeClr val="lt1"/>
              </a:buClr>
              <a:buSzPts val="1595"/>
              <a:buChar char="•"/>
            </a:pPr>
            <a:r>
              <a:rPr lang="fr-MA" sz="1595"/>
              <a:t>Deux défis majeurs :</a:t>
            </a:r>
            <a:endParaRPr/>
          </a:p>
          <a:p>
            <a:pPr indent="-228600" lvl="1" marL="685800" rtl="0" algn="l">
              <a:lnSpc>
                <a:spcPct val="150000"/>
              </a:lnSpc>
              <a:spcBef>
                <a:spcPts val="500"/>
              </a:spcBef>
              <a:spcAft>
                <a:spcPts val="0"/>
              </a:spcAft>
              <a:buClr>
                <a:schemeClr val="lt1"/>
              </a:buClr>
              <a:buSzPts val="1430"/>
              <a:buChar char="•"/>
            </a:pPr>
            <a:r>
              <a:rPr lang="fr-MA" sz="1430"/>
              <a:t>Gérer les grands volumes de données </a:t>
            </a:r>
            <a:endParaRPr/>
          </a:p>
          <a:p>
            <a:pPr indent="-228600" lvl="1" marL="685800" rtl="0" algn="l">
              <a:lnSpc>
                <a:spcPct val="150000"/>
              </a:lnSpc>
              <a:spcBef>
                <a:spcPts val="500"/>
              </a:spcBef>
              <a:spcAft>
                <a:spcPts val="0"/>
              </a:spcAft>
              <a:buClr>
                <a:schemeClr val="lt1"/>
              </a:buClr>
              <a:buSzPts val="1430"/>
              <a:buChar char="•"/>
            </a:pPr>
            <a:r>
              <a:rPr lang="fr-MA" sz="1430"/>
              <a:t>Assurer le service lors des montées en charge (performances d’accès et d’insertion)</a:t>
            </a:r>
            <a:endParaRPr/>
          </a:p>
          <a:p>
            <a:pPr indent="-228600" lvl="0" marL="228600" rtl="0" algn="l">
              <a:lnSpc>
                <a:spcPct val="150000"/>
              </a:lnSpc>
              <a:spcBef>
                <a:spcPts val="1000"/>
              </a:spcBef>
              <a:spcAft>
                <a:spcPts val="0"/>
              </a:spcAft>
              <a:buClr>
                <a:schemeClr val="lt1"/>
              </a:buClr>
              <a:buSzPts val="1595"/>
              <a:buChar char="•"/>
            </a:pPr>
            <a:r>
              <a:rPr lang="fr-MA" sz="1595"/>
              <a:t>Le NoSQL privilégie la </a:t>
            </a:r>
            <a:r>
              <a:rPr b="1" lang="fr-MA" sz="1595"/>
              <a:t>haute disponibilité </a:t>
            </a:r>
            <a:r>
              <a:rPr lang="fr-MA" sz="1595"/>
              <a:t>et le </a:t>
            </a:r>
            <a:r>
              <a:rPr b="1" lang="fr-MA" sz="1595"/>
              <a:t>partitionnement horizontal</a:t>
            </a:r>
            <a:r>
              <a:rPr lang="fr-MA" sz="1595"/>
              <a:t> au détriment de </a:t>
            </a:r>
            <a:r>
              <a:rPr b="1" lang="fr-MA" sz="1595"/>
              <a:t>la cohérence</a:t>
            </a:r>
            <a:r>
              <a:rPr lang="fr-MA" sz="1595"/>
              <a:t>.</a:t>
            </a:r>
            <a:endParaRPr/>
          </a:p>
          <a:p>
            <a:pPr indent="-144780" lvl="0" marL="228600" rtl="0" algn="l">
              <a:lnSpc>
                <a:spcPct val="150000"/>
              </a:lnSpc>
              <a:spcBef>
                <a:spcPts val="1000"/>
              </a:spcBef>
              <a:spcAft>
                <a:spcPts val="0"/>
              </a:spcAft>
              <a:buClr>
                <a:schemeClr val="lt1"/>
              </a:buClr>
              <a:buSzPts val="1320"/>
              <a:buNone/>
            </a:pPr>
            <a:r>
              <a:t/>
            </a:r>
            <a:endParaRPr sz="13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Pourquoi le NoSQL ?</a:t>
            </a:r>
            <a:endParaRPr/>
          </a:p>
        </p:txBody>
      </p:sp>
      <p:sp>
        <p:nvSpPr>
          <p:cNvPr id="275" name="Google Shape;275;p30"/>
          <p:cNvSpPr txBox="1"/>
          <p:nvPr>
            <p:ph idx="1" type="body"/>
          </p:nvPr>
        </p:nvSpPr>
        <p:spPr>
          <a:xfrm>
            <a:off x="680321" y="2336872"/>
            <a:ext cx="10435354" cy="4197277"/>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lt1"/>
              </a:buClr>
              <a:buSzPts val="2040"/>
              <a:buChar char="•"/>
            </a:pPr>
            <a:r>
              <a:rPr lang="fr-MA" sz="2040"/>
              <a:t>Taille : Supporter un nombre important d’opérations, de données, d’utilisateurs etc.</a:t>
            </a:r>
            <a:endParaRPr/>
          </a:p>
          <a:p>
            <a:pPr indent="-228600" lvl="0" marL="228600" rtl="0" algn="l">
              <a:lnSpc>
                <a:spcPct val="130000"/>
              </a:lnSpc>
              <a:spcBef>
                <a:spcPts val="1000"/>
              </a:spcBef>
              <a:spcAft>
                <a:spcPts val="0"/>
              </a:spcAft>
              <a:buClr>
                <a:schemeClr val="lt1"/>
              </a:buClr>
              <a:buSzPts val="2040"/>
              <a:buChar char="•"/>
            </a:pPr>
            <a:r>
              <a:rPr lang="fr-MA" sz="2040"/>
              <a:t>Performances en écriture </a:t>
            </a:r>
            <a:endParaRPr/>
          </a:p>
          <a:p>
            <a:pPr indent="-228600" lvl="0" marL="228600" rtl="0" algn="l">
              <a:lnSpc>
                <a:spcPct val="130000"/>
              </a:lnSpc>
              <a:spcBef>
                <a:spcPts val="1000"/>
              </a:spcBef>
              <a:spcAft>
                <a:spcPts val="0"/>
              </a:spcAft>
              <a:buClr>
                <a:schemeClr val="lt1"/>
              </a:buClr>
              <a:buSzPts val="2040"/>
              <a:buChar char="•"/>
            </a:pPr>
            <a:r>
              <a:rPr lang="fr-MA" sz="2040"/>
              <a:t>Type de données flexibles (semi-structurées)</a:t>
            </a:r>
            <a:endParaRPr/>
          </a:p>
          <a:p>
            <a:pPr indent="-228600" lvl="0" marL="228600" rtl="0" algn="l">
              <a:lnSpc>
                <a:spcPct val="130000"/>
              </a:lnSpc>
              <a:spcBef>
                <a:spcPts val="1000"/>
              </a:spcBef>
              <a:spcAft>
                <a:spcPts val="0"/>
              </a:spcAft>
              <a:buClr>
                <a:schemeClr val="lt1"/>
              </a:buClr>
              <a:buSzPts val="2040"/>
              <a:buChar char="•"/>
            </a:pPr>
            <a:r>
              <a:rPr lang="fr-MA" sz="2040"/>
              <a:t>ACID : il existe des solutions pour conserver certains aspects de ces propriétés. Voir théorème de CAP</a:t>
            </a:r>
            <a:endParaRPr/>
          </a:p>
          <a:p>
            <a:pPr indent="-228600" lvl="0" marL="228600" rtl="0" algn="l">
              <a:lnSpc>
                <a:spcPct val="130000"/>
              </a:lnSpc>
              <a:spcBef>
                <a:spcPts val="1000"/>
              </a:spcBef>
              <a:spcAft>
                <a:spcPts val="0"/>
              </a:spcAft>
              <a:buClr>
                <a:schemeClr val="lt1"/>
              </a:buClr>
              <a:buSzPts val="2040"/>
              <a:buChar char="•"/>
            </a:pPr>
            <a:r>
              <a:rPr lang="fr-MA" sz="2040"/>
              <a:t>Simplicité de développement.</a:t>
            </a:r>
            <a:endParaRPr/>
          </a:p>
          <a:p>
            <a:pPr indent="-228600" lvl="0" marL="228600" rtl="0" algn="l">
              <a:lnSpc>
                <a:spcPct val="130000"/>
              </a:lnSpc>
              <a:spcBef>
                <a:spcPts val="1000"/>
              </a:spcBef>
              <a:spcAft>
                <a:spcPts val="0"/>
              </a:spcAft>
              <a:buClr>
                <a:schemeClr val="lt1"/>
              </a:buClr>
              <a:buSzPts val="2040"/>
              <a:buChar char="•"/>
            </a:pPr>
            <a:r>
              <a:rPr lang="fr-MA" sz="2040"/>
              <a:t>Scalabilité horizontale</a:t>
            </a:r>
            <a:endParaRPr/>
          </a:p>
          <a:p>
            <a:pPr indent="-228600" lvl="0" marL="228600" rtl="0" algn="l">
              <a:lnSpc>
                <a:spcPct val="130000"/>
              </a:lnSpc>
              <a:spcBef>
                <a:spcPts val="1000"/>
              </a:spcBef>
              <a:spcAft>
                <a:spcPts val="0"/>
              </a:spcAft>
              <a:buClr>
                <a:schemeClr val="lt1"/>
              </a:buClr>
              <a:buSzPts val="2040"/>
              <a:buChar char="•"/>
            </a:pPr>
            <a:r>
              <a:rPr lang="fr-MA" sz="2040"/>
              <a:t>…</a:t>
            </a:r>
            <a:endParaRPr sz="20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Théorème de CAP</a:t>
            </a:r>
            <a:endParaRPr/>
          </a:p>
        </p:txBody>
      </p:sp>
      <p:sp>
        <p:nvSpPr>
          <p:cNvPr id="281" name="Google Shape;281;p31"/>
          <p:cNvSpPr txBox="1"/>
          <p:nvPr>
            <p:ph idx="1" type="body"/>
          </p:nvPr>
        </p:nvSpPr>
        <p:spPr>
          <a:xfrm>
            <a:off x="680321" y="2336872"/>
            <a:ext cx="10530604" cy="4063927"/>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2040"/>
              <a:buChar char="•"/>
            </a:pPr>
            <a:r>
              <a:rPr lang="fr-MA" sz="2040"/>
              <a:t>Ou théorème Brewer (2000)</a:t>
            </a:r>
            <a:endParaRPr/>
          </a:p>
          <a:p>
            <a:pPr indent="-228600" lvl="0" marL="228600" rtl="0" algn="l">
              <a:lnSpc>
                <a:spcPct val="140000"/>
              </a:lnSpc>
              <a:spcBef>
                <a:spcPts val="1000"/>
              </a:spcBef>
              <a:spcAft>
                <a:spcPts val="0"/>
              </a:spcAft>
              <a:buClr>
                <a:schemeClr val="lt1"/>
              </a:buClr>
              <a:buSzPts val="2040"/>
              <a:buChar char="•"/>
            </a:pPr>
            <a:r>
              <a:rPr b="1" lang="fr-MA" sz="2040"/>
              <a:t>CAP</a:t>
            </a:r>
            <a:r>
              <a:rPr lang="fr-MA" sz="2040"/>
              <a:t> = Consistency, Availability, Partition Tolerance</a:t>
            </a:r>
            <a:endParaRPr sz="2040"/>
          </a:p>
          <a:p>
            <a:pPr indent="-228600" lvl="0" marL="228600" rtl="0" algn="l">
              <a:lnSpc>
                <a:spcPct val="140000"/>
              </a:lnSpc>
              <a:spcBef>
                <a:spcPts val="1000"/>
              </a:spcBef>
              <a:spcAft>
                <a:spcPts val="0"/>
              </a:spcAft>
              <a:buClr>
                <a:schemeClr val="lt1"/>
              </a:buClr>
              <a:buSzPts val="2040"/>
              <a:buChar char="•"/>
            </a:pPr>
            <a:r>
              <a:rPr b="1" lang="fr-MA" sz="2040"/>
              <a:t>Cohérence</a:t>
            </a:r>
            <a:r>
              <a:rPr lang="fr-MA" sz="2040"/>
              <a:t> (Consistency) : tous les nœuds du système voient exactement les mêmes données au même moment </a:t>
            </a:r>
            <a:endParaRPr sz="2040"/>
          </a:p>
          <a:p>
            <a:pPr indent="-228600" lvl="0" marL="228600" rtl="0" algn="l">
              <a:lnSpc>
                <a:spcPct val="140000"/>
              </a:lnSpc>
              <a:spcBef>
                <a:spcPts val="1000"/>
              </a:spcBef>
              <a:spcAft>
                <a:spcPts val="0"/>
              </a:spcAft>
              <a:buClr>
                <a:schemeClr val="lt1"/>
              </a:buClr>
              <a:buSzPts val="2040"/>
              <a:buChar char="•"/>
            </a:pPr>
            <a:r>
              <a:rPr b="1" lang="fr-MA" sz="2040"/>
              <a:t>Disponibilité</a:t>
            </a:r>
            <a:r>
              <a:rPr lang="fr-MA" sz="2040"/>
              <a:t> (Availability) : garantie que toutes les requêtes reçoivent une réponse;</a:t>
            </a:r>
            <a:endParaRPr/>
          </a:p>
          <a:p>
            <a:pPr indent="-228600" lvl="0" marL="228600" rtl="0" algn="l">
              <a:lnSpc>
                <a:spcPct val="140000"/>
              </a:lnSpc>
              <a:spcBef>
                <a:spcPts val="1000"/>
              </a:spcBef>
              <a:spcAft>
                <a:spcPts val="0"/>
              </a:spcAft>
              <a:buClr>
                <a:schemeClr val="lt1"/>
              </a:buClr>
              <a:buSzPts val="2040"/>
              <a:buChar char="•"/>
            </a:pPr>
            <a:r>
              <a:rPr b="1" lang="fr-MA" sz="2040"/>
              <a:t>Tolérance au partitionnement </a:t>
            </a:r>
            <a:r>
              <a:rPr lang="fr-MA" sz="2040"/>
              <a:t>(Partition Tolerance) : aucune panne moins importante qu'une coupure totale du réseau ne doit pas empêcher le système de répondre correctement</a:t>
            </a:r>
            <a:endParaRPr sz="20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Théorème de CAP</a:t>
            </a:r>
            <a:endParaRPr/>
          </a:p>
        </p:txBody>
      </p:sp>
      <p:sp>
        <p:nvSpPr>
          <p:cNvPr id="287" name="Google Shape;287;p32"/>
          <p:cNvSpPr txBox="1"/>
          <p:nvPr>
            <p:ph idx="1" type="body"/>
          </p:nvPr>
        </p:nvSpPr>
        <p:spPr>
          <a:xfrm>
            <a:off x="399065" y="2155897"/>
            <a:ext cx="6954235" cy="430699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2400"/>
              <a:buChar char="•"/>
            </a:pPr>
            <a:r>
              <a:rPr lang="fr-MA"/>
              <a:t>Dans toute base de données, vous ne pouvez respecter au plus que 2 propriétés parmi la </a:t>
            </a:r>
            <a:r>
              <a:rPr b="1" lang="fr-MA"/>
              <a:t>cohérence</a:t>
            </a:r>
            <a:r>
              <a:rPr lang="fr-MA"/>
              <a:t>, la </a:t>
            </a:r>
            <a:r>
              <a:rPr b="1" lang="fr-MA"/>
              <a:t>disponibilité</a:t>
            </a:r>
            <a:r>
              <a:rPr lang="fr-MA"/>
              <a:t> et la </a:t>
            </a:r>
            <a:r>
              <a:rPr b="1" lang="fr-MA"/>
              <a:t>distribution</a:t>
            </a:r>
            <a:r>
              <a:rPr lang="fr-MA"/>
              <a:t>. </a:t>
            </a:r>
            <a:endParaRPr/>
          </a:p>
          <a:p>
            <a:pPr indent="0" lvl="0" marL="0" rtl="0" algn="l">
              <a:lnSpc>
                <a:spcPct val="150000"/>
              </a:lnSpc>
              <a:spcBef>
                <a:spcPts val="1000"/>
              </a:spcBef>
              <a:spcAft>
                <a:spcPts val="0"/>
              </a:spcAft>
              <a:buClr>
                <a:schemeClr val="lt1"/>
              </a:buClr>
              <a:buSzPts val="600"/>
              <a:buNone/>
            </a:pPr>
            <a:r>
              <a:t/>
            </a:r>
            <a:endParaRPr sz="600"/>
          </a:p>
          <a:p>
            <a:pPr indent="-228600" lvl="0" marL="228600" rtl="0" algn="l">
              <a:lnSpc>
                <a:spcPct val="150000"/>
              </a:lnSpc>
              <a:spcBef>
                <a:spcPts val="1000"/>
              </a:spcBef>
              <a:spcAft>
                <a:spcPts val="0"/>
              </a:spcAft>
              <a:buClr>
                <a:schemeClr val="lt1"/>
              </a:buClr>
              <a:buSzPts val="2400"/>
              <a:buChar char="•"/>
            </a:pPr>
            <a:r>
              <a:rPr lang="fr-MA"/>
              <a:t>Cela s'illustre assez facilement avec les bases de données relationnelles, elles gèrent la cohérence et la disponibilité, mais pas la distribution</a:t>
            </a:r>
            <a:endParaRPr/>
          </a:p>
        </p:txBody>
      </p:sp>
      <p:sp>
        <p:nvSpPr>
          <p:cNvPr id="288" name="Google Shape;288;p32"/>
          <p:cNvSpPr/>
          <p:nvPr/>
        </p:nvSpPr>
        <p:spPr>
          <a:xfrm>
            <a:off x="8272739" y="2155897"/>
            <a:ext cx="2604304" cy="2604304"/>
          </a:xfrm>
          <a:prstGeom prst="ellipse">
            <a:avLst/>
          </a:prstGeom>
          <a:solidFill>
            <a:srgbClr val="8B7210">
              <a:alpha val="49803"/>
            </a:srgbClr>
          </a:solidFill>
          <a:ln cap="flat" cmpd="sng" w="12700">
            <a:solidFill>
              <a:srgbClr val="799B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MA" sz="4800" u="none" cap="none" strike="noStrike">
                <a:solidFill>
                  <a:schemeClr val="lt1"/>
                </a:solidFill>
                <a:latin typeface="Trebuchet MS"/>
                <a:ea typeface="Trebuchet MS"/>
                <a:cs typeface="Trebuchet MS"/>
                <a:sym typeface="Trebuchet MS"/>
              </a:rPr>
              <a:t>C</a:t>
            </a:r>
            <a:endParaRPr/>
          </a:p>
          <a:p>
            <a:pPr indent="0" lvl="0" marL="0" marR="0" rtl="0" algn="ctr">
              <a:spcBef>
                <a:spcPts val="0"/>
              </a:spcBef>
              <a:spcAft>
                <a:spcPts val="0"/>
              </a:spcAft>
              <a:buNone/>
            </a:pPr>
            <a:r>
              <a:rPr b="0" i="0" lang="fr-MA" sz="1800" u="none" cap="none" strike="noStrike">
                <a:solidFill>
                  <a:schemeClr val="lt1"/>
                </a:solidFill>
                <a:latin typeface="Trebuchet MS"/>
                <a:ea typeface="Trebuchet MS"/>
                <a:cs typeface="Trebuchet MS"/>
                <a:sym typeface="Trebuchet MS"/>
              </a:rPr>
              <a:t>Consistency</a:t>
            </a:r>
            <a:endParaRPr b="0" i="0" sz="1800" u="none" cap="none" strike="noStrike">
              <a:solidFill>
                <a:schemeClr val="lt1"/>
              </a:solidFill>
              <a:latin typeface="Trebuchet MS"/>
              <a:ea typeface="Trebuchet MS"/>
              <a:cs typeface="Trebuchet MS"/>
              <a:sym typeface="Trebuchet MS"/>
            </a:endParaRPr>
          </a:p>
        </p:txBody>
      </p:sp>
      <p:sp>
        <p:nvSpPr>
          <p:cNvPr id="289" name="Google Shape;289;p32"/>
          <p:cNvSpPr/>
          <p:nvPr/>
        </p:nvSpPr>
        <p:spPr>
          <a:xfrm>
            <a:off x="9261624" y="3912475"/>
            <a:ext cx="2604304" cy="2604304"/>
          </a:xfrm>
          <a:prstGeom prst="ellipse">
            <a:avLst/>
          </a:prstGeom>
          <a:solidFill>
            <a:srgbClr val="DB340C">
              <a:alpha val="49803"/>
            </a:srgbClr>
          </a:solidFill>
          <a:ln cap="flat" cmpd="sng" w="12700">
            <a:solidFill>
              <a:srgbClr val="799B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MA" sz="4800" u="none" cap="none" strike="noStrike">
                <a:solidFill>
                  <a:schemeClr val="lt1"/>
                </a:solidFill>
                <a:latin typeface="Trebuchet MS"/>
                <a:ea typeface="Trebuchet MS"/>
                <a:cs typeface="Trebuchet MS"/>
                <a:sym typeface="Trebuchet MS"/>
              </a:rPr>
              <a:t>A</a:t>
            </a:r>
            <a:endParaRPr/>
          </a:p>
          <a:p>
            <a:pPr indent="0" lvl="0" marL="0" marR="0" rtl="0" algn="ctr">
              <a:spcBef>
                <a:spcPts val="0"/>
              </a:spcBef>
              <a:spcAft>
                <a:spcPts val="0"/>
              </a:spcAft>
              <a:buNone/>
            </a:pPr>
            <a:r>
              <a:rPr b="0" i="0" lang="fr-MA" sz="1800" u="none" cap="none" strike="noStrike">
                <a:solidFill>
                  <a:schemeClr val="lt1"/>
                </a:solidFill>
                <a:latin typeface="Trebuchet MS"/>
                <a:ea typeface="Trebuchet MS"/>
                <a:cs typeface="Trebuchet MS"/>
                <a:sym typeface="Trebuchet MS"/>
              </a:rPr>
              <a:t>Availability</a:t>
            </a:r>
            <a:endParaRPr b="0" i="0" sz="1800" u="none" cap="none" strike="noStrike">
              <a:solidFill>
                <a:schemeClr val="lt1"/>
              </a:solidFill>
              <a:latin typeface="Trebuchet MS"/>
              <a:ea typeface="Trebuchet MS"/>
              <a:cs typeface="Trebuchet MS"/>
              <a:sym typeface="Trebuchet MS"/>
            </a:endParaRPr>
          </a:p>
        </p:txBody>
      </p:sp>
      <p:sp>
        <p:nvSpPr>
          <p:cNvPr id="290" name="Google Shape;290;p32"/>
          <p:cNvSpPr/>
          <p:nvPr/>
        </p:nvSpPr>
        <p:spPr>
          <a:xfrm>
            <a:off x="7353301" y="3926825"/>
            <a:ext cx="2604304" cy="2604304"/>
          </a:xfrm>
          <a:prstGeom prst="ellipse">
            <a:avLst/>
          </a:prstGeom>
          <a:solidFill>
            <a:srgbClr val="0070C0">
              <a:alpha val="49803"/>
            </a:srgbClr>
          </a:solidFill>
          <a:ln cap="flat" cmpd="sng" w="12700">
            <a:solidFill>
              <a:srgbClr val="799B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MA" sz="4800" u="none" cap="none" strike="noStrike">
                <a:solidFill>
                  <a:schemeClr val="lt1"/>
                </a:solidFill>
                <a:latin typeface="Trebuchet MS"/>
                <a:ea typeface="Trebuchet MS"/>
                <a:cs typeface="Trebuchet MS"/>
                <a:sym typeface="Trebuchet MS"/>
              </a:rPr>
              <a:t>P</a:t>
            </a:r>
            <a:endParaRPr/>
          </a:p>
          <a:p>
            <a:pPr indent="0" lvl="0" marL="0" marR="0" rtl="0" algn="ctr">
              <a:spcBef>
                <a:spcPts val="0"/>
              </a:spcBef>
              <a:spcAft>
                <a:spcPts val="0"/>
              </a:spcAft>
              <a:buNone/>
            </a:pPr>
            <a:r>
              <a:rPr b="0" i="0" lang="fr-MA" sz="1800" u="none" cap="none" strike="noStrike">
                <a:solidFill>
                  <a:schemeClr val="lt1"/>
                </a:solidFill>
                <a:latin typeface="Trebuchet MS"/>
                <a:ea typeface="Trebuchet MS"/>
                <a:cs typeface="Trebuchet MS"/>
                <a:sym typeface="Trebuchet MS"/>
              </a:rPr>
              <a:t>Partition</a:t>
            </a:r>
            <a:endParaRPr b="0" i="0" sz="1800" u="none" cap="none" strike="noStrike">
              <a:solidFill>
                <a:schemeClr val="lt1"/>
              </a:solidFill>
              <a:latin typeface="Trebuchet MS"/>
              <a:ea typeface="Trebuchet MS"/>
              <a:cs typeface="Trebuchet MS"/>
              <a:sym typeface="Trebuchet MS"/>
            </a:endParaRPr>
          </a:p>
        </p:txBody>
      </p:sp>
      <p:sp>
        <p:nvSpPr>
          <p:cNvPr id="291" name="Google Shape;291;p32"/>
          <p:cNvSpPr txBox="1"/>
          <p:nvPr/>
        </p:nvSpPr>
        <p:spPr>
          <a:xfrm>
            <a:off x="9848317" y="4098275"/>
            <a:ext cx="7088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fr-MA" sz="1400" u="none" cap="none" strike="noStrike">
                <a:solidFill>
                  <a:schemeClr val="lt1"/>
                </a:solidFill>
                <a:latin typeface="Trebuchet MS"/>
                <a:ea typeface="Trebuchet MS"/>
                <a:cs typeface="Trebuchet MS"/>
                <a:sym typeface="Trebuchet MS"/>
              </a:rPr>
              <a:t>SGBDR</a:t>
            </a:r>
            <a:endParaRPr sz="1400">
              <a:solidFill>
                <a:schemeClr val="lt1"/>
              </a:solidFill>
              <a:latin typeface="Trebuchet MS"/>
              <a:ea typeface="Trebuchet MS"/>
              <a:cs typeface="Trebuchet MS"/>
              <a:sym typeface="Trebuchet MS"/>
            </a:endParaRPr>
          </a:p>
        </p:txBody>
      </p:sp>
      <p:sp>
        <p:nvSpPr>
          <p:cNvPr id="292" name="Google Shape;292;p32"/>
          <p:cNvSpPr txBox="1"/>
          <p:nvPr/>
        </p:nvSpPr>
        <p:spPr>
          <a:xfrm>
            <a:off x="9294265" y="5075088"/>
            <a:ext cx="694421"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MA" sz="1400">
                <a:solidFill>
                  <a:schemeClr val="lt1"/>
                </a:solidFill>
                <a:latin typeface="Trebuchet MS"/>
                <a:ea typeface="Trebuchet MS"/>
                <a:cs typeface="Trebuchet MS"/>
                <a:sym typeface="Trebuchet MS"/>
              </a:rPr>
              <a:t>NoSQL</a:t>
            </a:r>
            <a:endParaRPr sz="1400">
              <a:solidFill>
                <a:schemeClr val="lt1"/>
              </a:solidFill>
              <a:latin typeface="Trebuchet MS"/>
              <a:ea typeface="Trebuchet MS"/>
              <a:cs typeface="Trebuchet MS"/>
              <a:sym typeface="Trebuchet MS"/>
            </a:endParaRPr>
          </a:p>
        </p:txBody>
      </p:sp>
      <p:sp>
        <p:nvSpPr>
          <p:cNvPr id="293" name="Google Shape;293;p32"/>
          <p:cNvSpPr txBox="1"/>
          <p:nvPr/>
        </p:nvSpPr>
        <p:spPr>
          <a:xfrm>
            <a:off x="8655453" y="4080713"/>
            <a:ext cx="694421"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MA" sz="1400">
                <a:solidFill>
                  <a:schemeClr val="lt1"/>
                </a:solidFill>
                <a:latin typeface="Trebuchet MS"/>
                <a:ea typeface="Trebuchet MS"/>
                <a:cs typeface="Trebuchet MS"/>
                <a:sym typeface="Trebuchet MS"/>
              </a:rPr>
              <a:t>NoSQL</a:t>
            </a:r>
            <a:endParaRPr sz="14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Théorème de CAP</a:t>
            </a:r>
            <a:endParaRPr/>
          </a:p>
        </p:txBody>
      </p:sp>
      <p:sp>
        <p:nvSpPr>
          <p:cNvPr id="299" name="Google Shape;299;p33"/>
          <p:cNvSpPr txBox="1"/>
          <p:nvPr>
            <p:ph idx="1" type="body"/>
          </p:nvPr>
        </p:nvSpPr>
        <p:spPr>
          <a:xfrm>
            <a:off x="246439" y="2095501"/>
            <a:ext cx="7216968" cy="4405336"/>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2000"/>
              <a:buChar char="•"/>
            </a:pPr>
            <a:r>
              <a:rPr lang="fr-MA" sz="2000"/>
              <a:t> </a:t>
            </a:r>
            <a:r>
              <a:rPr b="1" lang="fr-MA" sz="2000"/>
              <a:t>CP</a:t>
            </a:r>
            <a:r>
              <a:rPr lang="fr-MA" sz="2000"/>
              <a:t> : Les données sont consistantes entre tous les nœuds et le système possède une tolérance aux pannes, mais il peut aussi subir des problèmes de latence ou plus généralement, de disponibilité </a:t>
            </a:r>
            <a:endParaRPr sz="2000"/>
          </a:p>
          <a:p>
            <a:pPr indent="-228600" lvl="0" marL="228600" rtl="0" algn="l">
              <a:lnSpc>
                <a:spcPct val="150000"/>
              </a:lnSpc>
              <a:spcBef>
                <a:spcPts val="1000"/>
              </a:spcBef>
              <a:spcAft>
                <a:spcPts val="0"/>
              </a:spcAft>
              <a:buClr>
                <a:schemeClr val="lt1"/>
              </a:buClr>
              <a:buSzPts val="2000"/>
              <a:buChar char="•"/>
            </a:pPr>
            <a:r>
              <a:rPr b="1" lang="fr-MA" sz="2000"/>
              <a:t>AP</a:t>
            </a:r>
            <a:r>
              <a:rPr lang="fr-MA" sz="2000"/>
              <a:t> : Le système répond de façon performante en plus d’être tolérant aux pannes. Cependant rien ne garantit la consistance des données entre les nœuds </a:t>
            </a:r>
            <a:endParaRPr sz="2000"/>
          </a:p>
          <a:p>
            <a:pPr indent="-228600" lvl="0" marL="228600" rtl="0" algn="l">
              <a:lnSpc>
                <a:spcPct val="150000"/>
              </a:lnSpc>
              <a:spcBef>
                <a:spcPts val="1000"/>
              </a:spcBef>
              <a:spcAft>
                <a:spcPts val="0"/>
              </a:spcAft>
              <a:buClr>
                <a:schemeClr val="lt1"/>
              </a:buClr>
              <a:buSzPts val="2000"/>
              <a:buChar char="•"/>
            </a:pPr>
            <a:r>
              <a:rPr b="1" lang="fr-MA" sz="2000"/>
              <a:t>CA</a:t>
            </a:r>
            <a:r>
              <a:rPr lang="fr-MA" sz="2000"/>
              <a:t> : Les données sont accessibles et consistantes entre tous les nœuds tant que tous les nœuds sont en ligne</a:t>
            </a:r>
            <a:endParaRPr sz="2000"/>
          </a:p>
        </p:txBody>
      </p:sp>
      <p:sp>
        <p:nvSpPr>
          <p:cNvPr id="300" name="Google Shape;300;p33"/>
          <p:cNvSpPr/>
          <p:nvPr/>
        </p:nvSpPr>
        <p:spPr>
          <a:xfrm>
            <a:off x="8413926" y="2193841"/>
            <a:ext cx="2604304" cy="2604304"/>
          </a:xfrm>
          <a:prstGeom prst="ellipse">
            <a:avLst/>
          </a:prstGeom>
          <a:solidFill>
            <a:srgbClr val="8B7210">
              <a:alpha val="49803"/>
            </a:srgbClr>
          </a:solidFill>
          <a:ln cap="flat" cmpd="sng" w="12700">
            <a:solidFill>
              <a:srgbClr val="799B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MA" sz="4800">
                <a:solidFill>
                  <a:schemeClr val="lt1"/>
                </a:solidFill>
                <a:latin typeface="Trebuchet MS"/>
                <a:ea typeface="Trebuchet MS"/>
                <a:cs typeface="Trebuchet MS"/>
                <a:sym typeface="Trebuchet MS"/>
              </a:rPr>
              <a:t>C</a:t>
            </a:r>
            <a:endParaRPr/>
          </a:p>
          <a:p>
            <a:pPr indent="0" lvl="0" marL="0" marR="0" rtl="0" algn="ctr">
              <a:spcBef>
                <a:spcPts val="0"/>
              </a:spcBef>
              <a:spcAft>
                <a:spcPts val="0"/>
              </a:spcAft>
              <a:buNone/>
            </a:pPr>
            <a:r>
              <a:rPr lang="fr-MA" sz="1800">
                <a:solidFill>
                  <a:schemeClr val="lt1"/>
                </a:solidFill>
                <a:latin typeface="Trebuchet MS"/>
                <a:ea typeface="Trebuchet MS"/>
                <a:cs typeface="Trebuchet MS"/>
                <a:sym typeface="Trebuchet MS"/>
              </a:rPr>
              <a:t>Consistency</a:t>
            </a:r>
            <a:endParaRPr sz="1800">
              <a:solidFill>
                <a:schemeClr val="lt1"/>
              </a:solidFill>
              <a:latin typeface="Trebuchet MS"/>
              <a:ea typeface="Trebuchet MS"/>
              <a:cs typeface="Trebuchet MS"/>
              <a:sym typeface="Trebuchet MS"/>
            </a:endParaRPr>
          </a:p>
        </p:txBody>
      </p:sp>
      <p:sp>
        <p:nvSpPr>
          <p:cNvPr id="301" name="Google Shape;301;p33"/>
          <p:cNvSpPr/>
          <p:nvPr/>
        </p:nvSpPr>
        <p:spPr>
          <a:xfrm>
            <a:off x="9402811" y="3969469"/>
            <a:ext cx="2604304" cy="2604304"/>
          </a:xfrm>
          <a:prstGeom prst="ellipse">
            <a:avLst/>
          </a:prstGeom>
          <a:solidFill>
            <a:srgbClr val="DB340C">
              <a:alpha val="49803"/>
            </a:srgbClr>
          </a:solidFill>
          <a:ln cap="flat" cmpd="sng" w="12700">
            <a:solidFill>
              <a:srgbClr val="799B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MA" sz="4800">
                <a:solidFill>
                  <a:schemeClr val="lt1"/>
                </a:solidFill>
                <a:latin typeface="Trebuchet MS"/>
                <a:ea typeface="Trebuchet MS"/>
                <a:cs typeface="Trebuchet MS"/>
                <a:sym typeface="Trebuchet MS"/>
              </a:rPr>
              <a:t>A</a:t>
            </a:r>
            <a:endParaRPr/>
          </a:p>
          <a:p>
            <a:pPr indent="0" lvl="0" marL="0" marR="0" rtl="0" algn="ctr">
              <a:spcBef>
                <a:spcPts val="0"/>
              </a:spcBef>
              <a:spcAft>
                <a:spcPts val="0"/>
              </a:spcAft>
              <a:buNone/>
            </a:pPr>
            <a:r>
              <a:rPr lang="fr-MA" sz="1800">
                <a:solidFill>
                  <a:schemeClr val="lt1"/>
                </a:solidFill>
                <a:latin typeface="Trebuchet MS"/>
                <a:ea typeface="Trebuchet MS"/>
                <a:cs typeface="Trebuchet MS"/>
                <a:sym typeface="Trebuchet MS"/>
              </a:rPr>
              <a:t>Availability</a:t>
            </a:r>
            <a:endParaRPr sz="1800">
              <a:solidFill>
                <a:schemeClr val="lt1"/>
              </a:solidFill>
              <a:latin typeface="Trebuchet MS"/>
              <a:ea typeface="Trebuchet MS"/>
              <a:cs typeface="Trebuchet MS"/>
              <a:sym typeface="Trebuchet MS"/>
            </a:endParaRPr>
          </a:p>
        </p:txBody>
      </p:sp>
      <p:sp>
        <p:nvSpPr>
          <p:cNvPr id="302" name="Google Shape;302;p33"/>
          <p:cNvSpPr/>
          <p:nvPr/>
        </p:nvSpPr>
        <p:spPr>
          <a:xfrm>
            <a:off x="7494488" y="3964769"/>
            <a:ext cx="2604304" cy="2604304"/>
          </a:xfrm>
          <a:prstGeom prst="ellipse">
            <a:avLst/>
          </a:prstGeom>
          <a:solidFill>
            <a:srgbClr val="0070C0">
              <a:alpha val="49803"/>
            </a:srgbClr>
          </a:solidFill>
          <a:ln cap="flat" cmpd="sng" w="12700">
            <a:solidFill>
              <a:srgbClr val="799B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MA" sz="4800">
                <a:solidFill>
                  <a:schemeClr val="lt1"/>
                </a:solidFill>
                <a:latin typeface="Trebuchet MS"/>
                <a:ea typeface="Trebuchet MS"/>
                <a:cs typeface="Trebuchet MS"/>
                <a:sym typeface="Trebuchet MS"/>
              </a:rPr>
              <a:t>P</a:t>
            </a:r>
            <a:endParaRPr/>
          </a:p>
          <a:p>
            <a:pPr indent="0" lvl="0" marL="0" marR="0" rtl="0" algn="ctr">
              <a:spcBef>
                <a:spcPts val="0"/>
              </a:spcBef>
              <a:spcAft>
                <a:spcPts val="0"/>
              </a:spcAft>
              <a:buNone/>
            </a:pPr>
            <a:r>
              <a:rPr lang="fr-MA" sz="1800">
                <a:solidFill>
                  <a:schemeClr val="lt1"/>
                </a:solidFill>
                <a:latin typeface="Trebuchet MS"/>
                <a:ea typeface="Trebuchet MS"/>
                <a:cs typeface="Trebuchet MS"/>
                <a:sym typeface="Trebuchet MS"/>
              </a:rPr>
              <a:t>Partition</a:t>
            </a:r>
            <a:endParaRPr sz="1800">
              <a:solidFill>
                <a:schemeClr val="lt1"/>
              </a:solidFill>
              <a:latin typeface="Trebuchet MS"/>
              <a:ea typeface="Trebuchet MS"/>
              <a:cs typeface="Trebuchet MS"/>
              <a:sym typeface="Trebuchet MS"/>
            </a:endParaRPr>
          </a:p>
        </p:txBody>
      </p:sp>
      <p:sp>
        <p:nvSpPr>
          <p:cNvPr id="303" name="Google Shape;303;p33"/>
          <p:cNvSpPr txBox="1"/>
          <p:nvPr/>
        </p:nvSpPr>
        <p:spPr>
          <a:xfrm>
            <a:off x="9996115" y="4142767"/>
            <a:ext cx="708848"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MA" sz="1400">
                <a:solidFill>
                  <a:schemeClr val="lt1"/>
                </a:solidFill>
                <a:latin typeface="Trebuchet MS"/>
                <a:ea typeface="Trebuchet MS"/>
                <a:cs typeface="Trebuchet MS"/>
                <a:sym typeface="Trebuchet MS"/>
              </a:rPr>
              <a:t>SGBDR</a:t>
            </a:r>
            <a:endParaRPr sz="1400">
              <a:solidFill>
                <a:schemeClr val="lt1"/>
              </a:solidFill>
              <a:latin typeface="Trebuchet MS"/>
              <a:ea typeface="Trebuchet MS"/>
              <a:cs typeface="Trebuchet MS"/>
              <a:sym typeface="Trebuchet MS"/>
            </a:endParaRPr>
          </a:p>
        </p:txBody>
      </p:sp>
      <p:sp>
        <p:nvSpPr>
          <p:cNvPr id="304" name="Google Shape;304;p33"/>
          <p:cNvSpPr txBox="1"/>
          <p:nvPr/>
        </p:nvSpPr>
        <p:spPr>
          <a:xfrm>
            <a:off x="9435452" y="5113032"/>
            <a:ext cx="694421"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MA" sz="1400">
                <a:solidFill>
                  <a:schemeClr val="lt1"/>
                </a:solidFill>
                <a:latin typeface="Trebuchet MS"/>
                <a:ea typeface="Trebuchet MS"/>
                <a:cs typeface="Trebuchet MS"/>
                <a:sym typeface="Trebuchet MS"/>
              </a:rPr>
              <a:t>NoSQL</a:t>
            </a:r>
            <a:endParaRPr sz="1400">
              <a:solidFill>
                <a:schemeClr val="lt1"/>
              </a:solidFill>
              <a:latin typeface="Trebuchet MS"/>
              <a:ea typeface="Trebuchet MS"/>
              <a:cs typeface="Trebuchet MS"/>
              <a:sym typeface="Trebuchet MS"/>
            </a:endParaRPr>
          </a:p>
        </p:txBody>
      </p:sp>
      <p:sp>
        <p:nvSpPr>
          <p:cNvPr id="305" name="Google Shape;305;p33"/>
          <p:cNvSpPr txBox="1"/>
          <p:nvPr/>
        </p:nvSpPr>
        <p:spPr>
          <a:xfrm>
            <a:off x="8796640" y="4118657"/>
            <a:ext cx="694421"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MA" sz="1400">
                <a:solidFill>
                  <a:schemeClr val="lt1"/>
                </a:solidFill>
                <a:latin typeface="Trebuchet MS"/>
                <a:ea typeface="Trebuchet MS"/>
                <a:cs typeface="Trebuchet MS"/>
                <a:sym typeface="Trebuchet MS"/>
              </a:rPr>
              <a:t>NoSQL</a:t>
            </a:r>
            <a:endParaRPr sz="1400">
              <a:solidFill>
                <a:schemeClr val="lt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Les propriétés BASE</a:t>
            </a:r>
            <a:endParaRPr/>
          </a:p>
        </p:txBody>
      </p:sp>
      <p:sp>
        <p:nvSpPr>
          <p:cNvPr id="311" name="Google Shape;311;p34"/>
          <p:cNvSpPr txBox="1"/>
          <p:nvPr>
            <p:ph idx="1" type="body"/>
          </p:nvPr>
        </p:nvSpPr>
        <p:spPr>
          <a:xfrm>
            <a:off x="590550" y="2025570"/>
            <a:ext cx="11106149" cy="4548850"/>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lt1"/>
              </a:buClr>
              <a:buSzPts val="1600"/>
              <a:buChar char="•"/>
            </a:pPr>
            <a:r>
              <a:rPr lang="fr-MA" sz="1600"/>
              <a:t>On abondonne ACID pour adopter BASE</a:t>
            </a:r>
            <a:endParaRPr/>
          </a:p>
          <a:p>
            <a:pPr indent="-228600" lvl="0" marL="228600" rtl="0" algn="l">
              <a:lnSpc>
                <a:spcPct val="130000"/>
              </a:lnSpc>
              <a:spcBef>
                <a:spcPts val="1000"/>
              </a:spcBef>
              <a:spcAft>
                <a:spcPts val="0"/>
              </a:spcAft>
              <a:buClr>
                <a:schemeClr val="lt1"/>
              </a:buClr>
              <a:buSzPts val="1600"/>
              <a:buChar char="•"/>
            </a:pPr>
            <a:r>
              <a:rPr lang="fr-MA" sz="1600"/>
              <a:t>BASE c’est :</a:t>
            </a:r>
            <a:endParaRPr/>
          </a:p>
          <a:p>
            <a:pPr indent="-228600" lvl="0" marL="228600" rtl="0" algn="l">
              <a:lnSpc>
                <a:spcPct val="130000"/>
              </a:lnSpc>
              <a:spcBef>
                <a:spcPts val="1000"/>
              </a:spcBef>
              <a:spcAft>
                <a:spcPts val="0"/>
              </a:spcAft>
              <a:buClr>
                <a:schemeClr val="lt1"/>
              </a:buClr>
              <a:buSzPts val="1600"/>
              <a:buChar char="•"/>
            </a:pPr>
            <a:r>
              <a:rPr b="1" lang="fr-MA" sz="1600"/>
              <a:t>Basic Availability </a:t>
            </a:r>
            <a:r>
              <a:rPr lang="fr-MA" sz="1600"/>
              <a:t>(Disponiblité basique): Même en cas de panne d’un des nœuds du cluster, le système reste disponible selon le théorème CAP</a:t>
            </a:r>
            <a:endParaRPr sz="1600"/>
          </a:p>
          <a:p>
            <a:pPr indent="-228600" lvl="0" marL="228600" rtl="0" algn="l">
              <a:lnSpc>
                <a:spcPct val="130000"/>
              </a:lnSpc>
              <a:spcBef>
                <a:spcPts val="1000"/>
              </a:spcBef>
              <a:spcAft>
                <a:spcPts val="0"/>
              </a:spcAft>
              <a:buClr>
                <a:schemeClr val="lt1"/>
              </a:buClr>
              <a:buSzPts val="1600"/>
              <a:buChar char="•"/>
            </a:pPr>
            <a:r>
              <a:rPr b="1" lang="fr-MA" sz="1600"/>
              <a:t>Soft State </a:t>
            </a:r>
            <a:r>
              <a:rPr lang="fr-MA" sz="1600"/>
              <a:t>(Cohérence légère)</a:t>
            </a:r>
            <a:r>
              <a:rPr b="1" lang="fr-MA" sz="1600"/>
              <a:t> </a:t>
            </a:r>
            <a:r>
              <a:rPr lang="fr-MA" sz="1600"/>
              <a:t>: Cela indique que l’état du système risque de changer au cours du temps, sans pour autant que des données soient entrées dans le système. La cohérence devient la responsabilité du développeur et non pas celle du SGBD.</a:t>
            </a:r>
            <a:endParaRPr sz="1600"/>
          </a:p>
          <a:p>
            <a:pPr indent="-228600" lvl="0" marL="228600" rtl="0" algn="l">
              <a:lnSpc>
                <a:spcPct val="130000"/>
              </a:lnSpc>
              <a:spcBef>
                <a:spcPts val="1000"/>
              </a:spcBef>
              <a:spcAft>
                <a:spcPts val="0"/>
              </a:spcAft>
              <a:buClr>
                <a:schemeClr val="lt1"/>
              </a:buClr>
              <a:buSzPts val="1600"/>
              <a:buChar char="•"/>
            </a:pPr>
            <a:r>
              <a:rPr b="1" lang="fr-MA" sz="1600"/>
              <a:t>Eventual Consistency </a:t>
            </a:r>
            <a:r>
              <a:rPr lang="fr-MA" sz="1600"/>
              <a:t>(Cohérence à terme) : La seule exigence des bases de données NoSQL en matière de cohérence est d'exiger qu'à l'avenir, les données convergent vers un état cohérent. Aucune garantie n'est toutefois donnée quant au moment où cela se produira. Cela constitue un écart total par rapport à l'exigence de cohérence immédiate d'ACID qui interdit l'exécution d'une transaction jusqu'à la fin de la transaction précédente et la convergence de la base de données vers un état cohérent.</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Différents types de bases de données NoSQL</a:t>
            </a:r>
            <a:endParaRPr/>
          </a:p>
        </p:txBody>
      </p:sp>
      <p:sp>
        <p:nvSpPr>
          <p:cNvPr id="317" name="Google Shape;317;p35"/>
          <p:cNvSpPr txBox="1"/>
          <p:nvPr>
            <p:ph idx="1" type="body"/>
          </p:nvPr>
        </p:nvSpPr>
        <p:spPr>
          <a:xfrm>
            <a:off x="489821" y="2213048"/>
            <a:ext cx="9909136" cy="3921052"/>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2800"/>
              <a:buChar char="•"/>
            </a:pPr>
            <a:r>
              <a:rPr lang="fr-MA" sz="2800"/>
              <a:t>Les bases de données orientées Clé/Valeur</a:t>
            </a:r>
            <a:endParaRPr/>
          </a:p>
          <a:p>
            <a:pPr indent="-228600" lvl="0" marL="228600" rtl="0" algn="l">
              <a:lnSpc>
                <a:spcPct val="150000"/>
              </a:lnSpc>
              <a:spcBef>
                <a:spcPts val="1000"/>
              </a:spcBef>
              <a:spcAft>
                <a:spcPts val="0"/>
              </a:spcAft>
              <a:buClr>
                <a:schemeClr val="lt1"/>
              </a:buClr>
              <a:buSzPts val="2800"/>
              <a:buChar char="•"/>
            </a:pPr>
            <a:r>
              <a:rPr lang="fr-MA" sz="2800"/>
              <a:t>Les bases de données Orientées Document</a:t>
            </a:r>
            <a:endParaRPr sz="2800"/>
          </a:p>
          <a:p>
            <a:pPr indent="-228600" lvl="0" marL="228600" rtl="0" algn="l">
              <a:lnSpc>
                <a:spcPct val="150000"/>
              </a:lnSpc>
              <a:spcBef>
                <a:spcPts val="1000"/>
              </a:spcBef>
              <a:spcAft>
                <a:spcPts val="0"/>
              </a:spcAft>
              <a:buClr>
                <a:schemeClr val="lt1"/>
              </a:buClr>
              <a:buSzPts val="2800"/>
              <a:buChar char="•"/>
            </a:pPr>
            <a:r>
              <a:rPr lang="fr-MA" sz="2800"/>
              <a:t>Les bases de données Orientées Colonnes</a:t>
            </a:r>
            <a:endParaRPr sz="2800"/>
          </a:p>
          <a:p>
            <a:pPr indent="-228600" lvl="0" marL="228600" rtl="0" algn="l">
              <a:lnSpc>
                <a:spcPct val="150000"/>
              </a:lnSpc>
              <a:spcBef>
                <a:spcPts val="1000"/>
              </a:spcBef>
              <a:spcAft>
                <a:spcPts val="0"/>
              </a:spcAft>
              <a:buClr>
                <a:schemeClr val="lt1"/>
              </a:buClr>
              <a:buSzPts val="2800"/>
              <a:buChar char="•"/>
            </a:pPr>
            <a:r>
              <a:rPr lang="fr-MA" sz="2800"/>
              <a:t>Les bases de données orientées Graphe</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Les bases de données orientées Clé/Valeur</a:t>
            </a:r>
            <a:endParaRPr/>
          </a:p>
        </p:txBody>
      </p:sp>
      <p:sp>
        <p:nvSpPr>
          <p:cNvPr id="323" name="Google Shape;323;p36"/>
          <p:cNvSpPr txBox="1"/>
          <p:nvPr>
            <p:ph idx="1" type="body"/>
          </p:nvPr>
        </p:nvSpPr>
        <p:spPr>
          <a:xfrm>
            <a:off x="680321" y="2186397"/>
            <a:ext cx="10848064" cy="4462053"/>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2000"/>
              <a:buChar char="•"/>
            </a:pPr>
            <a:r>
              <a:rPr lang="fr-MA" sz="2000"/>
              <a:t>Une base de données clé/</a:t>
            </a:r>
            <a:r>
              <a:rPr lang="fr-MA" sz="2000"/>
              <a:t>valeurs</a:t>
            </a:r>
            <a:r>
              <a:rPr lang="fr-MA" sz="2000"/>
              <a:t>, ou magasin de </a:t>
            </a:r>
            <a:r>
              <a:rPr lang="fr-MA" sz="2000"/>
              <a:t>clés/valeurs</a:t>
            </a:r>
            <a:r>
              <a:rPr lang="fr-MA" sz="2000"/>
              <a:t>, est un paradigme de stockage de données conçu pour stocker, extraire et gérer des tableaux associatifs, une structure de données plus couramment appelée aujourd'hui dictionnaire ou table de hachage. </a:t>
            </a:r>
            <a:endParaRPr sz="2000"/>
          </a:p>
          <a:p>
            <a:pPr indent="-228600" lvl="0" marL="228600" rtl="0" algn="l">
              <a:lnSpc>
                <a:spcPct val="150000"/>
              </a:lnSpc>
              <a:spcBef>
                <a:spcPts val="1000"/>
              </a:spcBef>
              <a:spcAft>
                <a:spcPts val="0"/>
              </a:spcAft>
              <a:buClr>
                <a:schemeClr val="lt1"/>
              </a:buClr>
              <a:buSzPts val="2000"/>
              <a:buChar char="•"/>
            </a:pPr>
            <a:r>
              <a:rPr lang="fr-MA" sz="2000"/>
              <a:t>Les dictionnaires contiennent une collection d'objets, ou enregistrements, contenant à leur tour de nombreux champs différents, chacun contenant des données. Ces enregistrements sont stockés et récupérés à l'aide d'une clé qui identifie de manière unique l'enregistrement.</a:t>
            </a:r>
            <a:endParaRPr/>
          </a:p>
          <a:p>
            <a:pPr indent="-228600" lvl="0" marL="228600" rtl="0" algn="l">
              <a:lnSpc>
                <a:spcPct val="150000"/>
              </a:lnSpc>
              <a:spcBef>
                <a:spcPts val="1000"/>
              </a:spcBef>
              <a:spcAft>
                <a:spcPts val="0"/>
              </a:spcAft>
              <a:buClr>
                <a:schemeClr val="lt1"/>
              </a:buClr>
              <a:buSzPts val="2000"/>
              <a:buChar char="•"/>
            </a:pPr>
            <a:r>
              <a:rPr lang="fr-MA" sz="2000"/>
              <a:t>Exemples : Redis, Riak, Etcd, Hazelcast, memcached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Les bases de données Orientées Document</a:t>
            </a:r>
            <a:endParaRPr/>
          </a:p>
        </p:txBody>
      </p:sp>
      <p:sp>
        <p:nvSpPr>
          <p:cNvPr id="329" name="Google Shape;329;p37"/>
          <p:cNvSpPr txBox="1"/>
          <p:nvPr>
            <p:ph idx="1" type="body"/>
          </p:nvPr>
        </p:nvSpPr>
        <p:spPr>
          <a:xfrm>
            <a:off x="680321" y="2336873"/>
            <a:ext cx="11035429" cy="4187752"/>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1800"/>
              <a:buChar char="•"/>
            </a:pPr>
            <a:r>
              <a:rPr lang="fr-MA" sz="1800"/>
              <a:t>Ces bases de données sont une évolution des bases de données de type clé-valeur. Ici les clés ne sont plus associées à des valeurs sous forme de bloc binaire mais à un document dont le format n’est pas imposé. Il peut être de plusieurs types différents comme par exemple du JSON ou du XML, pour autant que la base de données soit en mesure de manipuler le format choisit afin de permettre des traitements sur les documents. Dans le cas contraire, cela équivaudrait à une base de données clé-valeur. Bien que les documents soient structurés, ce type de base est appelée « schemaless ».</a:t>
            </a:r>
            <a:endParaRPr/>
          </a:p>
          <a:p>
            <a:pPr indent="-228600" lvl="0" marL="228600" rtl="0" algn="l">
              <a:lnSpc>
                <a:spcPct val="150000"/>
              </a:lnSpc>
              <a:spcBef>
                <a:spcPts val="1000"/>
              </a:spcBef>
              <a:spcAft>
                <a:spcPts val="0"/>
              </a:spcAft>
              <a:buClr>
                <a:schemeClr val="lt1"/>
              </a:buClr>
              <a:buSzPts val="1800"/>
              <a:buChar char="•"/>
            </a:pPr>
            <a:r>
              <a:rPr lang="fr-MA" sz="1800"/>
              <a:t>Exemples : </a:t>
            </a:r>
            <a:endParaRPr/>
          </a:p>
          <a:p>
            <a:pPr indent="-228600" lvl="1" marL="685800" rtl="0" algn="l">
              <a:lnSpc>
                <a:spcPct val="150000"/>
              </a:lnSpc>
              <a:spcBef>
                <a:spcPts val="500"/>
              </a:spcBef>
              <a:spcAft>
                <a:spcPts val="0"/>
              </a:spcAft>
              <a:buClr>
                <a:schemeClr val="lt1"/>
              </a:buClr>
              <a:buSzPts val="1600"/>
              <a:buChar char="•"/>
            </a:pPr>
            <a:r>
              <a:rPr lang="fr-MA" sz="1600"/>
              <a:t>JSON -&gt;MongoDB, CouchBase</a:t>
            </a:r>
            <a:endParaRPr sz="1600"/>
          </a:p>
          <a:p>
            <a:pPr indent="-228600" lvl="1" marL="685800" rtl="0" algn="l">
              <a:lnSpc>
                <a:spcPct val="150000"/>
              </a:lnSpc>
              <a:spcBef>
                <a:spcPts val="500"/>
              </a:spcBef>
              <a:spcAft>
                <a:spcPts val="0"/>
              </a:spcAft>
              <a:buClr>
                <a:schemeClr val="lt1"/>
              </a:buClr>
              <a:buSzPts val="1600"/>
              <a:buChar char="•"/>
            </a:pPr>
            <a:r>
              <a:rPr lang="fr-MA" sz="1600"/>
              <a:t>XML -&gt; eXist, BaseX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Plan</a:t>
            </a:r>
            <a:endParaRPr/>
          </a:p>
        </p:txBody>
      </p:sp>
      <p:sp>
        <p:nvSpPr>
          <p:cNvPr id="214" name="Google Shape;214;p2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2220"/>
              <a:buChar char="•"/>
            </a:pPr>
            <a:r>
              <a:rPr lang="fr-MA" sz="2220"/>
              <a:t>Limites des bases de données relationnelles</a:t>
            </a:r>
            <a:endParaRPr/>
          </a:p>
          <a:p>
            <a:pPr indent="-228600" lvl="0" marL="228600" rtl="0" algn="l">
              <a:lnSpc>
                <a:spcPct val="140000"/>
              </a:lnSpc>
              <a:spcBef>
                <a:spcPts val="1000"/>
              </a:spcBef>
              <a:spcAft>
                <a:spcPts val="0"/>
              </a:spcAft>
              <a:buClr>
                <a:schemeClr val="lt1"/>
              </a:buClr>
              <a:buSzPts val="2220"/>
              <a:buChar char="•"/>
            </a:pPr>
            <a:r>
              <a:rPr lang="fr-MA" sz="2220"/>
              <a:t>Avènement du NoSQL</a:t>
            </a:r>
            <a:endParaRPr sz="2220"/>
          </a:p>
          <a:p>
            <a:pPr indent="-228600" lvl="0" marL="228600" rtl="0" algn="l">
              <a:lnSpc>
                <a:spcPct val="140000"/>
              </a:lnSpc>
              <a:spcBef>
                <a:spcPts val="1000"/>
              </a:spcBef>
              <a:spcAft>
                <a:spcPts val="0"/>
              </a:spcAft>
              <a:buClr>
                <a:schemeClr val="lt1"/>
              </a:buClr>
              <a:buSzPts val="2220"/>
              <a:buChar char="•"/>
            </a:pPr>
            <a:r>
              <a:rPr lang="fr-MA" sz="2220"/>
              <a:t>Théorème de CAP</a:t>
            </a:r>
            <a:endParaRPr/>
          </a:p>
          <a:p>
            <a:pPr indent="-228600" lvl="0" marL="228600" rtl="0" algn="l">
              <a:lnSpc>
                <a:spcPct val="140000"/>
              </a:lnSpc>
              <a:spcBef>
                <a:spcPts val="1000"/>
              </a:spcBef>
              <a:spcAft>
                <a:spcPts val="0"/>
              </a:spcAft>
              <a:buClr>
                <a:schemeClr val="lt1"/>
              </a:buClr>
              <a:buSzPts val="2220"/>
              <a:buChar char="•"/>
            </a:pPr>
            <a:r>
              <a:rPr lang="fr-MA" sz="2220"/>
              <a:t>Les propriétés BASE</a:t>
            </a:r>
            <a:endParaRPr/>
          </a:p>
          <a:p>
            <a:pPr indent="-228600" lvl="0" marL="228600" rtl="0" algn="l">
              <a:lnSpc>
                <a:spcPct val="140000"/>
              </a:lnSpc>
              <a:spcBef>
                <a:spcPts val="1000"/>
              </a:spcBef>
              <a:spcAft>
                <a:spcPts val="0"/>
              </a:spcAft>
              <a:buClr>
                <a:schemeClr val="lt1"/>
              </a:buClr>
              <a:buSzPts val="2220"/>
              <a:buChar char="•"/>
            </a:pPr>
            <a:r>
              <a:rPr lang="fr-MA" sz="2220"/>
              <a:t>Différents types de bases de données NoSQL</a:t>
            </a:r>
            <a:endParaRPr sz="2220"/>
          </a:p>
          <a:p>
            <a:pPr indent="-228600" lvl="0" marL="228600" rtl="0" algn="l">
              <a:lnSpc>
                <a:spcPct val="140000"/>
              </a:lnSpc>
              <a:spcBef>
                <a:spcPts val="1000"/>
              </a:spcBef>
              <a:spcAft>
                <a:spcPts val="0"/>
              </a:spcAft>
              <a:buClr>
                <a:schemeClr val="lt1"/>
              </a:buClr>
              <a:buSzPts val="2220"/>
              <a:buChar char="•"/>
            </a:pPr>
            <a:r>
              <a:rPr lang="fr-MA" sz="2220"/>
              <a:t>Avantages et inconvénients du NoSQL</a:t>
            </a:r>
            <a:endParaRPr sz="2220"/>
          </a:p>
          <a:p>
            <a:pPr indent="-87629" lvl="0" marL="228600" rtl="0" algn="l">
              <a:lnSpc>
                <a:spcPct val="70000"/>
              </a:lnSpc>
              <a:spcBef>
                <a:spcPts val="1000"/>
              </a:spcBef>
              <a:spcAft>
                <a:spcPts val="0"/>
              </a:spcAft>
              <a:buClr>
                <a:schemeClr val="lt1"/>
              </a:buClr>
              <a:buSzPts val="2220"/>
              <a:buNone/>
            </a:pPr>
            <a:r>
              <a:t/>
            </a:r>
            <a:endParaRPr sz="2220"/>
          </a:p>
          <a:p>
            <a:pPr indent="-87629" lvl="0" marL="228600" rtl="0" algn="l">
              <a:lnSpc>
                <a:spcPct val="70000"/>
              </a:lnSpc>
              <a:spcBef>
                <a:spcPts val="1000"/>
              </a:spcBef>
              <a:spcAft>
                <a:spcPts val="0"/>
              </a:spcAft>
              <a:buClr>
                <a:schemeClr val="lt1"/>
              </a:buClr>
              <a:buSzPts val="2220"/>
              <a:buNone/>
            </a:pPr>
            <a:r>
              <a:t/>
            </a:r>
            <a:endParaRPr sz="2220"/>
          </a:p>
          <a:p>
            <a:pPr indent="-111125" lvl="1" marL="685800" rtl="0" algn="l">
              <a:lnSpc>
                <a:spcPct val="70000"/>
              </a:lnSpc>
              <a:spcBef>
                <a:spcPts val="500"/>
              </a:spcBef>
              <a:spcAft>
                <a:spcPts val="0"/>
              </a:spcAft>
              <a:buClr>
                <a:schemeClr val="lt1"/>
              </a:buClr>
              <a:buSzPts val="1850"/>
              <a:buNone/>
            </a:pPr>
            <a:r>
              <a:t/>
            </a:r>
            <a:endParaRPr sz="1850"/>
          </a:p>
          <a:p>
            <a:pPr indent="-87629" lvl="0" marL="228600" rtl="0" algn="l">
              <a:lnSpc>
                <a:spcPct val="70000"/>
              </a:lnSpc>
              <a:spcBef>
                <a:spcPts val="1000"/>
              </a:spcBef>
              <a:spcAft>
                <a:spcPts val="0"/>
              </a:spcAft>
              <a:buClr>
                <a:schemeClr val="lt1"/>
              </a:buClr>
              <a:buSzPts val="2220"/>
              <a:buNone/>
            </a:pPr>
            <a:r>
              <a:t/>
            </a:r>
            <a:endParaRPr sz="22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Les bases de données Orientées Colonne</a:t>
            </a:r>
            <a:endParaRPr/>
          </a:p>
        </p:txBody>
      </p:sp>
      <p:sp>
        <p:nvSpPr>
          <p:cNvPr id="335" name="Google Shape;335;p38"/>
          <p:cNvSpPr txBox="1"/>
          <p:nvPr>
            <p:ph idx="1" type="body"/>
          </p:nvPr>
        </p:nvSpPr>
        <p:spPr>
          <a:xfrm>
            <a:off x="575546" y="2089222"/>
            <a:ext cx="10273429" cy="457827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1800"/>
              <a:buChar char="•"/>
            </a:pPr>
            <a:r>
              <a:rPr lang="fr-MA" sz="1800"/>
              <a:t>La table à deux dimensions vue par l'utilisateur et est représentée par le SGBD comme une suite d'octets pour que le système d'exploitation puisse l'écrire en mémoire ou sur le disque.</a:t>
            </a:r>
            <a:endParaRPr sz="1800"/>
          </a:p>
          <a:p>
            <a:pPr indent="-228600" lvl="1" marL="685800" rtl="0" algn="l">
              <a:lnSpc>
                <a:spcPct val="150000"/>
              </a:lnSpc>
              <a:spcBef>
                <a:spcPts val="500"/>
              </a:spcBef>
              <a:spcAft>
                <a:spcPts val="0"/>
              </a:spcAft>
              <a:buClr>
                <a:schemeClr val="lt1"/>
              </a:buClr>
              <a:buSzPts val="1600"/>
              <a:buChar char="•"/>
            </a:pPr>
            <a:r>
              <a:rPr lang="fr-MA" sz="1600"/>
              <a:t>Une table de donnée </a:t>
            </a:r>
            <a:r>
              <a:rPr b="1" lang="fr-MA" sz="1600"/>
              <a:t>orientée lignes </a:t>
            </a:r>
            <a:r>
              <a:rPr lang="fr-MA" sz="1600"/>
              <a:t>sérialise toutes les valeurs d'une ligne ensemble, puis les valeurs de la ligne suivante, etc.</a:t>
            </a:r>
            <a:endParaRPr/>
          </a:p>
          <a:p>
            <a:pPr indent="-228600" lvl="1" marL="685800" rtl="0" algn="l">
              <a:lnSpc>
                <a:spcPct val="150000"/>
              </a:lnSpc>
              <a:spcBef>
                <a:spcPts val="500"/>
              </a:spcBef>
              <a:spcAft>
                <a:spcPts val="0"/>
              </a:spcAft>
              <a:buClr>
                <a:schemeClr val="lt1"/>
              </a:buClr>
              <a:buSzPts val="1600"/>
              <a:buChar char="•"/>
            </a:pPr>
            <a:r>
              <a:rPr lang="fr-MA" sz="1600"/>
              <a:t>Une base de données </a:t>
            </a:r>
            <a:r>
              <a:rPr b="1" lang="fr-MA" sz="1600"/>
              <a:t>orientée colonne </a:t>
            </a:r>
            <a:r>
              <a:rPr lang="fr-MA" sz="1600"/>
              <a:t>sérialise les valeurs d'une colonne ensemble, puis les valeurs de la colonne suivante, etc</a:t>
            </a:r>
            <a:endParaRPr sz="1600"/>
          </a:p>
          <a:p>
            <a:pPr indent="-228600" lvl="0" marL="228600" rtl="0" algn="l">
              <a:lnSpc>
                <a:spcPct val="150000"/>
              </a:lnSpc>
              <a:spcBef>
                <a:spcPts val="1000"/>
              </a:spcBef>
              <a:spcAft>
                <a:spcPts val="0"/>
              </a:spcAft>
              <a:buClr>
                <a:schemeClr val="lt1"/>
              </a:buClr>
              <a:buSzPts val="1800"/>
              <a:buChar char="•"/>
            </a:pPr>
            <a:r>
              <a:rPr lang="fr-MA" sz="1800"/>
              <a:t>Cette technique permet d’ajouter facilement de nouvelles colonnes. Mais aussi d’améliorer la compression des données puisque les données ont plus de chance de se répéter sur les colonnes.</a:t>
            </a:r>
            <a:endParaRPr/>
          </a:p>
          <a:p>
            <a:pPr indent="-228600" lvl="0" marL="228600" rtl="0" algn="l">
              <a:lnSpc>
                <a:spcPct val="150000"/>
              </a:lnSpc>
              <a:spcBef>
                <a:spcPts val="1000"/>
              </a:spcBef>
              <a:spcAft>
                <a:spcPts val="0"/>
              </a:spcAft>
              <a:buClr>
                <a:schemeClr val="lt1"/>
              </a:buClr>
              <a:buSzPts val="1800"/>
              <a:buChar char="•"/>
            </a:pPr>
            <a:r>
              <a:rPr lang="fr-MA" sz="1800"/>
              <a:t>Exemples : Cassandra, Hbase,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Les bases de données orientées Graphes</a:t>
            </a:r>
            <a:endParaRPr/>
          </a:p>
        </p:txBody>
      </p:sp>
      <p:sp>
        <p:nvSpPr>
          <p:cNvPr id="341" name="Google Shape;341;p39"/>
          <p:cNvSpPr txBox="1"/>
          <p:nvPr>
            <p:ph idx="1" type="body"/>
          </p:nvPr>
        </p:nvSpPr>
        <p:spPr>
          <a:xfrm>
            <a:off x="680321" y="2336872"/>
            <a:ext cx="9940054" cy="4144951"/>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1679"/>
              <a:buChar char="•"/>
            </a:pPr>
            <a:r>
              <a:rPr lang="fr-MA" sz="1679"/>
              <a:t>Une base de données orientée graphe représente les données sous forme de nœuds mis en relation avec des arcs.  </a:t>
            </a:r>
            <a:endParaRPr/>
          </a:p>
          <a:p>
            <a:pPr indent="-228600" lvl="0" marL="228600" rtl="0" algn="l">
              <a:lnSpc>
                <a:spcPct val="140000"/>
              </a:lnSpc>
              <a:spcBef>
                <a:spcPts val="1000"/>
              </a:spcBef>
              <a:spcAft>
                <a:spcPts val="0"/>
              </a:spcAft>
              <a:buClr>
                <a:schemeClr val="lt1"/>
              </a:buClr>
              <a:buSzPts val="1679"/>
              <a:buChar char="•"/>
            </a:pPr>
            <a:r>
              <a:rPr lang="fr-MA" sz="1679"/>
              <a:t>Une telle base de données se caractérise par les critères suivants :</a:t>
            </a:r>
            <a:endParaRPr sz="1679"/>
          </a:p>
          <a:p>
            <a:pPr indent="-228600" lvl="1" marL="685800" rtl="0" algn="l">
              <a:lnSpc>
                <a:spcPct val="140000"/>
              </a:lnSpc>
              <a:spcBef>
                <a:spcPts val="500"/>
              </a:spcBef>
              <a:spcAft>
                <a:spcPts val="0"/>
              </a:spcAft>
              <a:buClr>
                <a:schemeClr val="lt1"/>
              </a:buClr>
              <a:buSzPts val="1400"/>
              <a:buChar char="•"/>
            </a:pPr>
            <a:r>
              <a:rPr lang="fr-MA" sz="1400"/>
              <a:t>stockage des données représentées sous forme d'un graphe, avec des nœuds et des arcs ;</a:t>
            </a:r>
            <a:endParaRPr/>
          </a:p>
          <a:p>
            <a:pPr indent="-228600" lvl="1" marL="685800" rtl="0" algn="l">
              <a:lnSpc>
                <a:spcPct val="140000"/>
              </a:lnSpc>
              <a:spcBef>
                <a:spcPts val="500"/>
              </a:spcBef>
              <a:spcAft>
                <a:spcPts val="0"/>
              </a:spcAft>
              <a:buClr>
                <a:schemeClr val="lt1"/>
              </a:buClr>
              <a:buSzPts val="1400"/>
              <a:buChar char="•"/>
            </a:pPr>
            <a:r>
              <a:rPr lang="fr-MA" sz="1400"/>
              <a:t>lecture et parcours des données sans recours à un index, en utilisant les arcs pour passer d'un nœud à l'autre ;</a:t>
            </a:r>
            <a:endParaRPr/>
          </a:p>
          <a:p>
            <a:pPr indent="-228600" lvl="1" marL="685800" rtl="0" algn="l">
              <a:lnSpc>
                <a:spcPct val="140000"/>
              </a:lnSpc>
              <a:spcBef>
                <a:spcPts val="500"/>
              </a:spcBef>
              <a:spcAft>
                <a:spcPts val="0"/>
              </a:spcAft>
              <a:buClr>
                <a:schemeClr val="lt1"/>
              </a:buClr>
              <a:buSzPts val="1400"/>
              <a:buChar char="•"/>
            </a:pPr>
            <a:r>
              <a:rPr lang="fr-MA" sz="1400"/>
              <a:t>flexibilité du modèle de données ; il n'est pas nécessaire de créer une entité pour les nœuds ou les arêtes contrairement au modèle d'une base de données relationnelle ;</a:t>
            </a:r>
            <a:endParaRPr/>
          </a:p>
          <a:p>
            <a:pPr indent="-228600" lvl="1" marL="685800" rtl="0" algn="l">
              <a:lnSpc>
                <a:spcPct val="140000"/>
              </a:lnSpc>
              <a:spcBef>
                <a:spcPts val="500"/>
              </a:spcBef>
              <a:spcAft>
                <a:spcPts val="0"/>
              </a:spcAft>
              <a:buClr>
                <a:schemeClr val="lt1"/>
              </a:buClr>
              <a:buSzPts val="1400"/>
              <a:buChar char="•"/>
            </a:pPr>
            <a:r>
              <a:rPr lang="fr-MA" sz="1400"/>
              <a:t>intégration d'une API utilisant des algorithmes classiques de la Théorie des graphes (plus-court-chemin, Algorithme de Dijkstra, …) permettant une exploitation différente des bases de données relationnelles.</a:t>
            </a:r>
            <a:endParaRPr/>
          </a:p>
          <a:p>
            <a:pPr indent="-228600" lvl="0" marL="228600" rtl="0" algn="l">
              <a:lnSpc>
                <a:spcPct val="140000"/>
              </a:lnSpc>
              <a:spcBef>
                <a:spcPts val="1000"/>
              </a:spcBef>
              <a:spcAft>
                <a:spcPts val="0"/>
              </a:spcAft>
              <a:buClr>
                <a:schemeClr val="lt1"/>
              </a:buClr>
              <a:buSzPts val="1679"/>
              <a:buChar char="•"/>
            </a:pPr>
            <a:r>
              <a:rPr lang="fr-MA" sz="1679"/>
              <a:t>Exemples : Neo4J, ArangoDB</a:t>
            </a:r>
            <a:endParaRPr sz="167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Bases de données relationnelles</a:t>
            </a:r>
            <a:endParaRPr/>
          </a:p>
        </p:txBody>
      </p:sp>
      <p:sp>
        <p:nvSpPr>
          <p:cNvPr id="221" name="Google Shape;221;p2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lt1"/>
              </a:buClr>
              <a:buSzPts val="1800"/>
              <a:buChar char="•"/>
            </a:pPr>
            <a:r>
              <a:rPr lang="fr-MA" sz="1800"/>
              <a:t>Apparues aux année 70 du siècle dernier(IBM)</a:t>
            </a:r>
            <a:endParaRPr/>
          </a:p>
          <a:p>
            <a:pPr indent="-228600" lvl="0" marL="228600" rtl="0" algn="l">
              <a:lnSpc>
                <a:spcPct val="150000"/>
              </a:lnSpc>
              <a:spcBef>
                <a:spcPts val="1000"/>
              </a:spcBef>
              <a:spcAft>
                <a:spcPts val="0"/>
              </a:spcAft>
              <a:buClr>
                <a:schemeClr val="lt1"/>
              </a:buClr>
              <a:buSzPts val="1800"/>
              <a:buChar char="•"/>
            </a:pPr>
            <a:r>
              <a:rPr lang="fr-MA" sz="1800"/>
              <a:t>Leurs concept fondamental est </a:t>
            </a:r>
            <a:r>
              <a:rPr b="1" lang="fr-MA" sz="1800"/>
              <a:t>la relation </a:t>
            </a:r>
            <a:r>
              <a:rPr lang="fr-MA" sz="1800"/>
              <a:t>qui définit l’association entre deux entités</a:t>
            </a:r>
            <a:endParaRPr/>
          </a:p>
          <a:p>
            <a:pPr indent="-228600" lvl="0" marL="228600" rtl="0" algn="l">
              <a:lnSpc>
                <a:spcPct val="150000"/>
              </a:lnSpc>
              <a:spcBef>
                <a:spcPts val="1000"/>
              </a:spcBef>
              <a:spcAft>
                <a:spcPts val="0"/>
              </a:spcAft>
              <a:buClr>
                <a:schemeClr val="lt1"/>
              </a:buClr>
              <a:buSzPts val="1800"/>
              <a:buChar char="•"/>
            </a:pPr>
            <a:r>
              <a:rPr lang="fr-MA" sz="1800"/>
              <a:t>Les entités sont stockées dans des tables</a:t>
            </a:r>
            <a:endParaRPr/>
          </a:p>
          <a:p>
            <a:pPr indent="-228600" lvl="0" marL="228600" rtl="0" algn="l">
              <a:lnSpc>
                <a:spcPct val="150000"/>
              </a:lnSpc>
              <a:spcBef>
                <a:spcPts val="1000"/>
              </a:spcBef>
              <a:spcAft>
                <a:spcPts val="0"/>
              </a:spcAft>
              <a:buClr>
                <a:schemeClr val="lt1"/>
              </a:buClr>
              <a:buSzPts val="1800"/>
              <a:buChar char="•"/>
            </a:pPr>
            <a:r>
              <a:rPr lang="fr-MA" sz="1800"/>
              <a:t>Les associations peuvent exiger des tables supplémentaires</a:t>
            </a:r>
            <a:endParaRPr/>
          </a:p>
          <a:p>
            <a:pPr indent="-228600" lvl="0" marL="228600" rtl="0" algn="l">
              <a:lnSpc>
                <a:spcPct val="150000"/>
              </a:lnSpc>
              <a:spcBef>
                <a:spcPts val="1000"/>
              </a:spcBef>
              <a:spcAft>
                <a:spcPts val="0"/>
              </a:spcAft>
              <a:buClr>
                <a:schemeClr val="lt1"/>
              </a:buClr>
              <a:buSzPts val="1800"/>
              <a:buChar char="•"/>
            </a:pPr>
            <a:r>
              <a:rPr lang="fr-MA" sz="1800"/>
              <a:t>Utilisent SQL comme langage de manipulation (données et schéma)</a:t>
            </a:r>
            <a:endParaRPr/>
          </a:p>
          <a:p>
            <a:pPr indent="-228600" lvl="0" marL="228600" rtl="0" algn="l">
              <a:lnSpc>
                <a:spcPct val="150000"/>
              </a:lnSpc>
              <a:spcBef>
                <a:spcPts val="1000"/>
              </a:spcBef>
              <a:spcAft>
                <a:spcPts val="0"/>
              </a:spcAft>
              <a:buClr>
                <a:schemeClr val="lt1"/>
              </a:buClr>
              <a:buSzPts val="1800"/>
              <a:buChar char="•"/>
            </a:pPr>
            <a:r>
              <a:rPr lang="fr-MA" sz="1800"/>
              <a:t>Des indexes sont utilisés pour accélérer l’accès aux données</a:t>
            </a:r>
            <a:endParaRPr/>
          </a:p>
          <a:p>
            <a:pPr indent="-228600" lvl="0" marL="228600" rtl="0" algn="l">
              <a:lnSpc>
                <a:spcPct val="150000"/>
              </a:lnSpc>
              <a:spcBef>
                <a:spcPts val="1000"/>
              </a:spcBef>
              <a:spcAft>
                <a:spcPts val="0"/>
              </a:spcAft>
              <a:buClr>
                <a:schemeClr val="lt1"/>
              </a:buClr>
              <a:buSzPts val="1800"/>
              <a:buChar char="•"/>
            </a:pPr>
            <a:r>
              <a:rPr lang="fr-MA" sz="1800"/>
              <a:t>Selon les SGBDR, divers mécanismes complémentaires sont utilisés pour faciliter l’accès aux données (caches, vues, procédures stockés, etc)</a:t>
            </a:r>
            <a:endParaRPr/>
          </a:p>
          <a:p>
            <a:pPr indent="-127000" lvl="1" marL="685800" rtl="0" algn="l">
              <a:lnSpc>
                <a:spcPct val="150000"/>
              </a:lnSpc>
              <a:spcBef>
                <a:spcPts val="500"/>
              </a:spcBef>
              <a:spcAft>
                <a:spcPts val="0"/>
              </a:spcAft>
              <a:buClr>
                <a:schemeClr val="lt1"/>
              </a:buClr>
              <a:buSzPts val="16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SGBD – Propriétés ACID</a:t>
            </a:r>
            <a:endParaRPr/>
          </a:p>
        </p:txBody>
      </p:sp>
      <p:sp>
        <p:nvSpPr>
          <p:cNvPr id="227" name="Google Shape;227;p2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1000"/>
              </a:spcBef>
              <a:spcAft>
                <a:spcPts val="0"/>
              </a:spcAft>
              <a:buSzPts val="2000"/>
              <a:buChar char="•"/>
            </a:pPr>
            <a:r>
              <a:rPr lang="fr-MA" sz="2000"/>
              <a:t>Une transaction représente un ensemble d’opérations comme une unité logique</a:t>
            </a:r>
            <a:endParaRPr sz="2000"/>
          </a:p>
          <a:p>
            <a:pPr indent="-203200" lvl="0" marL="228600" rtl="0" algn="l">
              <a:lnSpc>
                <a:spcPct val="150000"/>
              </a:lnSpc>
              <a:spcBef>
                <a:spcPts val="1000"/>
              </a:spcBef>
              <a:spcAft>
                <a:spcPts val="0"/>
              </a:spcAft>
              <a:buSzPts val="2000"/>
              <a:buChar char="•"/>
            </a:pPr>
            <a:r>
              <a:rPr b="1" lang="fr-MA" sz="2000"/>
              <a:t>ACID</a:t>
            </a:r>
            <a:r>
              <a:rPr lang="fr-MA" sz="2000"/>
              <a:t> représente les quatre attributs d’une transaction de données.</a:t>
            </a:r>
            <a:endParaRPr/>
          </a:p>
          <a:p>
            <a:pPr indent="-228600" lvl="0" marL="228600" rtl="0" algn="l">
              <a:lnSpc>
                <a:spcPct val="150000"/>
              </a:lnSpc>
              <a:spcBef>
                <a:spcPts val="1000"/>
              </a:spcBef>
              <a:spcAft>
                <a:spcPts val="0"/>
              </a:spcAft>
              <a:buClr>
                <a:schemeClr val="lt1"/>
              </a:buClr>
              <a:buSzPts val="2000"/>
              <a:buChar char="•"/>
            </a:pPr>
            <a:r>
              <a:rPr b="1" lang="fr-MA" sz="2000"/>
              <a:t>A</a:t>
            </a:r>
            <a:r>
              <a:rPr lang="fr-MA" sz="2000"/>
              <a:t> : Atomicity (Atomicité)</a:t>
            </a:r>
            <a:endParaRPr/>
          </a:p>
          <a:p>
            <a:pPr indent="-228600" lvl="0" marL="228600" rtl="0" algn="l">
              <a:lnSpc>
                <a:spcPct val="150000"/>
              </a:lnSpc>
              <a:spcBef>
                <a:spcPts val="1000"/>
              </a:spcBef>
              <a:spcAft>
                <a:spcPts val="0"/>
              </a:spcAft>
              <a:buClr>
                <a:schemeClr val="lt1"/>
              </a:buClr>
              <a:buSzPts val="2000"/>
              <a:buChar char="•"/>
            </a:pPr>
            <a:r>
              <a:rPr b="1" lang="fr-MA" sz="2000"/>
              <a:t>C</a:t>
            </a:r>
            <a:r>
              <a:rPr lang="fr-MA" sz="2000"/>
              <a:t> : Consistency (Cohérence)</a:t>
            </a:r>
            <a:endParaRPr/>
          </a:p>
          <a:p>
            <a:pPr indent="-228600" lvl="0" marL="228600" rtl="0" algn="l">
              <a:lnSpc>
                <a:spcPct val="150000"/>
              </a:lnSpc>
              <a:spcBef>
                <a:spcPts val="1000"/>
              </a:spcBef>
              <a:spcAft>
                <a:spcPts val="0"/>
              </a:spcAft>
              <a:buClr>
                <a:schemeClr val="lt1"/>
              </a:buClr>
              <a:buSzPts val="2000"/>
              <a:buChar char="•"/>
            </a:pPr>
            <a:r>
              <a:rPr b="1" lang="fr-MA" sz="2000"/>
              <a:t>I</a:t>
            </a:r>
            <a:r>
              <a:rPr lang="fr-MA" sz="2000"/>
              <a:t> : Isolation (Isolation)</a:t>
            </a:r>
            <a:endParaRPr/>
          </a:p>
          <a:p>
            <a:pPr indent="-228600" lvl="0" marL="228600" rtl="0" algn="l">
              <a:lnSpc>
                <a:spcPct val="150000"/>
              </a:lnSpc>
              <a:spcBef>
                <a:spcPts val="1000"/>
              </a:spcBef>
              <a:spcAft>
                <a:spcPts val="0"/>
              </a:spcAft>
              <a:buClr>
                <a:schemeClr val="lt1"/>
              </a:buClr>
              <a:buSzPts val="2000"/>
              <a:buChar char="•"/>
            </a:pPr>
            <a:r>
              <a:rPr b="1" lang="fr-MA" sz="2000"/>
              <a:t>D</a:t>
            </a:r>
            <a:r>
              <a:rPr lang="fr-MA" sz="2000"/>
              <a:t> : Durability (Durabilité)</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SGBDR – ACID - Atomicity</a:t>
            </a:r>
            <a:endParaRPr/>
          </a:p>
        </p:txBody>
      </p:sp>
      <p:sp>
        <p:nvSpPr>
          <p:cNvPr id="233" name="Google Shape;233;p2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800"/>
              <a:buChar char="•"/>
            </a:pPr>
            <a:r>
              <a:rPr lang="fr-MA" sz="2800"/>
              <a:t>Pour qu’une transaction devienne effective, il faut que </a:t>
            </a:r>
            <a:r>
              <a:rPr b="1" lang="fr-MA" sz="2800"/>
              <a:t>toutes les opérations</a:t>
            </a:r>
            <a:r>
              <a:rPr lang="fr-MA" sz="2800"/>
              <a:t> qui la composent </a:t>
            </a:r>
            <a:r>
              <a:rPr b="1" lang="fr-MA" sz="2800"/>
              <a:t>réussissent ensemble</a:t>
            </a:r>
            <a:r>
              <a:rPr lang="fr-MA" sz="2800"/>
              <a:t>. (</a:t>
            </a:r>
            <a:r>
              <a:rPr b="1" lang="fr-MA" sz="2800"/>
              <a:t>COMMIT</a:t>
            </a:r>
            <a:r>
              <a:rPr lang="fr-MA" sz="2800"/>
              <a:t>)</a:t>
            </a:r>
            <a:endParaRPr/>
          </a:p>
          <a:p>
            <a:pPr indent="0" lvl="0" marL="0" rtl="0" algn="l">
              <a:lnSpc>
                <a:spcPct val="100000"/>
              </a:lnSpc>
              <a:spcBef>
                <a:spcPts val="1000"/>
              </a:spcBef>
              <a:spcAft>
                <a:spcPts val="0"/>
              </a:spcAft>
              <a:buClr>
                <a:schemeClr val="lt1"/>
              </a:buClr>
              <a:buSzPts val="2800"/>
              <a:buNone/>
            </a:pPr>
            <a:r>
              <a:t/>
            </a:r>
            <a:endParaRPr sz="2800"/>
          </a:p>
          <a:p>
            <a:pPr indent="-228600" lvl="0" marL="228600" rtl="0" algn="l">
              <a:lnSpc>
                <a:spcPct val="100000"/>
              </a:lnSpc>
              <a:spcBef>
                <a:spcPts val="1000"/>
              </a:spcBef>
              <a:spcAft>
                <a:spcPts val="0"/>
              </a:spcAft>
              <a:buClr>
                <a:schemeClr val="lt1"/>
              </a:buClr>
              <a:buSzPts val="2800"/>
              <a:buChar char="•"/>
            </a:pPr>
            <a:r>
              <a:rPr lang="fr-MA" sz="2800"/>
              <a:t>Si une opération échoue, l’ensemble des opérations est annulé (</a:t>
            </a:r>
            <a:r>
              <a:rPr b="1" lang="fr-MA" sz="2800"/>
              <a:t>ROLLBACK</a:t>
            </a:r>
            <a:r>
              <a:rPr lang="fr-MA" sz="2800"/>
              <a:t>)</a:t>
            </a:r>
            <a:endParaRPr/>
          </a:p>
          <a:p>
            <a:pPr indent="-76200" lvl="0" marL="228600" rtl="0" algn="l">
              <a:lnSpc>
                <a:spcPct val="100000"/>
              </a:lnSpc>
              <a:spcBef>
                <a:spcPts val="1000"/>
              </a:spcBef>
              <a:spcAft>
                <a:spcPts val="0"/>
              </a:spcAft>
              <a:buClr>
                <a:schemeClr val="lt1"/>
              </a:buClr>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SGBDR –ACID - Consistency</a:t>
            </a:r>
            <a:endParaRPr/>
          </a:p>
        </p:txBody>
      </p:sp>
      <p:sp>
        <p:nvSpPr>
          <p:cNvPr id="239" name="Google Shape;239;p2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2720"/>
              <a:buChar char="•"/>
            </a:pPr>
            <a:r>
              <a:rPr lang="fr-MA" sz="2720"/>
              <a:t>La propriété de cohérence assure que chaque transaction amènera le système d'un état valide à un autre état valide. Tout changement dans la base de données doit être valide selon toutes les règles définies, incluant mais non limitées aux contraintes d'intégrité etc.</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SGBDR –ACID - Isolation</a:t>
            </a:r>
            <a:endParaRPr/>
          </a:p>
        </p:txBody>
      </p:sp>
      <p:sp>
        <p:nvSpPr>
          <p:cNvPr id="245" name="Google Shape;245;p25"/>
          <p:cNvSpPr txBox="1"/>
          <p:nvPr>
            <p:ph idx="1" type="body"/>
          </p:nvPr>
        </p:nvSpPr>
        <p:spPr>
          <a:xfrm>
            <a:off x="680321" y="2336873"/>
            <a:ext cx="10492504" cy="4111552"/>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2170"/>
              <a:buChar char="•"/>
            </a:pPr>
            <a:r>
              <a:rPr lang="fr-MA" sz="2170"/>
              <a:t>Toute transaction doit s'exécuter comme si elle était la seule sur le système. Aucune dépendance possible entre les transactions. </a:t>
            </a:r>
            <a:endParaRPr sz="2170"/>
          </a:p>
          <a:p>
            <a:pPr indent="-228600" lvl="0" marL="228600" rtl="0" algn="l">
              <a:lnSpc>
                <a:spcPct val="140000"/>
              </a:lnSpc>
              <a:spcBef>
                <a:spcPts val="1000"/>
              </a:spcBef>
              <a:spcAft>
                <a:spcPts val="0"/>
              </a:spcAft>
              <a:buClr>
                <a:schemeClr val="lt1"/>
              </a:buClr>
              <a:buSzPts val="2170"/>
              <a:buChar char="•"/>
            </a:pPr>
            <a:r>
              <a:rPr lang="fr-MA" sz="2170"/>
              <a:t>La propriété d'isolation assure que l'exécution simultanée de transactions produit le même état que celui qui serait obtenu par l'exécution en série des transactions. </a:t>
            </a:r>
            <a:endParaRPr sz="2170"/>
          </a:p>
          <a:p>
            <a:pPr indent="-228600" lvl="0" marL="228600" rtl="0" algn="l">
              <a:lnSpc>
                <a:spcPct val="140000"/>
              </a:lnSpc>
              <a:spcBef>
                <a:spcPts val="1000"/>
              </a:spcBef>
              <a:spcAft>
                <a:spcPts val="0"/>
              </a:spcAft>
              <a:buClr>
                <a:schemeClr val="lt1"/>
              </a:buClr>
              <a:buSzPts val="2170"/>
              <a:buChar char="•"/>
            </a:pPr>
            <a:r>
              <a:rPr lang="fr-MA" sz="2170"/>
              <a:t>Chaque transaction doit s'exécuter en isolation totale : si T1 et T2 s'exécutent simultanément, alors chacune doit demeurer indépendante de l'autre.</a:t>
            </a:r>
            <a:endParaRPr sz="217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SGBDR –ACID - Durability</a:t>
            </a:r>
            <a:endParaRPr/>
          </a:p>
        </p:txBody>
      </p:sp>
      <p:sp>
        <p:nvSpPr>
          <p:cNvPr id="251" name="Google Shape;251;p26"/>
          <p:cNvSpPr txBox="1"/>
          <p:nvPr>
            <p:ph idx="1" type="body"/>
          </p:nvPr>
        </p:nvSpPr>
        <p:spPr>
          <a:xfrm>
            <a:off x="680321" y="2336872"/>
            <a:ext cx="10749679" cy="3949627"/>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2170"/>
              <a:buChar char="•"/>
            </a:pPr>
            <a:r>
              <a:rPr lang="fr-MA" sz="2170"/>
              <a:t>La propriété de durabilité assure que lorsqu'une transaction a été confirmée, elle demeure enregistrée même à la suite d'une panne d'électricité, d'une panne de l'ordinateur ou d'un autre problème. </a:t>
            </a:r>
            <a:endParaRPr sz="2170"/>
          </a:p>
          <a:p>
            <a:pPr indent="-90804" lvl="0" marL="228600" rtl="0" algn="l">
              <a:lnSpc>
                <a:spcPct val="140000"/>
              </a:lnSpc>
              <a:spcBef>
                <a:spcPts val="200"/>
              </a:spcBef>
              <a:spcAft>
                <a:spcPts val="0"/>
              </a:spcAft>
              <a:buClr>
                <a:schemeClr val="lt1"/>
              </a:buClr>
              <a:buSzPts val="2170"/>
              <a:buNone/>
            </a:pPr>
            <a:r>
              <a:t/>
            </a:r>
            <a:endParaRPr sz="2170"/>
          </a:p>
          <a:p>
            <a:pPr indent="-228600" lvl="0" marL="228600" rtl="0" algn="l">
              <a:lnSpc>
                <a:spcPct val="140000"/>
              </a:lnSpc>
              <a:spcBef>
                <a:spcPts val="200"/>
              </a:spcBef>
              <a:spcAft>
                <a:spcPts val="0"/>
              </a:spcAft>
              <a:buClr>
                <a:schemeClr val="lt1"/>
              </a:buClr>
              <a:buSzPts val="2170"/>
              <a:buChar char="•"/>
            </a:pPr>
            <a:r>
              <a:rPr lang="fr-MA" sz="2170"/>
              <a:t>Par exemple, dans une base de données relationnelle, lorsqu'un groupe d'énoncés SQL a été exécuté, les résultats doivent être enregistrés de façon permanente, même dans le cas d'une panne immédiatement après l'exécution des énoncés.</a:t>
            </a:r>
            <a:endParaRPr sz="217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fr-MA"/>
              <a:t>Limites des bases de données relationnelles</a:t>
            </a:r>
            <a:endParaRPr/>
          </a:p>
        </p:txBody>
      </p:sp>
      <p:sp>
        <p:nvSpPr>
          <p:cNvPr id="257" name="Google Shape;257;p27"/>
          <p:cNvSpPr txBox="1"/>
          <p:nvPr>
            <p:ph idx="1" type="body"/>
          </p:nvPr>
        </p:nvSpPr>
        <p:spPr>
          <a:xfrm>
            <a:off x="680321" y="2336872"/>
            <a:ext cx="10654429" cy="4202823"/>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lt1"/>
              </a:buClr>
              <a:buSzPts val="1679"/>
              <a:buChar char="•"/>
            </a:pPr>
            <a:r>
              <a:rPr lang="fr-MA" sz="1679"/>
              <a:t>Problème lié à l’application des </a:t>
            </a:r>
            <a:r>
              <a:rPr b="1" lang="fr-MA" sz="1679"/>
              <a:t>propriétés</a:t>
            </a:r>
            <a:r>
              <a:rPr lang="fr-MA" sz="1679"/>
              <a:t> </a:t>
            </a:r>
            <a:r>
              <a:rPr b="1" lang="fr-MA" sz="1679"/>
              <a:t>ACID</a:t>
            </a:r>
            <a:r>
              <a:rPr lang="fr-MA" sz="1679"/>
              <a:t> en milieu </a:t>
            </a:r>
            <a:r>
              <a:rPr b="1" lang="fr-MA" sz="1679"/>
              <a:t>distribué</a:t>
            </a:r>
            <a:endParaRPr/>
          </a:p>
          <a:p>
            <a:pPr indent="-228600" lvl="1" marL="685800" rtl="0" algn="l">
              <a:lnSpc>
                <a:spcPct val="140000"/>
              </a:lnSpc>
              <a:spcBef>
                <a:spcPts val="500"/>
              </a:spcBef>
              <a:spcAft>
                <a:spcPts val="0"/>
              </a:spcAft>
              <a:buClr>
                <a:schemeClr val="lt1"/>
              </a:buClr>
              <a:buSzPts val="1400"/>
              <a:buChar char="•"/>
            </a:pPr>
            <a:r>
              <a:rPr lang="fr-MA" sz="1400"/>
              <a:t>La cohérence (consistency) est très difficile à assurer car cela exige que les serveurs doivent être des miroirs les uns des autres. Cela implique que :</a:t>
            </a:r>
            <a:endParaRPr/>
          </a:p>
          <a:p>
            <a:pPr indent="-203200" lvl="2" marL="1143000" rtl="0" algn="l">
              <a:lnSpc>
                <a:spcPct val="140000"/>
              </a:lnSpc>
              <a:spcBef>
                <a:spcPts val="500"/>
              </a:spcBef>
              <a:spcAft>
                <a:spcPts val="0"/>
              </a:spcAft>
              <a:buClr>
                <a:schemeClr val="lt1"/>
              </a:buClr>
              <a:buSzPts val="1400"/>
              <a:buChar char="•"/>
            </a:pPr>
            <a:r>
              <a:rPr lang="fr-MA" sz="1400"/>
              <a:t>Toutes les données de la base doivent être présentes sur chacun des serveur =&gt; Coût de stockage</a:t>
            </a:r>
            <a:endParaRPr/>
          </a:p>
          <a:p>
            <a:pPr indent="-203200" lvl="2" marL="1143000" rtl="0" algn="l">
              <a:lnSpc>
                <a:spcPct val="140000"/>
              </a:lnSpc>
              <a:spcBef>
                <a:spcPts val="500"/>
              </a:spcBef>
              <a:spcAft>
                <a:spcPts val="0"/>
              </a:spcAft>
              <a:buClr>
                <a:schemeClr val="lt1"/>
              </a:buClr>
              <a:buSzPts val="1400"/>
              <a:buChar char="•"/>
            </a:pPr>
            <a:r>
              <a:rPr lang="fr-MA" sz="1400"/>
              <a:t>Les délais des opérations d’insertion, modification et suppression peuvent devenir important car une modification sur un serveur implique la même modification sur tous les serveurs.</a:t>
            </a:r>
            <a:endParaRPr/>
          </a:p>
          <a:p>
            <a:pPr indent="-228600" lvl="0" marL="228600" rtl="0" algn="l">
              <a:lnSpc>
                <a:spcPct val="140000"/>
              </a:lnSpc>
              <a:spcBef>
                <a:spcPts val="1000"/>
              </a:spcBef>
              <a:spcAft>
                <a:spcPts val="0"/>
              </a:spcAft>
              <a:buClr>
                <a:schemeClr val="lt1"/>
              </a:buClr>
              <a:buSzPts val="1679"/>
              <a:buChar char="•"/>
            </a:pPr>
            <a:r>
              <a:rPr lang="fr-MA" sz="1679"/>
              <a:t>Problème de performance des requêtes utilisant des jointures</a:t>
            </a:r>
            <a:endParaRPr/>
          </a:p>
          <a:p>
            <a:pPr indent="-228600" lvl="0" marL="228600" rtl="0" algn="l">
              <a:lnSpc>
                <a:spcPct val="140000"/>
              </a:lnSpc>
              <a:spcBef>
                <a:spcPts val="1000"/>
              </a:spcBef>
              <a:spcAft>
                <a:spcPts val="0"/>
              </a:spcAft>
              <a:buClr>
                <a:schemeClr val="lt1"/>
              </a:buClr>
              <a:buSzPts val="1679"/>
              <a:buChar char="•"/>
            </a:pPr>
            <a:r>
              <a:rPr lang="fr-MA" sz="1679"/>
              <a:t>Problème lié à la gestion des objets hétérogènes</a:t>
            </a:r>
            <a:endParaRPr/>
          </a:p>
          <a:p>
            <a:pPr indent="-228600" lvl="0" marL="228600" rtl="0" algn="l">
              <a:lnSpc>
                <a:spcPct val="140000"/>
              </a:lnSpc>
              <a:spcBef>
                <a:spcPts val="1000"/>
              </a:spcBef>
              <a:spcAft>
                <a:spcPts val="0"/>
              </a:spcAft>
              <a:buClr>
                <a:schemeClr val="lt1"/>
              </a:buClr>
              <a:buSzPts val="1679"/>
              <a:buChar char="•"/>
            </a:pPr>
            <a:r>
              <a:rPr lang="fr-MA" sz="1679"/>
              <a:t>Types de données limités</a:t>
            </a:r>
            <a:endParaRPr/>
          </a:p>
          <a:p>
            <a:pPr indent="-228600" lvl="0" marL="228600" rtl="0" algn="l">
              <a:lnSpc>
                <a:spcPct val="140000"/>
              </a:lnSpc>
              <a:spcBef>
                <a:spcPts val="1000"/>
              </a:spcBef>
              <a:spcAft>
                <a:spcPts val="0"/>
              </a:spcAft>
              <a:buClr>
                <a:schemeClr val="lt1"/>
              </a:buClr>
              <a:buSzPts val="1679"/>
              <a:buChar char="•"/>
            </a:pPr>
            <a:r>
              <a:rPr lang="fr-MA" sz="1679"/>
              <a:t>Incompatibilité des types (App ⬄ SGBD)</a:t>
            </a:r>
            <a:endParaRPr/>
          </a:p>
          <a:p>
            <a:pPr indent="-121920" lvl="0" marL="228600" rtl="0" algn="l">
              <a:lnSpc>
                <a:spcPct val="140000"/>
              </a:lnSpc>
              <a:spcBef>
                <a:spcPts val="1000"/>
              </a:spcBef>
              <a:spcAft>
                <a:spcPts val="0"/>
              </a:spcAft>
              <a:buClr>
                <a:schemeClr val="lt1"/>
              </a:buClr>
              <a:buSzPts val="1680"/>
              <a:buNone/>
            </a:pPr>
            <a:r>
              <a:t/>
            </a:r>
            <a:endParaRPr sz="1679"/>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