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anoramique avec légende">
  <p:cSld name="Image panoramique avec légend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fr-FR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fr-FR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colonnes">
  <p:cSld name="3 colonne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1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1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1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1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colonnes d’image">
  <p:cSld name="3 colonnes d’imag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1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0" name="Google Shape;170;p1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1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3" name="Google Shape;173;p1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1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1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6" name="Google Shape;176;p1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6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44E20"/>
            </a:gs>
            <a:gs pos="50000">
              <a:srgbClr val="4F7530"/>
            </a:gs>
            <a:gs pos="100000">
              <a:srgbClr val="344E2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fr-FR"/>
              <a:t>MongoDB – les bases</a:t>
            </a:r>
            <a:endParaRPr/>
          </a:p>
        </p:txBody>
      </p:sp>
      <p:sp>
        <p:nvSpPr>
          <p:cNvPr id="203" name="Google Shape;203;p19"/>
          <p:cNvSpPr txBox="1"/>
          <p:nvPr>
            <p:ph idx="1" type="subTitle"/>
          </p:nvPr>
        </p:nvSpPr>
        <p:spPr>
          <a:xfrm>
            <a:off x="680322" y="4611756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fr-FR"/>
              <a:t>A. DAAIF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fr-FR"/>
              <a:t>ENSET Mohammedia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fr-FR"/>
              <a:t>Université Hassan II Casablanca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680321" y="2336873"/>
            <a:ext cx="9813507" cy="2779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fr-FR"/>
              <a:t>MongoDB est disponible en deux version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fr-FR"/>
              <a:t>Version Communautaire (Open source)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fr-FR"/>
              <a:t>Version Entreprise (Supports et fonctionnalités avancés)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fr-FR"/>
              <a:t>MongoDB est un SGBD orienté Documents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fr-FR"/>
              <a:t>Les enregistrements de MongoDB sont représentés par des documents JSON :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2468" y="4920343"/>
            <a:ext cx="4834487" cy="148045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/>
        </p:nvSpPr>
        <p:spPr>
          <a:xfrm>
            <a:off x="680321" y="4705079"/>
            <a:ext cx="6754622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fr-FR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Les documents (c'est-à-dire les objets) correspondent aux types de données natifs dans de nombreux langages de programmation.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fr-FR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Les documents imbriqués et les tableaux réduisent le besoin de jointures coûteuses.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/>
              <a:t>Fonctionnalités MongoDB</a:t>
            </a:r>
            <a:endParaRPr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680321" y="2336873"/>
            <a:ext cx="10376562" cy="4169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fr-FR"/>
              <a:t>Langage de requêtes riche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fr-FR"/>
              <a:t>Lecture/Ecriture (CRUD)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fr-FR"/>
              <a:t>L’agrégation de données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fr-FR"/>
              <a:t>Recherches basées sur le texte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fr-FR"/>
              <a:t>Requêtes </a:t>
            </a:r>
            <a:r>
              <a:rPr lang="fr-FR"/>
              <a:t>géo-spatiales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fr-FR"/>
              <a:t>Haute disponibilité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fr-FR"/>
              <a:t>Redondance de données (Rplica Sets)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fr-FR"/>
              <a:t>Reprise après </a:t>
            </a:r>
            <a:r>
              <a:rPr lang="fr-FR"/>
              <a:t>Échec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fr-FR"/>
              <a:t>Scalabilité horizontale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fr-FR"/>
              <a:t>La technique du </a:t>
            </a:r>
            <a:r>
              <a:rPr b="1" lang="fr-FR"/>
              <a:t>Sharding</a:t>
            </a:r>
            <a:r>
              <a:rPr lang="fr-FR"/>
              <a:t> permet de distribuer les données sur plusieurs nœuds d’un Cluster.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/>
              <a:t>Installation de MongoDB</a:t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259907" y="2385848"/>
            <a:ext cx="6950190" cy="430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rabicPeriod"/>
            </a:pPr>
            <a:r>
              <a:rPr lang="fr-FR"/>
              <a:t>Télécharger la version Entreprise de MongoDB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rabicPeriod"/>
            </a:pPr>
            <a:r>
              <a:rPr lang="fr-FR"/>
              <a:t>Exécuter l’installateur (.msi) pour windows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rabicPeriod"/>
            </a:pPr>
            <a:r>
              <a:rPr lang="fr-FR"/>
              <a:t>Choisir (ou non) le lancement de MongoDB en tant que service.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rabicPeriod"/>
            </a:pPr>
            <a:r>
              <a:rPr lang="fr-FR"/>
              <a:t>Vous pouvez modifier 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AutoNum type="arabicPeriod"/>
            </a:pPr>
            <a:r>
              <a:rPr lang="fr-FR"/>
              <a:t>Le nom du service,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AutoNum type="arabicPeriod"/>
            </a:pPr>
            <a:r>
              <a:rPr lang="fr-FR"/>
              <a:t>Le chemin ou sont stockées les données.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AutoNum type="arabicPeriod"/>
            </a:pPr>
            <a:r>
              <a:rPr lang="fr-FR"/>
              <a:t>Le répertoire de logs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AutoNum type="arabicPeriod"/>
            </a:pPr>
            <a:r>
              <a:rPr lang="fr-FR"/>
              <a:t>Ajouter le chemin du dossier bin à la variable d’environnement </a:t>
            </a:r>
            <a:r>
              <a:rPr b="1" lang="fr-FR"/>
              <a:t>Path</a:t>
            </a:r>
            <a:endParaRPr b="1"/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2019" y="2635294"/>
            <a:ext cx="4997224" cy="306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/>
              <a:t>Premier accès</a:t>
            </a:r>
            <a:endParaRPr/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539658" y="2717820"/>
            <a:ext cx="4947593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fr-FR" sz="3200"/>
              <a:t>On utilise mongo shell (</a:t>
            </a:r>
            <a:r>
              <a:rPr b="1" lang="fr-FR" sz="3200"/>
              <a:t>mongo.exe</a:t>
            </a:r>
            <a:r>
              <a:rPr lang="fr-FR" sz="3200"/>
              <a:t>) pour se connecter à l’instance local du serveur  mongoDB (</a:t>
            </a:r>
            <a:r>
              <a:rPr b="1" lang="fr-FR" sz="3200"/>
              <a:t>mongod.exe</a:t>
            </a:r>
            <a:r>
              <a:rPr lang="fr-FR" sz="3200"/>
              <a:t>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31" name="Google Shape;2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1128" y="2717820"/>
            <a:ext cx="6370872" cy="3917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/>
              <a:t>Structure des données</a:t>
            </a:r>
            <a:endParaRPr/>
          </a:p>
        </p:txBody>
      </p:sp>
      <p:sp>
        <p:nvSpPr>
          <p:cNvPr id="237" name="Google Shape;237;p24"/>
          <p:cNvSpPr txBox="1"/>
          <p:nvPr>
            <p:ph idx="1" type="body"/>
          </p:nvPr>
        </p:nvSpPr>
        <p:spPr>
          <a:xfrm>
            <a:off x="680321" y="2336873"/>
            <a:ext cx="4969365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-FR" sz="2800"/>
              <a:t>Mongodb gère plusieurs </a:t>
            </a:r>
            <a:r>
              <a:rPr b="1" lang="fr-FR" sz="2800"/>
              <a:t>Bases de données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-FR" sz="2800"/>
              <a:t>Chaque base de données contient plusieurs </a:t>
            </a:r>
            <a:r>
              <a:rPr b="1" lang="fr-FR" sz="2800"/>
              <a:t>collections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-FR" sz="2800"/>
              <a:t>Chaque collection contient plusieurs </a:t>
            </a:r>
            <a:r>
              <a:rPr b="1" lang="fr-FR" sz="2800"/>
              <a:t>documents</a:t>
            </a:r>
            <a:r>
              <a:rPr lang="fr-FR" sz="2800"/>
              <a:t> (objets)</a:t>
            </a:r>
            <a:endParaRPr sz="2800"/>
          </a:p>
        </p:txBody>
      </p:sp>
      <p:sp>
        <p:nvSpPr>
          <p:cNvPr id="238" name="Google Shape;238;p24"/>
          <p:cNvSpPr/>
          <p:nvPr/>
        </p:nvSpPr>
        <p:spPr>
          <a:xfrm>
            <a:off x="6063344" y="2579914"/>
            <a:ext cx="5758542" cy="39079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799B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Base de données</a:t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9" name="Google Shape;239;p24"/>
          <p:cNvGrpSpPr/>
          <p:nvPr/>
        </p:nvGrpSpPr>
        <p:grpSpPr>
          <a:xfrm>
            <a:off x="6810378" y="3367391"/>
            <a:ext cx="1915885" cy="2333018"/>
            <a:chOff x="6838952" y="3013608"/>
            <a:chExt cx="1915885" cy="2333018"/>
          </a:xfrm>
        </p:grpSpPr>
        <p:sp>
          <p:nvSpPr>
            <p:cNvPr id="240" name="Google Shape;240;p24"/>
            <p:cNvSpPr/>
            <p:nvPr/>
          </p:nvSpPr>
          <p:spPr>
            <a:xfrm>
              <a:off x="6838952" y="3013608"/>
              <a:ext cx="1915885" cy="2333018"/>
            </a:xfrm>
            <a:prstGeom prst="flowChartMagneticDisk">
              <a:avLst/>
            </a:prstGeom>
            <a:gradFill>
              <a:gsLst>
                <a:gs pos="0">
                  <a:srgbClr val="FBD8D3"/>
                </a:gs>
                <a:gs pos="100000">
                  <a:srgbClr val="F6A59A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Collection</a:t>
              </a:r>
              <a:endPara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7162801" y="4394732"/>
              <a:ext cx="293914" cy="495300"/>
            </a:xfrm>
            <a:prstGeom prst="brace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7685315" y="4394732"/>
              <a:ext cx="293914" cy="495300"/>
            </a:xfrm>
            <a:prstGeom prst="brace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8240486" y="4416503"/>
              <a:ext cx="293914" cy="495300"/>
            </a:xfrm>
            <a:prstGeom prst="brace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44" name="Google Shape;244;p24"/>
          <p:cNvGrpSpPr/>
          <p:nvPr/>
        </p:nvGrpSpPr>
        <p:grpSpPr>
          <a:xfrm>
            <a:off x="9505952" y="3367391"/>
            <a:ext cx="1915885" cy="2333018"/>
            <a:chOff x="6838952" y="3013608"/>
            <a:chExt cx="1915885" cy="2333018"/>
          </a:xfrm>
        </p:grpSpPr>
        <p:sp>
          <p:nvSpPr>
            <p:cNvPr id="245" name="Google Shape;245;p24"/>
            <p:cNvSpPr/>
            <p:nvPr/>
          </p:nvSpPr>
          <p:spPr>
            <a:xfrm>
              <a:off x="6838952" y="3013608"/>
              <a:ext cx="1915885" cy="2333018"/>
            </a:xfrm>
            <a:prstGeom prst="flowChartMagneticDisk">
              <a:avLst/>
            </a:prstGeom>
            <a:gradFill>
              <a:gsLst>
                <a:gs pos="0">
                  <a:srgbClr val="FBD8D3"/>
                </a:gs>
                <a:gs pos="100000">
                  <a:srgbClr val="F6A59A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Collection</a:t>
              </a:r>
              <a:endPara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7162801" y="4394732"/>
              <a:ext cx="293914" cy="495300"/>
            </a:xfrm>
            <a:prstGeom prst="brace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7685315" y="4394732"/>
              <a:ext cx="293914" cy="495300"/>
            </a:xfrm>
            <a:prstGeom prst="brace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8240486" y="4416503"/>
              <a:ext cx="293914" cy="495300"/>
            </a:xfrm>
            <a:prstGeom prst="brace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9" name="Google Shape;249;p24"/>
          <p:cNvSpPr/>
          <p:nvPr/>
        </p:nvSpPr>
        <p:spPr>
          <a:xfrm>
            <a:off x="3400423" y="5718777"/>
            <a:ext cx="2456092" cy="43482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80918" y="-180229"/>
                </a:moveTo>
                <a:lnTo>
                  <a:pt x="140620" y="-82646"/>
                </a:lnTo>
                <a:lnTo>
                  <a:pt x="121108" y="44875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Documents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/>
              <a:t>Opérations de bases</a:t>
            </a:r>
            <a:endParaRPr/>
          </a:p>
        </p:txBody>
      </p: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322969" y="2217131"/>
            <a:ext cx="5258023" cy="4282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fr-FR" sz="2800"/>
              <a:t>show dbs </a:t>
            </a:r>
            <a:r>
              <a:rPr lang="fr-FR" sz="2800"/>
              <a:t>-&gt; affiche les bases de données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fr-FR" sz="2800"/>
              <a:t>use dbname </a:t>
            </a:r>
            <a:r>
              <a:rPr lang="fr-FR" sz="2800"/>
              <a:t>-&gt; sélectionne la DB « </a:t>
            </a:r>
            <a:r>
              <a:rPr b="1" lang="fr-FR" sz="2800"/>
              <a:t>dbname</a:t>
            </a:r>
            <a:r>
              <a:rPr lang="fr-FR" sz="2800"/>
              <a:t> » ou la crée si elle n’existe pas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fr-FR" sz="2800"/>
              <a:t>show collections </a:t>
            </a:r>
            <a:r>
              <a:rPr lang="fr-FR" sz="2800"/>
              <a:t>-&gt; affiche les collections de la DB courante.</a:t>
            </a:r>
            <a:endParaRPr sz="2800"/>
          </a:p>
        </p:txBody>
      </p:sp>
      <p:pic>
        <p:nvPicPr>
          <p:cNvPr id="256" name="Google Shape;2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6132" y="2217131"/>
            <a:ext cx="6203218" cy="4282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fr-FR"/>
              <a:t>Lecture et </a:t>
            </a:r>
            <a:r>
              <a:rPr lang="fr-FR"/>
              <a:t>Écriture</a:t>
            </a:r>
            <a:r>
              <a:rPr lang="fr-FR"/>
              <a:t> CRUD</a:t>
            </a:r>
            <a:endParaRPr/>
          </a:p>
        </p:txBody>
      </p:sp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680321" y="2175642"/>
            <a:ext cx="9613861" cy="4456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fr-FR"/>
              <a:t>Lecture 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fr-FR"/>
              <a:t>db.maCollection.</a:t>
            </a:r>
            <a:r>
              <a:rPr b="1" lang="fr-FR"/>
              <a:t>find</a:t>
            </a:r>
            <a:r>
              <a:rPr lang="fr-FR"/>
              <a:t>({})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fr-FR"/>
              <a:t>Mise à jour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fr-FR"/>
              <a:t>db.maCollection.upadateOne()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fr-FR"/>
              <a:t>db.maCollection.upadateMany()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fr-FR"/>
              <a:t>db.maCollection.replaceOne()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fr-FR"/>
              <a:t>Suppression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fr-FR"/>
              <a:t>db.maCollection.deleteOne()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fr-FR"/>
              <a:t>db.maCollection.deleteMany()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fr-FR"/>
              <a:t>Ajout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fr-FR"/>
              <a:t>db.maCollection.insertOne()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fr-FR"/>
              <a:t>db.maCollection.inserMany()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