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0"/>
  </p:notesMasterIdLst>
  <p:sldIdLst>
    <p:sldId id="256" r:id="rId2"/>
    <p:sldId id="347" r:id="rId3"/>
    <p:sldId id="257" r:id="rId4"/>
    <p:sldId id="258" r:id="rId5"/>
    <p:sldId id="259" r:id="rId6"/>
    <p:sldId id="348" r:id="rId7"/>
    <p:sldId id="260" r:id="rId8"/>
    <p:sldId id="263" r:id="rId9"/>
    <p:sldId id="261" r:id="rId10"/>
    <p:sldId id="262"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22" r:id="rId66"/>
    <p:sldId id="346" r:id="rId67"/>
    <p:sldId id="331" r:id="rId68"/>
    <p:sldId id="332" r:id="rId69"/>
    <p:sldId id="333" r:id="rId70"/>
    <p:sldId id="336" r:id="rId71"/>
    <p:sldId id="335" r:id="rId72"/>
    <p:sldId id="338" r:id="rId73"/>
    <p:sldId id="337" r:id="rId74"/>
    <p:sldId id="334" r:id="rId75"/>
    <p:sldId id="339" r:id="rId76"/>
    <p:sldId id="341" r:id="rId77"/>
    <p:sldId id="345" r:id="rId78"/>
    <p:sldId id="340" r:id="rId79"/>
    <p:sldId id="343" r:id="rId80"/>
    <p:sldId id="344" r:id="rId81"/>
    <p:sldId id="323" r:id="rId82"/>
    <p:sldId id="325" r:id="rId83"/>
    <p:sldId id="324" r:id="rId84"/>
    <p:sldId id="326" r:id="rId85"/>
    <p:sldId id="327" r:id="rId86"/>
    <p:sldId id="329" r:id="rId87"/>
    <p:sldId id="330" r:id="rId88"/>
    <p:sldId id="319" r:id="rId8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D0183909-BF67-4D67-9E12-DC549FE5897E}" type="datetimeFigureOut">
              <a:rPr lang="ar-SA" smtClean="0"/>
              <a:t>19/04/1446</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67414CAC-B54A-4445-A672-021B11D571E0}" type="slidenum">
              <a:rPr lang="ar-SA" smtClean="0"/>
              <a:t>‹N°›</a:t>
            </a:fld>
            <a:endParaRPr lang="ar-SA"/>
          </a:p>
        </p:txBody>
      </p:sp>
    </p:spTree>
    <p:extLst>
      <p:ext uri="{BB962C8B-B14F-4D97-AF65-F5344CB8AC3E}">
        <p14:creationId xmlns:p14="http://schemas.microsoft.com/office/powerpoint/2010/main" val="152648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BD1143F-AC8E-4E68-813A-E6CD32BEA85A}" type="datetime1">
              <a:rPr lang="en-US" smtClean="0"/>
              <a:t>10/22/2024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Pr. RETAL SARA                                                                                UML</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59963F-9560-4797-91B5-B69C3503A5C4}" type="datetime1">
              <a:rPr lang="en-US" smtClean="0"/>
              <a:t>10/22/2024</a:t>
            </a:fld>
            <a:endParaRPr lang="en-US" dirty="0"/>
          </a:p>
        </p:txBody>
      </p:sp>
      <p:sp>
        <p:nvSpPr>
          <p:cNvPr id="5" name="Footer Placeholder 4"/>
          <p:cNvSpPr>
            <a:spLocks noGrp="1"/>
          </p:cNvSpPr>
          <p:nvPr>
            <p:ph type="ftr" sz="quarter" idx="11"/>
          </p:nvPr>
        </p:nvSpPr>
        <p:spPr/>
        <p:txBody>
          <a:bodyPr/>
          <a:lstStyle/>
          <a:p>
            <a:r>
              <a:rPr lang="en-US"/>
              <a:t>Pr. RETAL SARA                                                                                UML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8CBC446-8186-43AB-94E1-0BB760F483AD}" type="datetime1">
              <a:rPr lang="en-US" smtClean="0"/>
              <a:t>10/22/2024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a:t>Pr. RETAL SARA                                                                                UML</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559E1-707F-4968-A4CB-4CBB15B839A9}" type="datetime1">
              <a:rPr lang="en-US" smtClean="0"/>
              <a:t>10/22/2024</a:t>
            </a:fld>
            <a:endParaRPr lang="en-US" dirty="0"/>
          </a:p>
        </p:txBody>
      </p:sp>
      <p:sp>
        <p:nvSpPr>
          <p:cNvPr id="5" name="Footer Placeholder 4"/>
          <p:cNvSpPr>
            <a:spLocks noGrp="1"/>
          </p:cNvSpPr>
          <p:nvPr>
            <p:ph type="ftr" sz="quarter" idx="11"/>
          </p:nvPr>
        </p:nvSpPr>
        <p:spPr/>
        <p:txBody>
          <a:bodyPr/>
          <a:lstStyle/>
          <a:p>
            <a:r>
              <a:rPr lang="en-US"/>
              <a:t>Pr. RETAL SARA                                                                                UML</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E489CFE-CABD-4921-AB5E-A8B6E925CB3C}" type="datetime1">
              <a:rPr lang="en-US" smtClean="0"/>
              <a:t>10/22/2024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Pr. RETAL SARA                                                                                UML</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7A2A6A-5B8A-49F7-9D28-F4C454359144}" type="datetime1">
              <a:rPr lang="en-US" smtClean="0"/>
              <a:t>10/22/2024</a:t>
            </a:fld>
            <a:endParaRPr lang="en-US" dirty="0"/>
          </a:p>
        </p:txBody>
      </p:sp>
      <p:sp>
        <p:nvSpPr>
          <p:cNvPr id="6" name="Footer Placeholder 5"/>
          <p:cNvSpPr>
            <a:spLocks noGrp="1"/>
          </p:cNvSpPr>
          <p:nvPr>
            <p:ph type="ftr" sz="quarter" idx="11"/>
          </p:nvPr>
        </p:nvSpPr>
        <p:spPr/>
        <p:txBody>
          <a:bodyPr/>
          <a:lstStyle/>
          <a:p>
            <a:r>
              <a:rPr lang="en-US"/>
              <a:t>Pr. RETAL SARA                                                                                UML</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FE2AC6-FB20-4CB0-BD2C-FBDB0320EE2C}" type="datetime1">
              <a:rPr lang="en-US" smtClean="0"/>
              <a:t>10/22/2024</a:t>
            </a:fld>
            <a:endParaRPr lang="en-US" dirty="0"/>
          </a:p>
        </p:txBody>
      </p:sp>
      <p:sp>
        <p:nvSpPr>
          <p:cNvPr id="8" name="Footer Placeholder 7"/>
          <p:cNvSpPr>
            <a:spLocks noGrp="1"/>
          </p:cNvSpPr>
          <p:nvPr>
            <p:ph type="ftr" sz="quarter" idx="11"/>
          </p:nvPr>
        </p:nvSpPr>
        <p:spPr/>
        <p:txBody>
          <a:bodyPr/>
          <a:lstStyle/>
          <a:p>
            <a:r>
              <a:rPr lang="en-US"/>
              <a:t>Pr. RETAL SARA                                                                                UML</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97A122-C2B4-4C40-BD33-FCA6604BFB09}" type="datetime1">
              <a:rPr lang="en-US" smtClean="0"/>
              <a:t>10/22/2024</a:t>
            </a:fld>
            <a:endParaRPr lang="en-US" dirty="0"/>
          </a:p>
        </p:txBody>
      </p:sp>
      <p:sp>
        <p:nvSpPr>
          <p:cNvPr id="4" name="Footer Placeholder 3"/>
          <p:cNvSpPr>
            <a:spLocks noGrp="1"/>
          </p:cNvSpPr>
          <p:nvPr>
            <p:ph type="ftr" sz="quarter" idx="11"/>
          </p:nvPr>
        </p:nvSpPr>
        <p:spPr/>
        <p:txBody>
          <a:bodyPr/>
          <a:lstStyle/>
          <a:p>
            <a:r>
              <a:rPr lang="en-US"/>
              <a:t>Pr. RETAL SARA                                                                                UML</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B21569-34A5-4341-9C3A-287CD29AEA51}" type="datetime1">
              <a:rPr lang="en-US" smtClean="0"/>
              <a:t>10/22/2024</a:t>
            </a:fld>
            <a:endParaRPr lang="en-US" dirty="0"/>
          </a:p>
        </p:txBody>
      </p:sp>
      <p:sp>
        <p:nvSpPr>
          <p:cNvPr id="3" name="Footer Placeholder 2"/>
          <p:cNvSpPr>
            <a:spLocks noGrp="1"/>
          </p:cNvSpPr>
          <p:nvPr>
            <p:ph type="ftr" sz="quarter" idx="11"/>
          </p:nvPr>
        </p:nvSpPr>
        <p:spPr/>
        <p:txBody>
          <a:bodyPr/>
          <a:lstStyle/>
          <a:p>
            <a:r>
              <a:rPr lang="en-US"/>
              <a:t>Pr. RETAL SARA                                                                                UML</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C279EFB-7C6F-4960-9841-6DBBC9B088C2}" type="datetime1">
              <a:rPr lang="en-US" smtClean="0"/>
              <a:t>10/22/2024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Pr. RETAL SARA                                                                                UML</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2F11EC2-06D8-42F5-B85C-4A22ABBB1E3F}" type="datetime1">
              <a:rPr lang="en-US" smtClean="0"/>
              <a:t>10/22/2024</a:t>
            </a:fld>
            <a:endParaRPr lang="en-US" dirty="0"/>
          </a:p>
        </p:txBody>
      </p:sp>
      <p:sp>
        <p:nvSpPr>
          <p:cNvPr id="6" name="Footer Placeholder 5"/>
          <p:cNvSpPr>
            <a:spLocks noGrp="1"/>
          </p:cNvSpPr>
          <p:nvPr>
            <p:ph type="ftr" sz="quarter" idx="11"/>
          </p:nvPr>
        </p:nvSpPr>
        <p:spPr/>
        <p:txBody>
          <a:bodyPr/>
          <a:lstStyle/>
          <a:p>
            <a:r>
              <a:rPr lang="en-US"/>
              <a:t>Pr. RETAL SARA                                                                                UML</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ECAD496-B956-4A5C-B8EB-702F38FFF7F3}" type="datetime1">
              <a:rPr lang="en-US" smtClean="0"/>
              <a:t>10/22/2024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Pr. RETAL SARA                                                                                UML</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1" eaLnBrk="1" latinLnBrk="0" hangingPunct="1">
        <a:spcBef>
          <a:spcPct val="0"/>
        </a:spcBef>
        <a:buNone/>
        <a:defRPr sz="2800" b="0" kern="1200" cap="all">
          <a:solidFill>
            <a:schemeClr val="bg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www.lucidchart.com/pages/fr/diagramme-de-classes-uml"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fr-FR" dirty="0"/>
              <a:t>UML : </a:t>
            </a:r>
            <a:br>
              <a:rPr lang="fr-FR" dirty="0"/>
            </a:br>
            <a:r>
              <a:rPr lang="fr-FR" dirty="0"/>
              <a:t>diagramme de classes</a:t>
            </a:r>
            <a:endParaRPr lang="ar-SA" dirty="0"/>
          </a:p>
        </p:txBody>
      </p:sp>
      <p:sp>
        <p:nvSpPr>
          <p:cNvPr id="3" name="Subtitle 2"/>
          <p:cNvSpPr>
            <a:spLocks noGrp="1"/>
          </p:cNvSpPr>
          <p:nvPr>
            <p:ph type="subTitle" idx="1"/>
          </p:nvPr>
        </p:nvSpPr>
        <p:spPr/>
        <p:txBody>
          <a:bodyPr/>
          <a:lstStyle/>
          <a:p>
            <a:endParaRPr lang="ar-SA"/>
          </a:p>
        </p:txBody>
      </p:sp>
      <p:pic>
        <p:nvPicPr>
          <p:cNvPr id="1026" name="Picture 2" descr="Cycle d'ingénieur ENSET Mohammedia 2023-20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829" y="3678064"/>
            <a:ext cx="4168230" cy="22128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flipH="1">
            <a:off x="7055829" y="5034013"/>
            <a:ext cx="3076304" cy="461665"/>
          </a:xfrm>
          <a:prstGeom prst="rect">
            <a:avLst/>
          </a:prstGeom>
          <a:noFill/>
        </p:spPr>
        <p:txBody>
          <a:bodyPr wrap="square" rtlCol="1">
            <a:spAutoFit/>
          </a:bodyPr>
          <a:lstStyle/>
          <a:p>
            <a:r>
              <a:rPr lang="en-US" sz="2400" dirty="0">
                <a:solidFill>
                  <a:schemeClr val="bg1"/>
                </a:solidFill>
              </a:rPr>
              <a:t>Pr. SARA RETAL </a:t>
            </a:r>
            <a:endParaRPr lang="ar-SA" sz="2400" dirty="0">
              <a:solidFill>
                <a:schemeClr val="bg1"/>
              </a:solidFill>
            </a:endParaRPr>
          </a:p>
        </p:txBody>
      </p:sp>
      <p:pic>
        <p:nvPicPr>
          <p:cNvPr id="1028" name="Picture 4" descr="UML (informatique) — Wikipé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8912" y="600581"/>
            <a:ext cx="3181734" cy="23147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010205" y="3623115"/>
            <a:ext cx="6096000" cy="1015663"/>
          </a:xfrm>
          <a:prstGeom prst="rect">
            <a:avLst/>
          </a:prstGeom>
        </p:spPr>
        <p:txBody>
          <a:bodyPr>
            <a:spAutoFit/>
          </a:bodyPr>
          <a:lstStyle/>
          <a:p>
            <a:pPr algn="ctr"/>
            <a:r>
              <a:rPr lang="fr-FR" b="1" dirty="0">
                <a:solidFill>
                  <a:schemeClr val="bg1"/>
                </a:solidFill>
              </a:rPr>
              <a:t>2 </a:t>
            </a:r>
            <a:r>
              <a:rPr lang="fr-FR" b="1" baseline="30000" dirty="0" err="1">
                <a:solidFill>
                  <a:schemeClr val="bg1"/>
                </a:solidFill>
              </a:rPr>
              <a:t>ème</a:t>
            </a:r>
            <a:r>
              <a:rPr lang="fr-FR" b="1" baseline="30000" dirty="0">
                <a:solidFill>
                  <a:schemeClr val="bg1"/>
                </a:solidFill>
              </a:rPr>
              <a:t>  </a:t>
            </a:r>
            <a:r>
              <a:rPr lang="fr-FR" b="1" dirty="0">
                <a:solidFill>
                  <a:schemeClr val="bg1"/>
                </a:solidFill>
              </a:rPr>
              <a:t>année Cycle Ingénieur</a:t>
            </a:r>
          </a:p>
          <a:p>
            <a:pPr algn="ctr"/>
            <a:endParaRPr lang="fr-FR" b="1" dirty="0">
              <a:solidFill>
                <a:schemeClr val="bg1"/>
              </a:solidFill>
            </a:endParaRPr>
          </a:p>
          <a:p>
            <a:pPr algn="ctr"/>
            <a:r>
              <a:rPr lang="fr-FR" b="1" baseline="30000" dirty="0">
                <a:solidFill>
                  <a:schemeClr val="bg1"/>
                </a:solidFill>
              </a:rPr>
              <a:t>    GLSID 2, ICCN 2 &amp; IIBDCC 2 </a:t>
            </a:r>
          </a:p>
          <a:p>
            <a:pPr algn="ctr"/>
            <a:r>
              <a:rPr lang="fr-FR" b="1" baseline="30000" dirty="0">
                <a:solidFill>
                  <a:schemeClr val="bg1"/>
                </a:solidFill>
              </a:rPr>
              <a:t>2024/2025</a:t>
            </a:r>
          </a:p>
        </p:txBody>
      </p:sp>
      <p:sp>
        <p:nvSpPr>
          <p:cNvPr id="8" name="Slide Number Placeholder 7"/>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740617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Qu’est ce </a:t>
            </a:r>
            <a:r>
              <a:rPr lang="fr-FR" dirty="0" err="1"/>
              <a:t>q’une</a:t>
            </a:r>
            <a:r>
              <a:rPr lang="fr-FR" dirty="0"/>
              <a:t> Classe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
        <p:nvSpPr>
          <p:cNvPr id="6" name="Espace réservé du texte 2">
            <a:extLst>
              <a:ext uri="{FF2B5EF4-FFF2-40B4-BE49-F238E27FC236}">
                <a16:creationId xmlns:a16="http://schemas.microsoft.com/office/drawing/2014/main" id="{DB9C4B2C-DA1F-2477-DE39-267EDDD8D7DB}"/>
              </a:ext>
            </a:extLst>
          </p:cNvPr>
          <p:cNvSpPr txBox="1">
            <a:spLocks/>
          </p:cNvSpPr>
          <p:nvPr/>
        </p:nvSpPr>
        <p:spPr>
          <a:xfrm>
            <a:off x="1338425" y="2059896"/>
            <a:ext cx="6279829"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l" rtl="0">
              <a:buNone/>
            </a:pPr>
            <a:r>
              <a:rPr lang="fr-FR" dirty="0">
                <a:latin typeface="Tw Cen MT" panose="020B0602020104020603" pitchFamily="34" charset="0"/>
              </a:rPr>
              <a:t>Les classes sont représentées par des rectangles compartimentés :</a:t>
            </a:r>
          </a:p>
          <a:p>
            <a:pPr marL="0" indent="0" algn="l" rtl="0">
              <a:buNone/>
            </a:pPr>
            <a:r>
              <a:rPr lang="fr-FR" sz="1800" dirty="0">
                <a:latin typeface="Tw Cen MT" panose="020B0602020104020603" pitchFamily="34" charset="0"/>
              </a:rPr>
              <a:t>le 1er compartiment représente le nom de la classe</a:t>
            </a:r>
          </a:p>
          <a:p>
            <a:pPr marL="0" indent="0" algn="l" rtl="0">
              <a:buNone/>
            </a:pPr>
            <a:r>
              <a:rPr lang="fr-FR" sz="1800" dirty="0">
                <a:latin typeface="Tw Cen MT" panose="020B0602020104020603" pitchFamily="34" charset="0"/>
              </a:rPr>
              <a:t>le 2ème compartiment représente les attributs de la classe</a:t>
            </a:r>
          </a:p>
          <a:p>
            <a:pPr marL="0" indent="0" algn="l" rtl="0">
              <a:buNone/>
            </a:pPr>
            <a:r>
              <a:rPr lang="fr-FR" sz="1800" dirty="0">
                <a:latin typeface="Tw Cen MT" panose="020B0602020104020603" pitchFamily="34" charset="0"/>
              </a:rPr>
              <a:t>le 3ème compartiment représente les opérations de la classe</a:t>
            </a:r>
            <a:endParaRPr lang="fr-MA" dirty="0">
              <a:solidFill>
                <a:srgbClr val="000000"/>
              </a:solidFill>
              <a:latin typeface="Tw Cen MT" panose="020B0602020104020603" pitchFamily="34" charset="0"/>
            </a:endParaRPr>
          </a:p>
          <a:p>
            <a:pPr marL="0" indent="0" algn="l" rtl="0">
              <a:buNone/>
            </a:pPr>
            <a:r>
              <a:rPr lang="fr-FR" dirty="0">
                <a:latin typeface="Tw Cen MT" panose="020B0602020104020603" pitchFamily="34" charset="0"/>
              </a:rPr>
              <a:t>On peut ne pas visualiser les attributs et/ou les opérations, afin de ne pas alourdir inutilement le schéma. </a:t>
            </a:r>
            <a:endParaRPr lang="fr-FR" dirty="0">
              <a:solidFill>
                <a:srgbClr val="000000"/>
              </a:solidFill>
              <a:latin typeface="Tw Cen MT" panose="020B0602020104020603" pitchFamily="34" charset="0"/>
            </a:endParaRPr>
          </a:p>
          <a:p>
            <a:pPr algn="l" rtl="0"/>
            <a:endParaRPr lang="fr-MA" dirty="0">
              <a:latin typeface="Tw Cen MT" panose="020B0602020104020603" pitchFamily="34" charset="0"/>
            </a:endParaRPr>
          </a:p>
        </p:txBody>
      </p:sp>
      <p:pic>
        <p:nvPicPr>
          <p:cNvPr id="7" name="Image 5">
            <a:extLst>
              <a:ext uri="{FF2B5EF4-FFF2-40B4-BE49-F238E27FC236}">
                <a16:creationId xmlns:a16="http://schemas.microsoft.com/office/drawing/2014/main" id="{9A284981-7C53-533B-8F0B-88980CBDDC87}"/>
              </a:ext>
            </a:extLst>
          </p:cNvPr>
          <p:cNvPicPr>
            <a:picLocks noChangeAspect="1"/>
          </p:cNvPicPr>
          <p:nvPr/>
        </p:nvPicPr>
        <p:blipFill>
          <a:blip r:embed="rId2"/>
          <a:stretch>
            <a:fillRect/>
          </a:stretch>
        </p:blipFill>
        <p:spPr>
          <a:xfrm>
            <a:off x="7887345" y="2979980"/>
            <a:ext cx="1631810" cy="1365175"/>
          </a:xfrm>
          <a:prstGeom prst="rect">
            <a:avLst/>
          </a:prstGeom>
        </p:spPr>
      </p:pic>
      <p:graphicFrame>
        <p:nvGraphicFramePr>
          <p:cNvPr id="8" name="Tableau 6">
            <a:extLst>
              <a:ext uri="{FF2B5EF4-FFF2-40B4-BE49-F238E27FC236}">
                <a16:creationId xmlns:a16="http://schemas.microsoft.com/office/drawing/2014/main" id="{126F1AD9-837B-0914-719B-20536C76E4A9}"/>
              </a:ext>
            </a:extLst>
          </p:cNvPr>
          <p:cNvGraphicFramePr>
            <a:graphicFrameLocks noGrp="1"/>
          </p:cNvGraphicFramePr>
          <p:nvPr>
            <p:extLst>
              <p:ext uri="{D42A27DB-BD31-4B8C-83A1-F6EECF244321}">
                <p14:modId xmlns:p14="http://schemas.microsoft.com/office/powerpoint/2010/main" val="1535836772"/>
              </p:ext>
            </p:extLst>
          </p:nvPr>
        </p:nvGraphicFramePr>
        <p:xfrm>
          <a:off x="1983142" y="5214457"/>
          <a:ext cx="1584176" cy="1112520"/>
        </p:xfrm>
        <a:graphic>
          <a:graphicData uri="http://schemas.openxmlformats.org/drawingml/2006/table">
            <a:tbl>
              <a:tblPr firstRow="1" bandRow="1"/>
              <a:tblGrid>
                <a:gridCol w="1584176">
                  <a:extLst>
                    <a:ext uri="{9D8B030D-6E8A-4147-A177-3AD203B41FA5}">
                      <a16:colId xmlns:a16="http://schemas.microsoft.com/office/drawing/2014/main" val="1917613660"/>
                    </a:ext>
                  </a:extLst>
                </a:gridCol>
              </a:tblGrid>
              <a:tr h="370840">
                <a:tc>
                  <a:txBody>
                    <a:bodyPr/>
                    <a:lstStyle/>
                    <a:p>
                      <a:r>
                        <a:rPr lang="fr-MA" sz="1600" dirty="0" err="1">
                          <a:latin typeface="Tw Cen MT" panose="020B0602020104020603" pitchFamily="34" charset="0"/>
                        </a:rPr>
                        <a:t>NomDeLaClasse</a:t>
                      </a:r>
                      <a:endParaRPr lang="fr-MA" sz="1600" dirty="0">
                        <a:latin typeface="Tw Cen MT" panose="020B0602020104020603" pitchFamily="34" charset="0"/>
                      </a:endParaRPr>
                    </a:p>
                  </a:txBody>
                  <a:tcPr/>
                </a:tc>
                <a:extLst>
                  <a:ext uri="{0D108BD9-81ED-4DB2-BD59-A6C34878D82A}">
                    <a16:rowId xmlns:a16="http://schemas.microsoft.com/office/drawing/2014/main" val="2914284066"/>
                  </a:ext>
                </a:extLst>
              </a:tr>
              <a:tr h="370840">
                <a:tc>
                  <a:txBody>
                    <a:bodyPr/>
                    <a:lstStyle/>
                    <a:p>
                      <a:r>
                        <a:rPr lang="fr-MA" sz="1600" dirty="0">
                          <a:latin typeface="Tw Cen MT" panose="020B0602020104020603" pitchFamily="34" charset="0"/>
                        </a:rPr>
                        <a:t>Attributs</a:t>
                      </a:r>
                    </a:p>
                  </a:txBody>
                  <a:tcPr/>
                </a:tc>
                <a:extLst>
                  <a:ext uri="{0D108BD9-81ED-4DB2-BD59-A6C34878D82A}">
                    <a16:rowId xmlns:a16="http://schemas.microsoft.com/office/drawing/2014/main" val="573789088"/>
                  </a:ext>
                </a:extLst>
              </a:tr>
              <a:tr h="370840">
                <a:tc>
                  <a:txBody>
                    <a:bodyPr/>
                    <a:lstStyle/>
                    <a:p>
                      <a:r>
                        <a:rPr lang="fr-MA" sz="1600" dirty="0">
                          <a:latin typeface="Tw Cen MT" panose="020B0602020104020603" pitchFamily="34" charset="0"/>
                        </a:rPr>
                        <a:t>Opérations</a:t>
                      </a:r>
                    </a:p>
                  </a:txBody>
                  <a:tcPr/>
                </a:tc>
                <a:extLst>
                  <a:ext uri="{0D108BD9-81ED-4DB2-BD59-A6C34878D82A}">
                    <a16:rowId xmlns:a16="http://schemas.microsoft.com/office/drawing/2014/main" val="2989150436"/>
                  </a:ext>
                </a:extLst>
              </a:tr>
            </a:tbl>
          </a:graphicData>
        </a:graphic>
      </p:graphicFrame>
      <p:graphicFrame>
        <p:nvGraphicFramePr>
          <p:cNvPr id="9" name="Tableau 7">
            <a:extLst>
              <a:ext uri="{FF2B5EF4-FFF2-40B4-BE49-F238E27FC236}">
                <a16:creationId xmlns:a16="http://schemas.microsoft.com/office/drawing/2014/main" id="{2B6D8F97-5200-C788-7D82-7253657D87E4}"/>
              </a:ext>
            </a:extLst>
          </p:cNvPr>
          <p:cNvGraphicFramePr>
            <a:graphicFrameLocks noGrp="1"/>
          </p:cNvGraphicFramePr>
          <p:nvPr>
            <p:extLst>
              <p:ext uri="{D42A27DB-BD31-4B8C-83A1-F6EECF244321}">
                <p14:modId xmlns:p14="http://schemas.microsoft.com/office/powerpoint/2010/main" val="3898130670"/>
              </p:ext>
            </p:extLst>
          </p:nvPr>
        </p:nvGraphicFramePr>
        <p:xfrm>
          <a:off x="3686252" y="5214457"/>
          <a:ext cx="1584176" cy="741680"/>
        </p:xfrm>
        <a:graphic>
          <a:graphicData uri="http://schemas.openxmlformats.org/drawingml/2006/table">
            <a:tbl>
              <a:tblPr firstRow="1" bandRow="1"/>
              <a:tblGrid>
                <a:gridCol w="1584176">
                  <a:extLst>
                    <a:ext uri="{9D8B030D-6E8A-4147-A177-3AD203B41FA5}">
                      <a16:colId xmlns:a16="http://schemas.microsoft.com/office/drawing/2014/main" val="1917613660"/>
                    </a:ext>
                  </a:extLst>
                </a:gridCol>
              </a:tblGrid>
              <a:tr h="370840">
                <a:tc>
                  <a:txBody>
                    <a:bodyPr/>
                    <a:lstStyle/>
                    <a:p>
                      <a:r>
                        <a:rPr lang="fr-MA" sz="1600" dirty="0" err="1">
                          <a:latin typeface="Tw Cen MT" panose="020B0602020104020603" pitchFamily="34" charset="0"/>
                        </a:rPr>
                        <a:t>NomDeLaClasse</a:t>
                      </a:r>
                      <a:endParaRPr lang="fr-MA" sz="1600" dirty="0">
                        <a:latin typeface="Tw Cen MT" panose="020B0602020104020603" pitchFamily="34" charset="0"/>
                      </a:endParaRPr>
                    </a:p>
                  </a:txBody>
                  <a:tcPr/>
                </a:tc>
                <a:extLst>
                  <a:ext uri="{0D108BD9-81ED-4DB2-BD59-A6C34878D82A}">
                    <a16:rowId xmlns:a16="http://schemas.microsoft.com/office/drawing/2014/main" val="2914284066"/>
                  </a:ext>
                </a:extLst>
              </a:tr>
              <a:tr h="370840">
                <a:tc>
                  <a:txBody>
                    <a:bodyPr/>
                    <a:lstStyle/>
                    <a:p>
                      <a:r>
                        <a:rPr lang="fr-MA" sz="1600" dirty="0">
                          <a:latin typeface="Tw Cen MT" panose="020B0602020104020603" pitchFamily="34" charset="0"/>
                        </a:rPr>
                        <a:t>Attributs</a:t>
                      </a:r>
                    </a:p>
                  </a:txBody>
                  <a:tcPr/>
                </a:tc>
                <a:extLst>
                  <a:ext uri="{0D108BD9-81ED-4DB2-BD59-A6C34878D82A}">
                    <a16:rowId xmlns:a16="http://schemas.microsoft.com/office/drawing/2014/main" val="573789088"/>
                  </a:ext>
                </a:extLst>
              </a:tr>
            </a:tbl>
          </a:graphicData>
        </a:graphic>
      </p:graphicFrame>
      <p:graphicFrame>
        <p:nvGraphicFramePr>
          <p:cNvPr id="11" name="Tableau 8">
            <a:extLst>
              <a:ext uri="{FF2B5EF4-FFF2-40B4-BE49-F238E27FC236}">
                <a16:creationId xmlns:a16="http://schemas.microsoft.com/office/drawing/2014/main" id="{BE71229C-951A-6289-F3C3-13BF542FD0F0}"/>
              </a:ext>
            </a:extLst>
          </p:cNvPr>
          <p:cNvGraphicFramePr>
            <a:graphicFrameLocks noGrp="1"/>
          </p:cNvGraphicFramePr>
          <p:nvPr>
            <p:extLst>
              <p:ext uri="{D42A27DB-BD31-4B8C-83A1-F6EECF244321}">
                <p14:modId xmlns:p14="http://schemas.microsoft.com/office/powerpoint/2010/main" val="876436547"/>
              </p:ext>
            </p:extLst>
          </p:nvPr>
        </p:nvGraphicFramePr>
        <p:xfrm>
          <a:off x="5397946" y="5214457"/>
          <a:ext cx="1584176" cy="741680"/>
        </p:xfrm>
        <a:graphic>
          <a:graphicData uri="http://schemas.openxmlformats.org/drawingml/2006/table">
            <a:tbl>
              <a:tblPr firstRow="1" bandRow="1"/>
              <a:tblGrid>
                <a:gridCol w="1584176">
                  <a:extLst>
                    <a:ext uri="{9D8B030D-6E8A-4147-A177-3AD203B41FA5}">
                      <a16:colId xmlns:a16="http://schemas.microsoft.com/office/drawing/2014/main" val="1917613660"/>
                    </a:ext>
                  </a:extLst>
                </a:gridCol>
              </a:tblGrid>
              <a:tr h="370840">
                <a:tc>
                  <a:txBody>
                    <a:bodyPr/>
                    <a:lstStyle/>
                    <a:p>
                      <a:r>
                        <a:rPr lang="fr-MA" sz="1600" dirty="0" err="1">
                          <a:latin typeface="Tw Cen MT" panose="020B0602020104020603" pitchFamily="34" charset="0"/>
                        </a:rPr>
                        <a:t>NomDeLaClasse</a:t>
                      </a:r>
                      <a:endParaRPr lang="fr-MA" sz="1600" dirty="0">
                        <a:latin typeface="Tw Cen MT" panose="020B0602020104020603" pitchFamily="34" charset="0"/>
                      </a:endParaRPr>
                    </a:p>
                  </a:txBody>
                  <a:tcPr/>
                </a:tc>
                <a:extLst>
                  <a:ext uri="{0D108BD9-81ED-4DB2-BD59-A6C34878D82A}">
                    <a16:rowId xmlns:a16="http://schemas.microsoft.com/office/drawing/2014/main" val="2914284066"/>
                  </a:ext>
                </a:extLst>
              </a:tr>
              <a:tr h="370840">
                <a:tc>
                  <a:txBody>
                    <a:bodyPr/>
                    <a:lstStyle/>
                    <a:p>
                      <a:r>
                        <a:rPr lang="fr-MA" sz="1600" dirty="0">
                          <a:latin typeface="Tw Cen MT" panose="020B0602020104020603" pitchFamily="34" charset="0"/>
                        </a:rPr>
                        <a:t>Opérations</a:t>
                      </a:r>
                    </a:p>
                  </a:txBody>
                  <a:tcPr/>
                </a:tc>
                <a:extLst>
                  <a:ext uri="{0D108BD9-81ED-4DB2-BD59-A6C34878D82A}">
                    <a16:rowId xmlns:a16="http://schemas.microsoft.com/office/drawing/2014/main" val="2989150436"/>
                  </a:ext>
                </a:extLst>
              </a:tr>
            </a:tbl>
          </a:graphicData>
        </a:graphic>
      </p:graphicFrame>
      <p:graphicFrame>
        <p:nvGraphicFramePr>
          <p:cNvPr id="12" name="Tableau 9">
            <a:extLst>
              <a:ext uri="{FF2B5EF4-FFF2-40B4-BE49-F238E27FC236}">
                <a16:creationId xmlns:a16="http://schemas.microsoft.com/office/drawing/2014/main" id="{7FB92D53-1F23-221C-E261-ED3B6EC74639}"/>
              </a:ext>
            </a:extLst>
          </p:cNvPr>
          <p:cNvGraphicFramePr>
            <a:graphicFrameLocks noGrp="1"/>
          </p:cNvGraphicFramePr>
          <p:nvPr>
            <p:extLst>
              <p:ext uri="{D42A27DB-BD31-4B8C-83A1-F6EECF244321}">
                <p14:modId xmlns:p14="http://schemas.microsoft.com/office/powerpoint/2010/main" val="1017475035"/>
              </p:ext>
            </p:extLst>
          </p:nvPr>
        </p:nvGraphicFramePr>
        <p:xfrm>
          <a:off x="7217149" y="5214457"/>
          <a:ext cx="1584176" cy="370840"/>
        </p:xfrm>
        <a:graphic>
          <a:graphicData uri="http://schemas.openxmlformats.org/drawingml/2006/table">
            <a:tbl>
              <a:tblPr firstRow="1" bandRow="1"/>
              <a:tblGrid>
                <a:gridCol w="1584176">
                  <a:extLst>
                    <a:ext uri="{9D8B030D-6E8A-4147-A177-3AD203B41FA5}">
                      <a16:colId xmlns:a16="http://schemas.microsoft.com/office/drawing/2014/main" val="1917613660"/>
                    </a:ext>
                  </a:extLst>
                </a:gridCol>
              </a:tblGrid>
              <a:tr h="370840">
                <a:tc>
                  <a:txBody>
                    <a:bodyPr/>
                    <a:lstStyle/>
                    <a:p>
                      <a:r>
                        <a:rPr lang="fr-MA" sz="1600" dirty="0" err="1">
                          <a:latin typeface="Tw Cen MT" panose="020B0602020104020603" pitchFamily="34" charset="0"/>
                        </a:rPr>
                        <a:t>NomDeLaClasse</a:t>
                      </a:r>
                      <a:endParaRPr lang="fr-MA" sz="1600" dirty="0">
                        <a:latin typeface="Tw Cen MT" panose="020B0602020104020603" pitchFamily="34" charset="0"/>
                      </a:endParaRPr>
                    </a:p>
                  </a:txBody>
                  <a:tcPr/>
                </a:tc>
                <a:extLst>
                  <a:ext uri="{0D108BD9-81ED-4DB2-BD59-A6C34878D82A}">
                    <a16:rowId xmlns:a16="http://schemas.microsoft.com/office/drawing/2014/main" val="2914284066"/>
                  </a:ext>
                </a:extLst>
              </a:tr>
            </a:tbl>
          </a:graphicData>
        </a:graphic>
      </p:graphicFrame>
    </p:spTree>
    <p:extLst>
      <p:ext uri="{BB962C8B-B14F-4D97-AF65-F5344CB8AC3E}">
        <p14:creationId xmlns:p14="http://schemas.microsoft.com/office/powerpoint/2010/main" val="4023442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Qu’est ce </a:t>
            </a:r>
            <a:r>
              <a:rPr lang="fr-FR" dirty="0" err="1"/>
              <a:t>q’une</a:t>
            </a:r>
            <a:r>
              <a:rPr lang="fr-FR" dirty="0"/>
              <a:t> Classe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
        <p:nvSpPr>
          <p:cNvPr id="10" name="Espace réservé du texte 2">
            <a:extLst>
              <a:ext uri="{FF2B5EF4-FFF2-40B4-BE49-F238E27FC236}">
                <a16:creationId xmlns:a16="http://schemas.microsoft.com/office/drawing/2014/main" id="{50B8BFE2-89DA-F7D4-2282-4F135F8B2DD5}"/>
              </a:ext>
            </a:extLst>
          </p:cNvPr>
          <p:cNvSpPr txBox="1">
            <a:spLocks/>
          </p:cNvSpPr>
          <p:nvPr/>
        </p:nvSpPr>
        <p:spPr>
          <a:xfrm>
            <a:off x="2036700" y="1419308"/>
            <a:ext cx="7278700"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FR" sz="2000" dirty="0">
                <a:latin typeface="Tw Cen MT" panose="020B0602020104020603" pitchFamily="34" charset="0"/>
              </a:rPr>
              <a:t>Le nom de la classe doit être unique dans le système. On peut écrire le nom tout seul ou précédé de son chemin. Le chemin définit le package dans lequel se trouve la classe</a:t>
            </a:r>
            <a:endParaRPr lang="fr-MA" sz="2000" dirty="0">
              <a:latin typeface="Tw Cen MT" panose="020B0602020104020603" pitchFamily="34" charset="0"/>
            </a:endParaRPr>
          </a:p>
        </p:txBody>
      </p:sp>
      <p:pic>
        <p:nvPicPr>
          <p:cNvPr id="13" name="Image 5">
            <a:extLst>
              <a:ext uri="{FF2B5EF4-FFF2-40B4-BE49-F238E27FC236}">
                <a16:creationId xmlns:a16="http://schemas.microsoft.com/office/drawing/2014/main" id="{0DEA095D-40AE-E3A2-9A35-8DB3E1288366}"/>
              </a:ext>
            </a:extLst>
          </p:cNvPr>
          <p:cNvPicPr>
            <a:picLocks noChangeAspect="1"/>
          </p:cNvPicPr>
          <p:nvPr/>
        </p:nvPicPr>
        <p:blipFill>
          <a:blip r:embed="rId2"/>
          <a:stretch>
            <a:fillRect/>
          </a:stretch>
        </p:blipFill>
        <p:spPr>
          <a:xfrm>
            <a:off x="2918251" y="3962773"/>
            <a:ext cx="5029902" cy="2095792"/>
          </a:xfrm>
          <a:prstGeom prst="rect">
            <a:avLst/>
          </a:prstGeom>
        </p:spPr>
      </p:pic>
    </p:spTree>
    <p:extLst>
      <p:ext uri="{BB962C8B-B14F-4D97-AF65-F5344CB8AC3E}">
        <p14:creationId xmlns:p14="http://schemas.microsoft.com/office/powerpoint/2010/main" val="1477008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Qu’est ce </a:t>
            </a:r>
            <a:r>
              <a:rPr lang="fr-FR" dirty="0" err="1"/>
              <a:t>q’un</a:t>
            </a:r>
            <a:r>
              <a:rPr lang="fr-FR" dirty="0"/>
              <a:t> objet?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
        <p:nvSpPr>
          <p:cNvPr id="8" name="Espace réservé du texte 2">
            <a:extLst>
              <a:ext uri="{FF2B5EF4-FFF2-40B4-BE49-F238E27FC236}">
                <a16:creationId xmlns:a16="http://schemas.microsoft.com/office/drawing/2014/main" id="{CA460E26-97FD-F3FC-A219-57FEF32F71B7}"/>
              </a:ext>
            </a:extLst>
          </p:cNvPr>
          <p:cNvSpPr txBox="1">
            <a:spLocks/>
          </p:cNvSpPr>
          <p:nvPr/>
        </p:nvSpPr>
        <p:spPr>
          <a:xfrm>
            <a:off x="1968120" y="2812158"/>
            <a:ext cx="6990668" cy="3552300"/>
          </a:xfrm>
          <a:prstGeom prst="rect">
            <a:avLst/>
          </a:prstGeom>
        </p:spPr>
        <p:txBody>
          <a:bodyPr vert="horz" lIns="91440" tIns="45720" rIns="91440" bIns="45720" rtlCol="0" anchor="ctr">
            <a:normAutofit fontScale="92500" lnSpcReduction="20000"/>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FR" dirty="0">
                <a:latin typeface="Tw Cen MT" panose="020B0602020104020603" pitchFamily="34" charset="0"/>
              </a:rPr>
              <a:t>Instanciation = mécanisme qui crée un objet à partir d’une classe</a:t>
            </a:r>
            <a:endParaRPr lang="fr-FR" dirty="0">
              <a:solidFill>
                <a:srgbClr val="000000"/>
              </a:solidFill>
              <a:latin typeface="Tw Cen MT" panose="020B0602020104020603" pitchFamily="34" charset="0"/>
            </a:endParaRPr>
          </a:p>
          <a:p>
            <a:pPr algn="l" rtl="0"/>
            <a:r>
              <a:rPr lang="fr-FR" dirty="0">
                <a:solidFill>
                  <a:srgbClr val="000000"/>
                </a:solidFill>
                <a:latin typeface="Tw Cen MT" panose="020B0602020104020603" pitchFamily="34" charset="0"/>
              </a:rPr>
              <a:t>Un objet = une instance d’une classe.</a:t>
            </a:r>
          </a:p>
          <a:p>
            <a:pPr algn="l" rtl="0"/>
            <a:r>
              <a:rPr lang="fr-FR" dirty="0">
                <a:solidFill>
                  <a:srgbClr val="000000"/>
                </a:solidFill>
                <a:latin typeface="Tw Cen MT" panose="020B0602020104020603" pitchFamily="34" charset="0"/>
              </a:rPr>
              <a:t>Objet est une entité discrète dotée d’une identité, d’un état (attributs) et d’un </a:t>
            </a:r>
            <a:r>
              <a:rPr lang="fr-MA" dirty="0">
                <a:solidFill>
                  <a:srgbClr val="000000"/>
                </a:solidFill>
                <a:latin typeface="Tw Cen MT" panose="020B0602020104020603" pitchFamily="34" charset="0"/>
              </a:rPr>
              <a:t>comportement (opérations).</a:t>
            </a:r>
          </a:p>
          <a:p>
            <a:pPr algn="l" rtl="0"/>
            <a:r>
              <a:rPr lang="fr-MA" dirty="0">
                <a:latin typeface="Tw Cen MT" panose="020B0602020104020603" pitchFamily="34" charset="0"/>
              </a:rPr>
              <a:t>Un objet doit : </a:t>
            </a:r>
          </a:p>
          <a:p>
            <a:pPr lvl="1" algn="l" rtl="0">
              <a:buFont typeface="Arial" panose="020B0604020202020204" pitchFamily="34" charset="0"/>
              <a:buChar char="•"/>
            </a:pPr>
            <a:r>
              <a:rPr lang="fr-MA" sz="1800" dirty="0">
                <a:solidFill>
                  <a:srgbClr val="000000"/>
                </a:solidFill>
                <a:latin typeface="Tw Cen MT" panose="020B0602020104020603" pitchFamily="34" charset="0"/>
              </a:rPr>
              <a:t>Être autonome </a:t>
            </a:r>
          </a:p>
          <a:p>
            <a:pPr lvl="1" algn="l" rtl="0">
              <a:buFont typeface="Arial" panose="020B0604020202020204" pitchFamily="34" charset="0"/>
              <a:buChar char="•"/>
            </a:pPr>
            <a:r>
              <a:rPr lang="fr-FR" sz="1800" dirty="0">
                <a:solidFill>
                  <a:srgbClr val="000000"/>
                </a:solidFill>
                <a:latin typeface="Tw Cen MT" panose="020B0602020104020603" pitchFamily="34" charset="0"/>
              </a:rPr>
              <a:t>Avoir une signification dans le système </a:t>
            </a:r>
          </a:p>
          <a:p>
            <a:pPr lvl="1" algn="l" rtl="0">
              <a:buFont typeface="Arial" panose="020B0604020202020204" pitchFamily="34" charset="0"/>
              <a:buChar char="•"/>
            </a:pPr>
            <a:r>
              <a:rPr lang="fr-FR" sz="1800" dirty="0">
                <a:solidFill>
                  <a:srgbClr val="000000"/>
                </a:solidFill>
                <a:latin typeface="Tw Cen MT" panose="020B0602020104020603" pitchFamily="34" charset="0"/>
              </a:rPr>
              <a:t>En relation avec d'autres objets </a:t>
            </a:r>
            <a:endParaRPr lang="fr-MA" sz="1800" dirty="0">
              <a:latin typeface="Tw Cen MT" panose="020B0602020104020603" pitchFamily="34" charset="0"/>
            </a:endParaRPr>
          </a:p>
          <a:p>
            <a:pPr algn="l" rtl="0"/>
            <a:r>
              <a:rPr lang="fr-MA" sz="1600" dirty="0">
                <a:latin typeface="Tw Cen MT" panose="020B0602020104020603" pitchFamily="34" charset="0"/>
              </a:rPr>
              <a:t>Exemples </a:t>
            </a:r>
          </a:p>
          <a:p>
            <a:pPr lvl="1" algn="l" rtl="0">
              <a:buFont typeface="Arial" panose="020B0604020202020204" pitchFamily="34" charset="0"/>
              <a:buChar char="•"/>
            </a:pPr>
            <a:r>
              <a:rPr lang="fr-FR" dirty="0">
                <a:solidFill>
                  <a:srgbClr val="000000"/>
                </a:solidFill>
                <a:latin typeface="Tw Cen MT" panose="020B0602020104020603" pitchFamily="34" charset="0"/>
              </a:rPr>
              <a:t>Gestion de stock : Clients, Commandes, Articles, … </a:t>
            </a:r>
          </a:p>
          <a:p>
            <a:pPr lvl="1" algn="l" rtl="0">
              <a:buFont typeface="Arial" panose="020B0604020202020204" pitchFamily="34" charset="0"/>
              <a:buChar char="•"/>
            </a:pPr>
            <a:r>
              <a:rPr lang="fr-FR" dirty="0">
                <a:solidFill>
                  <a:srgbClr val="000000"/>
                </a:solidFill>
                <a:latin typeface="Tw Cen MT" panose="020B0602020104020603" pitchFamily="34" charset="0"/>
              </a:rPr>
              <a:t>Gestion scolaire : Étudiants, Modules, Filières, … </a:t>
            </a:r>
          </a:p>
          <a:p>
            <a:pPr algn="r" rtl="0"/>
            <a:endParaRPr lang="fr-MA" dirty="0">
              <a:solidFill>
                <a:srgbClr val="000000"/>
              </a:solidFill>
              <a:latin typeface="Tw Cen MT" panose="020B0602020104020603" pitchFamily="34" charset="0"/>
            </a:endParaRPr>
          </a:p>
        </p:txBody>
      </p:sp>
    </p:spTree>
    <p:extLst>
      <p:ext uri="{BB962C8B-B14F-4D97-AF65-F5344CB8AC3E}">
        <p14:creationId xmlns:p14="http://schemas.microsoft.com/office/powerpoint/2010/main" val="1819114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Qu’est ce </a:t>
            </a:r>
            <a:r>
              <a:rPr lang="fr-FR" dirty="0" err="1"/>
              <a:t>q’un</a:t>
            </a:r>
            <a:r>
              <a:rPr lang="fr-FR" dirty="0"/>
              <a:t> objet?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
        <p:nvSpPr>
          <p:cNvPr id="6" name="Google Shape;94;p13"/>
          <p:cNvSpPr txBox="1"/>
          <p:nvPr/>
        </p:nvSpPr>
        <p:spPr>
          <a:xfrm>
            <a:off x="1499911" y="2410145"/>
            <a:ext cx="8551958" cy="3554083"/>
          </a:xfrm>
          <a:prstGeom prst="rect">
            <a:avLst/>
          </a:prstGeom>
          <a:noFill/>
          <a:ln>
            <a:noFill/>
          </a:ln>
        </p:spPr>
        <p:txBody>
          <a:bodyPr spcFirstLastPara="1" wrap="square" lIns="91425" tIns="91425" rIns="91425" bIns="91425" anchor="t" anchorCtr="0">
            <a:noAutofit/>
          </a:bodyPr>
          <a:lstStyle/>
          <a:p>
            <a:pPr marL="285750" indent="-285750" algn="just">
              <a:spcBef>
                <a:spcPts val="600"/>
              </a:spcBef>
              <a:buClr>
                <a:schemeClr val="dk1"/>
              </a:buClr>
              <a:buSzPts val="1100"/>
              <a:buFont typeface="Wingdings" pitchFamily="2" charset="2"/>
              <a:buChar char="q"/>
            </a:pPr>
            <a:r>
              <a:rPr lang="fr-FR" sz="1800" dirty="0"/>
              <a:t>Les attributs prennent des valeurs lorsque la classe est instanciée : ils sont en quelque sorte des « variables » attachées aux objets. </a:t>
            </a:r>
          </a:p>
          <a:p>
            <a:pPr marL="285750" indent="-285750" algn="just">
              <a:spcBef>
                <a:spcPts val="600"/>
              </a:spcBef>
              <a:buClr>
                <a:schemeClr val="dk1"/>
              </a:buClr>
              <a:buSzPts val="1100"/>
              <a:buFont typeface="Wingdings" pitchFamily="2" charset="2"/>
              <a:buChar char="q"/>
            </a:pPr>
            <a:r>
              <a:rPr lang="fr-FR" sz="1800" dirty="0"/>
              <a:t>Une </a:t>
            </a:r>
            <a:r>
              <a:rPr lang="fr-FR" sz="1800" b="1" dirty="0"/>
              <a:t>opération</a:t>
            </a:r>
            <a:r>
              <a:rPr lang="fr-FR" sz="1800" dirty="0"/>
              <a:t> est un service offert par la classe (un traitement que les objets correspondant peuvent effectuer).</a:t>
            </a:r>
            <a:endParaRPr lang="fr-FR" sz="1800" dirty="0">
              <a:solidFill>
                <a:schemeClr val="tx2">
                  <a:lumMod val="10000"/>
                </a:schemeClr>
              </a:solidFill>
              <a:latin typeface="Lato"/>
            </a:endParaRPr>
          </a:p>
          <a:p>
            <a:pPr marL="285750" indent="-285750" algn="just">
              <a:spcBef>
                <a:spcPts val="600"/>
              </a:spcBef>
              <a:buClr>
                <a:schemeClr val="dk1"/>
              </a:buClr>
              <a:buSzPts val="1100"/>
              <a:buFont typeface="Wingdings" pitchFamily="2" charset="2"/>
              <a:buChar char="q"/>
            </a:pPr>
            <a:endParaRPr lang="fr-FR" sz="1800" dirty="0">
              <a:solidFill>
                <a:schemeClr val="tx2">
                  <a:lumMod val="10000"/>
                </a:schemeClr>
              </a:solidFill>
              <a:latin typeface="Lato"/>
            </a:endParaRPr>
          </a:p>
          <a:p>
            <a:pPr algn="just">
              <a:spcBef>
                <a:spcPts val="600"/>
              </a:spcBef>
              <a:buClr>
                <a:schemeClr val="dk1"/>
              </a:buClr>
              <a:buSzPts val="1100"/>
            </a:pPr>
            <a:endParaRPr lang="fr-FR" sz="2000" dirty="0">
              <a:solidFill>
                <a:schemeClr val="tx2">
                  <a:lumMod val="10000"/>
                </a:schemeClr>
              </a:solidFill>
              <a:latin typeface="Lato"/>
            </a:endParaRPr>
          </a:p>
          <a:p>
            <a:pPr algn="just">
              <a:spcBef>
                <a:spcPts val="600"/>
              </a:spcBef>
              <a:buClr>
                <a:schemeClr val="dk1"/>
              </a:buClr>
              <a:buSzPts val="1100"/>
            </a:pPr>
            <a:endParaRPr lang="fr-FR" sz="2000" dirty="0">
              <a:solidFill>
                <a:schemeClr val="tx2">
                  <a:lumMod val="10000"/>
                </a:schemeClr>
              </a:solidFill>
              <a:latin typeface="Lato"/>
            </a:endParaRPr>
          </a:p>
          <a:p>
            <a:pPr lvl="0" algn="just">
              <a:spcBef>
                <a:spcPts val="600"/>
              </a:spcBef>
              <a:buClr>
                <a:schemeClr val="dk1"/>
              </a:buClr>
              <a:buSzPts val="1100"/>
            </a:pPr>
            <a:endParaRPr sz="1600" b="1" i="1" dirty="0">
              <a:solidFill>
                <a:schemeClr val="dk1"/>
              </a:solidFill>
              <a:latin typeface="Lato"/>
              <a:ea typeface="Lato"/>
              <a:cs typeface="Lato"/>
              <a:sym typeface="Lato"/>
            </a:endParaRPr>
          </a:p>
        </p:txBody>
      </p:sp>
      <p:pic>
        <p:nvPicPr>
          <p:cNvPr id="7" name="Image 2">
            <a:extLst>
              <a:ext uri="{FF2B5EF4-FFF2-40B4-BE49-F238E27FC236}">
                <a16:creationId xmlns:a16="http://schemas.microsoft.com/office/drawing/2014/main" id="{E2366FE6-E052-3649-8664-D4C958887753}"/>
              </a:ext>
            </a:extLst>
          </p:cNvPr>
          <p:cNvPicPr>
            <a:picLocks noChangeAspect="1"/>
          </p:cNvPicPr>
          <p:nvPr/>
        </p:nvPicPr>
        <p:blipFill>
          <a:blip r:embed="rId2"/>
          <a:stretch>
            <a:fillRect/>
          </a:stretch>
        </p:blipFill>
        <p:spPr>
          <a:xfrm>
            <a:off x="3071023" y="3942076"/>
            <a:ext cx="5781368" cy="2014061"/>
          </a:xfrm>
          <a:prstGeom prst="rect">
            <a:avLst/>
          </a:prstGeom>
        </p:spPr>
      </p:pic>
    </p:spTree>
    <p:extLst>
      <p:ext uri="{BB962C8B-B14F-4D97-AF65-F5344CB8AC3E}">
        <p14:creationId xmlns:p14="http://schemas.microsoft.com/office/powerpoint/2010/main" val="2306365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Qu’est ce </a:t>
            </a:r>
            <a:r>
              <a:rPr lang="fr-FR" dirty="0" err="1"/>
              <a:t>q’un</a:t>
            </a:r>
            <a:r>
              <a:rPr lang="fr-FR" dirty="0"/>
              <a:t> attribut?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
        <p:nvSpPr>
          <p:cNvPr id="8" name="Espace réservé du texte 2">
            <a:extLst>
              <a:ext uri="{FF2B5EF4-FFF2-40B4-BE49-F238E27FC236}">
                <a16:creationId xmlns:a16="http://schemas.microsoft.com/office/drawing/2014/main" id="{872FE339-B02D-22EB-875E-33558DCD51E1}"/>
              </a:ext>
            </a:extLst>
          </p:cNvPr>
          <p:cNvSpPr txBox="1">
            <a:spLocks/>
          </p:cNvSpPr>
          <p:nvPr/>
        </p:nvSpPr>
        <p:spPr>
          <a:xfrm>
            <a:off x="1556640" y="2403837"/>
            <a:ext cx="7335900"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FR" dirty="0">
                <a:latin typeface="Tw Cen MT" panose="020B0602020104020603" pitchFamily="34" charset="0"/>
              </a:rPr>
              <a:t>Un attribut est une propriété, caractéristique d’un objet. Par exemple : </a:t>
            </a:r>
          </a:p>
          <a:p>
            <a:pPr lvl="1" algn="l" rtl="0">
              <a:buFont typeface="Arial" panose="020B0604020202020204" pitchFamily="34" charset="0"/>
              <a:buChar char="•"/>
            </a:pPr>
            <a:r>
              <a:rPr lang="fr-FR" sz="1800" dirty="0">
                <a:solidFill>
                  <a:srgbClr val="000000"/>
                </a:solidFill>
                <a:latin typeface="Tw Cen MT" panose="020B0602020104020603" pitchFamily="34" charset="0"/>
              </a:rPr>
              <a:t>un étudiant a un </a:t>
            </a:r>
            <a:r>
              <a:rPr lang="fr-FR" sz="1800" b="1" dirty="0">
                <a:solidFill>
                  <a:srgbClr val="000000"/>
                </a:solidFill>
                <a:latin typeface="Tw Cen MT" panose="020B0602020104020603" pitchFamily="34" charset="0"/>
              </a:rPr>
              <a:t>nom</a:t>
            </a:r>
            <a:r>
              <a:rPr lang="fr-FR" sz="1800" dirty="0">
                <a:solidFill>
                  <a:srgbClr val="000000"/>
                </a:solidFill>
                <a:latin typeface="Tw Cen MT" panose="020B0602020104020603" pitchFamily="34" charset="0"/>
              </a:rPr>
              <a:t>, un </a:t>
            </a:r>
            <a:r>
              <a:rPr lang="fr-FR" sz="1800" b="1" dirty="0">
                <a:solidFill>
                  <a:srgbClr val="000000"/>
                </a:solidFill>
                <a:latin typeface="Tw Cen MT" panose="020B0602020104020603" pitchFamily="34" charset="0"/>
              </a:rPr>
              <a:t>prénom</a:t>
            </a:r>
            <a:r>
              <a:rPr lang="fr-FR" sz="1800" dirty="0">
                <a:solidFill>
                  <a:srgbClr val="000000"/>
                </a:solidFill>
                <a:latin typeface="Tw Cen MT" panose="020B0602020104020603" pitchFamily="34" charset="0"/>
              </a:rPr>
              <a:t>, une </a:t>
            </a:r>
            <a:r>
              <a:rPr lang="fr-FR" sz="1800" b="1" dirty="0">
                <a:solidFill>
                  <a:srgbClr val="000000"/>
                </a:solidFill>
                <a:latin typeface="Tw Cen MT" panose="020B0602020104020603" pitchFamily="34" charset="0"/>
              </a:rPr>
              <a:t>adresse</a:t>
            </a:r>
            <a:r>
              <a:rPr lang="fr-FR" sz="1800" dirty="0">
                <a:solidFill>
                  <a:srgbClr val="000000"/>
                </a:solidFill>
                <a:latin typeface="Tw Cen MT" panose="020B0602020104020603" pitchFamily="34" charset="0"/>
              </a:rPr>
              <a:t>, un </a:t>
            </a:r>
            <a:r>
              <a:rPr lang="fr-FR" sz="1800" b="1" dirty="0">
                <a:solidFill>
                  <a:srgbClr val="000000"/>
                </a:solidFill>
                <a:latin typeface="Tw Cen MT" panose="020B0602020104020603" pitchFamily="34" charset="0"/>
              </a:rPr>
              <a:t>code Etudiant</a:t>
            </a:r>
            <a:r>
              <a:rPr lang="fr-FR" sz="1800" dirty="0">
                <a:solidFill>
                  <a:srgbClr val="000000"/>
                </a:solidFill>
                <a:latin typeface="Tw Cen MT" panose="020B0602020104020603" pitchFamily="34" charset="0"/>
              </a:rPr>
              <a:t>, … </a:t>
            </a:r>
          </a:p>
          <a:p>
            <a:pPr marL="324000" lvl="1" indent="0" algn="l" rtl="0">
              <a:buNone/>
            </a:pPr>
            <a:r>
              <a:rPr lang="fr-MA" sz="1800" dirty="0">
                <a:solidFill>
                  <a:srgbClr val="000000"/>
                </a:solidFill>
                <a:latin typeface="Tw Cen MT" panose="020B0602020104020603" pitchFamily="34" charset="0"/>
              </a:rPr>
              <a:t>un compte bancaire a un </a:t>
            </a:r>
            <a:r>
              <a:rPr lang="fr-MA" sz="1800" b="1" dirty="0">
                <a:solidFill>
                  <a:srgbClr val="000000"/>
                </a:solidFill>
                <a:latin typeface="Tw Cen MT" panose="020B0602020104020603" pitchFamily="34" charset="0"/>
              </a:rPr>
              <a:t>numéro</a:t>
            </a:r>
            <a:r>
              <a:rPr lang="fr-MA" sz="1800" dirty="0">
                <a:solidFill>
                  <a:srgbClr val="000000"/>
                </a:solidFill>
                <a:latin typeface="Tw Cen MT" panose="020B0602020104020603" pitchFamily="34" charset="0"/>
              </a:rPr>
              <a:t>, un </a:t>
            </a:r>
            <a:r>
              <a:rPr lang="fr-MA" sz="1800" b="1" dirty="0">
                <a:solidFill>
                  <a:srgbClr val="000000"/>
                </a:solidFill>
                <a:latin typeface="Tw Cen MT" panose="020B0602020104020603" pitchFamily="34" charset="0"/>
              </a:rPr>
              <a:t>solde</a:t>
            </a:r>
            <a:r>
              <a:rPr lang="fr-MA" sz="1800" dirty="0">
                <a:solidFill>
                  <a:srgbClr val="000000"/>
                </a:solidFill>
                <a:latin typeface="Tw Cen MT" panose="020B0602020104020603" pitchFamily="34" charset="0"/>
              </a:rPr>
              <a:t>, …</a:t>
            </a:r>
          </a:p>
          <a:p>
            <a:pPr lvl="1" algn="l" rtl="0"/>
            <a:r>
              <a:rPr lang="fr-MA" dirty="0">
                <a:solidFill>
                  <a:srgbClr val="000000"/>
                </a:solidFill>
                <a:latin typeface="Tw Cen MT" panose="020B0602020104020603" pitchFamily="34" charset="0"/>
              </a:rPr>
              <a:t>Chaque attribut est défini par :</a:t>
            </a:r>
          </a:p>
          <a:p>
            <a:pPr lvl="1" algn="l" rtl="0">
              <a:buFont typeface="Arial" panose="020B0604020202020204" pitchFamily="34" charset="0"/>
              <a:buChar char="•"/>
            </a:pPr>
            <a:r>
              <a:rPr lang="fr-FR" sz="1800" dirty="0">
                <a:solidFill>
                  <a:srgbClr val="000000"/>
                </a:solidFill>
                <a:latin typeface="Tw Cen MT" panose="020B0602020104020603" pitchFamily="34" charset="0"/>
              </a:rPr>
              <a:t>Un nom, un type de données, une visibilité et peut être initialisé.</a:t>
            </a:r>
          </a:p>
          <a:p>
            <a:pPr lvl="1" algn="l" rtl="0">
              <a:buFont typeface="Arial" panose="020B0604020202020204" pitchFamily="34" charset="0"/>
              <a:buChar char="•"/>
            </a:pPr>
            <a:r>
              <a:rPr lang="fr-FR" sz="1800" dirty="0">
                <a:solidFill>
                  <a:srgbClr val="000000"/>
                </a:solidFill>
                <a:latin typeface="Tw Cen MT" panose="020B0602020104020603" pitchFamily="34" charset="0"/>
              </a:rPr>
              <a:t>Le nom de l’attribut doit être unique dans la classe.</a:t>
            </a:r>
            <a:endParaRPr lang="fr-MA" sz="1800" dirty="0">
              <a:solidFill>
                <a:srgbClr val="000000"/>
              </a:solidFill>
              <a:latin typeface="Tw Cen MT" panose="020B0602020104020603" pitchFamily="34" charset="0"/>
            </a:endParaRPr>
          </a:p>
          <a:p>
            <a:pPr algn="l" rtl="0"/>
            <a:endParaRPr lang="fr-MA" dirty="0"/>
          </a:p>
        </p:txBody>
      </p:sp>
    </p:spTree>
    <p:extLst>
      <p:ext uri="{BB962C8B-B14F-4D97-AF65-F5344CB8AC3E}">
        <p14:creationId xmlns:p14="http://schemas.microsoft.com/office/powerpoint/2010/main" val="3745877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Qu’est ce </a:t>
            </a:r>
            <a:r>
              <a:rPr lang="fr-FR" dirty="0" err="1"/>
              <a:t>q’un</a:t>
            </a:r>
            <a:r>
              <a:rPr lang="fr-FR" dirty="0"/>
              <a:t> attribut?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
        <p:nvSpPr>
          <p:cNvPr id="6" name="Espace réservé du texte 2">
            <a:extLst>
              <a:ext uri="{FF2B5EF4-FFF2-40B4-BE49-F238E27FC236}">
                <a16:creationId xmlns:a16="http://schemas.microsoft.com/office/drawing/2014/main" id="{A3AE3412-6FD7-1F49-5BF6-B3395814F8B8}"/>
              </a:ext>
            </a:extLst>
          </p:cNvPr>
          <p:cNvSpPr txBox="1">
            <a:spLocks/>
          </p:cNvSpPr>
          <p:nvPr/>
        </p:nvSpPr>
        <p:spPr>
          <a:xfrm>
            <a:off x="1670939" y="2089831"/>
            <a:ext cx="7206693" cy="3866306"/>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14300" indent="0" algn="l">
              <a:buFont typeface="Wingdings 2" panose="05020102010507070707" pitchFamily="18" charset="2"/>
              <a:buNone/>
            </a:pPr>
            <a:r>
              <a:rPr lang="fr-MA" b="1" dirty="0">
                <a:latin typeface="Tw Cen MT" panose="020B0602020104020603" pitchFamily="34" charset="0"/>
              </a:rPr>
              <a:t>Syntaxe : </a:t>
            </a:r>
          </a:p>
          <a:p>
            <a:pPr algn="l"/>
            <a:endParaRPr lang="fr-MA" dirty="0">
              <a:solidFill>
                <a:srgbClr val="000000"/>
              </a:solidFill>
              <a:latin typeface="Tw Cen MT" panose="020B0602020104020603" pitchFamily="34" charset="0"/>
            </a:endParaRPr>
          </a:p>
          <a:p>
            <a:pPr algn="l"/>
            <a:endParaRPr lang="fr-MA" dirty="0">
              <a:solidFill>
                <a:srgbClr val="000000"/>
              </a:solidFill>
              <a:latin typeface="Tw Cen MT" panose="020B0602020104020603" pitchFamily="34" charset="0"/>
            </a:endParaRPr>
          </a:p>
          <a:p>
            <a:pPr algn="l"/>
            <a:endParaRPr lang="fr-MA" dirty="0">
              <a:solidFill>
                <a:srgbClr val="000000"/>
              </a:solidFill>
              <a:latin typeface="Tw Cen MT" panose="020B0602020104020603" pitchFamily="34" charset="0"/>
            </a:endParaRPr>
          </a:p>
          <a:p>
            <a:pPr algn="l" rtl="0">
              <a:buFont typeface="Wingdings" panose="05000000000000000000" pitchFamily="2" charset="2"/>
              <a:buChar char="v"/>
            </a:pPr>
            <a:r>
              <a:rPr lang="fr-MA" dirty="0">
                <a:latin typeface="Tw Cen MT" panose="020B0602020104020603" pitchFamily="34" charset="0"/>
              </a:rPr>
              <a:t>&lt;Visibilité&gt; : </a:t>
            </a:r>
          </a:p>
          <a:p>
            <a:pPr lvl="1" algn="l" rtl="0">
              <a:buFont typeface="Arial" panose="020B0604020202020204" pitchFamily="34" charset="0"/>
              <a:buChar char="•"/>
            </a:pPr>
            <a:r>
              <a:rPr lang="fr-FR" sz="1800" dirty="0">
                <a:solidFill>
                  <a:srgbClr val="0070C0"/>
                </a:solidFill>
                <a:latin typeface="Tw Cen MT" panose="020B0602020104020603" pitchFamily="34" charset="0"/>
              </a:rPr>
              <a:t>+ (publique, public) </a:t>
            </a:r>
            <a:r>
              <a:rPr lang="fr-FR" sz="1800" dirty="0">
                <a:solidFill>
                  <a:srgbClr val="000000"/>
                </a:solidFill>
                <a:latin typeface="Tw Cen MT" panose="020B0602020104020603" pitchFamily="34" charset="0"/>
              </a:rPr>
              <a:t>: visible par tous </a:t>
            </a:r>
          </a:p>
          <a:p>
            <a:pPr lvl="1" algn="l" rtl="0">
              <a:buFont typeface="Arial" panose="020B0604020202020204" pitchFamily="34" charset="0"/>
              <a:buChar char="•"/>
            </a:pPr>
            <a:r>
              <a:rPr lang="fr-FR" sz="1800" dirty="0">
                <a:solidFill>
                  <a:srgbClr val="0070C0"/>
                </a:solidFill>
                <a:latin typeface="Tw Cen MT" panose="020B0602020104020603" pitchFamily="34" charset="0"/>
              </a:rPr>
              <a:t>- (privée, </a:t>
            </a:r>
            <a:r>
              <a:rPr lang="fr-FR" sz="1800" dirty="0" err="1">
                <a:solidFill>
                  <a:srgbClr val="0070C0"/>
                </a:solidFill>
                <a:latin typeface="Tw Cen MT" panose="020B0602020104020603" pitchFamily="34" charset="0"/>
              </a:rPr>
              <a:t>private</a:t>
            </a:r>
            <a:r>
              <a:rPr lang="fr-FR" sz="1800" dirty="0">
                <a:solidFill>
                  <a:srgbClr val="0070C0"/>
                </a:solidFill>
                <a:latin typeface="Tw Cen MT" panose="020B0602020104020603" pitchFamily="34" charset="0"/>
              </a:rPr>
              <a:t>) </a:t>
            </a:r>
            <a:r>
              <a:rPr lang="fr-FR" sz="1800" dirty="0">
                <a:solidFill>
                  <a:srgbClr val="000000"/>
                </a:solidFill>
                <a:latin typeface="Tw Cen MT" panose="020B0602020104020603" pitchFamily="34" charset="0"/>
              </a:rPr>
              <a:t>: visible seulement dans la classe </a:t>
            </a:r>
          </a:p>
          <a:p>
            <a:pPr lvl="1" algn="l" rtl="0">
              <a:buFont typeface="Arial" panose="020B0604020202020204" pitchFamily="34" charset="0"/>
              <a:buChar char="•"/>
            </a:pPr>
            <a:r>
              <a:rPr lang="fr-FR" sz="1800" dirty="0">
                <a:solidFill>
                  <a:srgbClr val="0070C0"/>
                </a:solidFill>
                <a:latin typeface="Tw Cen MT" panose="020B0602020104020603" pitchFamily="34" charset="0"/>
              </a:rPr>
              <a:t># (protégée, </a:t>
            </a:r>
            <a:r>
              <a:rPr lang="fr-FR" sz="1800" dirty="0" err="1">
                <a:solidFill>
                  <a:srgbClr val="0070C0"/>
                </a:solidFill>
                <a:latin typeface="Tw Cen MT" panose="020B0602020104020603" pitchFamily="34" charset="0"/>
              </a:rPr>
              <a:t>protected</a:t>
            </a:r>
            <a:r>
              <a:rPr lang="fr-FR" sz="1800" dirty="0">
                <a:solidFill>
                  <a:srgbClr val="0070C0"/>
                </a:solidFill>
                <a:latin typeface="Tw Cen MT" panose="020B0602020104020603" pitchFamily="34" charset="0"/>
              </a:rPr>
              <a:t>) </a:t>
            </a:r>
            <a:r>
              <a:rPr lang="fr-FR" sz="1800" dirty="0">
                <a:solidFill>
                  <a:srgbClr val="000000"/>
                </a:solidFill>
                <a:latin typeface="Tw Cen MT" panose="020B0602020104020603" pitchFamily="34" charset="0"/>
              </a:rPr>
              <a:t>: visible seulement dans la classe et dans les sous-classes de la classe. </a:t>
            </a:r>
          </a:p>
          <a:p>
            <a:pPr marL="114300" indent="0" algn="r" rtl="0">
              <a:buFont typeface="Wingdings 2" panose="05020102010507070707" pitchFamily="18" charset="2"/>
              <a:buNone/>
            </a:pPr>
            <a:endParaRPr lang="fr-MA" dirty="0">
              <a:latin typeface="Tw Cen MT" panose="020B0602020104020603" pitchFamily="34" charset="0"/>
            </a:endParaRPr>
          </a:p>
        </p:txBody>
      </p:sp>
      <p:sp>
        <p:nvSpPr>
          <p:cNvPr id="7" name="Rectangle : coins arrondis 6">
            <a:extLst>
              <a:ext uri="{FF2B5EF4-FFF2-40B4-BE49-F238E27FC236}">
                <a16:creationId xmlns:a16="http://schemas.microsoft.com/office/drawing/2014/main" id="{4F556EA2-0949-C0C1-37AE-15FFD9CF1020}"/>
              </a:ext>
            </a:extLst>
          </p:cNvPr>
          <p:cNvSpPr/>
          <p:nvPr/>
        </p:nvSpPr>
        <p:spPr>
          <a:xfrm>
            <a:off x="2396912" y="2737903"/>
            <a:ext cx="6264696" cy="79208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114300" marR="0" lvl="0" indent="0" algn="l" defTabSz="914400" rtl="0" eaLnBrk="1" fontAlgn="auto" latinLnBrk="0" hangingPunct="1">
              <a:lnSpc>
                <a:spcPct val="100000"/>
              </a:lnSpc>
              <a:spcBef>
                <a:spcPts val="600"/>
              </a:spcBef>
              <a:spcAft>
                <a:spcPts val="0"/>
              </a:spcAft>
              <a:buClr>
                <a:srgbClr val="DF5327"/>
              </a:buClr>
              <a:buSzPts val="1800"/>
              <a:buFont typeface="Lato"/>
              <a:buNone/>
              <a:tabLst/>
              <a:defRPr/>
            </a:pPr>
            <a:r>
              <a:rPr kumimoji="0" lang="fr-MA" sz="1800" b="0" i="0" u="none" strike="noStrike" kern="0" cap="none" spc="0" normalizeH="0" baseline="0" noProof="0" dirty="0">
                <a:ln>
                  <a:noFill/>
                </a:ln>
                <a:solidFill>
                  <a:srgbClr val="000000"/>
                </a:solidFill>
                <a:effectLst/>
                <a:uLnTx/>
                <a:uFillTx/>
                <a:latin typeface="Tw Cen MT" panose="020B0602020104020603" pitchFamily="34" charset="0"/>
                <a:ea typeface="Lato"/>
                <a:cs typeface="Lato"/>
                <a:sym typeface="Lato"/>
              </a:rPr>
              <a:t>&lt;</a:t>
            </a:r>
            <a:r>
              <a:rPr kumimoji="0" lang="fr-MA" sz="1800" b="1" i="0" u="none" strike="noStrike" kern="0" cap="none" spc="0" normalizeH="0" baseline="0" noProof="0" dirty="0">
                <a:ln>
                  <a:noFill/>
                </a:ln>
                <a:solidFill>
                  <a:srgbClr val="000000"/>
                </a:solidFill>
                <a:effectLst/>
                <a:uLnTx/>
                <a:uFillTx/>
                <a:latin typeface="Tw Cen MT" panose="020B0602020104020603" pitchFamily="34" charset="0"/>
                <a:ea typeface="Lato"/>
                <a:cs typeface="Lato"/>
                <a:sym typeface="Lato"/>
              </a:rPr>
              <a:t>visibilité</a:t>
            </a:r>
            <a:r>
              <a:rPr kumimoji="0" lang="fr-MA" sz="1800" b="0" i="0" u="none" strike="noStrike" kern="0" cap="none" spc="0" normalizeH="0" baseline="0" noProof="0" dirty="0">
                <a:ln>
                  <a:noFill/>
                </a:ln>
                <a:solidFill>
                  <a:srgbClr val="000000"/>
                </a:solidFill>
                <a:effectLst/>
                <a:uLnTx/>
                <a:uFillTx/>
                <a:latin typeface="Tw Cen MT" panose="020B0602020104020603" pitchFamily="34" charset="0"/>
                <a:ea typeface="Lato"/>
                <a:cs typeface="Lato"/>
                <a:sym typeface="Lato"/>
              </a:rPr>
              <a:t>&gt; [/] &lt;</a:t>
            </a:r>
            <a:r>
              <a:rPr kumimoji="0" lang="fr-MA" sz="1800" b="1" i="0" u="none" strike="noStrike" kern="0" cap="none" spc="0" normalizeH="0" baseline="0" noProof="0" dirty="0" err="1">
                <a:ln>
                  <a:noFill/>
                </a:ln>
                <a:solidFill>
                  <a:srgbClr val="000000"/>
                </a:solidFill>
                <a:effectLst/>
                <a:uLnTx/>
                <a:uFillTx/>
                <a:latin typeface="Tw Cen MT" panose="020B0602020104020603" pitchFamily="34" charset="0"/>
                <a:ea typeface="Lato"/>
                <a:cs typeface="Lato"/>
                <a:sym typeface="Lato"/>
              </a:rPr>
              <a:t>nom_attribut</a:t>
            </a:r>
            <a:r>
              <a:rPr kumimoji="0" lang="fr-MA" sz="1800" b="0" i="0" u="none" strike="noStrike" kern="0" cap="none" spc="0" normalizeH="0" baseline="0" noProof="0" dirty="0">
                <a:ln>
                  <a:noFill/>
                </a:ln>
                <a:solidFill>
                  <a:srgbClr val="000000"/>
                </a:solidFill>
                <a:effectLst/>
                <a:uLnTx/>
                <a:uFillTx/>
                <a:latin typeface="Tw Cen MT" panose="020B0602020104020603" pitchFamily="34" charset="0"/>
                <a:ea typeface="Lato"/>
                <a:cs typeface="Lato"/>
                <a:sym typeface="Lato"/>
              </a:rPr>
              <a:t>&gt;: </a:t>
            </a:r>
            <a:r>
              <a:rPr kumimoji="0" lang="fr-FR" sz="1800" b="0" i="0" u="none" strike="noStrike" kern="0" cap="none" spc="0" normalizeH="0" baseline="0" noProof="0" dirty="0">
                <a:ln>
                  <a:noFill/>
                </a:ln>
                <a:solidFill>
                  <a:srgbClr val="000000"/>
                </a:solidFill>
                <a:effectLst/>
                <a:uLnTx/>
                <a:uFillTx/>
                <a:latin typeface="Tw Cen MT" panose="020B0602020104020603" pitchFamily="34" charset="0"/>
                <a:ea typeface="Lato"/>
                <a:cs typeface="Lato"/>
                <a:sym typeface="Lato"/>
              </a:rPr>
              <a:t>&lt;</a:t>
            </a:r>
            <a:r>
              <a:rPr kumimoji="0" lang="fr-FR" sz="1800" b="1" i="0" u="none" strike="noStrike" kern="0" cap="none" spc="0" normalizeH="0" baseline="0" noProof="0" dirty="0">
                <a:ln>
                  <a:noFill/>
                </a:ln>
                <a:solidFill>
                  <a:srgbClr val="000000"/>
                </a:solidFill>
                <a:effectLst/>
                <a:uLnTx/>
                <a:uFillTx/>
                <a:latin typeface="Tw Cen MT" panose="020B0602020104020603" pitchFamily="34" charset="0"/>
                <a:ea typeface="Lato"/>
                <a:cs typeface="Lato"/>
                <a:sym typeface="Lato"/>
              </a:rPr>
              <a:t>Type</a:t>
            </a:r>
            <a:r>
              <a:rPr kumimoji="0" lang="fr-FR" sz="1800" b="0" i="0" u="none" strike="noStrike" kern="0" cap="none" spc="0" normalizeH="0" baseline="0" noProof="0" dirty="0">
                <a:ln>
                  <a:noFill/>
                </a:ln>
                <a:solidFill>
                  <a:srgbClr val="000000"/>
                </a:solidFill>
                <a:effectLst/>
                <a:uLnTx/>
                <a:uFillTx/>
                <a:latin typeface="Tw Cen MT" panose="020B0602020104020603" pitchFamily="34" charset="0"/>
                <a:ea typeface="Lato"/>
                <a:cs typeface="Lato"/>
                <a:sym typeface="Lato"/>
              </a:rPr>
              <a:t>&gt; [ ’[’ &lt;multiplicité&gt; ’]’ </a:t>
            </a:r>
          </a:p>
          <a:p>
            <a:pPr marL="114300" marR="0" lvl="0" indent="0" algn="l" defTabSz="914400" rtl="0" eaLnBrk="1" fontAlgn="auto" latinLnBrk="0" hangingPunct="1">
              <a:lnSpc>
                <a:spcPct val="100000"/>
              </a:lnSpc>
              <a:spcBef>
                <a:spcPts val="600"/>
              </a:spcBef>
              <a:spcAft>
                <a:spcPts val="0"/>
              </a:spcAft>
              <a:buClr>
                <a:srgbClr val="DF5327"/>
              </a:buClr>
              <a:buSzPts val="1800"/>
              <a:buFont typeface="Lato"/>
              <a:buNone/>
              <a:tabLst/>
              <a:defRPr/>
            </a:pPr>
            <a:r>
              <a:rPr kumimoji="0" lang="fr-FR" sz="1800" b="0" i="0" u="none" strike="noStrike" kern="0" cap="none" spc="0" normalizeH="0" baseline="0" noProof="0" dirty="0">
                <a:ln>
                  <a:noFill/>
                </a:ln>
                <a:solidFill>
                  <a:srgbClr val="000000"/>
                </a:solidFill>
                <a:effectLst/>
                <a:uLnTx/>
                <a:uFillTx/>
                <a:latin typeface="Tw Cen MT" panose="020B0602020104020603" pitchFamily="34" charset="0"/>
                <a:ea typeface="Lato"/>
                <a:cs typeface="Lato"/>
                <a:sym typeface="Lato"/>
              </a:rPr>
              <a:t>[ ’{’ &lt;contrainte&gt; ’}’ ] ]</a:t>
            </a:r>
            <a:r>
              <a:rPr kumimoji="0" lang="fr-MA" sz="1800" b="0" i="0" u="none" strike="noStrike" kern="0" cap="none" spc="0" normalizeH="0" baseline="0" noProof="0" dirty="0">
                <a:ln>
                  <a:noFill/>
                </a:ln>
                <a:solidFill>
                  <a:srgbClr val="000000"/>
                </a:solidFill>
                <a:effectLst/>
                <a:uLnTx/>
                <a:uFillTx/>
                <a:latin typeface="Tw Cen MT" panose="020B0602020104020603" pitchFamily="34" charset="0"/>
                <a:ea typeface="Lato"/>
                <a:cs typeface="Lato"/>
                <a:sym typeface="Lato"/>
              </a:rPr>
              <a:t>[ = &lt;</a:t>
            </a:r>
            <a:r>
              <a:rPr kumimoji="0" lang="fr-MA" sz="1800" b="0" i="0" u="none" strike="noStrike" kern="0" cap="none" spc="0" normalizeH="0" baseline="0" noProof="0" dirty="0" err="1">
                <a:ln>
                  <a:noFill/>
                </a:ln>
                <a:solidFill>
                  <a:srgbClr val="000000"/>
                </a:solidFill>
                <a:effectLst/>
                <a:uLnTx/>
                <a:uFillTx/>
                <a:latin typeface="Tw Cen MT" panose="020B0602020104020603" pitchFamily="34" charset="0"/>
                <a:ea typeface="Lato"/>
                <a:cs typeface="Lato"/>
                <a:sym typeface="Lato"/>
              </a:rPr>
              <a:t>valeur_par_défaut</a:t>
            </a:r>
            <a:r>
              <a:rPr kumimoji="0" lang="fr-MA" sz="1800" b="0" i="0" u="none" strike="noStrike" kern="0" cap="none" spc="0" normalizeH="0" baseline="0" noProof="0" dirty="0">
                <a:ln>
                  <a:noFill/>
                </a:ln>
                <a:solidFill>
                  <a:srgbClr val="000000"/>
                </a:solidFill>
                <a:effectLst/>
                <a:uLnTx/>
                <a:uFillTx/>
                <a:latin typeface="Tw Cen MT" panose="020B0602020104020603" pitchFamily="34" charset="0"/>
                <a:ea typeface="Lato"/>
                <a:cs typeface="Lato"/>
                <a:sym typeface="Lato"/>
              </a:rPr>
              <a:t>&gt; ]</a:t>
            </a:r>
          </a:p>
        </p:txBody>
      </p:sp>
    </p:spTree>
    <p:extLst>
      <p:ext uri="{BB962C8B-B14F-4D97-AF65-F5344CB8AC3E}">
        <p14:creationId xmlns:p14="http://schemas.microsoft.com/office/powerpoint/2010/main" val="3641304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Qu’est ce </a:t>
            </a:r>
            <a:r>
              <a:rPr lang="fr-FR" dirty="0" err="1"/>
              <a:t>q’un</a:t>
            </a:r>
            <a:r>
              <a:rPr lang="fr-FR" dirty="0"/>
              <a:t> attribut?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Rectangle : coins arrondis 6">
            <a:extLst>
              <a:ext uri="{FF2B5EF4-FFF2-40B4-BE49-F238E27FC236}">
                <a16:creationId xmlns:a16="http://schemas.microsoft.com/office/drawing/2014/main" id="{4F556EA2-0949-C0C1-37AE-15FFD9CF1020}"/>
              </a:ext>
            </a:extLst>
          </p:cNvPr>
          <p:cNvSpPr/>
          <p:nvPr/>
        </p:nvSpPr>
        <p:spPr>
          <a:xfrm>
            <a:off x="2396912" y="2737903"/>
            <a:ext cx="6264696" cy="79208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114300" marR="0" lvl="0" indent="0" algn="l" defTabSz="914400" rtl="0" eaLnBrk="1" fontAlgn="auto" latinLnBrk="0" hangingPunct="1">
              <a:lnSpc>
                <a:spcPct val="100000"/>
              </a:lnSpc>
              <a:spcBef>
                <a:spcPts val="600"/>
              </a:spcBef>
              <a:spcAft>
                <a:spcPts val="0"/>
              </a:spcAft>
              <a:buClr>
                <a:srgbClr val="DF5327"/>
              </a:buClr>
              <a:buSzPts val="1800"/>
              <a:buFont typeface="Lato"/>
              <a:buNone/>
              <a:tabLst/>
              <a:defRPr/>
            </a:pPr>
            <a:r>
              <a:rPr kumimoji="0" lang="fr-MA" sz="1800" b="0" i="0" u="none" strike="noStrike" kern="0" cap="none" spc="0" normalizeH="0" baseline="0" noProof="0" dirty="0">
                <a:ln>
                  <a:noFill/>
                </a:ln>
                <a:solidFill>
                  <a:srgbClr val="000000"/>
                </a:solidFill>
                <a:effectLst/>
                <a:uLnTx/>
                <a:uFillTx/>
                <a:latin typeface="Tw Cen MT" panose="020B0602020104020603" pitchFamily="34" charset="0"/>
                <a:ea typeface="Lato"/>
                <a:cs typeface="Lato"/>
                <a:sym typeface="Lato"/>
              </a:rPr>
              <a:t>&lt;</a:t>
            </a:r>
            <a:r>
              <a:rPr kumimoji="0" lang="fr-MA" sz="1800" b="1" i="0" u="none" strike="noStrike" kern="0" cap="none" spc="0" normalizeH="0" baseline="0" noProof="0" dirty="0">
                <a:ln>
                  <a:noFill/>
                </a:ln>
                <a:solidFill>
                  <a:srgbClr val="000000"/>
                </a:solidFill>
                <a:effectLst/>
                <a:uLnTx/>
                <a:uFillTx/>
                <a:latin typeface="Tw Cen MT" panose="020B0602020104020603" pitchFamily="34" charset="0"/>
                <a:ea typeface="Lato"/>
                <a:cs typeface="Lato"/>
                <a:sym typeface="Lato"/>
              </a:rPr>
              <a:t>visibilité</a:t>
            </a:r>
            <a:r>
              <a:rPr kumimoji="0" lang="fr-MA" sz="1800" b="0" i="0" u="none" strike="noStrike" kern="0" cap="none" spc="0" normalizeH="0" baseline="0" noProof="0" dirty="0">
                <a:ln>
                  <a:noFill/>
                </a:ln>
                <a:solidFill>
                  <a:srgbClr val="000000"/>
                </a:solidFill>
                <a:effectLst/>
                <a:uLnTx/>
                <a:uFillTx/>
                <a:latin typeface="Tw Cen MT" panose="020B0602020104020603" pitchFamily="34" charset="0"/>
                <a:ea typeface="Lato"/>
                <a:cs typeface="Lato"/>
                <a:sym typeface="Lato"/>
              </a:rPr>
              <a:t>&gt; [/] &lt;</a:t>
            </a:r>
            <a:r>
              <a:rPr kumimoji="0" lang="fr-MA" sz="1800" b="1" i="0" u="none" strike="noStrike" kern="0" cap="none" spc="0" normalizeH="0" baseline="0" noProof="0" dirty="0" err="1">
                <a:ln>
                  <a:noFill/>
                </a:ln>
                <a:solidFill>
                  <a:srgbClr val="000000"/>
                </a:solidFill>
                <a:effectLst/>
                <a:uLnTx/>
                <a:uFillTx/>
                <a:latin typeface="Tw Cen MT" panose="020B0602020104020603" pitchFamily="34" charset="0"/>
                <a:ea typeface="Lato"/>
                <a:cs typeface="Lato"/>
                <a:sym typeface="Lato"/>
              </a:rPr>
              <a:t>nom_attribut</a:t>
            </a:r>
            <a:r>
              <a:rPr kumimoji="0" lang="fr-MA" sz="1800" b="0" i="0" u="none" strike="noStrike" kern="0" cap="none" spc="0" normalizeH="0" baseline="0" noProof="0" dirty="0">
                <a:ln>
                  <a:noFill/>
                </a:ln>
                <a:solidFill>
                  <a:srgbClr val="000000"/>
                </a:solidFill>
                <a:effectLst/>
                <a:uLnTx/>
                <a:uFillTx/>
                <a:latin typeface="Tw Cen MT" panose="020B0602020104020603" pitchFamily="34" charset="0"/>
                <a:ea typeface="Lato"/>
                <a:cs typeface="Lato"/>
                <a:sym typeface="Lato"/>
              </a:rPr>
              <a:t>&gt;: </a:t>
            </a:r>
            <a:r>
              <a:rPr kumimoji="0" lang="fr-FR" sz="1800" b="0" i="0" u="none" strike="noStrike" kern="0" cap="none" spc="0" normalizeH="0" baseline="0" noProof="0" dirty="0">
                <a:ln>
                  <a:noFill/>
                </a:ln>
                <a:solidFill>
                  <a:srgbClr val="000000"/>
                </a:solidFill>
                <a:effectLst/>
                <a:uLnTx/>
                <a:uFillTx/>
                <a:latin typeface="Tw Cen MT" panose="020B0602020104020603" pitchFamily="34" charset="0"/>
                <a:ea typeface="Lato"/>
                <a:cs typeface="Lato"/>
                <a:sym typeface="Lato"/>
              </a:rPr>
              <a:t>&lt;</a:t>
            </a:r>
            <a:r>
              <a:rPr kumimoji="0" lang="fr-FR" sz="1800" b="1" i="0" u="none" strike="noStrike" kern="0" cap="none" spc="0" normalizeH="0" baseline="0" noProof="0" dirty="0">
                <a:ln>
                  <a:noFill/>
                </a:ln>
                <a:solidFill>
                  <a:srgbClr val="000000"/>
                </a:solidFill>
                <a:effectLst/>
                <a:uLnTx/>
                <a:uFillTx/>
                <a:latin typeface="Tw Cen MT" panose="020B0602020104020603" pitchFamily="34" charset="0"/>
                <a:ea typeface="Lato"/>
                <a:cs typeface="Lato"/>
                <a:sym typeface="Lato"/>
              </a:rPr>
              <a:t>Type</a:t>
            </a:r>
            <a:r>
              <a:rPr kumimoji="0" lang="fr-FR" sz="1800" b="0" i="0" u="none" strike="noStrike" kern="0" cap="none" spc="0" normalizeH="0" baseline="0" noProof="0" dirty="0">
                <a:ln>
                  <a:noFill/>
                </a:ln>
                <a:solidFill>
                  <a:srgbClr val="000000"/>
                </a:solidFill>
                <a:effectLst/>
                <a:uLnTx/>
                <a:uFillTx/>
                <a:latin typeface="Tw Cen MT" panose="020B0602020104020603" pitchFamily="34" charset="0"/>
                <a:ea typeface="Lato"/>
                <a:cs typeface="Lato"/>
                <a:sym typeface="Lato"/>
              </a:rPr>
              <a:t>&gt; [ ’[’ &lt;multiplicité&gt; ’]’ </a:t>
            </a:r>
          </a:p>
          <a:p>
            <a:pPr marL="114300" marR="0" lvl="0" indent="0" algn="l" defTabSz="914400" rtl="0" eaLnBrk="1" fontAlgn="auto" latinLnBrk="0" hangingPunct="1">
              <a:lnSpc>
                <a:spcPct val="100000"/>
              </a:lnSpc>
              <a:spcBef>
                <a:spcPts val="600"/>
              </a:spcBef>
              <a:spcAft>
                <a:spcPts val="0"/>
              </a:spcAft>
              <a:buClr>
                <a:srgbClr val="DF5327"/>
              </a:buClr>
              <a:buSzPts val="1800"/>
              <a:buFont typeface="Lato"/>
              <a:buNone/>
              <a:tabLst/>
              <a:defRPr/>
            </a:pPr>
            <a:r>
              <a:rPr kumimoji="0" lang="fr-FR" sz="1800" b="0" i="0" u="none" strike="noStrike" kern="0" cap="none" spc="0" normalizeH="0" baseline="0" noProof="0" dirty="0">
                <a:ln>
                  <a:noFill/>
                </a:ln>
                <a:solidFill>
                  <a:srgbClr val="000000"/>
                </a:solidFill>
                <a:effectLst/>
                <a:uLnTx/>
                <a:uFillTx/>
                <a:latin typeface="Tw Cen MT" panose="020B0602020104020603" pitchFamily="34" charset="0"/>
                <a:ea typeface="Lato"/>
                <a:cs typeface="Lato"/>
                <a:sym typeface="Lato"/>
              </a:rPr>
              <a:t>[ ’{’ &lt;contrainte&gt; ’}’ ] ]</a:t>
            </a:r>
            <a:r>
              <a:rPr kumimoji="0" lang="fr-MA" sz="1800" b="0" i="0" u="none" strike="noStrike" kern="0" cap="none" spc="0" normalizeH="0" baseline="0" noProof="0" dirty="0">
                <a:ln>
                  <a:noFill/>
                </a:ln>
                <a:solidFill>
                  <a:srgbClr val="000000"/>
                </a:solidFill>
                <a:effectLst/>
                <a:uLnTx/>
                <a:uFillTx/>
                <a:latin typeface="Tw Cen MT" panose="020B0602020104020603" pitchFamily="34" charset="0"/>
                <a:ea typeface="Lato"/>
                <a:cs typeface="Lato"/>
                <a:sym typeface="Lato"/>
              </a:rPr>
              <a:t>[ = &lt;</a:t>
            </a:r>
            <a:r>
              <a:rPr kumimoji="0" lang="fr-MA" sz="1800" b="0" i="0" u="none" strike="noStrike" kern="0" cap="none" spc="0" normalizeH="0" baseline="0" noProof="0" dirty="0" err="1">
                <a:ln>
                  <a:noFill/>
                </a:ln>
                <a:solidFill>
                  <a:srgbClr val="000000"/>
                </a:solidFill>
                <a:effectLst/>
                <a:uLnTx/>
                <a:uFillTx/>
                <a:latin typeface="Tw Cen MT" panose="020B0602020104020603" pitchFamily="34" charset="0"/>
                <a:ea typeface="Lato"/>
                <a:cs typeface="Lato"/>
                <a:sym typeface="Lato"/>
              </a:rPr>
              <a:t>valeur_par_défaut</a:t>
            </a:r>
            <a:r>
              <a:rPr kumimoji="0" lang="fr-MA" sz="1800" b="0" i="0" u="none" strike="noStrike" kern="0" cap="none" spc="0" normalizeH="0" baseline="0" noProof="0" dirty="0">
                <a:ln>
                  <a:noFill/>
                </a:ln>
                <a:solidFill>
                  <a:srgbClr val="000000"/>
                </a:solidFill>
                <a:effectLst/>
                <a:uLnTx/>
                <a:uFillTx/>
                <a:latin typeface="Tw Cen MT" panose="020B0602020104020603" pitchFamily="34" charset="0"/>
                <a:ea typeface="Lato"/>
                <a:cs typeface="Lato"/>
                <a:sym typeface="Lato"/>
              </a:rPr>
              <a:t>&gt; ]</a:t>
            </a:r>
          </a:p>
        </p:txBody>
      </p:sp>
      <p:sp>
        <p:nvSpPr>
          <p:cNvPr id="9" name="Espace réservé du texte 2">
            <a:extLst>
              <a:ext uri="{FF2B5EF4-FFF2-40B4-BE49-F238E27FC236}">
                <a16:creationId xmlns:a16="http://schemas.microsoft.com/office/drawing/2014/main" id="{A3AE3412-6FD7-1F49-5BF6-B3395814F8B8}"/>
              </a:ext>
            </a:extLst>
          </p:cNvPr>
          <p:cNvSpPr txBox="1">
            <a:spLocks/>
          </p:cNvSpPr>
          <p:nvPr/>
        </p:nvSpPr>
        <p:spPr>
          <a:xfrm>
            <a:off x="1360615" y="2330015"/>
            <a:ext cx="7206693" cy="3866306"/>
          </a:xfrm>
          <a:prstGeom prst="rect">
            <a:avLst/>
          </a:prstGeom>
        </p:spPr>
        <p:txBody>
          <a:bodyPr vert="horz" lIns="91440" tIns="45720" rIns="91440" bIns="45720" rtlCol="0" anchor="ctr">
            <a:normAutofit fontScale="77500" lnSpcReduction="20000"/>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14300" indent="0" algn="l" rtl="0">
              <a:buFont typeface="Wingdings 2" panose="05020102010507070707" pitchFamily="18" charset="2"/>
              <a:buNone/>
            </a:pPr>
            <a:r>
              <a:rPr lang="fr-MA" b="1" dirty="0">
                <a:latin typeface="Tw Cen MT" panose="020B0602020104020603" pitchFamily="34" charset="0"/>
              </a:rPr>
              <a:t>Syntaxe : </a:t>
            </a:r>
          </a:p>
          <a:p>
            <a:pPr algn="l" rtl="0"/>
            <a:endParaRPr lang="fr-MA" dirty="0">
              <a:solidFill>
                <a:srgbClr val="000000"/>
              </a:solidFill>
              <a:latin typeface="Tw Cen MT" panose="020B0602020104020603" pitchFamily="34" charset="0"/>
            </a:endParaRPr>
          </a:p>
          <a:p>
            <a:pPr algn="l" rtl="0"/>
            <a:endParaRPr lang="fr-MA" dirty="0">
              <a:solidFill>
                <a:srgbClr val="000000"/>
              </a:solidFill>
              <a:latin typeface="Tw Cen MT" panose="020B0602020104020603" pitchFamily="34" charset="0"/>
            </a:endParaRPr>
          </a:p>
          <a:p>
            <a:pPr marL="114300" indent="0" algn="l" rtl="0">
              <a:buFont typeface="Wingdings 2" panose="05020102010507070707" pitchFamily="18" charset="2"/>
              <a:buNone/>
            </a:pPr>
            <a:endParaRPr lang="fr-MA" dirty="0">
              <a:solidFill>
                <a:srgbClr val="000000"/>
              </a:solidFill>
              <a:latin typeface="Tw Cen MT" panose="020B0602020104020603" pitchFamily="34" charset="0"/>
            </a:endParaRPr>
          </a:p>
          <a:p>
            <a:pPr algn="l" rtl="0">
              <a:buFont typeface="Wingdings" panose="05000000000000000000" pitchFamily="2" charset="2"/>
              <a:buChar char="v"/>
            </a:pPr>
            <a:r>
              <a:rPr lang="fr-FR" dirty="0">
                <a:latin typeface="Tw Cen MT" panose="020B0602020104020603" pitchFamily="34" charset="0"/>
              </a:rPr>
              <a:t>&lt;Type&gt; : </a:t>
            </a:r>
          </a:p>
          <a:p>
            <a:pPr lvl="1" algn="l" rtl="0">
              <a:buSzPct val="100000"/>
              <a:buFont typeface="Arial" panose="020B0604020202020204" pitchFamily="34" charset="0"/>
              <a:buChar char="•"/>
            </a:pPr>
            <a:r>
              <a:rPr lang="fr-FR" dirty="0">
                <a:solidFill>
                  <a:srgbClr val="000000"/>
                </a:solidFill>
                <a:latin typeface="Tw Cen MT" panose="020B0602020104020603" pitchFamily="34" charset="0"/>
              </a:rPr>
              <a:t>Un type de base : entier, réel, … </a:t>
            </a:r>
          </a:p>
          <a:p>
            <a:pPr lvl="1" algn="l" rtl="0">
              <a:buSzPct val="100000"/>
              <a:buFont typeface="Arial" panose="020B0604020202020204" pitchFamily="34" charset="0"/>
              <a:buChar char="•"/>
            </a:pPr>
            <a:r>
              <a:rPr lang="fr-FR" dirty="0">
                <a:solidFill>
                  <a:srgbClr val="000000"/>
                </a:solidFill>
                <a:latin typeface="Tw Cen MT" panose="020B0602020104020603" pitchFamily="34" charset="0"/>
              </a:rPr>
              <a:t>Une expression complexe : tableaux, enregistrements, collections … </a:t>
            </a:r>
          </a:p>
          <a:p>
            <a:pPr lvl="1" algn="l" rtl="0">
              <a:buSzPct val="100000"/>
              <a:buFont typeface="Arial" panose="020B0604020202020204" pitchFamily="34" charset="0"/>
              <a:buChar char="•"/>
            </a:pPr>
            <a:r>
              <a:rPr lang="fr-MA" dirty="0">
                <a:solidFill>
                  <a:srgbClr val="000000"/>
                </a:solidFill>
                <a:latin typeface="Tw Cen MT" panose="020B0602020104020603" pitchFamily="34" charset="0"/>
              </a:rPr>
              <a:t>Une classe </a:t>
            </a:r>
            <a:endParaRPr lang="fr-FR" dirty="0">
              <a:solidFill>
                <a:srgbClr val="000000"/>
              </a:solidFill>
              <a:latin typeface="Tw Cen MT" panose="020B0602020104020603" pitchFamily="34" charset="0"/>
            </a:endParaRPr>
          </a:p>
          <a:p>
            <a:pPr marL="324000" lvl="1" indent="0" algn="l" rtl="0">
              <a:buSzPct val="100000"/>
              <a:buNone/>
            </a:pPr>
            <a:r>
              <a:rPr lang="fr-MA" dirty="0">
                <a:solidFill>
                  <a:srgbClr val="000000"/>
                </a:solidFill>
                <a:latin typeface="Tw Cen MT" panose="020B0602020104020603" pitchFamily="34" charset="0"/>
              </a:rPr>
              <a:t>Exemple:</a:t>
            </a:r>
          </a:p>
          <a:p>
            <a:pPr lvl="1" algn="l" rtl="0">
              <a:buSzPct val="100000"/>
              <a:buFont typeface="Arial" panose="020B0604020202020204" pitchFamily="34" charset="0"/>
              <a:buChar char="•"/>
            </a:pPr>
            <a:r>
              <a:rPr lang="fr-FR" i="1" dirty="0">
                <a:latin typeface="Tw Cen MT" panose="020B0602020104020603" pitchFamily="34" charset="0"/>
              </a:rPr>
              <a:t>- forme : </a:t>
            </a:r>
            <a:r>
              <a:rPr lang="fr-FR" i="1" dirty="0" err="1">
                <a:latin typeface="Tw Cen MT" panose="020B0602020104020603" pitchFamily="34" charset="0"/>
              </a:rPr>
              <a:t>enum</a:t>
            </a:r>
            <a:r>
              <a:rPr lang="fr-FR" i="1" dirty="0">
                <a:latin typeface="Tw Cen MT" panose="020B0602020104020603" pitchFamily="34" charset="0"/>
              </a:rPr>
              <a:t>{rectangle, cercle, carré} </a:t>
            </a:r>
            <a:endParaRPr lang="fr-FR" dirty="0">
              <a:latin typeface="Tw Cen MT" panose="020B0602020104020603" pitchFamily="34" charset="0"/>
            </a:endParaRPr>
          </a:p>
          <a:p>
            <a:pPr lvl="1" algn="l" rtl="0">
              <a:buSzPct val="100000"/>
              <a:buFont typeface="Arial" panose="020B0604020202020204" pitchFamily="34" charset="0"/>
              <a:buChar char="•"/>
            </a:pPr>
            <a:r>
              <a:rPr lang="fr-MA" i="1" dirty="0">
                <a:latin typeface="Tw Cen MT" panose="020B0602020104020603" pitchFamily="34" charset="0"/>
              </a:rPr>
              <a:t># b : </a:t>
            </a:r>
            <a:r>
              <a:rPr lang="fr-MA" i="1" dirty="0" err="1">
                <a:latin typeface="Tw Cen MT" panose="020B0602020104020603" pitchFamily="34" charset="0"/>
              </a:rPr>
              <a:t>boolean</a:t>
            </a:r>
            <a:r>
              <a:rPr lang="fr-MA" i="1" dirty="0">
                <a:latin typeface="Tw Cen MT" panose="020B0602020104020603" pitchFamily="34" charset="0"/>
              </a:rPr>
              <a:t> = vrai </a:t>
            </a:r>
            <a:endParaRPr lang="fr-MA" dirty="0">
              <a:latin typeface="Tw Cen MT" panose="020B0602020104020603" pitchFamily="34" charset="0"/>
            </a:endParaRPr>
          </a:p>
          <a:p>
            <a:pPr lvl="1" algn="l" rtl="0">
              <a:buSzPct val="100000"/>
              <a:buFont typeface="Arial" panose="020B0604020202020204" pitchFamily="34" charset="0"/>
              <a:buChar char="•"/>
            </a:pPr>
            <a:r>
              <a:rPr lang="fr-MA" i="1" dirty="0">
                <a:latin typeface="Tw Cen MT" panose="020B0602020104020603" pitchFamily="34" charset="0"/>
              </a:rPr>
              <a:t>- </a:t>
            </a:r>
            <a:r>
              <a:rPr lang="fr-MA" i="1" dirty="0" err="1">
                <a:latin typeface="Tw Cen MT" panose="020B0602020104020603" pitchFamily="34" charset="0"/>
              </a:rPr>
              <a:t>Clt</a:t>
            </a:r>
            <a:r>
              <a:rPr lang="fr-MA" i="1" dirty="0">
                <a:latin typeface="Tw Cen MT" panose="020B0602020104020603" pitchFamily="34" charset="0"/>
              </a:rPr>
              <a:t> : Client </a:t>
            </a:r>
            <a:endParaRPr lang="fr-MA" dirty="0">
              <a:latin typeface="Tw Cen MT" panose="020B0602020104020603" pitchFamily="34" charset="0"/>
            </a:endParaRPr>
          </a:p>
          <a:p>
            <a:pPr lvl="1" algn="l" rtl="0">
              <a:buSzPct val="100000"/>
              <a:buFont typeface="Arial" panose="020B0604020202020204" pitchFamily="34" charset="0"/>
              <a:buChar char="•"/>
            </a:pPr>
            <a:r>
              <a:rPr lang="fr-MA" i="1" dirty="0">
                <a:latin typeface="Tw Cen MT" panose="020B0602020104020603" pitchFamily="34" charset="0"/>
              </a:rPr>
              <a:t>- Prix : entier =100</a:t>
            </a:r>
            <a:endParaRPr lang="fr-MA" dirty="0"/>
          </a:p>
          <a:p>
            <a:pPr marL="533400" lvl="1" indent="0" algn="l" rtl="0">
              <a:buSzPct val="100000"/>
              <a:buFont typeface="Wingdings 2" panose="05020102010507070707" pitchFamily="18" charset="2"/>
              <a:buNone/>
            </a:pPr>
            <a:endParaRPr lang="fr-MA" dirty="0">
              <a:solidFill>
                <a:srgbClr val="000000"/>
              </a:solidFill>
              <a:latin typeface="Tw Cen MT" panose="020B0602020104020603" pitchFamily="34" charset="0"/>
            </a:endParaRPr>
          </a:p>
        </p:txBody>
      </p:sp>
    </p:spTree>
    <p:extLst>
      <p:ext uri="{BB962C8B-B14F-4D97-AF65-F5344CB8AC3E}">
        <p14:creationId xmlns:p14="http://schemas.microsoft.com/office/powerpoint/2010/main" val="3199117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Qu’est ce </a:t>
            </a:r>
            <a:r>
              <a:rPr lang="fr-FR" dirty="0" err="1"/>
              <a:t>q’un</a:t>
            </a:r>
            <a:r>
              <a:rPr lang="fr-FR" dirty="0"/>
              <a:t> attribut?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
        <p:nvSpPr>
          <p:cNvPr id="8" name="Espace réservé du texte 2">
            <a:extLst>
              <a:ext uri="{FF2B5EF4-FFF2-40B4-BE49-F238E27FC236}">
                <a16:creationId xmlns:a16="http://schemas.microsoft.com/office/drawing/2014/main" id="{CE604A8E-E51C-76C4-8600-488DF2C8D2E0}"/>
              </a:ext>
            </a:extLst>
          </p:cNvPr>
          <p:cNvSpPr txBox="1">
            <a:spLocks/>
          </p:cNvSpPr>
          <p:nvPr/>
        </p:nvSpPr>
        <p:spPr>
          <a:xfrm>
            <a:off x="1465200" y="2813759"/>
            <a:ext cx="7206692" cy="3142378"/>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FR" dirty="0">
                <a:latin typeface="Tw Cen MT" panose="020B0602020104020603" pitchFamily="34" charset="0"/>
              </a:rPr>
              <a:t>Peut être calculé à partir d'autres attributs et de formules de calcul</a:t>
            </a:r>
          </a:p>
          <a:p>
            <a:pPr algn="l" rtl="0"/>
            <a:r>
              <a:rPr lang="fr-FR" dirty="0">
                <a:latin typeface="Tw Cen MT" panose="020B0602020104020603" pitchFamily="34" charset="0"/>
              </a:rPr>
              <a:t>Il est précédé par une barre oblique </a:t>
            </a:r>
            <a:r>
              <a:rPr lang="fr-FR" b="1" dirty="0">
                <a:solidFill>
                  <a:srgbClr val="FF3200"/>
                </a:solidFill>
                <a:latin typeface="Tw Cen MT" panose="020B0602020104020603" pitchFamily="34" charset="0"/>
              </a:rPr>
              <a:t>/</a:t>
            </a:r>
            <a:endParaRPr lang="fr-FR" dirty="0">
              <a:solidFill>
                <a:srgbClr val="000000"/>
              </a:solidFill>
              <a:latin typeface="Tw Cen MT" panose="020B0602020104020603" pitchFamily="34" charset="0"/>
            </a:endParaRPr>
          </a:p>
          <a:p>
            <a:pPr algn="l" rtl="0"/>
            <a:r>
              <a:rPr lang="fr-FR" dirty="0">
                <a:solidFill>
                  <a:srgbClr val="000000"/>
                </a:solidFill>
                <a:latin typeface="Tw Cen MT" panose="020B0602020104020603" pitchFamily="34" charset="0"/>
              </a:rPr>
              <a:t>Exemple:</a:t>
            </a:r>
          </a:p>
          <a:p>
            <a:pPr algn="l" rtl="0"/>
            <a:endParaRPr lang="fr-FR" dirty="0">
              <a:solidFill>
                <a:srgbClr val="000000"/>
              </a:solidFill>
              <a:latin typeface="Tw Cen MT" panose="020B0602020104020603" pitchFamily="34" charset="0"/>
            </a:endParaRPr>
          </a:p>
          <a:p>
            <a:pPr algn="l" rtl="0"/>
            <a:endParaRPr lang="fr-FR" dirty="0">
              <a:solidFill>
                <a:srgbClr val="000000"/>
              </a:solidFill>
              <a:latin typeface="Tw Cen MT" panose="020B0602020104020603" pitchFamily="34" charset="0"/>
            </a:endParaRPr>
          </a:p>
          <a:p>
            <a:pPr algn="l" rtl="0"/>
            <a:endParaRPr lang="fr-FR" dirty="0">
              <a:solidFill>
                <a:srgbClr val="000000"/>
              </a:solidFill>
              <a:latin typeface="Tw Cen MT" panose="020B0602020104020603" pitchFamily="34" charset="0"/>
            </a:endParaRPr>
          </a:p>
          <a:p>
            <a:pPr algn="l" rtl="0"/>
            <a:endParaRPr lang="fr-FR" dirty="0">
              <a:solidFill>
                <a:srgbClr val="000000"/>
              </a:solidFill>
              <a:latin typeface="Tw Cen MT" panose="020B0602020104020603" pitchFamily="34" charset="0"/>
            </a:endParaRPr>
          </a:p>
          <a:p>
            <a:pPr algn="l" rtl="0"/>
            <a:endParaRPr lang="fr-MA" dirty="0"/>
          </a:p>
        </p:txBody>
      </p:sp>
      <p:graphicFrame>
        <p:nvGraphicFramePr>
          <p:cNvPr id="10" name="Tableau 4">
            <a:extLst>
              <a:ext uri="{FF2B5EF4-FFF2-40B4-BE49-F238E27FC236}">
                <a16:creationId xmlns:a16="http://schemas.microsoft.com/office/drawing/2014/main" id="{9DBFCF41-55C4-C462-19FF-1A16C040FAFD}"/>
              </a:ext>
            </a:extLst>
          </p:cNvPr>
          <p:cNvGraphicFramePr>
            <a:graphicFrameLocks noGrp="1"/>
          </p:cNvGraphicFramePr>
          <p:nvPr>
            <p:extLst>
              <p:ext uri="{D42A27DB-BD31-4B8C-83A1-F6EECF244321}">
                <p14:modId xmlns:p14="http://schemas.microsoft.com/office/powerpoint/2010/main" val="1232144881"/>
              </p:ext>
            </p:extLst>
          </p:nvPr>
        </p:nvGraphicFramePr>
        <p:xfrm>
          <a:off x="4655840" y="4518287"/>
          <a:ext cx="1440160" cy="1616240"/>
        </p:xfrm>
        <a:graphic>
          <a:graphicData uri="http://schemas.openxmlformats.org/drawingml/2006/table">
            <a:tbl>
              <a:tblPr firstRow="1" bandRow="1"/>
              <a:tblGrid>
                <a:gridCol w="1440160">
                  <a:extLst>
                    <a:ext uri="{9D8B030D-6E8A-4147-A177-3AD203B41FA5}">
                      <a16:colId xmlns:a16="http://schemas.microsoft.com/office/drawing/2014/main" val="4195090234"/>
                    </a:ext>
                  </a:extLst>
                </a:gridCol>
              </a:tblGrid>
              <a:tr h="427520">
                <a:tc>
                  <a:txBody>
                    <a:bodyPr/>
                    <a:lstStyle/>
                    <a:p>
                      <a:pPr algn="l" rtl="0"/>
                      <a:r>
                        <a:rPr lang="fr-MA" dirty="0"/>
                        <a:t>Rectangle</a:t>
                      </a:r>
                    </a:p>
                  </a:txBody>
                  <a:tcPr/>
                </a:tc>
                <a:extLst>
                  <a:ext uri="{0D108BD9-81ED-4DB2-BD59-A6C34878D82A}">
                    <a16:rowId xmlns:a16="http://schemas.microsoft.com/office/drawing/2014/main" val="1470349467"/>
                  </a:ext>
                </a:extLst>
              </a:tr>
              <a:tr h="868624">
                <a:tc>
                  <a:txBody>
                    <a:bodyPr/>
                    <a:lstStyle/>
                    <a:p>
                      <a:pPr algn="l" rtl="0"/>
                      <a:r>
                        <a:rPr lang="fr-MA" dirty="0"/>
                        <a:t>Longueur : </a:t>
                      </a:r>
                      <a:r>
                        <a:rPr lang="fr-MA" dirty="0" err="1"/>
                        <a:t>float</a:t>
                      </a:r>
                      <a:endParaRPr lang="fr-MA" dirty="0"/>
                    </a:p>
                    <a:p>
                      <a:pPr algn="l" rtl="0"/>
                      <a:r>
                        <a:rPr lang="fr-MA" dirty="0"/>
                        <a:t>largeur : </a:t>
                      </a:r>
                      <a:r>
                        <a:rPr lang="fr-MA" dirty="0" err="1"/>
                        <a:t>float</a:t>
                      </a:r>
                      <a:endParaRPr lang="fr-MA" dirty="0"/>
                    </a:p>
                    <a:p>
                      <a:pPr algn="l" rtl="0"/>
                      <a:r>
                        <a:rPr lang="fr-MA" dirty="0"/>
                        <a:t>/surface: </a:t>
                      </a:r>
                      <a:r>
                        <a:rPr lang="fr-MA" dirty="0" err="1"/>
                        <a:t>float</a:t>
                      </a:r>
                      <a:endParaRPr lang="fr-MA" dirty="0"/>
                    </a:p>
                  </a:txBody>
                  <a:tcPr/>
                </a:tc>
                <a:extLst>
                  <a:ext uri="{0D108BD9-81ED-4DB2-BD59-A6C34878D82A}">
                    <a16:rowId xmlns:a16="http://schemas.microsoft.com/office/drawing/2014/main" val="4082764332"/>
                  </a:ext>
                </a:extLst>
              </a:tr>
            </a:tbl>
          </a:graphicData>
        </a:graphic>
      </p:graphicFrame>
    </p:spTree>
    <p:extLst>
      <p:ext uri="{BB962C8B-B14F-4D97-AF65-F5344CB8AC3E}">
        <p14:creationId xmlns:p14="http://schemas.microsoft.com/office/powerpoint/2010/main" val="2006999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Qu’est ce </a:t>
            </a:r>
            <a:r>
              <a:rPr lang="fr-FR" dirty="0" err="1"/>
              <a:t>q’un</a:t>
            </a:r>
            <a:r>
              <a:rPr lang="fr-FR" dirty="0"/>
              <a:t> attribut?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
        <p:nvSpPr>
          <p:cNvPr id="6" name="Espace réservé du texte 2">
            <a:extLst>
              <a:ext uri="{FF2B5EF4-FFF2-40B4-BE49-F238E27FC236}">
                <a16:creationId xmlns:a16="http://schemas.microsoft.com/office/drawing/2014/main" id="{C15E5827-989D-6760-350B-252A12FFD8D4}"/>
              </a:ext>
            </a:extLst>
          </p:cNvPr>
          <p:cNvSpPr txBox="1">
            <a:spLocks/>
          </p:cNvSpPr>
          <p:nvPr/>
        </p:nvSpPr>
        <p:spPr>
          <a:xfrm>
            <a:off x="1261619" y="1581292"/>
            <a:ext cx="6462600"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FR" sz="2000" dirty="0">
                <a:solidFill>
                  <a:srgbClr val="000000"/>
                </a:solidFill>
                <a:latin typeface="Tw Cen MT" panose="020B0602020104020603" pitchFamily="34" charset="0"/>
              </a:rPr>
              <a:t>Exercice : </a:t>
            </a:r>
          </a:p>
          <a:p>
            <a:pPr marL="114300" indent="0" algn="l" rtl="0">
              <a:buFont typeface="Wingdings 2" panose="05020102010507070707" pitchFamily="18" charset="2"/>
              <a:buNone/>
            </a:pPr>
            <a:r>
              <a:rPr lang="fr-FR" sz="2000" dirty="0">
                <a:latin typeface="Tw Cen MT" panose="020B0602020104020603" pitchFamily="34" charset="0"/>
              </a:rPr>
              <a:t>Une personne possède un nom, un prénom, un sexe et un âge. Donnez une représentation UML de cette classe.</a:t>
            </a:r>
          </a:p>
          <a:p>
            <a:pPr algn="l" rtl="0"/>
            <a:endParaRPr lang="fr-MA" dirty="0"/>
          </a:p>
        </p:txBody>
      </p:sp>
      <p:pic>
        <p:nvPicPr>
          <p:cNvPr id="7" name="Picture 2">
            <a:extLst>
              <a:ext uri="{FF2B5EF4-FFF2-40B4-BE49-F238E27FC236}">
                <a16:creationId xmlns:a16="http://schemas.microsoft.com/office/drawing/2014/main" id="{8C710D95-D624-14CA-9C66-67302C1A715F}"/>
              </a:ext>
            </a:extLst>
          </p:cNvPr>
          <p:cNvPicPr>
            <a:picLocks noChangeAspect="1" noChangeArrowheads="1"/>
          </p:cNvPicPr>
          <p:nvPr/>
        </p:nvPicPr>
        <p:blipFill>
          <a:blip r:embed="rId2"/>
          <a:srcRect/>
          <a:stretch>
            <a:fillRect/>
          </a:stretch>
        </p:blipFill>
        <p:spPr bwMode="auto">
          <a:xfrm>
            <a:off x="3095347" y="4212361"/>
            <a:ext cx="4848225" cy="1962150"/>
          </a:xfrm>
          <a:prstGeom prst="rect">
            <a:avLst/>
          </a:prstGeom>
          <a:noFill/>
          <a:ln w="9525">
            <a:noFill/>
            <a:miter lim="800000"/>
            <a:headEnd/>
            <a:tailEnd/>
          </a:ln>
          <a:effectLst/>
        </p:spPr>
      </p:pic>
    </p:spTree>
    <p:extLst>
      <p:ext uri="{BB962C8B-B14F-4D97-AF65-F5344CB8AC3E}">
        <p14:creationId xmlns:p14="http://schemas.microsoft.com/office/powerpoint/2010/main" val="302441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Qu’est ce </a:t>
            </a:r>
            <a:r>
              <a:rPr lang="fr-FR" dirty="0" err="1"/>
              <a:t>q’un</a:t>
            </a:r>
            <a:r>
              <a:rPr lang="fr-FR" dirty="0"/>
              <a:t> attribut?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sp>
        <p:nvSpPr>
          <p:cNvPr id="8" name="Espace réservé du texte 2">
            <a:extLst>
              <a:ext uri="{FF2B5EF4-FFF2-40B4-BE49-F238E27FC236}">
                <a16:creationId xmlns:a16="http://schemas.microsoft.com/office/drawing/2014/main" id="{16F3A681-3107-9903-92D9-63B725AB49B6}"/>
              </a:ext>
            </a:extLst>
          </p:cNvPr>
          <p:cNvSpPr txBox="1">
            <a:spLocks/>
          </p:cNvSpPr>
          <p:nvPr/>
        </p:nvSpPr>
        <p:spPr>
          <a:xfrm>
            <a:off x="2173860" y="2586399"/>
            <a:ext cx="6462600" cy="3552300"/>
          </a:xfrm>
          <a:prstGeom prst="rect">
            <a:avLst/>
          </a:prstGeom>
        </p:spPr>
        <p:txBody>
          <a:bodyPr vert="horz" lIns="91440" tIns="45720" rIns="91440" bIns="45720" rtlCol="0" anchor="ctr">
            <a:normAutofit fontScale="92500" lnSpcReduction="20000"/>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14300" indent="0" algn="l" rtl="0">
              <a:buFont typeface="Wingdings 2" panose="05020102010507070707" pitchFamily="18" charset="2"/>
              <a:buNone/>
            </a:pPr>
            <a:r>
              <a:rPr lang="fr-FR">
                <a:latin typeface="Tw Cen MT" panose="020B0602020104020603" pitchFamily="34" charset="0"/>
              </a:rPr>
              <a:t>On distingue deux types d'attributs : </a:t>
            </a:r>
          </a:p>
          <a:p>
            <a:pPr algn="l" rtl="0"/>
            <a:r>
              <a:rPr lang="fr-FR">
                <a:latin typeface="Tw Cen MT" panose="020B0602020104020603" pitchFamily="34" charset="0"/>
              </a:rPr>
              <a:t>Attribut d'instance : </a:t>
            </a:r>
          </a:p>
          <a:p>
            <a:pPr lvl="1" algn="l" rtl="0">
              <a:buSzPct val="100000"/>
              <a:buFont typeface="Arial" panose="020B0604020202020204" pitchFamily="34" charset="0"/>
              <a:buChar char="•"/>
            </a:pPr>
            <a:r>
              <a:rPr lang="fr-FR" sz="1800">
                <a:solidFill>
                  <a:srgbClr val="000000"/>
                </a:solidFill>
                <a:latin typeface="Tw Cen MT" panose="020B0602020104020603" pitchFamily="34" charset="0"/>
              </a:rPr>
              <a:t>Chaque instance de la classe possède une valeur particulière pour cet attribut </a:t>
            </a:r>
          </a:p>
          <a:p>
            <a:pPr lvl="1" algn="l" rtl="0">
              <a:buSzPct val="100000"/>
              <a:buFont typeface="Arial" panose="020B0604020202020204" pitchFamily="34" charset="0"/>
              <a:buChar char="•"/>
            </a:pPr>
            <a:r>
              <a:rPr lang="fr-FR" sz="1800">
                <a:solidFill>
                  <a:srgbClr val="000000"/>
                </a:solidFill>
                <a:latin typeface="Tw Cen MT" panose="020B0602020104020603" pitchFamily="34" charset="0"/>
              </a:rPr>
              <a:t>Notation : </a:t>
            </a:r>
            <a:r>
              <a:rPr lang="fr-FR" sz="1800" b="1">
                <a:solidFill>
                  <a:srgbClr val="FF3200"/>
                </a:solidFill>
                <a:latin typeface="Tw Cen MT" panose="020B0602020104020603" pitchFamily="34" charset="0"/>
              </a:rPr>
              <a:t>Visibilité attribut: type[= valeur initiale] </a:t>
            </a:r>
          </a:p>
          <a:p>
            <a:pPr algn="l" rtl="0"/>
            <a:r>
              <a:rPr lang="fr-FR">
                <a:solidFill>
                  <a:srgbClr val="000000"/>
                </a:solidFill>
                <a:latin typeface="Tw Cen MT" panose="020B0602020104020603" pitchFamily="34" charset="0"/>
              </a:rPr>
              <a:t>Attribut de classe </a:t>
            </a:r>
          </a:p>
          <a:p>
            <a:pPr lvl="1" algn="l" rtl="0">
              <a:buSzPct val="100000"/>
              <a:buFont typeface="Arial" panose="020B0604020202020204" pitchFamily="34" charset="0"/>
              <a:buChar char="•"/>
            </a:pPr>
            <a:r>
              <a:rPr lang="fr-FR" sz="1800">
                <a:solidFill>
                  <a:srgbClr val="000000"/>
                </a:solidFill>
                <a:latin typeface="Tw Cen MT" panose="020B0602020104020603" pitchFamily="34" charset="0"/>
              </a:rPr>
              <a:t>Toutes les instances de la classe possède la même valeur pour cet attribut </a:t>
            </a:r>
          </a:p>
          <a:p>
            <a:pPr lvl="1" algn="l" rtl="0">
              <a:buSzPct val="100000"/>
              <a:buFont typeface="Arial" panose="020B0604020202020204" pitchFamily="34" charset="0"/>
              <a:buChar char="•"/>
            </a:pPr>
            <a:r>
              <a:rPr lang="fr-FR" sz="1800">
                <a:solidFill>
                  <a:srgbClr val="000000"/>
                </a:solidFill>
                <a:latin typeface="Tw Cen MT" panose="020B0602020104020603" pitchFamily="34" charset="0"/>
              </a:rPr>
              <a:t>Dans un DC les attributs de classe sont soulignés</a:t>
            </a:r>
          </a:p>
          <a:p>
            <a:pPr lvl="1" algn="l" rtl="0">
              <a:buSzPct val="100000"/>
              <a:buFont typeface="Arial" panose="020B0604020202020204" pitchFamily="34" charset="0"/>
              <a:buChar char="•"/>
            </a:pPr>
            <a:r>
              <a:rPr lang="fr-FR" sz="1800">
                <a:solidFill>
                  <a:srgbClr val="000000"/>
                </a:solidFill>
                <a:latin typeface="Tw Cen MT" panose="020B0602020104020603" pitchFamily="34" charset="0"/>
              </a:rPr>
              <a:t>Notation : </a:t>
            </a:r>
            <a:r>
              <a:rPr lang="fr-FR" sz="1800" u="sng">
                <a:solidFill>
                  <a:srgbClr val="FF3200"/>
                </a:solidFill>
                <a:latin typeface="Tw Cen MT" panose="020B0602020104020603" pitchFamily="34" charset="0"/>
              </a:rPr>
              <a:t>Visibilité attribut: type[= valeur initiale] </a:t>
            </a:r>
            <a:endParaRPr lang="fr-FR" sz="1800" u="sng">
              <a:solidFill>
                <a:srgbClr val="000000"/>
              </a:solidFill>
              <a:latin typeface="Tw Cen MT" panose="020B0602020104020603" pitchFamily="34" charset="0"/>
            </a:endParaRPr>
          </a:p>
          <a:p>
            <a:pPr lvl="1" algn="l" rtl="0">
              <a:buSzPct val="100000"/>
              <a:buFont typeface="Arial" panose="020B0604020202020204" pitchFamily="34" charset="0"/>
              <a:buChar char="•"/>
            </a:pPr>
            <a:r>
              <a:rPr lang="fr-FR" sz="1800">
                <a:solidFill>
                  <a:srgbClr val="000000"/>
                </a:solidFill>
                <a:latin typeface="Tw Cen MT" panose="020B0602020104020603" pitchFamily="34" charset="0"/>
              </a:rPr>
              <a:t>Equivalente à static (en Java et C++) </a:t>
            </a:r>
          </a:p>
          <a:p>
            <a:pPr algn="l" rtl="0"/>
            <a:endParaRPr lang="fr-MA" dirty="0"/>
          </a:p>
        </p:txBody>
      </p:sp>
    </p:spTree>
    <p:extLst>
      <p:ext uri="{BB962C8B-B14F-4D97-AF65-F5344CB8AC3E}">
        <p14:creationId xmlns:p14="http://schemas.microsoft.com/office/powerpoint/2010/main" val="35066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plan</a:t>
            </a:r>
            <a:endParaRPr lang="ar-SA" dirty="0"/>
          </a:p>
        </p:txBody>
      </p:sp>
      <p:sp>
        <p:nvSpPr>
          <p:cNvPr id="3" name="Content Placeholder 2"/>
          <p:cNvSpPr>
            <a:spLocks noGrp="1"/>
          </p:cNvSpPr>
          <p:nvPr>
            <p:ph idx="1"/>
          </p:nvPr>
        </p:nvSpPr>
        <p:spPr>
          <a:xfrm>
            <a:off x="2475306" y="2089056"/>
            <a:ext cx="11029615" cy="3678303"/>
          </a:xfrm>
        </p:spPr>
        <p:txBody>
          <a:bodyPr>
            <a:normAutofit/>
          </a:bodyPr>
          <a:lstStyle/>
          <a:p>
            <a:pPr algn="l" rtl="0"/>
            <a:r>
              <a:rPr lang="fr-FR" sz="2800" b="1" dirty="0"/>
              <a:t>DIAGRAMME DE CLASSES</a:t>
            </a:r>
          </a:p>
          <a:p>
            <a:pPr algn="l" rtl="0"/>
            <a:r>
              <a:rPr lang="fr-FR" sz="2800" b="1" dirty="0">
                <a:latin typeface="Tahoma" panose="020B0604030504040204" pitchFamily="34" charset="0"/>
                <a:ea typeface="Tahoma" panose="020B0604030504040204" pitchFamily="34" charset="0"/>
                <a:cs typeface="Tahoma" panose="020B0604030504040204" pitchFamily="34" charset="0"/>
                <a:sym typeface="Arial"/>
              </a:rPr>
              <a:t>IMPLÉMENTATION EN JAVA</a:t>
            </a:r>
          </a:p>
          <a:p>
            <a:pPr algn="l" rtl="0"/>
            <a:r>
              <a:rPr lang="fr-MA" sz="2800" b="1" dirty="0"/>
              <a:t>DIAGRAMME D’OBJETS</a:t>
            </a:r>
            <a:endParaRPr lang="ar-SA" sz="2800" b="1"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661799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Qu’est ce </a:t>
            </a:r>
            <a:r>
              <a:rPr lang="fr-FR" dirty="0" err="1"/>
              <a:t>q’un</a:t>
            </a:r>
            <a:r>
              <a:rPr lang="fr-FR" dirty="0"/>
              <a:t> attribut?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sp>
        <p:nvSpPr>
          <p:cNvPr id="6" name="Espace réservé du texte 2">
            <a:extLst>
              <a:ext uri="{FF2B5EF4-FFF2-40B4-BE49-F238E27FC236}">
                <a16:creationId xmlns:a16="http://schemas.microsoft.com/office/drawing/2014/main" id="{2E3A6C65-C93B-187E-EE0F-D9AC96D41D36}"/>
              </a:ext>
            </a:extLst>
          </p:cNvPr>
          <p:cNvSpPr txBox="1">
            <a:spLocks/>
          </p:cNvSpPr>
          <p:nvPr/>
        </p:nvSpPr>
        <p:spPr>
          <a:xfrm>
            <a:off x="1625220" y="2009346"/>
            <a:ext cx="6846652"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FR" dirty="0">
                <a:latin typeface="Tw Cen MT" panose="020B0602020104020603" pitchFamily="34" charset="0"/>
              </a:rPr>
              <a:t>Exercice</a:t>
            </a:r>
          </a:p>
          <a:p>
            <a:pPr marL="114300" indent="0" algn="l" rtl="0">
              <a:buFont typeface="Wingdings 2" panose="05020102010507070707" pitchFamily="18" charset="2"/>
              <a:buNone/>
            </a:pPr>
            <a:r>
              <a:rPr lang="fr-FR" dirty="0">
                <a:latin typeface="Tw Cen MT" panose="020B0602020104020603" pitchFamily="34" charset="0"/>
              </a:rPr>
              <a:t>Une personne a , en plus des informations précédentes, un salaire (un nombre réel). Et pour calculer les charges globales, on applique un coefficient fixe de 20% sur les salaires.</a:t>
            </a:r>
          </a:p>
          <a:p>
            <a:pPr marL="114300" indent="0" algn="l" rtl="0">
              <a:buFont typeface="Wingdings 2" panose="05020102010507070707" pitchFamily="18" charset="2"/>
              <a:buNone/>
            </a:pPr>
            <a:r>
              <a:rPr lang="fr-FR" dirty="0">
                <a:latin typeface="Tw Cen MT" panose="020B0602020104020603" pitchFamily="34" charset="0"/>
              </a:rPr>
              <a:t>Enrichissez la classe précédente pour prendre en compte ces nouveaux éléments.</a:t>
            </a:r>
          </a:p>
          <a:p>
            <a:pPr algn="l" rtl="0"/>
            <a:endParaRPr lang="fr-MA" dirty="0"/>
          </a:p>
        </p:txBody>
      </p:sp>
      <p:pic>
        <p:nvPicPr>
          <p:cNvPr id="7" name="Picture 2">
            <a:extLst>
              <a:ext uri="{FF2B5EF4-FFF2-40B4-BE49-F238E27FC236}">
                <a16:creationId xmlns:a16="http://schemas.microsoft.com/office/drawing/2014/main" id="{361CA726-0F43-345F-B940-5C9685EA0FE6}"/>
              </a:ext>
            </a:extLst>
          </p:cNvPr>
          <p:cNvPicPr>
            <a:picLocks noChangeAspect="1" noChangeArrowheads="1"/>
          </p:cNvPicPr>
          <p:nvPr/>
        </p:nvPicPr>
        <p:blipFill>
          <a:blip r:embed="rId2"/>
          <a:srcRect/>
          <a:stretch>
            <a:fillRect/>
          </a:stretch>
        </p:blipFill>
        <p:spPr bwMode="auto">
          <a:xfrm>
            <a:off x="4512940" y="4482992"/>
            <a:ext cx="3166120" cy="2157307"/>
          </a:xfrm>
          <a:prstGeom prst="rect">
            <a:avLst/>
          </a:prstGeom>
          <a:noFill/>
          <a:ln w="9525">
            <a:noFill/>
            <a:miter lim="800000"/>
            <a:headEnd/>
            <a:tailEnd/>
          </a:ln>
          <a:effectLst/>
        </p:spPr>
      </p:pic>
    </p:spTree>
    <p:extLst>
      <p:ext uri="{BB962C8B-B14F-4D97-AF65-F5344CB8AC3E}">
        <p14:creationId xmlns:p14="http://schemas.microsoft.com/office/powerpoint/2010/main" val="169374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Qu’est ce </a:t>
            </a:r>
            <a:r>
              <a:rPr lang="fr-FR" dirty="0" err="1"/>
              <a:t>q’une</a:t>
            </a:r>
            <a:r>
              <a:rPr lang="fr-FR" dirty="0"/>
              <a:t> </a:t>
            </a:r>
            <a:r>
              <a:rPr lang="en-US" dirty="0" err="1"/>
              <a:t>opé</a:t>
            </a:r>
            <a:r>
              <a:rPr lang="fr-FR" dirty="0"/>
              <a:t>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
        <p:nvSpPr>
          <p:cNvPr id="8" name="Espace réservé du texte 2">
            <a:extLst>
              <a:ext uri="{FF2B5EF4-FFF2-40B4-BE49-F238E27FC236}">
                <a16:creationId xmlns:a16="http://schemas.microsoft.com/office/drawing/2014/main" id="{CC3F8901-CBA9-9878-880E-5BA84A1746CE}"/>
              </a:ext>
            </a:extLst>
          </p:cNvPr>
          <p:cNvSpPr txBox="1">
            <a:spLocks/>
          </p:cNvSpPr>
          <p:nvPr/>
        </p:nvSpPr>
        <p:spPr>
          <a:xfrm>
            <a:off x="2036700" y="2403837"/>
            <a:ext cx="6462600"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FR">
                <a:solidFill>
                  <a:srgbClr val="000000"/>
                </a:solidFill>
                <a:latin typeface="Tw Cen MT" panose="020B0602020104020603" pitchFamily="34" charset="0"/>
              </a:rPr>
              <a:t>Une fonction ou une transformation qui peut être appliquée aux objets d’une classe. </a:t>
            </a:r>
          </a:p>
          <a:p>
            <a:pPr algn="l" rtl="0"/>
            <a:r>
              <a:rPr lang="fr-FR">
                <a:latin typeface="Tw Cen MT" panose="020B0602020104020603" pitchFamily="34" charset="0"/>
              </a:rPr>
              <a:t>une fonctionnalité assurée par une classe</a:t>
            </a:r>
            <a:endParaRPr lang="fr-MA">
              <a:latin typeface="Tw Cen MT" panose="020B0602020104020603" pitchFamily="34" charset="0"/>
            </a:endParaRPr>
          </a:p>
          <a:p>
            <a:pPr algn="l" rtl="0"/>
            <a:r>
              <a:rPr lang="fr-FR">
                <a:solidFill>
                  <a:srgbClr val="000000"/>
                </a:solidFill>
                <a:latin typeface="Tw Cen MT" panose="020B0602020104020603" pitchFamily="34" charset="0"/>
              </a:rPr>
              <a:t>Permet de décrire le comportement d’un objet. </a:t>
            </a:r>
          </a:p>
          <a:p>
            <a:pPr algn="l" rtl="0"/>
            <a:r>
              <a:rPr lang="fr-FR">
                <a:solidFill>
                  <a:srgbClr val="000000"/>
                </a:solidFill>
                <a:latin typeface="Tw Cen MT" panose="020B0602020104020603" pitchFamily="34" charset="0"/>
              </a:rPr>
              <a:t>Exemple: « s’authentifier », « commander » </a:t>
            </a:r>
            <a:r>
              <a:rPr lang="fr-FR">
                <a:latin typeface="Tw Cen MT" panose="020B0602020104020603" pitchFamily="34" charset="0"/>
              </a:rPr>
              <a:t>sont des opérations de la classe</a:t>
            </a:r>
            <a:r>
              <a:rPr lang="fr-FR">
                <a:solidFill>
                  <a:srgbClr val="000000"/>
                </a:solidFill>
                <a:latin typeface="Tw Cen MT" panose="020B0602020104020603" pitchFamily="34" charset="0"/>
              </a:rPr>
              <a:t> « client »</a:t>
            </a:r>
          </a:p>
          <a:p>
            <a:pPr algn="l" rtl="0"/>
            <a:endParaRPr lang="fr-MA" dirty="0"/>
          </a:p>
        </p:txBody>
      </p:sp>
    </p:spTree>
    <p:extLst>
      <p:ext uri="{BB962C8B-B14F-4D97-AF65-F5344CB8AC3E}">
        <p14:creationId xmlns:p14="http://schemas.microsoft.com/office/powerpoint/2010/main" val="945983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Qu’est ce </a:t>
            </a:r>
            <a:r>
              <a:rPr lang="fr-FR" dirty="0" err="1"/>
              <a:t>q’une</a:t>
            </a:r>
            <a:r>
              <a:rPr lang="fr-FR" dirty="0"/>
              <a:t> </a:t>
            </a:r>
            <a:r>
              <a:rPr lang="en-US" dirty="0" err="1"/>
              <a:t>opé</a:t>
            </a:r>
            <a:r>
              <a:rPr lang="fr-FR" dirty="0"/>
              <a:t>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
        <p:nvSpPr>
          <p:cNvPr id="6" name="Espace réservé du texte 2">
            <a:extLst>
              <a:ext uri="{FF2B5EF4-FFF2-40B4-BE49-F238E27FC236}">
                <a16:creationId xmlns:a16="http://schemas.microsoft.com/office/drawing/2014/main" id="{5518863A-332A-549E-1062-DFA6110AB80C}"/>
              </a:ext>
            </a:extLst>
          </p:cNvPr>
          <p:cNvSpPr txBox="1">
            <a:spLocks/>
          </p:cNvSpPr>
          <p:nvPr/>
        </p:nvSpPr>
        <p:spPr>
          <a:xfrm>
            <a:off x="1945260" y="2403837"/>
            <a:ext cx="7350708"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FR">
                <a:latin typeface="Tw Cen MT" panose="020B0602020104020603" pitchFamily="34" charset="0"/>
                <a:ea typeface="Lato" panose="020F0502020204030203" pitchFamily="34" charset="0"/>
                <a:cs typeface="Lato" panose="020F0502020204030203" pitchFamily="34" charset="0"/>
              </a:rPr>
              <a:t>Les types des opérations:</a:t>
            </a:r>
          </a:p>
          <a:p>
            <a:pPr lvl="1" algn="l" rtl="0">
              <a:buSzPct val="100000"/>
              <a:buFont typeface="Courier New" panose="02070309020205020404" pitchFamily="49" charset="0"/>
              <a:buChar char="o"/>
            </a:pPr>
            <a:r>
              <a:rPr lang="fr-FR" sz="1800" b="1">
                <a:latin typeface="Tw Cen MT" panose="020B0602020104020603" pitchFamily="34" charset="0"/>
                <a:ea typeface="Lato" panose="020F0502020204030203" pitchFamily="34" charset="0"/>
                <a:cs typeface="Lato" panose="020F0502020204030203" pitchFamily="34" charset="0"/>
              </a:rPr>
              <a:t>Accesseurs/getters (get...)</a:t>
            </a:r>
            <a:r>
              <a:rPr lang="fr-FR" sz="1800">
                <a:latin typeface="Tw Cen MT" panose="020B0602020104020603" pitchFamily="34" charset="0"/>
                <a:ea typeface="Lato" panose="020F0502020204030203" pitchFamily="34" charset="0"/>
                <a:cs typeface="Lato" panose="020F0502020204030203" pitchFamily="34" charset="0"/>
              </a:rPr>
              <a:t>: renvoie une information sur l'état d'un objet (fonction)</a:t>
            </a:r>
          </a:p>
          <a:p>
            <a:pPr lvl="1" algn="l" rtl="0">
              <a:buSzPct val="100000"/>
              <a:buFont typeface="Courier New" panose="02070309020205020404" pitchFamily="49" charset="0"/>
              <a:buChar char="o"/>
            </a:pPr>
            <a:r>
              <a:rPr lang="fr-FR" sz="1800" b="1">
                <a:latin typeface="Tw Cen MT" panose="020B0602020104020603" pitchFamily="34" charset="0"/>
                <a:ea typeface="Lato" panose="020F0502020204030203" pitchFamily="34" charset="0"/>
                <a:cs typeface="Lato" panose="020F0502020204030203" pitchFamily="34" charset="0"/>
              </a:rPr>
              <a:t>Modificateurs/setters (set...)</a:t>
            </a:r>
            <a:r>
              <a:rPr lang="fr-FR" sz="1800">
                <a:latin typeface="Tw Cen MT" panose="020B0602020104020603" pitchFamily="34" charset="0"/>
                <a:ea typeface="Lato" panose="020F0502020204030203" pitchFamily="34" charset="0"/>
                <a:cs typeface="Lato" panose="020F0502020204030203" pitchFamily="34" charset="0"/>
              </a:rPr>
              <a:t>: modifie l'état de l'objet (procédure)</a:t>
            </a:r>
          </a:p>
          <a:p>
            <a:pPr lvl="1" algn="l" rtl="0">
              <a:buSzPct val="100000"/>
              <a:buFont typeface="Courier New" panose="02070309020205020404" pitchFamily="49" charset="0"/>
              <a:buChar char="o"/>
            </a:pPr>
            <a:r>
              <a:rPr lang="fr-FR" sz="1800" b="1">
                <a:latin typeface="Tw Cen MT" panose="020B0602020104020603" pitchFamily="34" charset="0"/>
                <a:ea typeface="Lato" panose="020F0502020204030203" pitchFamily="34" charset="0"/>
                <a:cs typeface="Lato" panose="020F0502020204030203" pitchFamily="34" charset="0"/>
              </a:rPr>
              <a:t>Constructeurs</a:t>
            </a:r>
            <a:r>
              <a:rPr lang="fr-FR" sz="1800">
                <a:latin typeface="Tw Cen MT" panose="020B0602020104020603" pitchFamily="34" charset="0"/>
                <a:ea typeface="Lato" panose="020F0502020204030203" pitchFamily="34" charset="0"/>
                <a:cs typeface="Lato" panose="020F0502020204030203" pitchFamily="34" charset="0"/>
              </a:rPr>
              <a:t> : une méthode particulière, qui </a:t>
            </a:r>
            <a:r>
              <a:rPr lang="fr-FR" sz="1800">
                <a:latin typeface="Tw Cen MT" panose="020B0602020104020603" pitchFamily="34" charset="0"/>
              </a:rPr>
              <a:t>permet de créer un objet instance </a:t>
            </a:r>
            <a:r>
              <a:rPr lang="fr-MA" sz="1800">
                <a:latin typeface="Tw Cen MT" panose="020B0602020104020603" pitchFamily="34" charset="0"/>
              </a:rPr>
              <a:t>de la classe</a:t>
            </a:r>
            <a:endParaRPr lang="fr-FR" sz="1800">
              <a:latin typeface="Tw Cen MT" panose="020B0602020104020603" pitchFamily="34" charset="0"/>
              <a:ea typeface="Lato" panose="020F0502020204030203" pitchFamily="34" charset="0"/>
              <a:cs typeface="Lato" panose="020F0502020204030203" pitchFamily="34" charset="0"/>
            </a:endParaRPr>
          </a:p>
          <a:p>
            <a:pPr lvl="1" algn="l" rtl="0">
              <a:buSzPct val="100000"/>
              <a:buFont typeface="Courier New" panose="02070309020205020404" pitchFamily="49" charset="0"/>
              <a:buChar char="o"/>
            </a:pPr>
            <a:r>
              <a:rPr lang="fr-FR" sz="1800" b="1">
                <a:latin typeface="Tw Cen MT" panose="020B0602020104020603" pitchFamily="34" charset="0"/>
                <a:ea typeface="Lato" panose="020F0502020204030203" pitchFamily="34" charset="0"/>
                <a:cs typeface="Lato" panose="020F0502020204030203" pitchFamily="34" charset="0"/>
              </a:rPr>
              <a:t>Fonction/procédure </a:t>
            </a:r>
            <a:r>
              <a:rPr lang="fr-FR" sz="1800">
                <a:latin typeface="Tw Cen MT" panose="020B0602020104020603" pitchFamily="34" charset="0"/>
                <a:ea typeface="Lato" panose="020F0502020204030203" pitchFamily="34" charset="0"/>
                <a:cs typeface="Lato" panose="020F0502020204030203" pitchFamily="34" charset="0"/>
              </a:rPr>
              <a:t>réalisant une opération précise selon le contexte de la classe</a:t>
            </a:r>
            <a:endParaRPr lang="fr-MA" sz="1800" dirty="0">
              <a:latin typeface="Tw Cen MT" panose="020B06020201040206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136296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Qu’est ce </a:t>
            </a:r>
            <a:r>
              <a:rPr lang="fr-FR" dirty="0" err="1"/>
              <a:t>q’une</a:t>
            </a:r>
            <a:r>
              <a:rPr lang="fr-FR" dirty="0"/>
              <a:t> </a:t>
            </a:r>
            <a:r>
              <a:rPr lang="en-US" dirty="0" err="1"/>
              <a:t>opé</a:t>
            </a:r>
            <a:r>
              <a:rPr lang="fr-FR" dirty="0"/>
              <a:t>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
        <p:nvSpPr>
          <p:cNvPr id="7" name="Espace réservé du texte 2">
            <a:extLst>
              <a:ext uri="{FF2B5EF4-FFF2-40B4-BE49-F238E27FC236}">
                <a16:creationId xmlns:a16="http://schemas.microsoft.com/office/drawing/2014/main" id="{F832D7F6-3F7A-B128-5762-915C35C67E4C}"/>
              </a:ext>
            </a:extLst>
          </p:cNvPr>
          <p:cNvSpPr txBox="1">
            <a:spLocks/>
          </p:cNvSpPr>
          <p:nvPr/>
        </p:nvSpPr>
        <p:spPr>
          <a:xfrm>
            <a:off x="1693800" y="2403837"/>
            <a:ext cx="6462600"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FR" dirty="0">
                <a:latin typeface="Tw Cen MT" panose="020B0602020104020603" pitchFamily="34" charset="0"/>
              </a:rPr>
              <a:t>Syntaxe:</a:t>
            </a:r>
          </a:p>
          <a:p>
            <a:pPr marL="114300" indent="0" algn="l" rtl="0">
              <a:buFont typeface="Wingdings 2" panose="05020102010507070707" pitchFamily="18" charset="2"/>
              <a:buNone/>
            </a:pPr>
            <a:endParaRPr lang="fr-FR" dirty="0">
              <a:latin typeface="Tw Cen MT" panose="020B0602020104020603" pitchFamily="34" charset="0"/>
            </a:endParaRPr>
          </a:p>
          <a:p>
            <a:pPr marL="114300" indent="0" algn="l" rtl="0">
              <a:buFont typeface="Wingdings 2" panose="05020102010507070707" pitchFamily="18" charset="2"/>
              <a:buNone/>
            </a:pPr>
            <a:endParaRPr lang="fr-FR" dirty="0">
              <a:latin typeface="Tw Cen MT" panose="020B0602020104020603" pitchFamily="34" charset="0"/>
            </a:endParaRPr>
          </a:p>
          <a:p>
            <a:pPr marL="114300" indent="0" algn="l" rtl="0">
              <a:buFont typeface="Wingdings 2" panose="05020102010507070707" pitchFamily="18" charset="2"/>
              <a:buNone/>
            </a:pPr>
            <a:endParaRPr lang="fr-MA" dirty="0">
              <a:latin typeface="Tw Cen MT" panose="020B0602020104020603" pitchFamily="34" charset="0"/>
            </a:endParaRPr>
          </a:p>
          <a:p>
            <a:pPr lvl="1" algn="l" rtl="0">
              <a:buSzPct val="100000"/>
              <a:buFont typeface="Arial" panose="020B0604020202020204" pitchFamily="34" charset="0"/>
              <a:buChar char="•"/>
            </a:pPr>
            <a:r>
              <a:rPr lang="fr-MA" sz="1800" dirty="0">
                <a:latin typeface="Tw Cen MT" panose="020B0602020104020603" pitchFamily="34" charset="0"/>
              </a:rPr>
              <a:t>Visibilité de l’opération (-, +, #) </a:t>
            </a:r>
          </a:p>
          <a:p>
            <a:pPr lvl="1" algn="l" rtl="0">
              <a:buSzPct val="100000"/>
              <a:buFont typeface="Arial" panose="020B0604020202020204" pitchFamily="34" charset="0"/>
              <a:buChar char="•"/>
            </a:pPr>
            <a:r>
              <a:rPr lang="fr-MA" sz="1800" dirty="0">
                <a:solidFill>
                  <a:srgbClr val="000000"/>
                </a:solidFill>
                <a:latin typeface="Tw Cen MT" panose="020B0602020104020603" pitchFamily="34" charset="0"/>
              </a:rPr>
              <a:t>Nom de l’opération </a:t>
            </a:r>
          </a:p>
          <a:p>
            <a:pPr lvl="1" algn="l" rtl="0">
              <a:buSzPct val="100000"/>
              <a:buFont typeface="Arial" panose="020B0604020202020204" pitchFamily="34" charset="0"/>
              <a:buChar char="•"/>
            </a:pPr>
            <a:r>
              <a:rPr lang="fr-FR" sz="1800" dirty="0">
                <a:solidFill>
                  <a:srgbClr val="000000"/>
                </a:solidFill>
                <a:latin typeface="Tw Cen MT" panose="020B0602020104020603" pitchFamily="34" charset="0"/>
              </a:rPr>
              <a:t>Liste des arguments avec leurs types et éventuellement leurs valeurs par défaut </a:t>
            </a:r>
          </a:p>
          <a:p>
            <a:pPr lvl="1" algn="l" rtl="0">
              <a:buSzPct val="100000"/>
              <a:buFont typeface="Arial" panose="020B0604020202020204" pitchFamily="34" charset="0"/>
              <a:buChar char="•"/>
            </a:pPr>
            <a:r>
              <a:rPr lang="fr-FR" sz="1800" dirty="0">
                <a:solidFill>
                  <a:srgbClr val="000000"/>
                </a:solidFill>
                <a:latin typeface="Tw Cen MT" panose="020B0602020104020603" pitchFamily="34" charset="0"/>
              </a:rPr>
              <a:t>Le type du résultat retourné </a:t>
            </a:r>
          </a:p>
        </p:txBody>
      </p:sp>
      <p:sp>
        <p:nvSpPr>
          <p:cNvPr id="8" name="Rectangle : coins arrondis 4">
            <a:extLst>
              <a:ext uri="{FF2B5EF4-FFF2-40B4-BE49-F238E27FC236}">
                <a16:creationId xmlns:a16="http://schemas.microsoft.com/office/drawing/2014/main" id="{A35FE53D-0FE1-E76A-65D3-908049F1E750}"/>
              </a:ext>
            </a:extLst>
          </p:cNvPr>
          <p:cNvSpPr/>
          <p:nvPr/>
        </p:nvSpPr>
        <p:spPr>
          <a:xfrm>
            <a:off x="2151314" y="3025935"/>
            <a:ext cx="7403711" cy="79208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114300" marR="0" lvl="0" indent="0" algn="l" defTabSz="914400" rtl="0" eaLnBrk="1" fontAlgn="auto" latinLnBrk="0" hangingPunct="1">
              <a:lnSpc>
                <a:spcPct val="100000"/>
              </a:lnSpc>
              <a:spcBef>
                <a:spcPts val="600"/>
              </a:spcBef>
              <a:spcAft>
                <a:spcPts val="0"/>
              </a:spcAft>
              <a:buClr>
                <a:srgbClr val="DF5327"/>
              </a:buClr>
              <a:buSzPts val="1800"/>
              <a:buFont typeface="Lato"/>
              <a:buNone/>
              <a:tabLst/>
              <a:defRPr/>
            </a:pPr>
            <a:r>
              <a:rPr kumimoji="0" lang="fr-FR" sz="1800" b="0" i="0" u="none" strike="noStrike" kern="0" cap="none" spc="0" normalizeH="0" baseline="0" noProof="0" dirty="0">
                <a:ln>
                  <a:noFill/>
                </a:ln>
                <a:solidFill>
                  <a:srgbClr val="000000"/>
                </a:solidFill>
                <a:effectLst/>
                <a:uLnTx/>
                <a:uFillTx/>
                <a:latin typeface="Tw Cen MT" panose="020B0602020104020603" pitchFamily="34" charset="0"/>
                <a:ea typeface="Lato"/>
                <a:cs typeface="Lato"/>
                <a:sym typeface="Lato"/>
              </a:rPr>
              <a:t>Visibilité </a:t>
            </a:r>
            <a:r>
              <a:rPr kumimoji="0" lang="fr-FR" sz="1800" b="0" i="0" u="none" strike="noStrike" kern="0" cap="none" spc="0" normalizeH="0" baseline="0" noProof="0" dirty="0" err="1">
                <a:ln>
                  <a:noFill/>
                </a:ln>
                <a:solidFill>
                  <a:srgbClr val="000000"/>
                </a:solidFill>
                <a:effectLst/>
                <a:uLnTx/>
                <a:uFillTx/>
                <a:latin typeface="Tw Cen MT" panose="020B0602020104020603" pitchFamily="34" charset="0"/>
                <a:ea typeface="Lato"/>
                <a:cs typeface="Lato"/>
                <a:sym typeface="Lato"/>
              </a:rPr>
              <a:t>Nom_opération</a:t>
            </a:r>
            <a:r>
              <a:rPr kumimoji="0" lang="fr-FR" sz="1800" b="0" i="0" u="none" strike="noStrike" kern="0" cap="none" spc="0" normalizeH="0" baseline="0" noProof="0" dirty="0">
                <a:ln>
                  <a:noFill/>
                </a:ln>
                <a:solidFill>
                  <a:srgbClr val="000000"/>
                </a:solidFill>
                <a:effectLst/>
                <a:uLnTx/>
                <a:uFillTx/>
                <a:latin typeface="Tw Cen MT" panose="020B0602020104020603" pitchFamily="34" charset="0"/>
                <a:ea typeface="Lato"/>
                <a:cs typeface="Lato"/>
                <a:sym typeface="Lato"/>
              </a:rPr>
              <a:t>([</a:t>
            </a:r>
            <a:r>
              <a:rPr kumimoji="0" lang="fr-FR" sz="1800" b="0" i="0" u="none" strike="noStrike" kern="0" cap="none" spc="0" normalizeH="0" baseline="0" noProof="0" dirty="0" err="1">
                <a:ln>
                  <a:noFill/>
                </a:ln>
                <a:solidFill>
                  <a:srgbClr val="000000"/>
                </a:solidFill>
                <a:effectLst/>
                <a:uLnTx/>
                <a:uFillTx/>
                <a:latin typeface="Tw Cen MT" panose="020B0602020104020603" pitchFamily="34" charset="0"/>
                <a:ea typeface="Lato"/>
                <a:cs typeface="Lato"/>
                <a:sym typeface="Lato"/>
              </a:rPr>
              <a:t>arguments:type</a:t>
            </a:r>
            <a:r>
              <a:rPr kumimoji="0" lang="fr-FR" sz="1800" b="0" i="0" u="none" strike="noStrike" kern="0" cap="none" spc="0" normalizeH="0" baseline="0" noProof="0" dirty="0">
                <a:ln>
                  <a:noFill/>
                </a:ln>
                <a:solidFill>
                  <a:srgbClr val="000000"/>
                </a:solidFill>
                <a:effectLst/>
                <a:uLnTx/>
                <a:uFillTx/>
                <a:latin typeface="Tw Cen MT" panose="020B0602020104020603" pitchFamily="34" charset="0"/>
                <a:ea typeface="Lato"/>
                <a:cs typeface="Lato"/>
                <a:sym typeface="Lato"/>
              </a:rPr>
              <a:t>[=valeur initiale]]):type de résultat</a:t>
            </a:r>
            <a:endParaRPr kumimoji="0" lang="fr-MA" sz="1800" b="0" i="0" u="none" strike="noStrike" kern="0" cap="none" spc="0" normalizeH="0" baseline="0" noProof="0" dirty="0">
              <a:ln>
                <a:noFill/>
              </a:ln>
              <a:solidFill>
                <a:srgbClr val="000000"/>
              </a:solidFill>
              <a:effectLst/>
              <a:uLnTx/>
              <a:uFillTx/>
              <a:latin typeface="Tw Cen MT" panose="020B0602020104020603" pitchFamily="34" charset="0"/>
              <a:ea typeface="Lato"/>
              <a:cs typeface="Lato"/>
              <a:sym typeface="Lato"/>
            </a:endParaRPr>
          </a:p>
        </p:txBody>
      </p:sp>
    </p:spTree>
    <p:extLst>
      <p:ext uri="{BB962C8B-B14F-4D97-AF65-F5344CB8AC3E}">
        <p14:creationId xmlns:p14="http://schemas.microsoft.com/office/powerpoint/2010/main" val="1386463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Qu’est ce </a:t>
            </a:r>
            <a:r>
              <a:rPr lang="fr-FR" dirty="0" err="1"/>
              <a:t>q’une</a:t>
            </a:r>
            <a:r>
              <a:rPr lang="fr-FR" dirty="0"/>
              <a:t> </a:t>
            </a:r>
            <a:r>
              <a:rPr lang="en-US" dirty="0" err="1"/>
              <a:t>opé</a:t>
            </a:r>
            <a:r>
              <a:rPr lang="fr-FR" dirty="0"/>
              <a:t>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
        <p:nvSpPr>
          <p:cNvPr id="6" name="Espace réservé du texte 2">
            <a:extLst>
              <a:ext uri="{FF2B5EF4-FFF2-40B4-BE49-F238E27FC236}">
                <a16:creationId xmlns:a16="http://schemas.microsoft.com/office/drawing/2014/main" id="{D5FE4BD0-1336-E52C-4E83-2E32A07AEA19}"/>
              </a:ext>
            </a:extLst>
          </p:cNvPr>
          <p:cNvSpPr txBox="1">
            <a:spLocks/>
          </p:cNvSpPr>
          <p:nvPr/>
        </p:nvSpPr>
        <p:spPr>
          <a:xfrm>
            <a:off x="1602360" y="2768962"/>
            <a:ext cx="6462600"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MA" sz="2000">
                <a:latin typeface="Tw Cen MT" panose="020B0602020104020603" pitchFamily="34" charset="0"/>
              </a:rPr>
              <a:t>Exemple:</a:t>
            </a:r>
            <a:endParaRPr lang="fr-MA" sz="2000" dirty="0">
              <a:latin typeface="Tw Cen MT" panose="020B0602020104020603" pitchFamily="34" charset="0"/>
            </a:endParaRPr>
          </a:p>
        </p:txBody>
      </p:sp>
      <p:pic>
        <p:nvPicPr>
          <p:cNvPr id="9" name="Image 5">
            <a:extLst>
              <a:ext uri="{FF2B5EF4-FFF2-40B4-BE49-F238E27FC236}">
                <a16:creationId xmlns:a16="http://schemas.microsoft.com/office/drawing/2014/main" id="{64D24904-ED3F-8FC6-152B-ECD10E2A6CF2}"/>
              </a:ext>
            </a:extLst>
          </p:cNvPr>
          <p:cNvPicPr>
            <a:picLocks noChangeAspect="1"/>
          </p:cNvPicPr>
          <p:nvPr/>
        </p:nvPicPr>
        <p:blipFill>
          <a:blip r:embed="rId2"/>
          <a:stretch>
            <a:fillRect/>
          </a:stretch>
        </p:blipFill>
        <p:spPr>
          <a:xfrm>
            <a:off x="3633236" y="3463068"/>
            <a:ext cx="4920941" cy="2717418"/>
          </a:xfrm>
          <a:prstGeom prst="rect">
            <a:avLst/>
          </a:prstGeom>
        </p:spPr>
      </p:pic>
    </p:spTree>
    <p:extLst>
      <p:ext uri="{BB962C8B-B14F-4D97-AF65-F5344CB8AC3E}">
        <p14:creationId xmlns:p14="http://schemas.microsoft.com/office/powerpoint/2010/main" val="3658808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annotation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
        <p:nvSpPr>
          <p:cNvPr id="7" name="Espace réservé du texte 2">
            <a:extLst>
              <a:ext uri="{FF2B5EF4-FFF2-40B4-BE49-F238E27FC236}">
                <a16:creationId xmlns:a16="http://schemas.microsoft.com/office/drawing/2014/main" id="{071BA857-84F4-03E5-DAAB-8EA5317CD8C4}"/>
              </a:ext>
            </a:extLst>
          </p:cNvPr>
          <p:cNvSpPr txBox="1">
            <a:spLocks/>
          </p:cNvSpPr>
          <p:nvPr/>
        </p:nvSpPr>
        <p:spPr>
          <a:xfrm>
            <a:off x="1689408" y="2059896"/>
            <a:ext cx="6462600"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FR" sz="2000" dirty="0">
                <a:latin typeface="Tw Cen MT" panose="020B0602020104020603" pitchFamily="34" charset="0"/>
              </a:rPr>
              <a:t>Il existe un seul type d’annotation, il est dit note. </a:t>
            </a:r>
          </a:p>
          <a:p>
            <a:pPr algn="l" rtl="0"/>
            <a:r>
              <a:rPr lang="fr-FR" sz="2000" dirty="0">
                <a:latin typeface="Tw Cen MT" panose="020B0602020104020603" pitchFamily="34" charset="0"/>
              </a:rPr>
              <a:t>Une note est un symbole permettant de décrire des contraintes, des commentaires ou des algorithmes associés à un élément du modèle. </a:t>
            </a:r>
          </a:p>
          <a:p>
            <a:pPr algn="l" rtl="0"/>
            <a:r>
              <a:rPr lang="fr-FR" sz="2000" dirty="0">
                <a:latin typeface="Tw Cen MT" panose="020B0602020104020603" pitchFamily="34" charset="0"/>
              </a:rPr>
              <a:t>Exemple :</a:t>
            </a:r>
            <a:endParaRPr lang="fr-MA" sz="2000" dirty="0">
              <a:latin typeface="Tw Cen MT" panose="020B0602020104020603" pitchFamily="34" charset="0"/>
            </a:endParaRPr>
          </a:p>
        </p:txBody>
      </p:sp>
      <p:pic>
        <p:nvPicPr>
          <p:cNvPr id="8" name="Image 9">
            <a:extLst>
              <a:ext uri="{FF2B5EF4-FFF2-40B4-BE49-F238E27FC236}">
                <a16:creationId xmlns:a16="http://schemas.microsoft.com/office/drawing/2014/main" id="{0E566DFF-D010-DD4D-23D8-D435B21B0384}"/>
              </a:ext>
            </a:extLst>
          </p:cNvPr>
          <p:cNvPicPr>
            <a:picLocks noChangeAspect="1"/>
          </p:cNvPicPr>
          <p:nvPr/>
        </p:nvPicPr>
        <p:blipFill>
          <a:blip r:embed="rId2"/>
          <a:stretch>
            <a:fillRect/>
          </a:stretch>
        </p:blipFill>
        <p:spPr>
          <a:xfrm>
            <a:off x="4002624" y="4698539"/>
            <a:ext cx="4186751" cy="1440160"/>
          </a:xfrm>
          <a:prstGeom prst="rect">
            <a:avLst/>
          </a:prstGeom>
        </p:spPr>
      </p:pic>
    </p:spTree>
    <p:extLst>
      <p:ext uri="{BB962C8B-B14F-4D97-AF65-F5344CB8AC3E}">
        <p14:creationId xmlns:p14="http://schemas.microsoft.com/office/powerpoint/2010/main" val="2932122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Relation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
        <p:nvSpPr>
          <p:cNvPr id="9" name="Espace réservé du texte 2">
            <a:extLst>
              <a:ext uri="{FF2B5EF4-FFF2-40B4-BE49-F238E27FC236}">
                <a16:creationId xmlns:a16="http://schemas.microsoft.com/office/drawing/2014/main" id="{E4302389-F4E0-40A7-95DC-620C7D385E13}"/>
              </a:ext>
            </a:extLst>
          </p:cNvPr>
          <p:cNvSpPr txBox="1">
            <a:spLocks/>
          </p:cNvSpPr>
          <p:nvPr/>
        </p:nvSpPr>
        <p:spPr>
          <a:xfrm>
            <a:off x="2151000" y="2403837"/>
            <a:ext cx="6462600"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14300" indent="0" algn="l" rtl="0">
              <a:buFont typeface="Wingdings 2" panose="05020102010507070707" pitchFamily="18" charset="2"/>
              <a:buNone/>
            </a:pPr>
            <a:endParaRPr lang="fr-FR" dirty="0">
              <a:latin typeface="Tw Cen MT" panose="020B0602020104020603" pitchFamily="34" charset="0"/>
            </a:endParaRPr>
          </a:p>
          <a:p>
            <a:pPr marL="114300" indent="0" algn="l" rtl="0">
              <a:buFont typeface="Wingdings 2" panose="05020102010507070707" pitchFamily="18" charset="2"/>
              <a:buNone/>
            </a:pPr>
            <a:r>
              <a:rPr lang="fr-FR" dirty="0">
                <a:latin typeface="Tw Cen MT" panose="020B0602020104020603" pitchFamily="34" charset="0"/>
              </a:rPr>
              <a:t>Il existe plusieurs types de relations entre classes :</a:t>
            </a:r>
          </a:p>
          <a:p>
            <a:pPr algn="l" rtl="0">
              <a:buFont typeface="Wingdings" panose="05000000000000000000" pitchFamily="2" charset="2"/>
              <a:buChar char="v"/>
            </a:pPr>
            <a:r>
              <a:rPr lang="fr-MA" dirty="0">
                <a:latin typeface="Tw Cen MT" panose="020B0602020104020603" pitchFamily="34" charset="0"/>
              </a:rPr>
              <a:t>L’association</a:t>
            </a:r>
          </a:p>
          <a:p>
            <a:pPr algn="l" rtl="0">
              <a:buFont typeface="Wingdings" panose="05000000000000000000" pitchFamily="2" charset="2"/>
              <a:buChar char="v"/>
            </a:pPr>
            <a:r>
              <a:rPr lang="fr-MA" dirty="0">
                <a:latin typeface="Tw Cen MT" panose="020B0602020104020603" pitchFamily="34" charset="0"/>
              </a:rPr>
              <a:t>La généralisation/spécialisation</a:t>
            </a:r>
          </a:p>
          <a:p>
            <a:pPr algn="l" rtl="0">
              <a:buFont typeface="Wingdings" panose="05000000000000000000" pitchFamily="2" charset="2"/>
              <a:buChar char="v"/>
            </a:pPr>
            <a:r>
              <a:rPr lang="fr-MA" dirty="0">
                <a:latin typeface="Tw Cen MT" panose="020B0602020104020603" pitchFamily="34" charset="0"/>
              </a:rPr>
              <a:t>La dépendance</a:t>
            </a:r>
          </a:p>
        </p:txBody>
      </p:sp>
    </p:spTree>
    <p:extLst>
      <p:ext uri="{BB962C8B-B14F-4D97-AF65-F5344CB8AC3E}">
        <p14:creationId xmlns:p14="http://schemas.microsoft.com/office/powerpoint/2010/main" val="1214457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Relation : association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
        <p:nvSpPr>
          <p:cNvPr id="6" name="Espace réservé du texte 2">
            <a:extLst>
              <a:ext uri="{FF2B5EF4-FFF2-40B4-BE49-F238E27FC236}">
                <a16:creationId xmlns:a16="http://schemas.microsoft.com/office/drawing/2014/main" id="{5A570BF9-9026-E10F-8634-7F55FDB6CEFD}"/>
              </a:ext>
            </a:extLst>
          </p:cNvPr>
          <p:cNvSpPr txBox="1">
            <a:spLocks/>
          </p:cNvSpPr>
          <p:nvPr/>
        </p:nvSpPr>
        <p:spPr>
          <a:xfrm>
            <a:off x="1808100" y="2403837"/>
            <a:ext cx="6462600"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FR">
                <a:latin typeface="Tw Cen MT" panose="020B0602020104020603" pitchFamily="34" charset="0"/>
              </a:rPr>
              <a:t>Une relation existante qui relie une, deux ou plusieurs classes. </a:t>
            </a:r>
          </a:p>
          <a:p>
            <a:pPr algn="l" rtl="0"/>
            <a:r>
              <a:rPr lang="fr-FR">
                <a:latin typeface="Tw Cen MT" panose="020B0602020104020603" pitchFamily="34" charset="0"/>
              </a:rPr>
              <a:t>La relation la plus courante et la plus riche du point de vue sémantique</a:t>
            </a:r>
          </a:p>
          <a:p>
            <a:pPr algn="l" rtl="0"/>
            <a:r>
              <a:rPr lang="fr-FR">
                <a:solidFill>
                  <a:srgbClr val="000000"/>
                </a:solidFill>
                <a:latin typeface="Tw Cen MT" panose="020B0602020104020603" pitchFamily="34" charset="0"/>
              </a:rPr>
              <a:t>Représentée par une ligne rectiligne </a:t>
            </a:r>
          </a:p>
          <a:p>
            <a:pPr marL="114300" indent="0" algn="l" rtl="0">
              <a:buFont typeface="Wingdings 2" panose="05020102010507070707" pitchFamily="18" charset="2"/>
              <a:buNone/>
            </a:pPr>
            <a:endParaRPr lang="fr-MA"/>
          </a:p>
          <a:p>
            <a:pPr marL="114300" indent="0" algn="l" rtl="0">
              <a:buFont typeface="Wingdings 2" panose="05020102010507070707" pitchFamily="18" charset="2"/>
              <a:buNone/>
            </a:pPr>
            <a:endParaRPr lang="fr-MA">
              <a:latin typeface="Tw Cen MT" panose="020B0602020104020603" pitchFamily="34" charset="0"/>
            </a:endParaRPr>
          </a:p>
          <a:p>
            <a:pPr marL="114300" indent="0" algn="l" rtl="0">
              <a:buFont typeface="Wingdings 2" panose="05020102010507070707" pitchFamily="18" charset="2"/>
              <a:buNone/>
            </a:pPr>
            <a:endParaRPr lang="fr-MA">
              <a:latin typeface="Tw Cen MT" panose="020B0602020104020603" pitchFamily="34" charset="0"/>
            </a:endParaRPr>
          </a:p>
          <a:p>
            <a:pPr algn="l" rtl="0"/>
            <a:r>
              <a:rPr lang="fr-FR">
                <a:latin typeface="Tw Cen MT" panose="020B0602020104020603" pitchFamily="34" charset="0"/>
              </a:rPr>
              <a:t>Termes associés : </a:t>
            </a:r>
            <a:r>
              <a:rPr lang="fr-FR" b="1">
                <a:latin typeface="Tw Cen MT" panose="020B0602020104020603" pitchFamily="34" charset="0"/>
              </a:rPr>
              <a:t>Nom</a:t>
            </a:r>
            <a:r>
              <a:rPr lang="fr-FR">
                <a:latin typeface="Tw Cen MT" panose="020B0602020104020603" pitchFamily="34" charset="0"/>
              </a:rPr>
              <a:t>, </a:t>
            </a:r>
            <a:r>
              <a:rPr lang="fr-FR" b="1">
                <a:latin typeface="Tw Cen MT" panose="020B0602020104020603" pitchFamily="34" charset="0"/>
              </a:rPr>
              <a:t>Sens de lecture</a:t>
            </a:r>
            <a:r>
              <a:rPr lang="fr-FR">
                <a:latin typeface="Tw Cen MT" panose="020B0602020104020603" pitchFamily="34" charset="0"/>
              </a:rPr>
              <a:t>, </a:t>
            </a:r>
            <a:r>
              <a:rPr lang="fr-FR" b="1">
                <a:latin typeface="Tw Cen MT" panose="020B0602020104020603" pitchFamily="34" charset="0"/>
              </a:rPr>
              <a:t>degré (arité)</a:t>
            </a:r>
            <a:r>
              <a:rPr lang="fr-FR">
                <a:latin typeface="Tw Cen MT" panose="020B0602020104020603" pitchFamily="34" charset="0"/>
              </a:rPr>
              <a:t>, </a:t>
            </a:r>
            <a:r>
              <a:rPr lang="fr-FR" b="1">
                <a:latin typeface="Tw Cen MT" panose="020B0602020104020603" pitchFamily="34" charset="0"/>
              </a:rPr>
              <a:t>Multiplicité</a:t>
            </a:r>
            <a:r>
              <a:rPr lang="fr-FR">
                <a:latin typeface="Tw Cen MT" panose="020B0602020104020603" pitchFamily="34" charset="0"/>
              </a:rPr>
              <a:t>, </a:t>
            </a:r>
            <a:r>
              <a:rPr lang="fr-FR" b="1">
                <a:latin typeface="Tw Cen MT" panose="020B0602020104020603" pitchFamily="34" charset="0"/>
              </a:rPr>
              <a:t>Rôle</a:t>
            </a:r>
            <a:r>
              <a:rPr lang="fr-FR">
                <a:latin typeface="Tw Cen MT" panose="020B0602020104020603" pitchFamily="34" charset="0"/>
              </a:rPr>
              <a:t>, </a:t>
            </a:r>
            <a:r>
              <a:rPr lang="fr-FR" b="1">
                <a:latin typeface="Tw Cen MT" panose="020B0602020104020603" pitchFamily="34" charset="0"/>
              </a:rPr>
              <a:t>navigabilité</a:t>
            </a:r>
            <a:r>
              <a:rPr lang="fr-FR">
                <a:latin typeface="Tw Cen MT" panose="020B0602020104020603" pitchFamily="34" charset="0"/>
              </a:rPr>
              <a:t>.</a:t>
            </a:r>
          </a:p>
          <a:p>
            <a:pPr algn="l" rtl="0"/>
            <a:endParaRPr lang="fr-MA" dirty="0"/>
          </a:p>
        </p:txBody>
      </p:sp>
      <p:pic>
        <p:nvPicPr>
          <p:cNvPr id="7" name="Image 5">
            <a:extLst>
              <a:ext uri="{FF2B5EF4-FFF2-40B4-BE49-F238E27FC236}">
                <a16:creationId xmlns:a16="http://schemas.microsoft.com/office/drawing/2014/main" id="{20FB9A31-721E-8DD4-DD0F-5AC6FE50D23B}"/>
              </a:ext>
            </a:extLst>
          </p:cNvPr>
          <p:cNvPicPr>
            <a:picLocks noChangeAspect="1"/>
          </p:cNvPicPr>
          <p:nvPr/>
        </p:nvPicPr>
        <p:blipFill>
          <a:blip r:embed="rId2"/>
          <a:stretch>
            <a:fillRect/>
          </a:stretch>
        </p:blipFill>
        <p:spPr>
          <a:xfrm>
            <a:off x="3076228" y="4005446"/>
            <a:ext cx="4572000" cy="801914"/>
          </a:xfrm>
          <a:prstGeom prst="rect">
            <a:avLst/>
          </a:prstGeom>
        </p:spPr>
      </p:pic>
    </p:spTree>
    <p:extLst>
      <p:ext uri="{BB962C8B-B14F-4D97-AF65-F5344CB8AC3E}">
        <p14:creationId xmlns:p14="http://schemas.microsoft.com/office/powerpoint/2010/main" val="1988211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Relation : association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
        <p:nvSpPr>
          <p:cNvPr id="3" name="Rectangle 2"/>
          <p:cNvSpPr/>
          <p:nvPr/>
        </p:nvSpPr>
        <p:spPr>
          <a:xfrm>
            <a:off x="1238741" y="2512814"/>
            <a:ext cx="2262158" cy="369332"/>
          </a:xfrm>
          <a:prstGeom prst="rect">
            <a:avLst/>
          </a:prstGeom>
        </p:spPr>
        <p:txBody>
          <a:bodyPr wrap="none">
            <a:spAutoFit/>
          </a:bodyPr>
          <a:lstStyle/>
          <a:p>
            <a:r>
              <a:rPr lang="fr-FR" b="1" dirty="0">
                <a:solidFill>
                  <a:srgbClr val="0D0D0D"/>
                </a:solidFill>
                <a:latin typeface="Tw Cen MT Condensed" panose="020B0606020104020203" pitchFamily="34" charset="0"/>
              </a:rPr>
              <a:t>NOM ET SENS DE LECTURE</a:t>
            </a:r>
            <a:endParaRPr lang="ar-SA" dirty="0"/>
          </a:p>
        </p:txBody>
      </p:sp>
      <p:sp>
        <p:nvSpPr>
          <p:cNvPr id="8" name="Espace réservé du texte 2">
            <a:extLst>
              <a:ext uri="{FF2B5EF4-FFF2-40B4-BE49-F238E27FC236}">
                <a16:creationId xmlns:a16="http://schemas.microsoft.com/office/drawing/2014/main" id="{DEF846AA-513D-076E-A22B-2F06BE6DBC20}"/>
              </a:ext>
            </a:extLst>
          </p:cNvPr>
          <p:cNvSpPr txBox="1">
            <a:spLocks/>
          </p:cNvSpPr>
          <p:nvPr/>
        </p:nvSpPr>
        <p:spPr>
          <a:xfrm>
            <a:off x="2151000" y="2512814"/>
            <a:ext cx="6462600"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FR" dirty="0">
                <a:latin typeface="Tw Cen MT" panose="020B0602020104020603" pitchFamily="34" charset="0"/>
              </a:rPr>
              <a:t>Le nom décrit la nature (signification) de l’association </a:t>
            </a:r>
          </a:p>
          <a:p>
            <a:pPr algn="l" rtl="0"/>
            <a:r>
              <a:rPr lang="fr-FR" dirty="0">
                <a:latin typeface="Tw Cen MT" panose="020B0602020104020603" pitchFamily="34" charset="0"/>
              </a:rPr>
              <a:t>Le sens de lecture montre la direction de lecture de l’association</a:t>
            </a:r>
          </a:p>
          <a:p>
            <a:pPr algn="l" rtl="0"/>
            <a:endParaRPr lang="fr-FR" dirty="0">
              <a:latin typeface="Tw Cen MT" panose="020B0602020104020603" pitchFamily="34" charset="0"/>
            </a:endParaRPr>
          </a:p>
          <a:p>
            <a:pPr algn="l" rtl="0"/>
            <a:r>
              <a:rPr lang="fr-FR" dirty="0">
                <a:latin typeface="Tw Cen MT" panose="020B0602020104020603" pitchFamily="34" charset="0"/>
              </a:rPr>
              <a:t>Exemple:</a:t>
            </a:r>
          </a:p>
          <a:p>
            <a:pPr marL="114300" indent="0" algn="l" rtl="0">
              <a:buFont typeface="Wingdings 2" panose="05020102010507070707" pitchFamily="18" charset="2"/>
              <a:buNone/>
            </a:pPr>
            <a:endParaRPr lang="fr-MA" dirty="0"/>
          </a:p>
        </p:txBody>
      </p:sp>
      <p:pic>
        <p:nvPicPr>
          <p:cNvPr id="9" name="Image 5">
            <a:extLst>
              <a:ext uri="{FF2B5EF4-FFF2-40B4-BE49-F238E27FC236}">
                <a16:creationId xmlns:a16="http://schemas.microsoft.com/office/drawing/2014/main" id="{9EC17652-5677-DD05-0C53-749CF8BCB47F}"/>
              </a:ext>
            </a:extLst>
          </p:cNvPr>
          <p:cNvPicPr>
            <a:picLocks noChangeAspect="1"/>
          </p:cNvPicPr>
          <p:nvPr/>
        </p:nvPicPr>
        <p:blipFill>
          <a:blip r:embed="rId2"/>
          <a:stretch>
            <a:fillRect/>
          </a:stretch>
        </p:blipFill>
        <p:spPr>
          <a:xfrm>
            <a:off x="3848577" y="4577375"/>
            <a:ext cx="5958408" cy="961895"/>
          </a:xfrm>
          <a:prstGeom prst="rect">
            <a:avLst/>
          </a:prstGeom>
        </p:spPr>
      </p:pic>
    </p:spTree>
    <p:extLst>
      <p:ext uri="{BB962C8B-B14F-4D97-AF65-F5344CB8AC3E}">
        <p14:creationId xmlns:p14="http://schemas.microsoft.com/office/powerpoint/2010/main" val="2891625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Relation : association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
        <p:nvSpPr>
          <p:cNvPr id="4" name="Rectangle 3"/>
          <p:cNvSpPr/>
          <p:nvPr/>
        </p:nvSpPr>
        <p:spPr>
          <a:xfrm>
            <a:off x="1193021" y="2584966"/>
            <a:ext cx="1638590" cy="369332"/>
          </a:xfrm>
          <a:prstGeom prst="rect">
            <a:avLst/>
          </a:prstGeom>
        </p:spPr>
        <p:txBody>
          <a:bodyPr wrap="none">
            <a:spAutoFit/>
          </a:bodyPr>
          <a:lstStyle/>
          <a:p>
            <a:r>
              <a:rPr lang="fr-FR" b="1" dirty="0">
                <a:solidFill>
                  <a:srgbClr val="0D0D0D"/>
                </a:solidFill>
                <a:latin typeface="Tw Cen MT Condensed" panose="020B0606020104020203" pitchFamily="34" charset="0"/>
              </a:rPr>
              <a:t>Classe-association</a:t>
            </a:r>
            <a:endParaRPr lang="ar-SA" dirty="0"/>
          </a:p>
        </p:txBody>
      </p:sp>
      <p:sp>
        <p:nvSpPr>
          <p:cNvPr id="10" name="Espace réservé du texte 2">
            <a:extLst>
              <a:ext uri="{FF2B5EF4-FFF2-40B4-BE49-F238E27FC236}">
                <a16:creationId xmlns:a16="http://schemas.microsoft.com/office/drawing/2014/main" id="{DEF846AA-513D-076E-A22B-2F06BE6DBC20}"/>
              </a:ext>
            </a:extLst>
          </p:cNvPr>
          <p:cNvSpPr txBox="1">
            <a:spLocks/>
          </p:cNvSpPr>
          <p:nvPr/>
        </p:nvSpPr>
        <p:spPr>
          <a:xfrm>
            <a:off x="1463459" y="2059896"/>
            <a:ext cx="6918660"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FR" dirty="0">
                <a:latin typeface="Tw Cen MT" panose="020B0602020104020603" pitchFamily="34" charset="0"/>
              </a:rPr>
              <a:t>Une association peut avoir des attributs = </a:t>
            </a:r>
            <a:r>
              <a:rPr lang="fr-FR" b="1" dirty="0">
                <a:latin typeface="Tw Cen MT" panose="020B0602020104020603" pitchFamily="34" charset="0"/>
              </a:rPr>
              <a:t>classe-association </a:t>
            </a:r>
            <a:endParaRPr lang="fr-MA" dirty="0">
              <a:solidFill>
                <a:srgbClr val="000000"/>
              </a:solidFill>
              <a:latin typeface="Tw Cen MT" panose="020B0602020104020603" pitchFamily="34" charset="0"/>
            </a:endParaRPr>
          </a:p>
          <a:p>
            <a:pPr algn="l" rtl="0"/>
            <a:r>
              <a:rPr lang="fr-FR" dirty="0">
                <a:latin typeface="Tw Cen MT" panose="020B0602020104020603" pitchFamily="34" charset="0"/>
              </a:rPr>
              <a:t>Les classes-association sont utiles quand il y a des attributs qui sont pertinents à l’association, et non aux classes impliquées. </a:t>
            </a:r>
            <a:endParaRPr lang="fr-MA" dirty="0"/>
          </a:p>
        </p:txBody>
      </p:sp>
      <p:pic>
        <p:nvPicPr>
          <p:cNvPr id="11" name="Image 6">
            <a:extLst>
              <a:ext uri="{FF2B5EF4-FFF2-40B4-BE49-F238E27FC236}">
                <a16:creationId xmlns:a16="http://schemas.microsoft.com/office/drawing/2014/main" id="{F1385453-D2CC-344F-3DA7-B873E3DD416B}"/>
              </a:ext>
            </a:extLst>
          </p:cNvPr>
          <p:cNvPicPr>
            <a:picLocks noChangeAspect="1"/>
          </p:cNvPicPr>
          <p:nvPr/>
        </p:nvPicPr>
        <p:blipFill>
          <a:blip r:embed="rId2"/>
          <a:stretch>
            <a:fillRect/>
          </a:stretch>
        </p:blipFill>
        <p:spPr>
          <a:xfrm>
            <a:off x="1463459" y="5013470"/>
            <a:ext cx="2736304" cy="1307792"/>
          </a:xfrm>
          <a:prstGeom prst="rect">
            <a:avLst/>
          </a:prstGeom>
        </p:spPr>
      </p:pic>
      <p:pic>
        <p:nvPicPr>
          <p:cNvPr id="12" name="Image 8">
            <a:extLst>
              <a:ext uri="{FF2B5EF4-FFF2-40B4-BE49-F238E27FC236}">
                <a16:creationId xmlns:a16="http://schemas.microsoft.com/office/drawing/2014/main" id="{67EDA82F-F7EB-7AD2-783A-842409D4F6AF}"/>
              </a:ext>
            </a:extLst>
          </p:cNvPr>
          <p:cNvPicPr>
            <a:picLocks noChangeAspect="1"/>
          </p:cNvPicPr>
          <p:nvPr/>
        </p:nvPicPr>
        <p:blipFill>
          <a:blip r:embed="rId3"/>
          <a:stretch>
            <a:fillRect/>
          </a:stretch>
        </p:blipFill>
        <p:spPr>
          <a:xfrm>
            <a:off x="5137433" y="4582488"/>
            <a:ext cx="4943219" cy="1512348"/>
          </a:xfrm>
          <a:prstGeom prst="rect">
            <a:avLst/>
          </a:prstGeom>
        </p:spPr>
      </p:pic>
    </p:spTree>
    <p:extLst>
      <p:ext uri="{BB962C8B-B14F-4D97-AF65-F5344CB8AC3E}">
        <p14:creationId xmlns:p14="http://schemas.microsoft.com/office/powerpoint/2010/main" val="3834904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ar-SA"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
        <p:nvSpPr>
          <p:cNvPr id="7" name="Google Shape;94;p13"/>
          <p:cNvSpPr txBox="1"/>
          <p:nvPr/>
        </p:nvSpPr>
        <p:spPr>
          <a:xfrm>
            <a:off x="1171105" y="2402054"/>
            <a:ext cx="8403116" cy="3554083"/>
          </a:xfrm>
          <a:prstGeom prst="rect">
            <a:avLst/>
          </a:prstGeom>
          <a:noFill/>
          <a:ln>
            <a:noFill/>
          </a:ln>
        </p:spPr>
        <p:txBody>
          <a:bodyPr spcFirstLastPara="1" wrap="square" lIns="91425" tIns="91425" rIns="91425" bIns="91425" anchor="t" anchorCtr="0">
            <a:noAutofit/>
          </a:bodyPr>
          <a:lstStyle/>
          <a:p>
            <a:pPr marL="285750" indent="-285750">
              <a:lnSpc>
                <a:spcPct val="150000"/>
              </a:lnSpc>
              <a:buFont typeface="Wingdings" pitchFamily="2" charset="2"/>
              <a:buChar char="q"/>
            </a:pPr>
            <a:r>
              <a:rPr lang="fr-FR" sz="1800" dirty="0">
                <a:latin typeface="Tahoma" panose="020B0604030504040204" pitchFamily="34" charset="0"/>
                <a:ea typeface="Tahoma" panose="020B0604030504040204" pitchFamily="34" charset="0"/>
                <a:cs typeface="Tahoma" panose="020B0604030504040204" pitchFamily="34" charset="0"/>
              </a:rPr>
              <a:t>Le diagramme de cas d’utilisation modélise à </a:t>
            </a:r>
            <a:r>
              <a:rPr lang="fr-FR" sz="1800" b="1" dirty="0">
                <a:latin typeface="Tahoma" panose="020B0604030504040204" pitchFamily="34" charset="0"/>
                <a:ea typeface="Tahoma" panose="020B0604030504040204" pitchFamily="34" charset="0"/>
                <a:cs typeface="Tahoma" panose="020B0604030504040204" pitchFamily="34" charset="0"/>
              </a:rPr>
              <a:t>QUOI</a:t>
            </a:r>
            <a:r>
              <a:rPr lang="fr-FR" sz="1800" dirty="0">
                <a:latin typeface="Tahoma" panose="020B0604030504040204" pitchFamily="34" charset="0"/>
                <a:ea typeface="Tahoma" panose="020B0604030504040204" pitchFamily="34" charset="0"/>
                <a:cs typeface="Tahoma" panose="020B0604030504040204" pitchFamily="34" charset="0"/>
              </a:rPr>
              <a:t> sert le système.</a:t>
            </a:r>
          </a:p>
          <a:p>
            <a:pPr marL="285750" indent="-285750">
              <a:lnSpc>
                <a:spcPct val="150000"/>
              </a:lnSpc>
              <a:buFont typeface="Wingdings" pitchFamily="2" charset="2"/>
              <a:buChar char="q"/>
            </a:pPr>
            <a:r>
              <a:rPr lang="fr-FR" sz="1800" dirty="0">
                <a:latin typeface="Tahoma" panose="020B0604030504040204" pitchFamily="34" charset="0"/>
                <a:ea typeface="Tahoma" panose="020B0604030504040204" pitchFamily="34" charset="0"/>
                <a:cs typeface="Tahoma" panose="020B0604030504040204" pitchFamily="34" charset="0"/>
              </a:rPr>
              <a:t>Le système est composé d’objets qui interagissent entre eux et avec les acteurs pour réaliser ces cas d’utilisation :</a:t>
            </a:r>
          </a:p>
          <a:p>
            <a:pPr marL="285750" indent="-285750">
              <a:lnSpc>
                <a:spcPct val="150000"/>
              </a:lnSpc>
              <a:buFont typeface="Arial" panose="020B0604020202020204" pitchFamily="34" charset="0"/>
              <a:buChar char="•"/>
            </a:pPr>
            <a:r>
              <a:rPr lang="fr-FR" sz="1800" dirty="0">
                <a:latin typeface="Tahoma" panose="020B0604030504040204" pitchFamily="34" charset="0"/>
                <a:ea typeface="Tahoma" panose="020B0604030504040204" pitchFamily="34" charset="0"/>
                <a:cs typeface="Tahoma" panose="020B0604030504040204" pitchFamily="34" charset="0"/>
              </a:rPr>
              <a:t>Les diagrammes de classes permettent de spécifier </a:t>
            </a:r>
            <a:r>
              <a:rPr lang="fr-FR" sz="1800" b="1" dirty="0">
                <a:latin typeface="Tahoma" panose="020B0604030504040204" pitchFamily="34" charset="0"/>
                <a:ea typeface="Tahoma" panose="020B0604030504040204" pitchFamily="34" charset="0"/>
                <a:cs typeface="Tahoma" panose="020B0604030504040204" pitchFamily="34" charset="0"/>
              </a:rPr>
              <a:t>QUI</a:t>
            </a:r>
            <a:r>
              <a:rPr lang="fr-FR" sz="1800" dirty="0">
                <a:latin typeface="Tahoma" panose="020B0604030504040204" pitchFamily="34" charset="0"/>
                <a:ea typeface="Tahoma" panose="020B0604030504040204" pitchFamily="34" charset="0"/>
                <a:cs typeface="Tahoma" panose="020B0604030504040204" pitchFamily="34" charset="0"/>
              </a:rPr>
              <a:t> intervient à l’intérieur du système</a:t>
            </a:r>
          </a:p>
          <a:p>
            <a:pPr marL="285750" indent="-285750">
              <a:lnSpc>
                <a:spcPct val="150000"/>
              </a:lnSpc>
              <a:buFont typeface="Arial" panose="020B0604020202020204" pitchFamily="34" charset="0"/>
              <a:buChar char="•"/>
            </a:pPr>
            <a:r>
              <a:rPr lang="fr-FR" sz="1800" dirty="0">
                <a:latin typeface="Tahoma" panose="020B0604030504040204" pitchFamily="34" charset="0"/>
                <a:ea typeface="Tahoma" panose="020B0604030504040204" pitchFamily="34" charset="0"/>
                <a:cs typeface="Tahoma" panose="020B0604030504040204" pitchFamily="34" charset="0"/>
              </a:rPr>
              <a:t>Ils spécifient également quels liens peuvent entretenir les objets du système.</a:t>
            </a:r>
          </a:p>
          <a:p>
            <a:pPr marL="285750" indent="-285750" algn="just">
              <a:spcBef>
                <a:spcPts val="600"/>
              </a:spcBef>
              <a:buClr>
                <a:schemeClr val="dk1"/>
              </a:buClr>
              <a:buSzPts val="1100"/>
              <a:buFont typeface="Wingdings" pitchFamily="2" charset="2"/>
              <a:buChar char="q"/>
            </a:pPr>
            <a:endParaRPr lang="fr-FR" sz="1800" dirty="0">
              <a:solidFill>
                <a:schemeClr val="tx2">
                  <a:lumMod val="10000"/>
                </a:schemeClr>
              </a:solidFill>
              <a:latin typeface="Lato"/>
            </a:endParaRPr>
          </a:p>
          <a:p>
            <a:pPr marL="285750" indent="-285750" algn="just">
              <a:spcBef>
                <a:spcPts val="600"/>
              </a:spcBef>
              <a:buClr>
                <a:schemeClr val="dk1"/>
              </a:buClr>
              <a:buSzPts val="1100"/>
              <a:buFont typeface="Wingdings" pitchFamily="2" charset="2"/>
              <a:buChar char="q"/>
            </a:pPr>
            <a:endParaRPr lang="fr-FR" sz="1800" dirty="0">
              <a:solidFill>
                <a:schemeClr val="tx2">
                  <a:lumMod val="10000"/>
                </a:schemeClr>
              </a:solidFill>
              <a:latin typeface="Lato"/>
            </a:endParaRPr>
          </a:p>
          <a:p>
            <a:pPr algn="just">
              <a:spcBef>
                <a:spcPts val="600"/>
              </a:spcBef>
              <a:buClr>
                <a:schemeClr val="dk1"/>
              </a:buClr>
              <a:buSzPts val="1100"/>
            </a:pPr>
            <a:endParaRPr lang="fr-FR" sz="1800" dirty="0">
              <a:solidFill>
                <a:schemeClr val="tx2">
                  <a:lumMod val="10000"/>
                </a:schemeClr>
              </a:solidFill>
              <a:latin typeface="Lato"/>
            </a:endParaRPr>
          </a:p>
          <a:p>
            <a:pPr marL="285750" indent="-285750" algn="just">
              <a:spcBef>
                <a:spcPts val="600"/>
              </a:spcBef>
              <a:buClr>
                <a:schemeClr val="dk1"/>
              </a:buClr>
              <a:buSzPts val="1100"/>
              <a:buFont typeface="Wingdings" pitchFamily="2" charset="2"/>
              <a:buChar char="q"/>
            </a:pPr>
            <a:endParaRPr lang="fr-FR" sz="2000" dirty="0"/>
          </a:p>
          <a:p>
            <a:pPr marL="285750" indent="-285750" algn="just">
              <a:spcBef>
                <a:spcPts val="600"/>
              </a:spcBef>
              <a:buClr>
                <a:schemeClr val="dk1"/>
              </a:buClr>
              <a:buSzPts val="1100"/>
              <a:buFont typeface="Wingdings" pitchFamily="2" charset="2"/>
              <a:buChar char="q"/>
            </a:pPr>
            <a:endParaRPr lang="fr-FR" sz="2000" dirty="0">
              <a:solidFill>
                <a:schemeClr val="tx2">
                  <a:lumMod val="10000"/>
                </a:schemeClr>
              </a:solidFill>
              <a:latin typeface="Lato"/>
            </a:endParaRPr>
          </a:p>
          <a:p>
            <a:pPr algn="just">
              <a:spcBef>
                <a:spcPts val="600"/>
              </a:spcBef>
              <a:buClr>
                <a:schemeClr val="dk1"/>
              </a:buClr>
              <a:buSzPts val="1100"/>
            </a:pPr>
            <a:endParaRPr lang="fr-FR" sz="2000" dirty="0">
              <a:solidFill>
                <a:schemeClr val="tx2">
                  <a:lumMod val="10000"/>
                </a:schemeClr>
              </a:solidFill>
              <a:latin typeface="Lato"/>
            </a:endParaRPr>
          </a:p>
          <a:p>
            <a:pPr lvl="0" algn="just">
              <a:spcBef>
                <a:spcPts val="600"/>
              </a:spcBef>
              <a:buClr>
                <a:schemeClr val="dk1"/>
              </a:buClr>
              <a:buSzPts val="1100"/>
            </a:pPr>
            <a:endParaRPr sz="1600" b="1" i="1" dirty="0">
              <a:solidFill>
                <a:schemeClr val="dk1"/>
              </a:solidFill>
              <a:latin typeface="Lato"/>
              <a:ea typeface="Lato"/>
              <a:cs typeface="Lato"/>
              <a:sym typeface="Lato"/>
            </a:endParaRPr>
          </a:p>
        </p:txBody>
      </p:sp>
    </p:spTree>
    <p:extLst>
      <p:ext uri="{BB962C8B-B14F-4D97-AF65-F5344CB8AC3E}">
        <p14:creationId xmlns:p14="http://schemas.microsoft.com/office/powerpoint/2010/main" val="516188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Relation : association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
        <p:nvSpPr>
          <p:cNvPr id="3" name="Rectangle 2"/>
          <p:cNvSpPr/>
          <p:nvPr/>
        </p:nvSpPr>
        <p:spPr>
          <a:xfrm>
            <a:off x="1301990" y="2787134"/>
            <a:ext cx="1952779" cy="369332"/>
          </a:xfrm>
          <a:prstGeom prst="rect">
            <a:avLst/>
          </a:prstGeom>
        </p:spPr>
        <p:txBody>
          <a:bodyPr wrap="none">
            <a:spAutoFit/>
          </a:bodyPr>
          <a:lstStyle/>
          <a:p>
            <a:r>
              <a:rPr lang="fr-FR" b="1">
                <a:solidFill>
                  <a:srgbClr val="0D0D0D"/>
                </a:solidFill>
                <a:latin typeface="Tw Cen MT Condensed" panose="020B0606020104020203" pitchFamily="34" charset="0"/>
              </a:rPr>
              <a:t>Degré de l’association</a:t>
            </a:r>
            <a:endParaRPr lang="ar-SA" dirty="0"/>
          </a:p>
        </p:txBody>
      </p:sp>
      <p:sp>
        <p:nvSpPr>
          <p:cNvPr id="9" name="Espace réservé du texte 2">
            <a:extLst>
              <a:ext uri="{FF2B5EF4-FFF2-40B4-BE49-F238E27FC236}">
                <a16:creationId xmlns:a16="http://schemas.microsoft.com/office/drawing/2014/main" id="{DEF846AA-513D-076E-A22B-2F06BE6DBC20}"/>
              </a:ext>
            </a:extLst>
          </p:cNvPr>
          <p:cNvSpPr txBox="1">
            <a:spLocks/>
          </p:cNvSpPr>
          <p:nvPr/>
        </p:nvSpPr>
        <p:spPr>
          <a:xfrm>
            <a:off x="1697332" y="2768962"/>
            <a:ext cx="6918660"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MA" dirty="0">
                <a:latin typeface="Tw Cen MT" panose="020B0602020104020603" pitchFamily="34" charset="0"/>
              </a:rPr>
              <a:t>Degré de l’association = le nombre de classes participantes </a:t>
            </a:r>
          </a:p>
          <a:p>
            <a:pPr lvl="1" algn="l" rtl="0">
              <a:buSzPct val="100000"/>
              <a:buFont typeface="Arial" panose="020B0604020202020204" pitchFamily="34" charset="0"/>
              <a:buChar char="•"/>
            </a:pPr>
            <a:r>
              <a:rPr lang="fr-FR" sz="1800" dirty="0">
                <a:solidFill>
                  <a:schemeClr val="tx1"/>
                </a:solidFill>
                <a:latin typeface="Tw Cen MT" panose="020B0602020104020603" pitchFamily="34" charset="0"/>
              </a:rPr>
              <a:t>Association </a:t>
            </a:r>
            <a:r>
              <a:rPr lang="fr-FR" sz="1800" b="1" dirty="0">
                <a:solidFill>
                  <a:schemeClr val="tx1"/>
                </a:solidFill>
                <a:latin typeface="Tw Cen MT" panose="020B0602020104020603" pitchFamily="34" charset="0"/>
              </a:rPr>
              <a:t>unaire </a:t>
            </a:r>
            <a:r>
              <a:rPr lang="fr-FR" sz="1800" dirty="0">
                <a:solidFill>
                  <a:schemeClr val="tx1"/>
                </a:solidFill>
                <a:latin typeface="Tw Cen MT" panose="020B0602020104020603" pitchFamily="34" charset="0"/>
              </a:rPr>
              <a:t>: relie 2 instances d'une classe </a:t>
            </a:r>
          </a:p>
          <a:p>
            <a:pPr lvl="1" algn="l" rtl="0">
              <a:buSzPct val="100000"/>
              <a:buFont typeface="Arial" panose="020B0604020202020204" pitchFamily="34" charset="0"/>
              <a:buChar char="•"/>
            </a:pPr>
            <a:r>
              <a:rPr lang="fr-FR" sz="1800" dirty="0">
                <a:solidFill>
                  <a:schemeClr val="tx1"/>
                </a:solidFill>
                <a:latin typeface="Tw Cen MT" panose="020B0602020104020603" pitchFamily="34" charset="0"/>
              </a:rPr>
              <a:t>Association </a:t>
            </a:r>
            <a:r>
              <a:rPr lang="fr-FR" sz="1800" b="1" dirty="0">
                <a:solidFill>
                  <a:schemeClr val="tx1"/>
                </a:solidFill>
                <a:latin typeface="Tw Cen MT" panose="020B0602020104020603" pitchFamily="34" charset="0"/>
              </a:rPr>
              <a:t>binaire </a:t>
            </a:r>
            <a:r>
              <a:rPr lang="fr-FR" sz="1800" dirty="0">
                <a:solidFill>
                  <a:schemeClr val="tx1"/>
                </a:solidFill>
                <a:latin typeface="Tw Cen MT" panose="020B0602020104020603" pitchFamily="34" charset="0"/>
              </a:rPr>
              <a:t>: relie 2 classes </a:t>
            </a:r>
          </a:p>
          <a:p>
            <a:pPr lvl="1" algn="l" rtl="0">
              <a:buSzPct val="100000"/>
              <a:buFont typeface="Arial" panose="020B0604020202020204" pitchFamily="34" charset="0"/>
              <a:buChar char="•"/>
            </a:pPr>
            <a:r>
              <a:rPr lang="fr-FR" sz="1800" dirty="0">
                <a:solidFill>
                  <a:schemeClr val="tx1"/>
                </a:solidFill>
                <a:latin typeface="Tw Cen MT" panose="020B0602020104020603" pitchFamily="34" charset="0"/>
              </a:rPr>
              <a:t>Association </a:t>
            </a:r>
            <a:r>
              <a:rPr lang="fr-FR" sz="1800" b="1" dirty="0">
                <a:solidFill>
                  <a:schemeClr val="tx1"/>
                </a:solidFill>
                <a:latin typeface="Tw Cen MT" panose="020B0602020104020603" pitchFamily="34" charset="0"/>
              </a:rPr>
              <a:t>ternaire </a:t>
            </a:r>
            <a:r>
              <a:rPr lang="fr-FR" sz="1800" dirty="0">
                <a:solidFill>
                  <a:schemeClr val="tx1"/>
                </a:solidFill>
                <a:latin typeface="Tw Cen MT" panose="020B0602020104020603" pitchFamily="34" charset="0"/>
              </a:rPr>
              <a:t>: relie 3 classes </a:t>
            </a:r>
          </a:p>
          <a:p>
            <a:pPr lvl="1" algn="l" rtl="0">
              <a:buSzPct val="100000"/>
              <a:buFont typeface="Arial" panose="020B0604020202020204" pitchFamily="34" charset="0"/>
              <a:buChar char="•"/>
            </a:pPr>
            <a:r>
              <a:rPr lang="fr-FR" sz="1800" dirty="0">
                <a:solidFill>
                  <a:schemeClr val="tx1"/>
                </a:solidFill>
                <a:latin typeface="Tw Cen MT" panose="020B0602020104020603" pitchFamily="34" charset="0"/>
              </a:rPr>
              <a:t>Association </a:t>
            </a:r>
            <a:r>
              <a:rPr lang="fr-FR" sz="1800" b="1" dirty="0" err="1">
                <a:solidFill>
                  <a:schemeClr val="tx1"/>
                </a:solidFill>
                <a:latin typeface="Tw Cen MT" panose="020B0602020104020603" pitchFamily="34" charset="0"/>
              </a:rPr>
              <a:t>n-aire</a:t>
            </a:r>
            <a:r>
              <a:rPr lang="fr-FR" sz="1800" b="1" dirty="0">
                <a:solidFill>
                  <a:schemeClr val="tx1"/>
                </a:solidFill>
                <a:latin typeface="Tw Cen MT" panose="020B0602020104020603" pitchFamily="34" charset="0"/>
              </a:rPr>
              <a:t> </a:t>
            </a:r>
            <a:r>
              <a:rPr lang="fr-FR" sz="1800" dirty="0">
                <a:solidFill>
                  <a:schemeClr val="tx1"/>
                </a:solidFill>
                <a:latin typeface="Tw Cen MT" panose="020B0602020104020603" pitchFamily="34" charset="0"/>
              </a:rPr>
              <a:t>: relie n classes </a:t>
            </a:r>
          </a:p>
          <a:p>
            <a:pPr algn="l" rtl="0"/>
            <a:endParaRPr lang="fr-MA" dirty="0"/>
          </a:p>
        </p:txBody>
      </p:sp>
      <p:pic>
        <p:nvPicPr>
          <p:cNvPr id="13" name="Image 5">
            <a:extLst>
              <a:ext uri="{FF2B5EF4-FFF2-40B4-BE49-F238E27FC236}">
                <a16:creationId xmlns:a16="http://schemas.microsoft.com/office/drawing/2014/main" id="{92C31EAE-8746-96C1-46E6-9857BD77C455}"/>
              </a:ext>
            </a:extLst>
          </p:cNvPr>
          <p:cNvPicPr>
            <a:picLocks noChangeAspect="1"/>
          </p:cNvPicPr>
          <p:nvPr/>
        </p:nvPicPr>
        <p:blipFill>
          <a:blip r:embed="rId2"/>
          <a:stretch>
            <a:fillRect/>
          </a:stretch>
        </p:blipFill>
        <p:spPr>
          <a:xfrm>
            <a:off x="6316575" y="4289110"/>
            <a:ext cx="4241725" cy="1849589"/>
          </a:xfrm>
          <a:prstGeom prst="rect">
            <a:avLst/>
          </a:prstGeom>
        </p:spPr>
      </p:pic>
    </p:spTree>
    <p:extLst>
      <p:ext uri="{BB962C8B-B14F-4D97-AF65-F5344CB8AC3E}">
        <p14:creationId xmlns:p14="http://schemas.microsoft.com/office/powerpoint/2010/main" val="128571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Relation : association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
        <p:nvSpPr>
          <p:cNvPr id="4" name="Rectangle 3"/>
          <p:cNvSpPr/>
          <p:nvPr/>
        </p:nvSpPr>
        <p:spPr>
          <a:xfrm>
            <a:off x="1161409" y="2584296"/>
            <a:ext cx="2097305" cy="369332"/>
          </a:xfrm>
          <a:prstGeom prst="rect">
            <a:avLst/>
          </a:prstGeom>
        </p:spPr>
        <p:txBody>
          <a:bodyPr wrap="none">
            <a:spAutoFit/>
          </a:bodyPr>
          <a:lstStyle/>
          <a:p>
            <a:r>
              <a:rPr lang="fr-FR" b="1" dirty="0">
                <a:solidFill>
                  <a:srgbClr val="271A38"/>
                </a:solidFill>
                <a:latin typeface="Tw Cen MT" panose="020B0602020104020603" pitchFamily="34" charset="0"/>
              </a:rPr>
              <a:t>Association ternaire</a:t>
            </a:r>
            <a:endParaRPr lang="ar-SA" dirty="0"/>
          </a:p>
        </p:txBody>
      </p:sp>
      <p:sp>
        <p:nvSpPr>
          <p:cNvPr id="10" name="Espace réservé du texte 2">
            <a:extLst>
              <a:ext uri="{FF2B5EF4-FFF2-40B4-BE49-F238E27FC236}">
                <a16:creationId xmlns:a16="http://schemas.microsoft.com/office/drawing/2014/main" id="{E7E267C1-429D-5F6C-0991-36D13FFFD173}"/>
              </a:ext>
            </a:extLst>
          </p:cNvPr>
          <p:cNvSpPr txBox="1">
            <a:spLocks/>
          </p:cNvSpPr>
          <p:nvPr/>
        </p:nvSpPr>
        <p:spPr>
          <a:xfrm>
            <a:off x="1922400" y="2132615"/>
            <a:ext cx="7134684"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FR" b="1" dirty="0">
                <a:solidFill>
                  <a:srgbClr val="271A38"/>
                </a:solidFill>
                <a:latin typeface="Inter"/>
              </a:rPr>
              <a:t>Remarque</a:t>
            </a:r>
            <a:r>
              <a:rPr lang="fr-FR" dirty="0">
                <a:solidFill>
                  <a:srgbClr val="271A38"/>
                </a:solidFill>
                <a:latin typeface="Inter"/>
              </a:rPr>
              <a:t> : En pratique, on n’utilise jamais d’association de degré supérieur à trois. De plus, les associations ternaires peuvent toujours être transformées en trois associations binaires, en transformant l’association en une nouvelle classe. </a:t>
            </a:r>
          </a:p>
        </p:txBody>
      </p:sp>
      <p:pic>
        <p:nvPicPr>
          <p:cNvPr id="11" name="Picture 2" descr="Modélisation d’une association ternaire">
            <a:extLst>
              <a:ext uri="{FF2B5EF4-FFF2-40B4-BE49-F238E27FC236}">
                <a16:creationId xmlns:a16="http://schemas.microsoft.com/office/drawing/2014/main" id="{B0E78003-8931-C52A-661C-9504ACAEF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316" y="4863902"/>
            <a:ext cx="3146121" cy="15121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réation d’une classe  Cours  pour éviter une association ternaire">
            <a:extLst>
              <a:ext uri="{FF2B5EF4-FFF2-40B4-BE49-F238E27FC236}">
                <a16:creationId xmlns:a16="http://schemas.microsoft.com/office/drawing/2014/main" id="{DC40F9DD-D573-CA96-B315-47751BE6D2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3305" y="4863902"/>
            <a:ext cx="3332561" cy="1368152"/>
          </a:xfrm>
          <a:prstGeom prst="rect">
            <a:avLst/>
          </a:prstGeom>
          <a:noFill/>
          <a:extLst>
            <a:ext uri="{909E8E84-426E-40DD-AFC4-6F175D3DCCD1}">
              <a14:hiddenFill xmlns:a14="http://schemas.microsoft.com/office/drawing/2010/main">
                <a:solidFill>
                  <a:srgbClr val="FFFFFF"/>
                </a:solidFill>
              </a14:hiddenFill>
            </a:ext>
          </a:extLst>
        </p:spPr>
      </p:pic>
      <p:sp>
        <p:nvSpPr>
          <p:cNvPr id="14" name="Flèche : droite 4">
            <a:extLst>
              <a:ext uri="{FF2B5EF4-FFF2-40B4-BE49-F238E27FC236}">
                <a16:creationId xmlns:a16="http://schemas.microsoft.com/office/drawing/2014/main" id="{8E240981-A2A0-2988-F850-DCE01BFED548}"/>
              </a:ext>
            </a:extLst>
          </p:cNvPr>
          <p:cNvSpPr/>
          <p:nvPr/>
        </p:nvSpPr>
        <p:spPr>
          <a:xfrm>
            <a:off x="5489742" y="5223942"/>
            <a:ext cx="483563" cy="2880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Tree>
    <p:extLst>
      <p:ext uri="{BB962C8B-B14F-4D97-AF65-F5344CB8AC3E}">
        <p14:creationId xmlns:p14="http://schemas.microsoft.com/office/powerpoint/2010/main" val="1732123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Relation : association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
        <p:nvSpPr>
          <p:cNvPr id="4" name="Rectangle 3"/>
          <p:cNvSpPr/>
          <p:nvPr/>
        </p:nvSpPr>
        <p:spPr>
          <a:xfrm>
            <a:off x="1161409" y="2584296"/>
            <a:ext cx="1103187" cy="369332"/>
          </a:xfrm>
          <a:prstGeom prst="rect">
            <a:avLst/>
          </a:prstGeom>
        </p:spPr>
        <p:txBody>
          <a:bodyPr wrap="none">
            <a:spAutoFit/>
          </a:bodyPr>
          <a:lstStyle/>
          <a:p>
            <a:r>
              <a:rPr lang="fr-FR" b="1" dirty="0">
                <a:solidFill>
                  <a:srgbClr val="0D0D0D"/>
                </a:solidFill>
                <a:latin typeface="Tw Cen MT Condensed" panose="020B0606020104020203" pitchFamily="34" charset="0"/>
              </a:rPr>
              <a:t>Multiplicité</a:t>
            </a:r>
            <a:endParaRPr lang="ar-SA" dirty="0"/>
          </a:p>
        </p:txBody>
      </p:sp>
      <p:sp>
        <p:nvSpPr>
          <p:cNvPr id="9" name="Espace réservé du texte 2">
            <a:extLst>
              <a:ext uri="{FF2B5EF4-FFF2-40B4-BE49-F238E27FC236}">
                <a16:creationId xmlns:a16="http://schemas.microsoft.com/office/drawing/2014/main" id="{D96C7182-3B3C-EB25-0AF7-3AEE4A267653}"/>
              </a:ext>
            </a:extLst>
          </p:cNvPr>
          <p:cNvSpPr txBox="1">
            <a:spLocks/>
          </p:cNvSpPr>
          <p:nvPr/>
        </p:nvSpPr>
        <p:spPr>
          <a:xfrm>
            <a:off x="2264596" y="2586399"/>
            <a:ext cx="7422716"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FR" dirty="0">
                <a:latin typeface="Tw Cen MT" panose="020B0602020104020603" pitchFamily="34" charset="0"/>
              </a:rPr>
              <a:t>Multiplicité = contrainte sur le nombre d’objets associés</a:t>
            </a:r>
            <a:endParaRPr lang="fr-MA" dirty="0">
              <a:solidFill>
                <a:srgbClr val="000000"/>
              </a:solidFill>
              <a:latin typeface="Tw Cen MT" panose="020B0602020104020603" pitchFamily="34" charset="0"/>
            </a:endParaRPr>
          </a:p>
          <a:p>
            <a:pPr algn="l" rtl="0"/>
            <a:r>
              <a:rPr lang="fr-FR" dirty="0">
                <a:latin typeface="Tw Cen MT" panose="020B0602020104020603" pitchFamily="34" charset="0"/>
              </a:rPr>
              <a:t>Multiplicité = nombre de participations d’une classe dans une association </a:t>
            </a:r>
          </a:p>
          <a:p>
            <a:pPr lvl="1" algn="l" rtl="0">
              <a:buSzPct val="100000"/>
              <a:buFont typeface="Wingdings" panose="05000000000000000000" pitchFamily="2" charset="2"/>
              <a:buChar char="§"/>
            </a:pPr>
            <a:r>
              <a:rPr lang="fr-FR" sz="1800" dirty="0">
                <a:solidFill>
                  <a:schemeClr val="tx1"/>
                </a:solidFill>
                <a:latin typeface="Tw Cen MT" panose="020B0602020104020603" pitchFamily="34" charset="0"/>
              </a:rPr>
              <a:t>Indiquée à chaque extrémité d’une association </a:t>
            </a:r>
          </a:p>
          <a:p>
            <a:pPr lvl="1" algn="l" rtl="0">
              <a:buSzPct val="100000"/>
              <a:buFont typeface="Wingdings" panose="05000000000000000000" pitchFamily="2" charset="2"/>
              <a:buChar char="§"/>
            </a:pPr>
            <a:r>
              <a:rPr lang="fr-FR" sz="1800" dirty="0">
                <a:solidFill>
                  <a:schemeClr val="tx1"/>
                </a:solidFill>
                <a:latin typeface="Tw Cen MT" panose="020B0602020104020603" pitchFamily="34" charset="0"/>
              </a:rPr>
              <a:t>Sous la forme </a:t>
            </a:r>
            <a:r>
              <a:rPr lang="fr-FR" sz="1800" b="1" dirty="0" err="1">
                <a:solidFill>
                  <a:schemeClr val="tx1"/>
                </a:solidFill>
                <a:latin typeface="Tw Cen MT" panose="020B0602020104020603" pitchFamily="34" charset="0"/>
              </a:rPr>
              <a:t>min..max</a:t>
            </a:r>
            <a:r>
              <a:rPr lang="fr-FR" sz="1800" b="1" dirty="0">
                <a:solidFill>
                  <a:schemeClr val="tx1"/>
                </a:solidFill>
                <a:latin typeface="Tw Cen MT" panose="020B0602020104020603" pitchFamily="34" charset="0"/>
              </a:rPr>
              <a:t>  </a:t>
            </a:r>
            <a:r>
              <a:rPr lang="fr-FR" sz="1800" dirty="0">
                <a:solidFill>
                  <a:schemeClr val="tx1"/>
                </a:solidFill>
                <a:latin typeface="Tw Cen MT" panose="020B0602020104020603" pitchFamily="34" charset="0"/>
              </a:rPr>
              <a:t>avec </a:t>
            </a:r>
            <a:r>
              <a:rPr lang="fr-MA" sz="1800" dirty="0">
                <a:solidFill>
                  <a:schemeClr val="tx1"/>
                </a:solidFill>
                <a:latin typeface="Tw Cen MT" panose="020B0602020104020603" pitchFamily="34" charset="0"/>
              </a:rPr>
              <a:t>min = 0, 1, n et max = 1, n, * </a:t>
            </a:r>
          </a:p>
          <a:p>
            <a:pPr algn="l" rtl="0"/>
            <a:endParaRPr lang="fr-MA" dirty="0">
              <a:latin typeface="Tw Cen MT" panose="020B0602020104020603" pitchFamily="34" charset="0"/>
            </a:endParaRPr>
          </a:p>
        </p:txBody>
      </p:sp>
      <p:pic>
        <p:nvPicPr>
          <p:cNvPr id="13" name="Image 5">
            <a:extLst>
              <a:ext uri="{FF2B5EF4-FFF2-40B4-BE49-F238E27FC236}">
                <a16:creationId xmlns:a16="http://schemas.microsoft.com/office/drawing/2014/main" id="{507B3E84-6B59-77B6-E4E7-1D8882DC0B79}"/>
              </a:ext>
            </a:extLst>
          </p:cNvPr>
          <p:cNvPicPr>
            <a:picLocks noChangeAspect="1"/>
          </p:cNvPicPr>
          <p:nvPr/>
        </p:nvPicPr>
        <p:blipFill>
          <a:blip r:embed="rId2"/>
          <a:stretch>
            <a:fillRect/>
          </a:stretch>
        </p:blipFill>
        <p:spPr>
          <a:xfrm>
            <a:off x="2843455" y="5287673"/>
            <a:ext cx="6264998" cy="851026"/>
          </a:xfrm>
          <a:prstGeom prst="rect">
            <a:avLst/>
          </a:prstGeom>
        </p:spPr>
      </p:pic>
    </p:spTree>
    <p:extLst>
      <p:ext uri="{BB962C8B-B14F-4D97-AF65-F5344CB8AC3E}">
        <p14:creationId xmlns:p14="http://schemas.microsoft.com/office/powerpoint/2010/main" val="1730032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Relation : association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
        <p:nvSpPr>
          <p:cNvPr id="7" name="Espace réservé du texte 2">
            <a:extLst>
              <a:ext uri="{FF2B5EF4-FFF2-40B4-BE49-F238E27FC236}">
                <a16:creationId xmlns:a16="http://schemas.microsoft.com/office/drawing/2014/main" id="{55D74360-BE5D-73D8-E1A3-829D0939CED2}"/>
              </a:ext>
            </a:extLst>
          </p:cNvPr>
          <p:cNvSpPr txBox="1">
            <a:spLocks/>
          </p:cNvSpPr>
          <p:nvPr/>
        </p:nvSpPr>
        <p:spPr>
          <a:xfrm>
            <a:off x="-1163700" y="1764172"/>
            <a:ext cx="6462600"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14300" indent="0">
              <a:buFont typeface="Wingdings 2" panose="05020102010507070707" pitchFamily="18" charset="2"/>
              <a:buNone/>
            </a:pPr>
            <a:r>
              <a:rPr lang="fr-MA" sz="2000" b="1" dirty="0">
                <a:latin typeface="Tw Cen MT" panose="020B0602020104020603" pitchFamily="34" charset="0"/>
              </a:rPr>
              <a:t>Notation abrégée </a:t>
            </a:r>
            <a:r>
              <a:rPr lang="fr-MA" sz="2000" dirty="0">
                <a:latin typeface="Tw Cen MT" panose="020B0602020104020603" pitchFamily="34" charset="0"/>
              </a:rPr>
              <a:t>des multiplicités </a:t>
            </a:r>
            <a:r>
              <a:rPr lang="fr-MA" sz="2000" b="1" dirty="0">
                <a:latin typeface="Tw Cen MT" panose="020B0602020104020603" pitchFamily="34" charset="0"/>
              </a:rPr>
              <a:t>: </a:t>
            </a:r>
          </a:p>
          <a:p>
            <a:pPr algn="l"/>
            <a:endParaRPr lang="fr-MA" dirty="0">
              <a:solidFill>
                <a:srgbClr val="000000"/>
              </a:solidFill>
              <a:latin typeface="Verdana" panose="020B0604030504040204" pitchFamily="34" charset="0"/>
            </a:endParaRPr>
          </a:p>
        </p:txBody>
      </p:sp>
      <p:pic>
        <p:nvPicPr>
          <p:cNvPr id="8" name="Image 5">
            <a:extLst>
              <a:ext uri="{FF2B5EF4-FFF2-40B4-BE49-F238E27FC236}">
                <a16:creationId xmlns:a16="http://schemas.microsoft.com/office/drawing/2014/main" id="{D0C0F072-9E09-5FC4-8091-5FF93E938E30}"/>
              </a:ext>
            </a:extLst>
          </p:cNvPr>
          <p:cNvPicPr>
            <a:picLocks noChangeAspect="1"/>
          </p:cNvPicPr>
          <p:nvPr/>
        </p:nvPicPr>
        <p:blipFill>
          <a:blip r:embed="rId2"/>
          <a:stretch>
            <a:fillRect/>
          </a:stretch>
        </p:blipFill>
        <p:spPr>
          <a:xfrm>
            <a:off x="3904944" y="4184239"/>
            <a:ext cx="4382112" cy="1771897"/>
          </a:xfrm>
          <a:prstGeom prst="rect">
            <a:avLst/>
          </a:prstGeom>
        </p:spPr>
      </p:pic>
      <p:sp>
        <p:nvSpPr>
          <p:cNvPr id="3" name="Rectangle 2"/>
          <p:cNvSpPr/>
          <p:nvPr/>
        </p:nvSpPr>
        <p:spPr>
          <a:xfrm>
            <a:off x="1315306" y="2396099"/>
            <a:ext cx="1103187" cy="369332"/>
          </a:xfrm>
          <a:prstGeom prst="rect">
            <a:avLst/>
          </a:prstGeom>
        </p:spPr>
        <p:txBody>
          <a:bodyPr wrap="none">
            <a:spAutoFit/>
          </a:bodyPr>
          <a:lstStyle/>
          <a:p>
            <a:r>
              <a:rPr lang="fr-FR" b="1" dirty="0">
                <a:solidFill>
                  <a:srgbClr val="0D0D0D"/>
                </a:solidFill>
                <a:latin typeface="Tw Cen MT Condensed" panose="020B0606020104020203" pitchFamily="34" charset="0"/>
              </a:rPr>
              <a:t>Multiplicité</a:t>
            </a:r>
            <a:endParaRPr lang="ar-SA" dirty="0"/>
          </a:p>
        </p:txBody>
      </p:sp>
    </p:spTree>
    <p:extLst>
      <p:ext uri="{BB962C8B-B14F-4D97-AF65-F5344CB8AC3E}">
        <p14:creationId xmlns:p14="http://schemas.microsoft.com/office/powerpoint/2010/main" val="2377538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Relation : association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sp>
        <p:nvSpPr>
          <p:cNvPr id="3" name="Rectangle 2"/>
          <p:cNvSpPr/>
          <p:nvPr/>
        </p:nvSpPr>
        <p:spPr>
          <a:xfrm>
            <a:off x="1315306" y="2396099"/>
            <a:ext cx="535724" cy="369332"/>
          </a:xfrm>
          <a:prstGeom prst="rect">
            <a:avLst/>
          </a:prstGeom>
        </p:spPr>
        <p:txBody>
          <a:bodyPr wrap="none">
            <a:spAutoFit/>
          </a:bodyPr>
          <a:lstStyle/>
          <a:p>
            <a:r>
              <a:rPr lang="fr-FR" b="1" dirty="0">
                <a:solidFill>
                  <a:srgbClr val="0D0D0D"/>
                </a:solidFill>
                <a:latin typeface="Tw Cen MT Condensed" panose="020B0606020104020203" pitchFamily="34" charset="0"/>
              </a:rPr>
              <a:t>Rôle</a:t>
            </a:r>
            <a:endParaRPr lang="ar-SA" dirty="0"/>
          </a:p>
        </p:txBody>
      </p:sp>
      <p:sp>
        <p:nvSpPr>
          <p:cNvPr id="9" name="Espace réservé du texte 2">
            <a:extLst>
              <a:ext uri="{FF2B5EF4-FFF2-40B4-BE49-F238E27FC236}">
                <a16:creationId xmlns:a16="http://schemas.microsoft.com/office/drawing/2014/main" id="{A0B0DC06-0EC4-4C9A-AE80-EFC476C4FC4D}"/>
              </a:ext>
            </a:extLst>
          </p:cNvPr>
          <p:cNvSpPr txBox="1">
            <a:spLocks/>
          </p:cNvSpPr>
          <p:nvPr/>
        </p:nvSpPr>
        <p:spPr>
          <a:xfrm>
            <a:off x="1315306" y="2580765"/>
            <a:ext cx="8136904"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FR" dirty="0">
                <a:latin typeface="Tw Cen MT" panose="020B0602020104020603" pitchFamily="34" charset="0"/>
              </a:rPr>
              <a:t>Rôle </a:t>
            </a:r>
            <a:r>
              <a:rPr lang="fr-FR" b="1" dirty="0">
                <a:solidFill>
                  <a:srgbClr val="0070C0"/>
                </a:solidFill>
                <a:latin typeface="Tw Cen MT" panose="020B0602020104020603" pitchFamily="34" charset="0"/>
              </a:rPr>
              <a:t>=</a:t>
            </a:r>
            <a:r>
              <a:rPr lang="fr-FR" dirty="0">
                <a:latin typeface="Tw Cen MT" panose="020B0602020104020603" pitchFamily="34" charset="0"/>
              </a:rPr>
              <a:t> indique la participation de la classe à l’association</a:t>
            </a:r>
          </a:p>
          <a:p>
            <a:pPr marL="114300" indent="0" algn="l" rtl="0">
              <a:buFont typeface="Wingdings 2" panose="05020102010507070707" pitchFamily="18" charset="2"/>
              <a:buNone/>
            </a:pPr>
            <a:endParaRPr lang="fr-MA" dirty="0">
              <a:solidFill>
                <a:srgbClr val="000000"/>
              </a:solidFill>
              <a:latin typeface="Tw Cen MT" panose="020B0602020104020603" pitchFamily="34" charset="0"/>
            </a:endParaRPr>
          </a:p>
          <a:p>
            <a:pPr marL="114300" indent="0" algn="l" rtl="0">
              <a:buFont typeface="Wingdings 2" panose="05020102010507070707" pitchFamily="18" charset="2"/>
              <a:buNone/>
            </a:pPr>
            <a:endParaRPr lang="fr-MA" dirty="0">
              <a:solidFill>
                <a:srgbClr val="000000"/>
              </a:solidFill>
              <a:latin typeface="Tw Cen MT" panose="020B0602020104020603" pitchFamily="34" charset="0"/>
            </a:endParaRPr>
          </a:p>
          <a:p>
            <a:pPr marL="114300" indent="0" algn="l" rtl="0">
              <a:buFont typeface="Wingdings 2" panose="05020102010507070707" pitchFamily="18" charset="2"/>
              <a:buNone/>
            </a:pPr>
            <a:endParaRPr lang="fr-MA" dirty="0">
              <a:solidFill>
                <a:srgbClr val="000000"/>
              </a:solidFill>
              <a:latin typeface="Tw Cen MT" panose="020B0602020104020603" pitchFamily="34" charset="0"/>
            </a:endParaRPr>
          </a:p>
          <a:p>
            <a:pPr algn="l" rtl="0"/>
            <a:r>
              <a:rPr lang="fr-FR" dirty="0">
                <a:latin typeface="Tw Cen MT" panose="020B0602020104020603" pitchFamily="34" charset="0"/>
              </a:rPr>
              <a:t>Utile surtout dans deux cas : </a:t>
            </a:r>
          </a:p>
          <a:p>
            <a:pPr lvl="1" algn="l" rtl="0">
              <a:buSzPct val="90000"/>
            </a:pPr>
            <a:r>
              <a:rPr lang="fr-FR" sz="1800" dirty="0">
                <a:solidFill>
                  <a:srgbClr val="000000"/>
                </a:solidFill>
                <a:latin typeface="Tw Cen MT" panose="020B0602020104020603" pitchFamily="34" charset="0"/>
              </a:rPr>
              <a:t>Lorsqu’on a plusieurs associations entre deux classes avec des rôles différents </a:t>
            </a:r>
          </a:p>
          <a:p>
            <a:pPr lvl="1" algn="l" rtl="0">
              <a:buSzPct val="90000"/>
            </a:pPr>
            <a:r>
              <a:rPr lang="fr-FR" sz="1800" dirty="0">
                <a:solidFill>
                  <a:srgbClr val="000000"/>
                </a:solidFill>
                <a:latin typeface="Tw Cen MT" panose="020B0602020104020603" pitchFamily="34" charset="0"/>
              </a:rPr>
              <a:t>une relation réflexive : relation entre deux instances d’une même classe</a:t>
            </a:r>
          </a:p>
        </p:txBody>
      </p:sp>
      <p:pic>
        <p:nvPicPr>
          <p:cNvPr id="10" name="Image 7">
            <a:extLst>
              <a:ext uri="{FF2B5EF4-FFF2-40B4-BE49-F238E27FC236}">
                <a16:creationId xmlns:a16="http://schemas.microsoft.com/office/drawing/2014/main" id="{B7A14367-C494-A041-0CEB-1F7776DC434C}"/>
              </a:ext>
            </a:extLst>
          </p:cNvPr>
          <p:cNvPicPr>
            <a:picLocks noChangeAspect="1"/>
          </p:cNvPicPr>
          <p:nvPr/>
        </p:nvPicPr>
        <p:blipFill>
          <a:blip r:embed="rId2"/>
          <a:stretch>
            <a:fillRect/>
          </a:stretch>
        </p:blipFill>
        <p:spPr>
          <a:xfrm>
            <a:off x="3323692" y="3478232"/>
            <a:ext cx="5544616" cy="715628"/>
          </a:xfrm>
          <a:prstGeom prst="rect">
            <a:avLst/>
          </a:prstGeom>
        </p:spPr>
      </p:pic>
      <p:pic>
        <p:nvPicPr>
          <p:cNvPr id="11" name="Image 13">
            <a:extLst>
              <a:ext uri="{FF2B5EF4-FFF2-40B4-BE49-F238E27FC236}">
                <a16:creationId xmlns:a16="http://schemas.microsoft.com/office/drawing/2014/main" id="{AB11ABF6-EC04-3DA0-B810-3A6C66DDB034}"/>
              </a:ext>
            </a:extLst>
          </p:cNvPr>
          <p:cNvPicPr>
            <a:picLocks noChangeAspect="1"/>
          </p:cNvPicPr>
          <p:nvPr/>
        </p:nvPicPr>
        <p:blipFill>
          <a:blip r:embed="rId3"/>
          <a:stretch>
            <a:fillRect/>
          </a:stretch>
        </p:blipFill>
        <p:spPr>
          <a:xfrm>
            <a:off x="1315306" y="5893809"/>
            <a:ext cx="4829849" cy="847843"/>
          </a:xfrm>
          <a:prstGeom prst="rect">
            <a:avLst/>
          </a:prstGeom>
        </p:spPr>
      </p:pic>
      <p:pic>
        <p:nvPicPr>
          <p:cNvPr id="12" name="Image 11">
            <a:extLst>
              <a:ext uri="{FF2B5EF4-FFF2-40B4-BE49-F238E27FC236}">
                <a16:creationId xmlns:a16="http://schemas.microsoft.com/office/drawing/2014/main" id="{EF1C4FC1-9F7A-C0D0-200E-8F2026CE99EE}"/>
              </a:ext>
            </a:extLst>
          </p:cNvPr>
          <p:cNvPicPr>
            <a:picLocks noChangeAspect="1"/>
          </p:cNvPicPr>
          <p:nvPr/>
        </p:nvPicPr>
        <p:blipFill>
          <a:blip r:embed="rId4"/>
          <a:stretch>
            <a:fillRect/>
          </a:stretch>
        </p:blipFill>
        <p:spPr>
          <a:xfrm>
            <a:off x="8868308" y="5401332"/>
            <a:ext cx="1976634" cy="1340320"/>
          </a:xfrm>
          <a:prstGeom prst="rect">
            <a:avLst/>
          </a:prstGeom>
        </p:spPr>
      </p:pic>
    </p:spTree>
    <p:extLst>
      <p:ext uri="{BB962C8B-B14F-4D97-AF65-F5344CB8AC3E}">
        <p14:creationId xmlns:p14="http://schemas.microsoft.com/office/powerpoint/2010/main" val="2882826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Relation : association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35</a:t>
            </a:fld>
            <a:endParaRPr lang="en-US" dirty="0"/>
          </a:p>
        </p:txBody>
      </p:sp>
      <p:sp>
        <p:nvSpPr>
          <p:cNvPr id="3" name="Rectangle 2"/>
          <p:cNvSpPr/>
          <p:nvPr/>
        </p:nvSpPr>
        <p:spPr>
          <a:xfrm>
            <a:off x="1315306" y="2396099"/>
            <a:ext cx="1172116" cy="369332"/>
          </a:xfrm>
          <a:prstGeom prst="rect">
            <a:avLst/>
          </a:prstGeom>
        </p:spPr>
        <p:txBody>
          <a:bodyPr wrap="none">
            <a:spAutoFit/>
          </a:bodyPr>
          <a:lstStyle/>
          <a:p>
            <a:r>
              <a:rPr lang="fr-FR" b="1" dirty="0">
                <a:solidFill>
                  <a:srgbClr val="0D0D0D"/>
                </a:solidFill>
                <a:latin typeface="Tw Cen MT Condensed" panose="020B0606020104020203" pitchFamily="34" charset="0"/>
              </a:rPr>
              <a:t>Navigabilité</a:t>
            </a:r>
            <a:endParaRPr lang="ar-SA" dirty="0"/>
          </a:p>
        </p:txBody>
      </p:sp>
      <p:sp>
        <p:nvSpPr>
          <p:cNvPr id="13" name="Espace réservé du texte 2">
            <a:extLst>
              <a:ext uri="{FF2B5EF4-FFF2-40B4-BE49-F238E27FC236}">
                <a16:creationId xmlns:a16="http://schemas.microsoft.com/office/drawing/2014/main" id="{227CC662-7AFE-7D5E-87D7-A81C61611AE0}"/>
              </a:ext>
            </a:extLst>
          </p:cNvPr>
          <p:cNvSpPr txBox="1">
            <a:spLocks/>
          </p:cNvSpPr>
          <p:nvPr/>
        </p:nvSpPr>
        <p:spPr>
          <a:xfrm>
            <a:off x="1968120" y="2983250"/>
            <a:ext cx="6918660" cy="3552300"/>
          </a:xfrm>
          <a:prstGeom prst="rect">
            <a:avLst/>
          </a:prstGeom>
        </p:spPr>
        <p:txBody>
          <a:bodyPr vert="horz" lIns="91440" tIns="45720" rIns="91440" bIns="45720" rtlCol="0" anchor="ctr">
            <a:normAutofit fontScale="92500" lnSpcReduction="20000"/>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FR" dirty="0">
                <a:latin typeface="Tw Cen MT" panose="020B0602020104020603" pitchFamily="34" charset="0"/>
              </a:rPr>
              <a:t>Par défaut les associations sont navigables dans les 2 sens.</a:t>
            </a:r>
          </a:p>
          <a:p>
            <a:pPr algn="l" rtl="0"/>
            <a:r>
              <a:rPr lang="fr-FR" dirty="0">
                <a:latin typeface="Tw Cen MT" panose="020B0602020104020603" pitchFamily="34" charset="0"/>
              </a:rPr>
              <a:t>Dans certains cas, une seule direction de navigation est utile </a:t>
            </a:r>
            <a:r>
              <a:rPr lang="fr-FR" b="1" dirty="0">
                <a:solidFill>
                  <a:srgbClr val="0070C0"/>
                </a:solidFill>
                <a:latin typeface="Tw Cen MT" panose="020B0602020104020603" pitchFamily="34" charset="0"/>
              </a:rPr>
              <a:t>=&gt; </a:t>
            </a:r>
            <a:r>
              <a:rPr lang="fr-FR" i="1" dirty="0">
                <a:latin typeface="Tw Cen MT" panose="020B0602020104020603" pitchFamily="34" charset="0"/>
              </a:rPr>
              <a:t>Association navigable</a:t>
            </a:r>
          </a:p>
          <a:p>
            <a:pPr algn="l" rtl="0"/>
            <a:r>
              <a:rPr lang="fr-FR" dirty="0">
                <a:latin typeface="Tw Cen MT" panose="020B0602020104020603" pitchFamily="34" charset="0"/>
              </a:rPr>
              <a:t>l’extrémité d’association vers laquelle la navigation est possible porte alors une flèche.</a:t>
            </a:r>
          </a:p>
          <a:p>
            <a:pPr algn="l" rtl="0"/>
            <a:endParaRPr lang="fr-FR" i="1" dirty="0">
              <a:latin typeface="Tw Cen MT" panose="020B0602020104020603" pitchFamily="34" charset="0"/>
            </a:endParaRPr>
          </a:p>
          <a:p>
            <a:pPr algn="l" rtl="0"/>
            <a:endParaRPr lang="fr-FR" i="1" dirty="0">
              <a:latin typeface="Tw Cen MT" panose="020B0602020104020603" pitchFamily="34" charset="0"/>
            </a:endParaRPr>
          </a:p>
          <a:p>
            <a:pPr marL="114300" indent="0" algn="l" rtl="0">
              <a:buFont typeface="Wingdings 2" panose="05020102010507070707" pitchFamily="18" charset="2"/>
              <a:buNone/>
            </a:pPr>
            <a:endParaRPr lang="fr-FR" i="1" dirty="0">
              <a:latin typeface="Tw Cen MT" panose="020B0602020104020603" pitchFamily="34" charset="0"/>
            </a:endParaRPr>
          </a:p>
          <a:p>
            <a:pPr algn="l" rtl="0"/>
            <a:r>
              <a:rPr lang="fr-FR" dirty="0">
                <a:latin typeface="Tw Cen MT" panose="020B0602020104020603" pitchFamily="34" charset="0"/>
              </a:rPr>
              <a:t>Les instances de A voient les instances de B mais les instances de B ne voient pas les instances de A.</a:t>
            </a:r>
          </a:p>
          <a:p>
            <a:pPr algn="l" rtl="0"/>
            <a:r>
              <a:rPr lang="fr-FR" dirty="0">
                <a:latin typeface="Tw Cen MT" panose="020B0602020104020603" pitchFamily="34" charset="0"/>
              </a:rPr>
              <a:t>A </a:t>
            </a:r>
            <a:r>
              <a:rPr lang="fr-FR" dirty="0" err="1">
                <a:latin typeface="Tw Cen MT" panose="020B0602020104020603" pitchFamily="34" charset="0"/>
              </a:rPr>
              <a:t>a</a:t>
            </a:r>
            <a:r>
              <a:rPr lang="fr-FR" dirty="0">
                <a:latin typeface="Tw Cen MT" panose="020B0602020104020603" pitchFamily="34" charset="0"/>
              </a:rPr>
              <a:t> connaissance de B et peut solliciter l’interface de B</a:t>
            </a:r>
          </a:p>
          <a:p>
            <a:pPr algn="l" rtl="0"/>
            <a:endParaRPr lang="fr-MA" i="1" dirty="0">
              <a:latin typeface="Tw Cen MT" panose="020B0602020104020603" pitchFamily="34" charset="0"/>
            </a:endParaRPr>
          </a:p>
        </p:txBody>
      </p:sp>
      <p:pic>
        <p:nvPicPr>
          <p:cNvPr id="14" name="Image 5">
            <a:extLst>
              <a:ext uri="{FF2B5EF4-FFF2-40B4-BE49-F238E27FC236}">
                <a16:creationId xmlns:a16="http://schemas.microsoft.com/office/drawing/2014/main" id="{4DBBB23A-1714-A917-3DD1-0080FFD42FCC}"/>
              </a:ext>
            </a:extLst>
          </p:cNvPr>
          <p:cNvPicPr>
            <a:picLocks noChangeAspect="1"/>
          </p:cNvPicPr>
          <p:nvPr/>
        </p:nvPicPr>
        <p:blipFill>
          <a:blip r:embed="rId2"/>
          <a:stretch>
            <a:fillRect/>
          </a:stretch>
        </p:blipFill>
        <p:spPr>
          <a:xfrm>
            <a:off x="3593291" y="4325060"/>
            <a:ext cx="5088889" cy="928214"/>
          </a:xfrm>
          <a:prstGeom prst="rect">
            <a:avLst/>
          </a:prstGeom>
        </p:spPr>
      </p:pic>
    </p:spTree>
    <p:extLst>
      <p:ext uri="{BB962C8B-B14F-4D97-AF65-F5344CB8AC3E}">
        <p14:creationId xmlns:p14="http://schemas.microsoft.com/office/powerpoint/2010/main" val="1993244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Relation : association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36</a:t>
            </a:fld>
            <a:endParaRPr lang="en-US" dirty="0"/>
          </a:p>
        </p:txBody>
      </p:sp>
      <p:sp>
        <p:nvSpPr>
          <p:cNvPr id="3" name="Rectangle 2"/>
          <p:cNvSpPr/>
          <p:nvPr/>
        </p:nvSpPr>
        <p:spPr>
          <a:xfrm>
            <a:off x="1315306" y="2396099"/>
            <a:ext cx="1172116" cy="369332"/>
          </a:xfrm>
          <a:prstGeom prst="rect">
            <a:avLst/>
          </a:prstGeom>
        </p:spPr>
        <p:txBody>
          <a:bodyPr wrap="none">
            <a:spAutoFit/>
          </a:bodyPr>
          <a:lstStyle/>
          <a:p>
            <a:r>
              <a:rPr lang="fr-FR" b="1" dirty="0">
                <a:solidFill>
                  <a:srgbClr val="0D0D0D"/>
                </a:solidFill>
                <a:latin typeface="Tw Cen MT Condensed" panose="020B0606020104020203" pitchFamily="34" charset="0"/>
              </a:rPr>
              <a:t>Navigabilité</a:t>
            </a:r>
            <a:endParaRPr lang="ar-SA" dirty="0"/>
          </a:p>
        </p:txBody>
      </p:sp>
      <p:sp>
        <p:nvSpPr>
          <p:cNvPr id="7" name="Espace réservé du texte 2">
            <a:extLst>
              <a:ext uri="{FF2B5EF4-FFF2-40B4-BE49-F238E27FC236}">
                <a16:creationId xmlns:a16="http://schemas.microsoft.com/office/drawing/2014/main" id="{B6335A0E-4BE2-17FA-71AC-A4EA6A051DAA}"/>
              </a:ext>
            </a:extLst>
          </p:cNvPr>
          <p:cNvSpPr txBox="1">
            <a:spLocks/>
          </p:cNvSpPr>
          <p:nvPr/>
        </p:nvSpPr>
        <p:spPr>
          <a:xfrm>
            <a:off x="1315306" y="2768962"/>
            <a:ext cx="8136904" cy="3552300"/>
          </a:xfrm>
          <a:prstGeom prst="rect">
            <a:avLst/>
          </a:prstGeom>
        </p:spPr>
        <p:txBody>
          <a:bodyPr vert="horz" lIns="91440" tIns="45720" rIns="91440" bIns="45720" rtlCol="0" anchor="ctr">
            <a:normAutofit lnSpcReduction="10000"/>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14300" indent="0" algn="l" rtl="0">
              <a:buFont typeface="Wingdings 2" panose="05020102010507070707" pitchFamily="18" charset="2"/>
              <a:buNone/>
            </a:pPr>
            <a:r>
              <a:rPr lang="fr-MA" b="1" dirty="0">
                <a:solidFill>
                  <a:srgbClr val="000000"/>
                </a:solidFill>
                <a:latin typeface="Tw Cen MT" panose="020B0602020104020603" pitchFamily="34" charset="0"/>
              </a:rPr>
              <a:t>Exemple</a:t>
            </a:r>
          </a:p>
          <a:p>
            <a:pPr algn="l" rtl="0"/>
            <a:r>
              <a:rPr lang="fr-FR" u="sng" dirty="0">
                <a:latin typeface="Tw Cen MT" panose="020B0602020104020603" pitchFamily="34" charset="0"/>
              </a:rPr>
              <a:t>Spécification</a:t>
            </a:r>
            <a:r>
              <a:rPr lang="fr-FR" dirty="0">
                <a:latin typeface="Tw Cen MT" panose="020B0602020104020603" pitchFamily="34" charset="0"/>
              </a:rPr>
              <a:t> : on doit être en mesure de savoir le client qui a fait la commande et non toutes les commandes d’un client </a:t>
            </a:r>
          </a:p>
          <a:p>
            <a:pPr algn="l" rtl="0"/>
            <a:r>
              <a:rPr lang="fr-FR" u="sng" dirty="0">
                <a:latin typeface="Tw Cen MT" panose="020B0602020104020603" pitchFamily="34" charset="0"/>
              </a:rPr>
              <a:t>Conception</a:t>
            </a:r>
            <a:r>
              <a:rPr lang="fr-FR" dirty="0">
                <a:latin typeface="Tw Cen MT" panose="020B0602020104020603" pitchFamily="34" charset="0"/>
              </a:rPr>
              <a:t> : </a:t>
            </a:r>
          </a:p>
          <a:p>
            <a:pPr marL="114300" indent="0" algn="l" rtl="0">
              <a:buFont typeface="Wingdings 2" panose="05020102010507070707" pitchFamily="18" charset="2"/>
              <a:buNone/>
            </a:pPr>
            <a:endParaRPr lang="fr-FR" dirty="0">
              <a:latin typeface="Tw Cen MT" panose="020B0602020104020603" pitchFamily="34" charset="0"/>
            </a:endParaRPr>
          </a:p>
          <a:p>
            <a:pPr marL="114300" indent="0" algn="l" rtl="0">
              <a:buFont typeface="Wingdings 2" panose="05020102010507070707" pitchFamily="18" charset="2"/>
              <a:buNone/>
            </a:pPr>
            <a:endParaRPr lang="fr-FR" dirty="0">
              <a:latin typeface="Tw Cen MT" panose="020B0602020104020603" pitchFamily="34" charset="0"/>
            </a:endParaRPr>
          </a:p>
          <a:p>
            <a:pPr marL="114300" indent="0" algn="l" rtl="0">
              <a:buFont typeface="Wingdings 2" panose="05020102010507070707" pitchFamily="18" charset="2"/>
              <a:buNone/>
            </a:pPr>
            <a:endParaRPr lang="fr-FR" dirty="0">
              <a:latin typeface="Tw Cen MT" panose="020B0602020104020603" pitchFamily="34" charset="0"/>
            </a:endParaRPr>
          </a:p>
          <a:p>
            <a:pPr marL="114300" indent="0" algn="l" rtl="0">
              <a:buFont typeface="Wingdings 2" panose="05020102010507070707" pitchFamily="18" charset="2"/>
              <a:buNone/>
            </a:pPr>
            <a:endParaRPr lang="fr-FR" dirty="0">
              <a:latin typeface="Tw Cen MT" panose="020B0602020104020603" pitchFamily="34" charset="0"/>
            </a:endParaRPr>
          </a:p>
          <a:p>
            <a:pPr algn="l" rtl="0"/>
            <a:r>
              <a:rPr lang="fr-FR" u="sng" dirty="0">
                <a:latin typeface="Tw Cen MT" panose="020B0602020104020603" pitchFamily="34" charset="0"/>
              </a:rPr>
              <a:t>Implémentation</a:t>
            </a:r>
            <a:r>
              <a:rPr lang="fr-FR" dirty="0">
                <a:latin typeface="Tw Cen MT" panose="020B0602020104020603" pitchFamily="34" charset="0"/>
              </a:rPr>
              <a:t> : la classe commande doit avoir un champ faisant référence à la classe client</a:t>
            </a:r>
          </a:p>
        </p:txBody>
      </p:sp>
      <p:pic>
        <p:nvPicPr>
          <p:cNvPr id="8" name="Image 8">
            <a:extLst>
              <a:ext uri="{FF2B5EF4-FFF2-40B4-BE49-F238E27FC236}">
                <a16:creationId xmlns:a16="http://schemas.microsoft.com/office/drawing/2014/main" id="{C2888E87-FE1B-B46E-763C-90353D4E253C}"/>
              </a:ext>
            </a:extLst>
          </p:cNvPr>
          <p:cNvPicPr>
            <a:picLocks noChangeAspect="1"/>
          </p:cNvPicPr>
          <p:nvPr/>
        </p:nvPicPr>
        <p:blipFill>
          <a:blip r:embed="rId2"/>
          <a:stretch>
            <a:fillRect/>
          </a:stretch>
        </p:blipFill>
        <p:spPr>
          <a:xfrm>
            <a:off x="3268124" y="4375931"/>
            <a:ext cx="4639322" cy="1209844"/>
          </a:xfrm>
          <a:prstGeom prst="rect">
            <a:avLst/>
          </a:prstGeom>
        </p:spPr>
      </p:pic>
    </p:spTree>
    <p:extLst>
      <p:ext uri="{BB962C8B-B14F-4D97-AF65-F5344CB8AC3E}">
        <p14:creationId xmlns:p14="http://schemas.microsoft.com/office/powerpoint/2010/main" val="4073702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Relation : association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
        <p:nvSpPr>
          <p:cNvPr id="3" name="Rectangle 2"/>
          <p:cNvSpPr/>
          <p:nvPr/>
        </p:nvSpPr>
        <p:spPr>
          <a:xfrm>
            <a:off x="1315306" y="2396099"/>
            <a:ext cx="1199559" cy="369332"/>
          </a:xfrm>
          <a:prstGeom prst="rect">
            <a:avLst/>
          </a:prstGeom>
        </p:spPr>
        <p:txBody>
          <a:bodyPr wrap="none">
            <a:spAutoFit/>
          </a:bodyPr>
          <a:lstStyle/>
          <a:p>
            <a:r>
              <a:rPr lang="fr-FR" b="1" dirty="0">
                <a:solidFill>
                  <a:prstClr val="black"/>
                </a:solidFill>
                <a:latin typeface="Tw Cen MT"/>
              </a:rPr>
              <a:t>Réflexivité</a:t>
            </a:r>
            <a:endParaRPr lang="ar-SA" dirty="0"/>
          </a:p>
        </p:txBody>
      </p:sp>
      <p:sp>
        <p:nvSpPr>
          <p:cNvPr id="9" name="Espace réservé du texte 2">
            <a:extLst>
              <a:ext uri="{FF2B5EF4-FFF2-40B4-BE49-F238E27FC236}">
                <a16:creationId xmlns:a16="http://schemas.microsoft.com/office/drawing/2014/main" id="{FCD37F54-34C7-1218-97BA-A46689DA5BF7}"/>
              </a:ext>
            </a:extLst>
          </p:cNvPr>
          <p:cNvSpPr txBox="1">
            <a:spLocks/>
          </p:cNvSpPr>
          <p:nvPr/>
        </p:nvSpPr>
        <p:spPr>
          <a:xfrm>
            <a:off x="1191291" y="3039950"/>
            <a:ext cx="7586875" cy="3552300"/>
          </a:xfrm>
          <a:prstGeom prst="rect">
            <a:avLst/>
          </a:prstGeom>
        </p:spPr>
        <p:txBody>
          <a:bodyPr vert="horz" lIns="91440" tIns="45720" rIns="91440" bIns="45720" rtlCol="0" anchor="ctr">
            <a:normAutofit lnSpcReduction="10000"/>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MA" dirty="0">
                <a:latin typeface="Tw Cen MT" panose="020B0602020104020603" pitchFamily="34" charset="0"/>
              </a:rPr>
              <a:t>Associer une classe à elle-même</a:t>
            </a:r>
          </a:p>
          <a:p>
            <a:pPr algn="l" rtl="0"/>
            <a:r>
              <a:rPr lang="fr-MA" dirty="0">
                <a:latin typeface="Tw Cen MT" panose="020B0602020104020603" pitchFamily="34" charset="0"/>
              </a:rPr>
              <a:t>Exemple :</a:t>
            </a:r>
          </a:p>
          <a:p>
            <a:pPr algn="l" rtl="0"/>
            <a:endParaRPr lang="fr-MA" dirty="0">
              <a:latin typeface="Tw Cen MT" panose="020B0602020104020603" pitchFamily="34" charset="0"/>
            </a:endParaRPr>
          </a:p>
          <a:p>
            <a:pPr algn="l" rtl="0"/>
            <a:endParaRPr lang="fr-MA" dirty="0">
              <a:latin typeface="Tw Cen MT" panose="020B0602020104020603" pitchFamily="34" charset="0"/>
            </a:endParaRPr>
          </a:p>
          <a:p>
            <a:pPr algn="l" rtl="0"/>
            <a:endParaRPr lang="fr-MA" dirty="0">
              <a:latin typeface="Tw Cen MT" panose="020B0602020104020603" pitchFamily="34" charset="0"/>
            </a:endParaRPr>
          </a:p>
          <a:p>
            <a:pPr algn="l" rtl="0"/>
            <a:endParaRPr lang="fr-MA" dirty="0">
              <a:latin typeface="Tw Cen MT" panose="020B0602020104020603" pitchFamily="34" charset="0"/>
            </a:endParaRPr>
          </a:p>
          <a:p>
            <a:pPr lvl="1" algn="l" rtl="0">
              <a:buSzPct val="100000"/>
              <a:buFont typeface="Arial" panose="020B0604020202020204" pitchFamily="34" charset="0"/>
              <a:buChar char="•"/>
            </a:pPr>
            <a:r>
              <a:rPr lang="fr-MA" sz="1800" dirty="0">
                <a:latin typeface="Tw Cen MT" panose="020B0602020104020603" pitchFamily="34" charset="0"/>
              </a:rPr>
              <a:t>Une personne dont le rôle est un professeur peut enseigner 0 à plusieurs personnes qui représentent des étudiants</a:t>
            </a:r>
          </a:p>
          <a:p>
            <a:pPr lvl="1" algn="l" rtl="0">
              <a:buSzPct val="100000"/>
              <a:buFont typeface="Arial" panose="020B0604020202020204" pitchFamily="34" charset="0"/>
              <a:buChar char="•"/>
            </a:pPr>
            <a:r>
              <a:rPr lang="fr-MA" sz="1800" dirty="0">
                <a:latin typeface="Tw Cen MT" panose="020B0602020104020603" pitchFamily="34" charset="0"/>
              </a:rPr>
              <a:t>Une personne peut être un étudiant qui est enseigné par 0 à plusieurs professeurs</a:t>
            </a:r>
          </a:p>
        </p:txBody>
      </p:sp>
      <p:sp>
        <p:nvSpPr>
          <p:cNvPr id="10" name="Rectangle 9">
            <a:extLst>
              <a:ext uri="{FF2B5EF4-FFF2-40B4-BE49-F238E27FC236}">
                <a16:creationId xmlns:a16="http://schemas.microsoft.com/office/drawing/2014/main" id="{AD4175D2-D581-A1BC-D3B4-C1604150056B}"/>
              </a:ext>
            </a:extLst>
          </p:cNvPr>
          <p:cNvSpPr/>
          <p:nvPr/>
        </p:nvSpPr>
        <p:spPr>
          <a:xfrm>
            <a:off x="5996176" y="4248805"/>
            <a:ext cx="1800200" cy="4339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MA" sz="1800" dirty="0">
                <a:latin typeface="Tw Cen MT" panose="020B0602020104020603" pitchFamily="34" charset="0"/>
              </a:rPr>
              <a:t>Personne</a:t>
            </a:r>
            <a:endParaRPr lang="fr-MA" dirty="0">
              <a:latin typeface="Tw Cen MT" panose="020B0602020104020603" pitchFamily="34" charset="0"/>
            </a:endParaRPr>
          </a:p>
        </p:txBody>
      </p:sp>
      <p:cxnSp>
        <p:nvCxnSpPr>
          <p:cNvPr id="11" name="Connecteur droit 6">
            <a:extLst>
              <a:ext uri="{FF2B5EF4-FFF2-40B4-BE49-F238E27FC236}">
                <a16:creationId xmlns:a16="http://schemas.microsoft.com/office/drawing/2014/main" id="{7BD84343-61B2-0CBD-64D4-4F07239B5752}"/>
              </a:ext>
            </a:extLst>
          </p:cNvPr>
          <p:cNvCxnSpPr>
            <a:cxnSpLocks/>
            <a:stCxn id="10" idx="0"/>
          </p:cNvCxnSpPr>
          <p:nvPr/>
        </p:nvCxnSpPr>
        <p:spPr>
          <a:xfrm flipV="1">
            <a:off x="6896276" y="3744749"/>
            <a:ext cx="0" cy="504056"/>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Connecteur droit 9">
            <a:extLst>
              <a:ext uri="{FF2B5EF4-FFF2-40B4-BE49-F238E27FC236}">
                <a16:creationId xmlns:a16="http://schemas.microsoft.com/office/drawing/2014/main" id="{DC6F55C8-2360-B222-4C85-44A67112DA9A}"/>
              </a:ext>
            </a:extLst>
          </p:cNvPr>
          <p:cNvCxnSpPr>
            <a:cxnSpLocks/>
          </p:cNvCxnSpPr>
          <p:nvPr/>
        </p:nvCxnSpPr>
        <p:spPr>
          <a:xfrm flipH="1">
            <a:off x="5132080" y="4528911"/>
            <a:ext cx="86409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Connecteur droit 11">
            <a:extLst>
              <a:ext uri="{FF2B5EF4-FFF2-40B4-BE49-F238E27FC236}">
                <a16:creationId xmlns:a16="http://schemas.microsoft.com/office/drawing/2014/main" id="{136C289A-24A6-06DB-C35E-E0C909D81F09}"/>
              </a:ext>
            </a:extLst>
          </p:cNvPr>
          <p:cNvCxnSpPr>
            <a:cxnSpLocks/>
          </p:cNvCxnSpPr>
          <p:nvPr/>
        </p:nvCxnSpPr>
        <p:spPr>
          <a:xfrm flipH="1">
            <a:off x="5132080" y="3751509"/>
            <a:ext cx="176419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Connecteur droit 13">
            <a:extLst>
              <a:ext uri="{FF2B5EF4-FFF2-40B4-BE49-F238E27FC236}">
                <a16:creationId xmlns:a16="http://schemas.microsoft.com/office/drawing/2014/main" id="{3F784E0B-9246-D0C7-3B99-2CCB9315BA61}"/>
              </a:ext>
            </a:extLst>
          </p:cNvPr>
          <p:cNvCxnSpPr>
            <a:cxnSpLocks/>
          </p:cNvCxnSpPr>
          <p:nvPr/>
        </p:nvCxnSpPr>
        <p:spPr>
          <a:xfrm flipV="1">
            <a:off x="5132080" y="3744749"/>
            <a:ext cx="0" cy="784162"/>
          </a:xfrm>
          <a:prstGeom prst="line">
            <a:avLst/>
          </a:prstGeom>
          <a:ln w="28575"/>
        </p:spPr>
        <p:style>
          <a:lnRef idx="1">
            <a:schemeClr val="dk1"/>
          </a:lnRef>
          <a:fillRef idx="0">
            <a:schemeClr val="dk1"/>
          </a:fillRef>
          <a:effectRef idx="0">
            <a:schemeClr val="dk1"/>
          </a:effectRef>
          <a:fontRef idx="minor">
            <a:schemeClr val="tx1"/>
          </a:fontRef>
        </p:style>
      </p:cxnSp>
      <p:sp>
        <p:nvSpPr>
          <p:cNvPr id="15" name="ZoneTexte 15">
            <a:extLst>
              <a:ext uri="{FF2B5EF4-FFF2-40B4-BE49-F238E27FC236}">
                <a16:creationId xmlns:a16="http://schemas.microsoft.com/office/drawing/2014/main" id="{CE331429-D986-829C-FE75-1A83FBFA5F1F}"/>
              </a:ext>
            </a:extLst>
          </p:cNvPr>
          <p:cNvSpPr txBox="1"/>
          <p:nvPr/>
        </p:nvSpPr>
        <p:spPr>
          <a:xfrm>
            <a:off x="6925378" y="3776928"/>
            <a:ext cx="838691" cy="338554"/>
          </a:xfrm>
          <a:prstGeom prst="rect">
            <a:avLst/>
          </a:prstGeom>
          <a:noFill/>
        </p:spPr>
        <p:txBody>
          <a:bodyPr wrap="none" rtlCol="0">
            <a:spAutoFit/>
          </a:bodyPr>
          <a:lstStyle/>
          <a:p>
            <a:r>
              <a:rPr lang="fr-MA" sz="1600" dirty="0">
                <a:latin typeface="Tw Cen MT" panose="020B0602020104020603" pitchFamily="34" charset="0"/>
              </a:rPr>
              <a:t>Etudiant</a:t>
            </a:r>
            <a:endParaRPr lang="fr-MA" dirty="0">
              <a:latin typeface="Tw Cen MT" panose="020B0602020104020603" pitchFamily="34" charset="0"/>
            </a:endParaRPr>
          </a:p>
        </p:txBody>
      </p:sp>
      <p:sp>
        <p:nvSpPr>
          <p:cNvPr id="16" name="ZoneTexte 16">
            <a:extLst>
              <a:ext uri="{FF2B5EF4-FFF2-40B4-BE49-F238E27FC236}">
                <a16:creationId xmlns:a16="http://schemas.microsoft.com/office/drawing/2014/main" id="{72420A46-BD4D-5669-B6CC-5D1FF5AA7A66}"/>
              </a:ext>
            </a:extLst>
          </p:cNvPr>
          <p:cNvSpPr txBox="1"/>
          <p:nvPr/>
        </p:nvSpPr>
        <p:spPr>
          <a:xfrm>
            <a:off x="4984729" y="4477546"/>
            <a:ext cx="1029449" cy="338554"/>
          </a:xfrm>
          <a:prstGeom prst="rect">
            <a:avLst/>
          </a:prstGeom>
          <a:noFill/>
        </p:spPr>
        <p:txBody>
          <a:bodyPr wrap="none" rtlCol="0">
            <a:spAutoFit/>
          </a:bodyPr>
          <a:lstStyle/>
          <a:p>
            <a:r>
              <a:rPr lang="fr-MA" sz="1600" dirty="0">
                <a:latin typeface="Tw Cen MT" panose="020B0602020104020603" pitchFamily="34" charset="0"/>
              </a:rPr>
              <a:t>Professeur</a:t>
            </a:r>
            <a:endParaRPr lang="fr-MA" dirty="0">
              <a:latin typeface="Tw Cen MT" panose="020B0602020104020603" pitchFamily="34" charset="0"/>
            </a:endParaRPr>
          </a:p>
        </p:txBody>
      </p:sp>
      <p:sp>
        <p:nvSpPr>
          <p:cNvPr id="17" name="ZoneTexte 17">
            <a:extLst>
              <a:ext uri="{FF2B5EF4-FFF2-40B4-BE49-F238E27FC236}">
                <a16:creationId xmlns:a16="http://schemas.microsoft.com/office/drawing/2014/main" id="{88E2821B-53F4-BAB2-E3BB-E5FC0CBFC0F8}"/>
              </a:ext>
            </a:extLst>
          </p:cNvPr>
          <p:cNvSpPr txBox="1"/>
          <p:nvPr/>
        </p:nvSpPr>
        <p:spPr>
          <a:xfrm>
            <a:off x="6856928" y="4049003"/>
            <a:ext cx="274434" cy="338554"/>
          </a:xfrm>
          <a:prstGeom prst="rect">
            <a:avLst/>
          </a:prstGeom>
          <a:noFill/>
        </p:spPr>
        <p:txBody>
          <a:bodyPr wrap="none" rtlCol="0">
            <a:spAutoFit/>
          </a:bodyPr>
          <a:lstStyle/>
          <a:p>
            <a:r>
              <a:rPr lang="fr-MA" sz="1600" dirty="0">
                <a:latin typeface="Tw Cen MT" panose="020B0602020104020603" pitchFamily="34" charset="0"/>
              </a:rPr>
              <a:t>*</a:t>
            </a:r>
            <a:endParaRPr lang="fr-MA" dirty="0">
              <a:latin typeface="Tw Cen MT" panose="020B0602020104020603" pitchFamily="34" charset="0"/>
            </a:endParaRPr>
          </a:p>
        </p:txBody>
      </p:sp>
      <p:sp>
        <p:nvSpPr>
          <p:cNvPr id="18" name="ZoneTexte 18">
            <a:extLst>
              <a:ext uri="{FF2B5EF4-FFF2-40B4-BE49-F238E27FC236}">
                <a16:creationId xmlns:a16="http://schemas.microsoft.com/office/drawing/2014/main" id="{D6961A52-C89F-5AC7-B707-87D9347F6485}"/>
              </a:ext>
            </a:extLst>
          </p:cNvPr>
          <p:cNvSpPr txBox="1"/>
          <p:nvPr/>
        </p:nvSpPr>
        <p:spPr>
          <a:xfrm>
            <a:off x="5761090" y="4291479"/>
            <a:ext cx="274434" cy="338554"/>
          </a:xfrm>
          <a:prstGeom prst="rect">
            <a:avLst/>
          </a:prstGeom>
          <a:noFill/>
        </p:spPr>
        <p:txBody>
          <a:bodyPr wrap="none" rtlCol="0">
            <a:spAutoFit/>
          </a:bodyPr>
          <a:lstStyle/>
          <a:p>
            <a:r>
              <a:rPr lang="fr-MA" sz="1600" dirty="0">
                <a:latin typeface="Tw Cen MT" panose="020B0602020104020603" pitchFamily="34" charset="0"/>
              </a:rPr>
              <a:t>*</a:t>
            </a:r>
            <a:endParaRPr lang="fr-MA" dirty="0">
              <a:latin typeface="Tw Cen MT" panose="020B0602020104020603" pitchFamily="34" charset="0"/>
            </a:endParaRPr>
          </a:p>
        </p:txBody>
      </p:sp>
      <p:sp>
        <p:nvSpPr>
          <p:cNvPr id="19" name="ZoneTexte 19">
            <a:extLst>
              <a:ext uri="{FF2B5EF4-FFF2-40B4-BE49-F238E27FC236}">
                <a16:creationId xmlns:a16="http://schemas.microsoft.com/office/drawing/2014/main" id="{1CFB978B-A2D9-8333-46D2-0EA0CE855B3A}"/>
              </a:ext>
            </a:extLst>
          </p:cNvPr>
          <p:cNvSpPr txBox="1"/>
          <p:nvPr/>
        </p:nvSpPr>
        <p:spPr>
          <a:xfrm>
            <a:off x="4626637" y="3456148"/>
            <a:ext cx="955711" cy="338554"/>
          </a:xfrm>
          <a:prstGeom prst="rect">
            <a:avLst/>
          </a:prstGeom>
          <a:noFill/>
        </p:spPr>
        <p:txBody>
          <a:bodyPr wrap="none" rtlCol="0">
            <a:spAutoFit/>
          </a:bodyPr>
          <a:lstStyle/>
          <a:p>
            <a:r>
              <a:rPr lang="fr-MA" sz="1600" dirty="0">
                <a:latin typeface="Tw Cen MT" panose="020B0602020104020603" pitchFamily="34" charset="0"/>
              </a:rPr>
              <a:t>Enseigner</a:t>
            </a:r>
            <a:endParaRPr lang="fr-MA" dirty="0">
              <a:latin typeface="Tw Cen MT" panose="020B0602020104020603" pitchFamily="34" charset="0"/>
            </a:endParaRPr>
          </a:p>
        </p:txBody>
      </p:sp>
    </p:spTree>
    <p:extLst>
      <p:ext uri="{BB962C8B-B14F-4D97-AF65-F5344CB8AC3E}">
        <p14:creationId xmlns:p14="http://schemas.microsoft.com/office/powerpoint/2010/main" val="37045522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Relation : association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
        <p:nvSpPr>
          <p:cNvPr id="3" name="Rectangle 2"/>
          <p:cNvSpPr/>
          <p:nvPr/>
        </p:nvSpPr>
        <p:spPr>
          <a:xfrm>
            <a:off x="1315306" y="2396099"/>
            <a:ext cx="1431610" cy="369332"/>
          </a:xfrm>
          <a:prstGeom prst="rect">
            <a:avLst/>
          </a:prstGeom>
        </p:spPr>
        <p:txBody>
          <a:bodyPr wrap="none">
            <a:spAutoFit/>
          </a:bodyPr>
          <a:lstStyle/>
          <a:p>
            <a:r>
              <a:rPr lang="fr-FR" b="1" dirty="0">
                <a:solidFill>
                  <a:prstClr val="black"/>
                </a:solidFill>
                <a:latin typeface="Tw Cen MT"/>
              </a:rPr>
              <a:t>Qualification</a:t>
            </a:r>
            <a:endParaRPr lang="ar-SA" dirty="0"/>
          </a:p>
        </p:txBody>
      </p:sp>
      <p:sp>
        <p:nvSpPr>
          <p:cNvPr id="20" name="Ellipse 27">
            <a:extLst>
              <a:ext uri="{FF2B5EF4-FFF2-40B4-BE49-F238E27FC236}">
                <a16:creationId xmlns:a16="http://schemas.microsoft.com/office/drawing/2014/main" id="{30E0D6E6-FA65-7626-0CC7-25AD5ADBF098}"/>
              </a:ext>
            </a:extLst>
          </p:cNvPr>
          <p:cNvSpPr/>
          <p:nvPr/>
        </p:nvSpPr>
        <p:spPr>
          <a:xfrm>
            <a:off x="7052812" y="5697168"/>
            <a:ext cx="255198" cy="361911"/>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MA"/>
          </a:p>
        </p:txBody>
      </p:sp>
      <p:sp>
        <p:nvSpPr>
          <p:cNvPr id="21" name="Ellipse 26">
            <a:extLst>
              <a:ext uri="{FF2B5EF4-FFF2-40B4-BE49-F238E27FC236}">
                <a16:creationId xmlns:a16="http://schemas.microsoft.com/office/drawing/2014/main" id="{1BD5FE15-094C-A7B2-D391-988A4104102F}"/>
              </a:ext>
            </a:extLst>
          </p:cNvPr>
          <p:cNvSpPr/>
          <p:nvPr/>
        </p:nvSpPr>
        <p:spPr>
          <a:xfrm>
            <a:off x="6925213" y="4126230"/>
            <a:ext cx="255198" cy="361911"/>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MA"/>
          </a:p>
        </p:txBody>
      </p:sp>
      <p:sp>
        <p:nvSpPr>
          <p:cNvPr id="22" name="Espace réservé du texte 2">
            <a:extLst>
              <a:ext uri="{FF2B5EF4-FFF2-40B4-BE49-F238E27FC236}">
                <a16:creationId xmlns:a16="http://schemas.microsoft.com/office/drawing/2014/main" id="{9B6504E9-EDB9-8970-10B9-9C19609F1BD4}"/>
              </a:ext>
            </a:extLst>
          </p:cNvPr>
          <p:cNvSpPr txBox="1">
            <a:spLocks/>
          </p:cNvSpPr>
          <p:nvPr/>
        </p:nvSpPr>
        <p:spPr>
          <a:xfrm>
            <a:off x="1164521" y="3305700"/>
            <a:ext cx="7560840" cy="3552300"/>
          </a:xfrm>
          <a:prstGeom prst="rect">
            <a:avLst/>
          </a:prstGeom>
        </p:spPr>
        <p:txBody>
          <a:bodyPr vert="horz" lIns="91440" tIns="45720" rIns="91440" bIns="45720" rtlCol="0" anchor="ctr">
            <a:normAutofit fontScale="77500" lnSpcReduction="20000"/>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FR" dirty="0">
                <a:latin typeface="Tw Cen MT" panose="020B0602020104020603" pitchFamily="34" charset="0"/>
              </a:rPr>
              <a:t>La qualification d’une association permet de restreindre la multiplicité d’une association. En considérant la connaissance d’une donnée précise. </a:t>
            </a:r>
          </a:p>
          <a:p>
            <a:pPr algn="l" rtl="0"/>
            <a:r>
              <a:rPr lang="fr-MA" dirty="0">
                <a:latin typeface="Tw Cen MT" panose="020B0602020104020603" pitchFamily="34" charset="0"/>
              </a:rPr>
              <a:t>Exemple: </a:t>
            </a:r>
          </a:p>
          <a:p>
            <a:pPr marL="533400" lvl="1" indent="0" algn="l" rtl="0">
              <a:buSzPct val="100000"/>
              <a:buFont typeface="Wingdings 2" panose="05020102010507070707" pitchFamily="18" charset="2"/>
              <a:buNone/>
            </a:pPr>
            <a:endParaRPr lang="fr-MA" dirty="0">
              <a:latin typeface="Tw Cen MT" panose="020B0602020104020603" pitchFamily="34" charset="0"/>
            </a:endParaRPr>
          </a:p>
          <a:p>
            <a:pPr marL="533400" lvl="1" indent="0" algn="l" rtl="0">
              <a:buSzPct val="100000"/>
              <a:buFont typeface="Wingdings 2" panose="05020102010507070707" pitchFamily="18" charset="2"/>
              <a:buNone/>
            </a:pPr>
            <a:endParaRPr lang="fr-MA" dirty="0">
              <a:latin typeface="Tw Cen MT" panose="020B0602020104020603" pitchFamily="34" charset="0"/>
            </a:endParaRPr>
          </a:p>
          <a:p>
            <a:pPr marL="533400" lvl="1" indent="0" algn="l" rtl="0">
              <a:buSzPct val="100000"/>
              <a:buFont typeface="Wingdings 2" panose="05020102010507070707" pitchFamily="18" charset="2"/>
              <a:buNone/>
            </a:pPr>
            <a:endParaRPr lang="fr-MA" dirty="0">
              <a:latin typeface="Tw Cen MT" panose="020B0602020104020603" pitchFamily="34" charset="0"/>
            </a:endParaRPr>
          </a:p>
          <a:p>
            <a:pPr lvl="1" algn="l" rtl="0">
              <a:buSzPct val="100000"/>
              <a:buFont typeface="Arial" panose="020B0604020202020204" pitchFamily="34" charset="0"/>
              <a:buChar char="•"/>
            </a:pPr>
            <a:r>
              <a:rPr lang="fr-MA" dirty="0">
                <a:latin typeface="Tw Cen MT" panose="020B0602020104020603" pitchFamily="34" charset="0"/>
              </a:rPr>
              <a:t>Supposons que </a:t>
            </a:r>
            <a:r>
              <a:rPr lang="fr-FR" dirty="0">
                <a:latin typeface="Tw Cen MT" panose="020B0602020104020603" pitchFamily="34" charset="0"/>
              </a:rPr>
              <a:t>Grâce à l’attribut </a:t>
            </a:r>
            <a:r>
              <a:rPr lang="fr-FR" i="1" dirty="0" err="1">
                <a:latin typeface="Tw Cen MT" panose="020B0602020104020603" pitchFamily="34" charset="0"/>
              </a:rPr>
              <a:t>NomFichier</a:t>
            </a:r>
            <a:r>
              <a:rPr lang="fr-FR" dirty="0">
                <a:latin typeface="Tw Cen MT" panose="020B0602020104020603" pitchFamily="34" charset="0"/>
              </a:rPr>
              <a:t> de la classe Fichier, une instance de la classe Répertoire peut accéder à une instance de la classe Fichier</a:t>
            </a:r>
          </a:p>
          <a:p>
            <a:pPr lvl="1" algn="l" rtl="0">
              <a:buSzPct val="100000"/>
              <a:buFont typeface="Arial" panose="020B0604020202020204" pitchFamily="34" charset="0"/>
              <a:buChar char="•"/>
            </a:pPr>
            <a:endParaRPr lang="fr-FR" dirty="0">
              <a:latin typeface="Tw Cen MT" panose="020B0602020104020603" pitchFamily="34" charset="0"/>
            </a:endParaRPr>
          </a:p>
          <a:p>
            <a:pPr lvl="1" algn="l" rtl="0">
              <a:buSzPct val="100000"/>
              <a:buFont typeface="Arial" panose="020B0604020202020204" pitchFamily="34" charset="0"/>
              <a:buChar char="•"/>
            </a:pPr>
            <a:endParaRPr lang="fr-FR" dirty="0">
              <a:latin typeface="Tw Cen MT" panose="020B0602020104020603" pitchFamily="34" charset="0"/>
            </a:endParaRPr>
          </a:p>
          <a:p>
            <a:pPr lvl="1" algn="l" rtl="0">
              <a:buSzPct val="100000"/>
              <a:buFont typeface="Arial" panose="020B0604020202020204" pitchFamily="34" charset="0"/>
              <a:buChar char="•"/>
            </a:pPr>
            <a:endParaRPr lang="fr-FR" dirty="0">
              <a:latin typeface="Tw Cen MT" panose="020B0602020104020603" pitchFamily="34" charset="0"/>
            </a:endParaRPr>
          </a:p>
          <a:p>
            <a:pPr lvl="1" algn="l" rtl="0">
              <a:buSzPct val="100000"/>
              <a:buFont typeface="Arial" panose="020B0604020202020204" pitchFamily="34" charset="0"/>
              <a:buChar char="•"/>
            </a:pPr>
            <a:endParaRPr lang="fr-FR" dirty="0">
              <a:latin typeface="Tw Cen MT" panose="020B0602020104020603" pitchFamily="34" charset="0"/>
            </a:endParaRPr>
          </a:p>
          <a:p>
            <a:pPr lvl="1" algn="l" rtl="0">
              <a:buSzPct val="100000"/>
              <a:buFont typeface="Arial" panose="020B0604020202020204" pitchFamily="34" charset="0"/>
              <a:buChar char="•"/>
            </a:pPr>
            <a:r>
              <a:rPr lang="fr-FR" dirty="0">
                <a:latin typeface="Tw Cen MT" panose="020B0602020104020603" pitchFamily="34" charset="0"/>
              </a:rPr>
              <a:t>En connaissant le nom de fichier, il y’a un seul fichier</a:t>
            </a:r>
          </a:p>
          <a:p>
            <a:pPr lvl="1" algn="l" rtl="0">
              <a:buSzPct val="100000"/>
              <a:buFont typeface="Arial" panose="020B0604020202020204" pitchFamily="34" charset="0"/>
              <a:buChar char="•"/>
            </a:pPr>
            <a:endParaRPr lang="fr-MA" sz="1800" dirty="0">
              <a:latin typeface="Tw Cen MT" panose="020B0602020104020603" pitchFamily="34" charset="0"/>
            </a:endParaRPr>
          </a:p>
        </p:txBody>
      </p:sp>
      <p:sp>
        <p:nvSpPr>
          <p:cNvPr id="23" name="Rectangle 22">
            <a:extLst>
              <a:ext uri="{FF2B5EF4-FFF2-40B4-BE49-F238E27FC236}">
                <a16:creationId xmlns:a16="http://schemas.microsoft.com/office/drawing/2014/main" id="{A8190EF8-8C7D-B2BD-FA7A-C0E300DDAB99}"/>
              </a:ext>
            </a:extLst>
          </p:cNvPr>
          <p:cNvSpPr/>
          <p:nvPr/>
        </p:nvSpPr>
        <p:spPr>
          <a:xfrm>
            <a:off x="3363987" y="4054222"/>
            <a:ext cx="1320041" cy="3619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MA" sz="1600" dirty="0">
                <a:latin typeface="Tw Cen MT" panose="020B0602020104020603" pitchFamily="34" charset="0"/>
              </a:rPr>
              <a:t>Répertoire</a:t>
            </a:r>
            <a:endParaRPr lang="fr-MA" sz="1200" dirty="0">
              <a:latin typeface="Tw Cen MT" panose="020B0602020104020603" pitchFamily="34" charset="0"/>
            </a:endParaRPr>
          </a:p>
        </p:txBody>
      </p:sp>
      <p:graphicFrame>
        <p:nvGraphicFramePr>
          <p:cNvPr id="24" name="Tableau 6">
            <a:extLst>
              <a:ext uri="{FF2B5EF4-FFF2-40B4-BE49-F238E27FC236}">
                <a16:creationId xmlns:a16="http://schemas.microsoft.com/office/drawing/2014/main" id="{ACD708F4-D13E-38E8-4BD6-DD8B3EE8039E}"/>
              </a:ext>
            </a:extLst>
          </p:cNvPr>
          <p:cNvGraphicFramePr>
            <a:graphicFrameLocks noGrp="1"/>
          </p:cNvGraphicFramePr>
          <p:nvPr>
            <p:extLst>
              <p:ext uri="{D42A27DB-BD31-4B8C-83A1-F6EECF244321}">
                <p14:modId xmlns:p14="http://schemas.microsoft.com/office/powerpoint/2010/main" val="2755567011"/>
              </p:ext>
            </p:extLst>
          </p:nvPr>
        </p:nvGraphicFramePr>
        <p:xfrm>
          <a:off x="7156399" y="4078114"/>
          <a:ext cx="1320041" cy="676038"/>
        </p:xfrm>
        <a:graphic>
          <a:graphicData uri="http://schemas.openxmlformats.org/drawingml/2006/table">
            <a:tbl>
              <a:tblPr firstRow="1" bandRow="1"/>
              <a:tblGrid>
                <a:gridCol w="1320041">
                  <a:extLst>
                    <a:ext uri="{9D8B030D-6E8A-4147-A177-3AD203B41FA5}">
                      <a16:colId xmlns:a16="http://schemas.microsoft.com/office/drawing/2014/main" val="1778201278"/>
                    </a:ext>
                  </a:extLst>
                </a:gridCol>
              </a:tblGrid>
              <a:tr h="338019">
                <a:tc>
                  <a:txBody>
                    <a:bodyPr/>
                    <a:lstStyle/>
                    <a:p>
                      <a:r>
                        <a:rPr lang="fr-MA" sz="1600" dirty="0">
                          <a:latin typeface="Tw Cen MT" panose="020B0602020104020603" pitchFamily="34" charset="0"/>
                        </a:rPr>
                        <a:t>Fichier</a:t>
                      </a:r>
                    </a:p>
                  </a:txBody>
                  <a:tcPr/>
                </a:tc>
                <a:extLst>
                  <a:ext uri="{0D108BD9-81ED-4DB2-BD59-A6C34878D82A}">
                    <a16:rowId xmlns:a16="http://schemas.microsoft.com/office/drawing/2014/main" val="552656895"/>
                  </a:ext>
                </a:extLst>
              </a:tr>
              <a:tr h="338019">
                <a:tc>
                  <a:txBody>
                    <a:bodyPr/>
                    <a:lstStyle/>
                    <a:p>
                      <a:r>
                        <a:rPr lang="fr-MA" sz="1600" dirty="0" err="1">
                          <a:latin typeface="Tw Cen MT" panose="020B0602020104020603" pitchFamily="34" charset="0"/>
                        </a:rPr>
                        <a:t>NomFichier</a:t>
                      </a:r>
                      <a:endParaRPr lang="fr-MA" sz="1600" dirty="0">
                        <a:latin typeface="Tw Cen MT" panose="020B0602020104020603" pitchFamily="34" charset="0"/>
                      </a:endParaRPr>
                    </a:p>
                  </a:txBody>
                  <a:tcPr/>
                </a:tc>
                <a:extLst>
                  <a:ext uri="{0D108BD9-81ED-4DB2-BD59-A6C34878D82A}">
                    <a16:rowId xmlns:a16="http://schemas.microsoft.com/office/drawing/2014/main" val="511597515"/>
                  </a:ext>
                </a:extLst>
              </a:tr>
            </a:tbl>
          </a:graphicData>
        </a:graphic>
      </p:graphicFrame>
      <p:cxnSp>
        <p:nvCxnSpPr>
          <p:cNvPr id="25" name="Connecteur droit 8">
            <a:extLst>
              <a:ext uri="{FF2B5EF4-FFF2-40B4-BE49-F238E27FC236}">
                <a16:creationId xmlns:a16="http://schemas.microsoft.com/office/drawing/2014/main" id="{A2F6EBB2-7A6B-CF45-775A-86BDE8DD57FF}"/>
              </a:ext>
            </a:extLst>
          </p:cNvPr>
          <p:cNvCxnSpPr>
            <a:cxnSpLocks/>
            <a:stCxn id="23" idx="3"/>
          </p:cNvCxnSpPr>
          <p:nvPr/>
        </p:nvCxnSpPr>
        <p:spPr>
          <a:xfrm>
            <a:off x="4684028" y="4235178"/>
            <a:ext cx="2496383" cy="0"/>
          </a:xfrm>
          <a:prstGeom prst="line">
            <a:avLst/>
          </a:prstGeom>
        </p:spPr>
        <p:style>
          <a:lnRef idx="1">
            <a:schemeClr val="dk1"/>
          </a:lnRef>
          <a:fillRef idx="0">
            <a:schemeClr val="dk1"/>
          </a:fillRef>
          <a:effectRef idx="0">
            <a:schemeClr val="dk1"/>
          </a:effectRef>
          <a:fontRef idx="minor">
            <a:schemeClr val="tx1"/>
          </a:fontRef>
        </p:style>
      </p:cxnSp>
      <p:sp>
        <p:nvSpPr>
          <p:cNvPr id="26" name="ZoneTexte 10">
            <a:extLst>
              <a:ext uri="{FF2B5EF4-FFF2-40B4-BE49-F238E27FC236}">
                <a16:creationId xmlns:a16="http://schemas.microsoft.com/office/drawing/2014/main" id="{ABACF3F7-6468-E36A-7C4F-0580B64CB67E}"/>
              </a:ext>
            </a:extLst>
          </p:cNvPr>
          <p:cNvSpPr txBox="1"/>
          <p:nvPr/>
        </p:nvSpPr>
        <p:spPr>
          <a:xfrm>
            <a:off x="5617186" y="4219712"/>
            <a:ext cx="542136" cy="307777"/>
          </a:xfrm>
          <a:prstGeom prst="rect">
            <a:avLst/>
          </a:prstGeom>
          <a:noFill/>
        </p:spPr>
        <p:txBody>
          <a:bodyPr wrap="none" rtlCol="0">
            <a:spAutoFit/>
          </a:bodyPr>
          <a:lstStyle/>
          <a:p>
            <a:r>
              <a:rPr lang="fr-MA" dirty="0"/>
              <a:t>gère</a:t>
            </a:r>
          </a:p>
        </p:txBody>
      </p:sp>
      <p:sp>
        <p:nvSpPr>
          <p:cNvPr id="27" name="ZoneTexte 11">
            <a:extLst>
              <a:ext uri="{FF2B5EF4-FFF2-40B4-BE49-F238E27FC236}">
                <a16:creationId xmlns:a16="http://schemas.microsoft.com/office/drawing/2014/main" id="{F492D2A3-031A-B079-43E6-16C1DFE8127B}"/>
              </a:ext>
            </a:extLst>
          </p:cNvPr>
          <p:cNvSpPr txBox="1"/>
          <p:nvPr/>
        </p:nvSpPr>
        <p:spPr>
          <a:xfrm>
            <a:off x="6925213" y="4219711"/>
            <a:ext cx="255198" cy="307777"/>
          </a:xfrm>
          <a:prstGeom prst="rect">
            <a:avLst/>
          </a:prstGeom>
          <a:noFill/>
        </p:spPr>
        <p:txBody>
          <a:bodyPr wrap="none" rtlCol="0">
            <a:spAutoFit/>
          </a:bodyPr>
          <a:lstStyle/>
          <a:p>
            <a:r>
              <a:rPr lang="fr-MA" dirty="0"/>
              <a:t>*</a:t>
            </a:r>
          </a:p>
        </p:txBody>
      </p:sp>
      <p:sp>
        <p:nvSpPr>
          <p:cNvPr id="28" name="ZoneTexte 12">
            <a:extLst>
              <a:ext uri="{FF2B5EF4-FFF2-40B4-BE49-F238E27FC236}">
                <a16:creationId xmlns:a16="http://schemas.microsoft.com/office/drawing/2014/main" id="{55AE5286-44AE-5FB5-8820-109578A5ECBF}"/>
              </a:ext>
            </a:extLst>
          </p:cNvPr>
          <p:cNvSpPr txBox="1"/>
          <p:nvPr/>
        </p:nvSpPr>
        <p:spPr>
          <a:xfrm>
            <a:off x="4680383" y="4262244"/>
            <a:ext cx="284052" cy="307777"/>
          </a:xfrm>
          <a:prstGeom prst="rect">
            <a:avLst/>
          </a:prstGeom>
          <a:noFill/>
        </p:spPr>
        <p:txBody>
          <a:bodyPr wrap="none" rtlCol="0">
            <a:spAutoFit/>
          </a:bodyPr>
          <a:lstStyle/>
          <a:p>
            <a:r>
              <a:rPr lang="fr-MA" dirty="0"/>
              <a:t>1</a:t>
            </a:r>
          </a:p>
        </p:txBody>
      </p:sp>
      <p:sp>
        <p:nvSpPr>
          <p:cNvPr id="29" name="Rectangle 28">
            <a:extLst>
              <a:ext uri="{FF2B5EF4-FFF2-40B4-BE49-F238E27FC236}">
                <a16:creationId xmlns:a16="http://schemas.microsoft.com/office/drawing/2014/main" id="{88DDCA80-9400-35DD-EEEE-2F569313CE36}"/>
              </a:ext>
            </a:extLst>
          </p:cNvPr>
          <p:cNvSpPr/>
          <p:nvPr/>
        </p:nvSpPr>
        <p:spPr>
          <a:xfrm>
            <a:off x="3435995" y="5566390"/>
            <a:ext cx="1346430" cy="4732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MA" sz="1600" dirty="0">
                <a:latin typeface="Tw Cen MT" panose="020B0602020104020603" pitchFamily="34" charset="0"/>
              </a:rPr>
              <a:t>Répertoire</a:t>
            </a:r>
            <a:endParaRPr lang="fr-MA" sz="1200" dirty="0">
              <a:latin typeface="Tw Cen MT" panose="020B0602020104020603" pitchFamily="34" charset="0"/>
            </a:endParaRPr>
          </a:p>
        </p:txBody>
      </p:sp>
      <p:cxnSp>
        <p:nvCxnSpPr>
          <p:cNvPr id="30" name="Connecteur droit 20">
            <a:extLst>
              <a:ext uri="{FF2B5EF4-FFF2-40B4-BE49-F238E27FC236}">
                <a16:creationId xmlns:a16="http://schemas.microsoft.com/office/drawing/2014/main" id="{264BC085-4093-02BD-0141-B3DAD06D03D7}"/>
              </a:ext>
            </a:extLst>
          </p:cNvPr>
          <p:cNvCxnSpPr>
            <a:cxnSpLocks/>
          </p:cNvCxnSpPr>
          <p:nvPr/>
        </p:nvCxnSpPr>
        <p:spPr>
          <a:xfrm>
            <a:off x="5548316" y="5767496"/>
            <a:ext cx="1728000" cy="0"/>
          </a:xfrm>
          <a:prstGeom prst="line">
            <a:avLst/>
          </a:prstGeom>
        </p:spPr>
        <p:style>
          <a:lnRef idx="1">
            <a:schemeClr val="dk1"/>
          </a:lnRef>
          <a:fillRef idx="0">
            <a:schemeClr val="dk1"/>
          </a:fillRef>
          <a:effectRef idx="0">
            <a:schemeClr val="dk1"/>
          </a:effectRef>
          <a:fontRef idx="minor">
            <a:schemeClr val="tx1"/>
          </a:fontRef>
        </p:style>
      </p:cxnSp>
      <p:sp>
        <p:nvSpPr>
          <p:cNvPr id="31" name="ZoneTexte 21">
            <a:extLst>
              <a:ext uri="{FF2B5EF4-FFF2-40B4-BE49-F238E27FC236}">
                <a16:creationId xmlns:a16="http://schemas.microsoft.com/office/drawing/2014/main" id="{41601145-8921-B272-5E9D-F76100094FB7}"/>
              </a:ext>
            </a:extLst>
          </p:cNvPr>
          <p:cNvSpPr txBox="1"/>
          <p:nvPr/>
        </p:nvSpPr>
        <p:spPr>
          <a:xfrm>
            <a:off x="5929826" y="5803022"/>
            <a:ext cx="542136" cy="307777"/>
          </a:xfrm>
          <a:prstGeom prst="rect">
            <a:avLst/>
          </a:prstGeom>
          <a:noFill/>
        </p:spPr>
        <p:txBody>
          <a:bodyPr wrap="none" rtlCol="0">
            <a:spAutoFit/>
          </a:bodyPr>
          <a:lstStyle/>
          <a:p>
            <a:r>
              <a:rPr lang="fr-MA" dirty="0"/>
              <a:t>gère</a:t>
            </a:r>
          </a:p>
        </p:txBody>
      </p:sp>
      <p:sp>
        <p:nvSpPr>
          <p:cNvPr id="32" name="ZoneTexte 22">
            <a:extLst>
              <a:ext uri="{FF2B5EF4-FFF2-40B4-BE49-F238E27FC236}">
                <a16:creationId xmlns:a16="http://schemas.microsoft.com/office/drawing/2014/main" id="{59CE01CB-244C-0CA0-0EA7-0988273CA4DE}"/>
              </a:ext>
            </a:extLst>
          </p:cNvPr>
          <p:cNvSpPr txBox="1"/>
          <p:nvPr/>
        </p:nvSpPr>
        <p:spPr>
          <a:xfrm>
            <a:off x="6997221" y="5752029"/>
            <a:ext cx="284052" cy="307777"/>
          </a:xfrm>
          <a:prstGeom prst="rect">
            <a:avLst/>
          </a:prstGeom>
          <a:noFill/>
        </p:spPr>
        <p:txBody>
          <a:bodyPr wrap="none" rtlCol="0">
            <a:spAutoFit/>
          </a:bodyPr>
          <a:lstStyle/>
          <a:p>
            <a:r>
              <a:rPr lang="fr-MA" dirty="0"/>
              <a:t>1</a:t>
            </a:r>
          </a:p>
        </p:txBody>
      </p:sp>
      <p:sp>
        <p:nvSpPr>
          <p:cNvPr id="33" name="Rectangle 32">
            <a:extLst>
              <a:ext uri="{FF2B5EF4-FFF2-40B4-BE49-F238E27FC236}">
                <a16:creationId xmlns:a16="http://schemas.microsoft.com/office/drawing/2014/main" id="{DDB3879E-BCF3-6668-5127-8FEC7654BB29}"/>
              </a:ext>
            </a:extLst>
          </p:cNvPr>
          <p:cNvSpPr/>
          <p:nvPr/>
        </p:nvSpPr>
        <p:spPr>
          <a:xfrm>
            <a:off x="7305766" y="5586539"/>
            <a:ext cx="1320041" cy="3619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MA" sz="1600" dirty="0">
                <a:latin typeface="Tw Cen MT" panose="020B0602020104020603" pitchFamily="34" charset="0"/>
              </a:rPr>
              <a:t>Fichier</a:t>
            </a:r>
            <a:endParaRPr lang="fr-MA" sz="1200" dirty="0">
              <a:latin typeface="Tw Cen MT" panose="020B0602020104020603" pitchFamily="34" charset="0"/>
            </a:endParaRPr>
          </a:p>
        </p:txBody>
      </p:sp>
      <p:sp>
        <p:nvSpPr>
          <p:cNvPr id="34" name="Rectangle 33">
            <a:extLst>
              <a:ext uri="{FF2B5EF4-FFF2-40B4-BE49-F238E27FC236}">
                <a16:creationId xmlns:a16="http://schemas.microsoft.com/office/drawing/2014/main" id="{96B7A1FF-ABA7-9BC4-23F0-10E3AE3BC1D8}"/>
              </a:ext>
            </a:extLst>
          </p:cNvPr>
          <p:cNvSpPr/>
          <p:nvPr/>
        </p:nvSpPr>
        <p:spPr>
          <a:xfrm>
            <a:off x="4787267" y="5640672"/>
            <a:ext cx="1015067"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MA" sz="1400" dirty="0" err="1">
                <a:latin typeface="Tw Cen MT" panose="020B0602020104020603" pitchFamily="34" charset="0"/>
              </a:rPr>
              <a:t>NomFichie</a:t>
            </a:r>
            <a:r>
              <a:rPr lang="fr-MA" dirty="0" err="1">
                <a:latin typeface="Tw Cen MT" panose="020B0602020104020603" pitchFamily="34" charset="0"/>
              </a:rPr>
              <a:t>r</a:t>
            </a:r>
            <a:endParaRPr lang="fr-MA" sz="1200" dirty="0">
              <a:latin typeface="Tw Cen MT" panose="020B0602020104020603" pitchFamily="34" charset="0"/>
            </a:endParaRPr>
          </a:p>
        </p:txBody>
      </p:sp>
    </p:spTree>
    <p:extLst>
      <p:ext uri="{BB962C8B-B14F-4D97-AF65-F5344CB8AC3E}">
        <p14:creationId xmlns:p14="http://schemas.microsoft.com/office/powerpoint/2010/main" val="62628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9" grpId="0" animBg="1"/>
      <p:bldP spid="31" grpId="0"/>
      <p:bldP spid="33" grpId="0" animBg="1"/>
      <p:bldP spid="3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Relation : association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sp>
        <p:nvSpPr>
          <p:cNvPr id="3" name="Rectangle 2"/>
          <p:cNvSpPr/>
          <p:nvPr/>
        </p:nvSpPr>
        <p:spPr>
          <a:xfrm>
            <a:off x="1315306" y="2396099"/>
            <a:ext cx="1431610" cy="369332"/>
          </a:xfrm>
          <a:prstGeom prst="rect">
            <a:avLst/>
          </a:prstGeom>
        </p:spPr>
        <p:txBody>
          <a:bodyPr wrap="none">
            <a:spAutoFit/>
          </a:bodyPr>
          <a:lstStyle/>
          <a:p>
            <a:r>
              <a:rPr lang="fr-FR" b="1" dirty="0">
                <a:solidFill>
                  <a:prstClr val="black"/>
                </a:solidFill>
                <a:latin typeface="Tw Cen MT"/>
              </a:rPr>
              <a:t>Qualification</a:t>
            </a:r>
            <a:endParaRPr lang="ar-SA" dirty="0"/>
          </a:p>
        </p:txBody>
      </p:sp>
      <p:sp>
        <p:nvSpPr>
          <p:cNvPr id="20" name="Ellipse 27">
            <a:extLst>
              <a:ext uri="{FF2B5EF4-FFF2-40B4-BE49-F238E27FC236}">
                <a16:creationId xmlns:a16="http://schemas.microsoft.com/office/drawing/2014/main" id="{30E0D6E6-FA65-7626-0CC7-25AD5ADBF098}"/>
              </a:ext>
            </a:extLst>
          </p:cNvPr>
          <p:cNvSpPr/>
          <p:nvPr/>
        </p:nvSpPr>
        <p:spPr>
          <a:xfrm>
            <a:off x="7052812" y="5697168"/>
            <a:ext cx="255198" cy="361911"/>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MA"/>
          </a:p>
        </p:txBody>
      </p:sp>
      <p:sp>
        <p:nvSpPr>
          <p:cNvPr id="21" name="Ellipse 26">
            <a:extLst>
              <a:ext uri="{FF2B5EF4-FFF2-40B4-BE49-F238E27FC236}">
                <a16:creationId xmlns:a16="http://schemas.microsoft.com/office/drawing/2014/main" id="{1BD5FE15-094C-A7B2-D391-988A4104102F}"/>
              </a:ext>
            </a:extLst>
          </p:cNvPr>
          <p:cNvSpPr/>
          <p:nvPr/>
        </p:nvSpPr>
        <p:spPr>
          <a:xfrm>
            <a:off x="6925213" y="4126230"/>
            <a:ext cx="255198" cy="361911"/>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MA"/>
          </a:p>
        </p:txBody>
      </p:sp>
      <p:sp>
        <p:nvSpPr>
          <p:cNvPr id="22" name="Espace réservé du texte 2">
            <a:extLst>
              <a:ext uri="{FF2B5EF4-FFF2-40B4-BE49-F238E27FC236}">
                <a16:creationId xmlns:a16="http://schemas.microsoft.com/office/drawing/2014/main" id="{9B6504E9-EDB9-8970-10B9-9C19609F1BD4}"/>
              </a:ext>
            </a:extLst>
          </p:cNvPr>
          <p:cNvSpPr txBox="1">
            <a:spLocks/>
          </p:cNvSpPr>
          <p:nvPr/>
        </p:nvSpPr>
        <p:spPr>
          <a:xfrm>
            <a:off x="1164521" y="3305700"/>
            <a:ext cx="7560840" cy="3552300"/>
          </a:xfrm>
          <a:prstGeom prst="rect">
            <a:avLst/>
          </a:prstGeom>
        </p:spPr>
        <p:txBody>
          <a:bodyPr vert="horz" lIns="91440" tIns="45720" rIns="91440" bIns="45720" rtlCol="0" anchor="ctr">
            <a:normAutofit fontScale="77500" lnSpcReduction="20000"/>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FR" dirty="0">
                <a:latin typeface="Tw Cen MT" panose="020B0602020104020603" pitchFamily="34" charset="0"/>
              </a:rPr>
              <a:t>La qualification d’une association permet de restreindre la multiplicité d’une association. En considérant la connaissance d’une donnée précise. </a:t>
            </a:r>
          </a:p>
          <a:p>
            <a:pPr algn="l" rtl="0"/>
            <a:r>
              <a:rPr lang="fr-MA" dirty="0">
                <a:latin typeface="Tw Cen MT" panose="020B0602020104020603" pitchFamily="34" charset="0"/>
              </a:rPr>
              <a:t>Exemple: </a:t>
            </a:r>
          </a:p>
          <a:p>
            <a:pPr marL="533400" lvl="1" indent="0" algn="l" rtl="0">
              <a:buSzPct val="100000"/>
              <a:buFont typeface="Wingdings 2" panose="05020102010507070707" pitchFamily="18" charset="2"/>
              <a:buNone/>
            </a:pPr>
            <a:endParaRPr lang="fr-MA" dirty="0">
              <a:latin typeface="Tw Cen MT" panose="020B0602020104020603" pitchFamily="34" charset="0"/>
            </a:endParaRPr>
          </a:p>
          <a:p>
            <a:pPr marL="533400" lvl="1" indent="0" algn="l" rtl="0">
              <a:buSzPct val="100000"/>
              <a:buFont typeface="Wingdings 2" panose="05020102010507070707" pitchFamily="18" charset="2"/>
              <a:buNone/>
            </a:pPr>
            <a:endParaRPr lang="fr-MA" dirty="0">
              <a:latin typeface="Tw Cen MT" panose="020B0602020104020603" pitchFamily="34" charset="0"/>
            </a:endParaRPr>
          </a:p>
          <a:p>
            <a:pPr marL="533400" lvl="1" indent="0" algn="l" rtl="0">
              <a:buSzPct val="100000"/>
              <a:buFont typeface="Wingdings 2" panose="05020102010507070707" pitchFamily="18" charset="2"/>
              <a:buNone/>
            </a:pPr>
            <a:endParaRPr lang="fr-MA" dirty="0">
              <a:latin typeface="Tw Cen MT" panose="020B0602020104020603" pitchFamily="34" charset="0"/>
            </a:endParaRPr>
          </a:p>
          <a:p>
            <a:pPr lvl="1" algn="l" rtl="0">
              <a:buSzPct val="100000"/>
              <a:buFont typeface="Arial" panose="020B0604020202020204" pitchFamily="34" charset="0"/>
              <a:buChar char="•"/>
            </a:pPr>
            <a:r>
              <a:rPr lang="fr-MA" dirty="0">
                <a:latin typeface="Tw Cen MT" panose="020B0602020104020603" pitchFamily="34" charset="0"/>
              </a:rPr>
              <a:t>Supposons que </a:t>
            </a:r>
            <a:r>
              <a:rPr lang="fr-FR" dirty="0">
                <a:latin typeface="Tw Cen MT" panose="020B0602020104020603" pitchFamily="34" charset="0"/>
              </a:rPr>
              <a:t>Grâce à l’attribut </a:t>
            </a:r>
            <a:r>
              <a:rPr lang="fr-FR" i="1" dirty="0" err="1">
                <a:latin typeface="Tw Cen MT" panose="020B0602020104020603" pitchFamily="34" charset="0"/>
              </a:rPr>
              <a:t>NomFichier</a:t>
            </a:r>
            <a:r>
              <a:rPr lang="fr-FR" dirty="0">
                <a:latin typeface="Tw Cen MT" panose="020B0602020104020603" pitchFamily="34" charset="0"/>
              </a:rPr>
              <a:t> de la classe Fichier, une instance de la classe Répertoire peut accéder à une instance de la classe Fichier</a:t>
            </a:r>
          </a:p>
          <a:p>
            <a:pPr lvl="1" algn="l" rtl="0">
              <a:buSzPct val="100000"/>
              <a:buFont typeface="Arial" panose="020B0604020202020204" pitchFamily="34" charset="0"/>
              <a:buChar char="•"/>
            </a:pPr>
            <a:endParaRPr lang="fr-FR" dirty="0">
              <a:latin typeface="Tw Cen MT" panose="020B0602020104020603" pitchFamily="34" charset="0"/>
            </a:endParaRPr>
          </a:p>
          <a:p>
            <a:pPr lvl="1" algn="l" rtl="0">
              <a:buSzPct val="100000"/>
              <a:buFont typeface="Arial" panose="020B0604020202020204" pitchFamily="34" charset="0"/>
              <a:buChar char="•"/>
            </a:pPr>
            <a:endParaRPr lang="fr-FR" dirty="0">
              <a:latin typeface="Tw Cen MT" panose="020B0602020104020603" pitchFamily="34" charset="0"/>
            </a:endParaRPr>
          </a:p>
          <a:p>
            <a:pPr lvl="1" algn="l" rtl="0">
              <a:buSzPct val="100000"/>
              <a:buFont typeface="Arial" panose="020B0604020202020204" pitchFamily="34" charset="0"/>
              <a:buChar char="•"/>
            </a:pPr>
            <a:endParaRPr lang="fr-FR" dirty="0">
              <a:latin typeface="Tw Cen MT" panose="020B0602020104020603" pitchFamily="34" charset="0"/>
            </a:endParaRPr>
          </a:p>
          <a:p>
            <a:pPr lvl="1" algn="l" rtl="0">
              <a:buSzPct val="100000"/>
              <a:buFont typeface="Arial" panose="020B0604020202020204" pitchFamily="34" charset="0"/>
              <a:buChar char="•"/>
            </a:pPr>
            <a:endParaRPr lang="fr-FR" dirty="0">
              <a:latin typeface="Tw Cen MT" panose="020B0602020104020603" pitchFamily="34" charset="0"/>
            </a:endParaRPr>
          </a:p>
          <a:p>
            <a:pPr lvl="1" algn="l" rtl="0">
              <a:buSzPct val="100000"/>
              <a:buFont typeface="Arial" panose="020B0604020202020204" pitchFamily="34" charset="0"/>
              <a:buChar char="•"/>
            </a:pPr>
            <a:r>
              <a:rPr lang="fr-FR" dirty="0">
                <a:latin typeface="Tw Cen MT" panose="020B0602020104020603" pitchFamily="34" charset="0"/>
              </a:rPr>
              <a:t>En connaissant le nom de fichier, il y’a un seul fichier</a:t>
            </a:r>
          </a:p>
          <a:p>
            <a:pPr lvl="1" algn="l" rtl="0">
              <a:buSzPct val="100000"/>
              <a:buFont typeface="Arial" panose="020B0604020202020204" pitchFamily="34" charset="0"/>
              <a:buChar char="•"/>
            </a:pPr>
            <a:endParaRPr lang="fr-MA" sz="1800" dirty="0">
              <a:latin typeface="Tw Cen MT" panose="020B0602020104020603" pitchFamily="34" charset="0"/>
            </a:endParaRPr>
          </a:p>
        </p:txBody>
      </p:sp>
      <p:sp>
        <p:nvSpPr>
          <p:cNvPr id="23" name="Rectangle 22">
            <a:extLst>
              <a:ext uri="{FF2B5EF4-FFF2-40B4-BE49-F238E27FC236}">
                <a16:creationId xmlns:a16="http://schemas.microsoft.com/office/drawing/2014/main" id="{A8190EF8-8C7D-B2BD-FA7A-C0E300DDAB99}"/>
              </a:ext>
            </a:extLst>
          </p:cNvPr>
          <p:cNvSpPr/>
          <p:nvPr/>
        </p:nvSpPr>
        <p:spPr>
          <a:xfrm>
            <a:off x="3363987" y="4054222"/>
            <a:ext cx="1320041" cy="3619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MA" sz="1600" dirty="0">
                <a:latin typeface="Tw Cen MT" panose="020B0602020104020603" pitchFamily="34" charset="0"/>
              </a:rPr>
              <a:t>Répertoire</a:t>
            </a:r>
            <a:endParaRPr lang="fr-MA" sz="1200" dirty="0">
              <a:latin typeface="Tw Cen MT" panose="020B0602020104020603" pitchFamily="34" charset="0"/>
            </a:endParaRPr>
          </a:p>
        </p:txBody>
      </p:sp>
      <p:graphicFrame>
        <p:nvGraphicFramePr>
          <p:cNvPr id="24" name="Tableau 6">
            <a:extLst>
              <a:ext uri="{FF2B5EF4-FFF2-40B4-BE49-F238E27FC236}">
                <a16:creationId xmlns:a16="http://schemas.microsoft.com/office/drawing/2014/main" id="{ACD708F4-D13E-38E8-4BD6-DD8B3EE8039E}"/>
              </a:ext>
            </a:extLst>
          </p:cNvPr>
          <p:cNvGraphicFramePr>
            <a:graphicFrameLocks noGrp="1"/>
          </p:cNvGraphicFramePr>
          <p:nvPr>
            <p:extLst>
              <p:ext uri="{D42A27DB-BD31-4B8C-83A1-F6EECF244321}">
                <p14:modId xmlns:p14="http://schemas.microsoft.com/office/powerpoint/2010/main" val="2755567011"/>
              </p:ext>
            </p:extLst>
          </p:nvPr>
        </p:nvGraphicFramePr>
        <p:xfrm>
          <a:off x="7156399" y="4078114"/>
          <a:ext cx="1320041" cy="676038"/>
        </p:xfrm>
        <a:graphic>
          <a:graphicData uri="http://schemas.openxmlformats.org/drawingml/2006/table">
            <a:tbl>
              <a:tblPr firstRow="1" bandRow="1"/>
              <a:tblGrid>
                <a:gridCol w="1320041">
                  <a:extLst>
                    <a:ext uri="{9D8B030D-6E8A-4147-A177-3AD203B41FA5}">
                      <a16:colId xmlns:a16="http://schemas.microsoft.com/office/drawing/2014/main" val="1778201278"/>
                    </a:ext>
                  </a:extLst>
                </a:gridCol>
              </a:tblGrid>
              <a:tr h="338019">
                <a:tc>
                  <a:txBody>
                    <a:bodyPr/>
                    <a:lstStyle/>
                    <a:p>
                      <a:r>
                        <a:rPr lang="fr-MA" sz="1600" dirty="0">
                          <a:latin typeface="Tw Cen MT" panose="020B0602020104020603" pitchFamily="34" charset="0"/>
                        </a:rPr>
                        <a:t>Fichier</a:t>
                      </a:r>
                    </a:p>
                  </a:txBody>
                  <a:tcPr/>
                </a:tc>
                <a:extLst>
                  <a:ext uri="{0D108BD9-81ED-4DB2-BD59-A6C34878D82A}">
                    <a16:rowId xmlns:a16="http://schemas.microsoft.com/office/drawing/2014/main" val="552656895"/>
                  </a:ext>
                </a:extLst>
              </a:tr>
              <a:tr h="338019">
                <a:tc>
                  <a:txBody>
                    <a:bodyPr/>
                    <a:lstStyle/>
                    <a:p>
                      <a:r>
                        <a:rPr lang="fr-MA" sz="1600" dirty="0" err="1">
                          <a:latin typeface="Tw Cen MT" panose="020B0602020104020603" pitchFamily="34" charset="0"/>
                        </a:rPr>
                        <a:t>NomFichier</a:t>
                      </a:r>
                      <a:endParaRPr lang="fr-MA" sz="1600" dirty="0">
                        <a:latin typeface="Tw Cen MT" panose="020B0602020104020603" pitchFamily="34" charset="0"/>
                      </a:endParaRPr>
                    </a:p>
                  </a:txBody>
                  <a:tcPr/>
                </a:tc>
                <a:extLst>
                  <a:ext uri="{0D108BD9-81ED-4DB2-BD59-A6C34878D82A}">
                    <a16:rowId xmlns:a16="http://schemas.microsoft.com/office/drawing/2014/main" val="511597515"/>
                  </a:ext>
                </a:extLst>
              </a:tr>
            </a:tbl>
          </a:graphicData>
        </a:graphic>
      </p:graphicFrame>
      <p:cxnSp>
        <p:nvCxnSpPr>
          <p:cNvPr id="25" name="Connecteur droit 8">
            <a:extLst>
              <a:ext uri="{FF2B5EF4-FFF2-40B4-BE49-F238E27FC236}">
                <a16:creationId xmlns:a16="http://schemas.microsoft.com/office/drawing/2014/main" id="{A2F6EBB2-7A6B-CF45-775A-86BDE8DD57FF}"/>
              </a:ext>
            </a:extLst>
          </p:cNvPr>
          <p:cNvCxnSpPr>
            <a:cxnSpLocks/>
            <a:stCxn id="23" idx="3"/>
          </p:cNvCxnSpPr>
          <p:nvPr/>
        </p:nvCxnSpPr>
        <p:spPr>
          <a:xfrm>
            <a:off x="4684028" y="4235178"/>
            <a:ext cx="2496383" cy="0"/>
          </a:xfrm>
          <a:prstGeom prst="line">
            <a:avLst/>
          </a:prstGeom>
        </p:spPr>
        <p:style>
          <a:lnRef idx="1">
            <a:schemeClr val="dk1"/>
          </a:lnRef>
          <a:fillRef idx="0">
            <a:schemeClr val="dk1"/>
          </a:fillRef>
          <a:effectRef idx="0">
            <a:schemeClr val="dk1"/>
          </a:effectRef>
          <a:fontRef idx="minor">
            <a:schemeClr val="tx1"/>
          </a:fontRef>
        </p:style>
      </p:cxnSp>
      <p:sp>
        <p:nvSpPr>
          <p:cNvPr id="26" name="ZoneTexte 10">
            <a:extLst>
              <a:ext uri="{FF2B5EF4-FFF2-40B4-BE49-F238E27FC236}">
                <a16:creationId xmlns:a16="http://schemas.microsoft.com/office/drawing/2014/main" id="{ABACF3F7-6468-E36A-7C4F-0580B64CB67E}"/>
              </a:ext>
            </a:extLst>
          </p:cNvPr>
          <p:cNvSpPr txBox="1"/>
          <p:nvPr/>
        </p:nvSpPr>
        <p:spPr>
          <a:xfrm>
            <a:off x="5617186" y="4219712"/>
            <a:ext cx="542136" cy="307777"/>
          </a:xfrm>
          <a:prstGeom prst="rect">
            <a:avLst/>
          </a:prstGeom>
          <a:noFill/>
        </p:spPr>
        <p:txBody>
          <a:bodyPr wrap="none" rtlCol="0">
            <a:spAutoFit/>
          </a:bodyPr>
          <a:lstStyle/>
          <a:p>
            <a:r>
              <a:rPr lang="fr-MA" dirty="0"/>
              <a:t>gère</a:t>
            </a:r>
          </a:p>
        </p:txBody>
      </p:sp>
      <p:sp>
        <p:nvSpPr>
          <p:cNvPr id="27" name="ZoneTexte 11">
            <a:extLst>
              <a:ext uri="{FF2B5EF4-FFF2-40B4-BE49-F238E27FC236}">
                <a16:creationId xmlns:a16="http://schemas.microsoft.com/office/drawing/2014/main" id="{F492D2A3-031A-B079-43E6-16C1DFE8127B}"/>
              </a:ext>
            </a:extLst>
          </p:cNvPr>
          <p:cNvSpPr txBox="1"/>
          <p:nvPr/>
        </p:nvSpPr>
        <p:spPr>
          <a:xfrm>
            <a:off x="6925213" y="4219711"/>
            <a:ext cx="255198" cy="307777"/>
          </a:xfrm>
          <a:prstGeom prst="rect">
            <a:avLst/>
          </a:prstGeom>
          <a:noFill/>
        </p:spPr>
        <p:txBody>
          <a:bodyPr wrap="none" rtlCol="0">
            <a:spAutoFit/>
          </a:bodyPr>
          <a:lstStyle/>
          <a:p>
            <a:r>
              <a:rPr lang="fr-MA" dirty="0"/>
              <a:t>*</a:t>
            </a:r>
          </a:p>
        </p:txBody>
      </p:sp>
      <p:sp>
        <p:nvSpPr>
          <p:cNvPr id="28" name="ZoneTexte 12">
            <a:extLst>
              <a:ext uri="{FF2B5EF4-FFF2-40B4-BE49-F238E27FC236}">
                <a16:creationId xmlns:a16="http://schemas.microsoft.com/office/drawing/2014/main" id="{55AE5286-44AE-5FB5-8820-109578A5ECBF}"/>
              </a:ext>
            </a:extLst>
          </p:cNvPr>
          <p:cNvSpPr txBox="1"/>
          <p:nvPr/>
        </p:nvSpPr>
        <p:spPr>
          <a:xfrm>
            <a:off x="4680383" y="4262244"/>
            <a:ext cx="284052" cy="307777"/>
          </a:xfrm>
          <a:prstGeom prst="rect">
            <a:avLst/>
          </a:prstGeom>
          <a:noFill/>
        </p:spPr>
        <p:txBody>
          <a:bodyPr wrap="none" rtlCol="0">
            <a:spAutoFit/>
          </a:bodyPr>
          <a:lstStyle/>
          <a:p>
            <a:r>
              <a:rPr lang="fr-MA" dirty="0"/>
              <a:t>1</a:t>
            </a:r>
          </a:p>
        </p:txBody>
      </p:sp>
      <p:sp>
        <p:nvSpPr>
          <p:cNvPr id="29" name="Rectangle 28">
            <a:extLst>
              <a:ext uri="{FF2B5EF4-FFF2-40B4-BE49-F238E27FC236}">
                <a16:creationId xmlns:a16="http://schemas.microsoft.com/office/drawing/2014/main" id="{88DDCA80-9400-35DD-EEEE-2F569313CE36}"/>
              </a:ext>
            </a:extLst>
          </p:cNvPr>
          <p:cNvSpPr/>
          <p:nvPr/>
        </p:nvSpPr>
        <p:spPr>
          <a:xfrm>
            <a:off x="3435995" y="5566390"/>
            <a:ext cx="1346430" cy="4732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MA" sz="1600" dirty="0">
                <a:latin typeface="Tw Cen MT" panose="020B0602020104020603" pitchFamily="34" charset="0"/>
              </a:rPr>
              <a:t>Répertoire</a:t>
            </a:r>
            <a:endParaRPr lang="fr-MA" sz="1200" dirty="0">
              <a:latin typeface="Tw Cen MT" panose="020B0602020104020603" pitchFamily="34" charset="0"/>
            </a:endParaRPr>
          </a:p>
        </p:txBody>
      </p:sp>
      <p:cxnSp>
        <p:nvCxnSpPr>
          <p:cNvPr id="30" name="Connecteur droit 20">
            <a:extLst>
              <a:ext uri="{FF2B5EF4-FFF2-40B4-BE49-F238E27FC236}">
                <a16:creationId xmlns:a16="http://schemas.microsoft.com/office/drawing/2014/main" id="{264BC085-4093-02BD-0141-B3DAD06D03D7}"/>
              </a:ext>
            </a:extLst>
          </p:cNvPr>
          <p:cNvCxnSpPr>
            <a:cxnSpLocks/>
          </p:cNvCxnSpPr>
          <p:nvPr/>
        </p:nvCxnSpPr>
        <p:spPr>
          <a:xfrm>
            <a:off x="5548316" y="5767496"/>
            <a:ext cx="1728000" cy="0"/>
          </a:xfrm>
          <a:prstGeom prst="line">
            <a:avLst/>
          </a:prstGeom>
        </p:spPr>
        <p:style>
          <a:lnRef idx="1">
            <a:schemeClr val="dk1"/>
          </a:lnRef>
          <a:fillRef idx="0">
            <a:schemeClr val="dk1"/>
          </a:fillRef>
          <a:effectRef idx="0">
            <a:schemeClr val="dk1"/>
          </a:effectRef>
          <a:fontRef idx="minor">
            <a:schemeClr val="tx1"/>
          </a:fontRef>
        </p:style>
      </p:cxnSp>
      <p:sp>
        <p:nvSpPr>
          <p:cNvPr id="31" name="ZoneTexte 21">
            <a:extLst>
              <a:ext uri="{FF2B5EF4-FFF2-40B4-BE49-F238E27FC236}">
                <a16:creationId xmlns:a16="http://schemas.microsoft.com/office/drawing/2014/main" id="{41601145-8921-B272-5E9D-F76100094FB7}"/>
              </a:ext>
            </a:extLst>
          </p:cNvPr>
          <p:cNvSpPr txBox="1"/>
          <p:nvPr/>
        </p:nvSpPr>
        <p:spPr>
          <a:xfrm>
            <a:off x="5929826" y="5803022"/>
            <a:ext cx="542136" cy="307777"/>
          </a:xfrm>
          <a:prstGeom prst="rect">
            <a:avLst/>
          </a:prstGeom>
          <a:noFill/>
        </p:spPr>
        <p:txBody>
          <a:bodyPr wrap="none" rtlCol="0">
            <a:spAutoFit/>
          </a:bodyPr>
          <a:lstStyle/>
          <a:p>
            <a:r>
              <a:rPr lang="fr-MA" dirty="0"/>
              <a:t>gère</a:t>
            </a:r>
          </a:p>
        </p:txBody>
      </p:sp>
      <p:sp>
        <p:nvSpPr>
          <p:cNvPr id="32" name="ZoneTexte 22">
            <a:extLst>
              <a:ext uri="{FF2B5EF4-FFF2-40B4-BE49-F238E27FC236}">
                <a16:creationId xmlns:a16="http://schemas.microsoft.com/office/drawing/2014/main" id="{59CE01CB-244C-0CA0-0EA7-0988273CA4DE}"/>
              </a:ext>
            </a:extLst>
          </p:cNvPr>
          <p:cNvSpPr txBox="1"/>
          <p:nvPr/>
        </p:nvSpPr>
        <p:spPr>
          <a:xfrm>
            <a:off x="6997221" y="5752029"/>
            <a:ext cx="284052" cy="307777"/>
          </a:xfrm>
          <a:prstGeom prst="rect">
            <a:avLst/>
          </a:prstGeom>
          <a:noFill/>
        </p:spPr>
        <p:txBody>
          <a:bodyPr wrap="none" rtlCol="0">
            <a:spAutoFit/>
          </a:bodyPr>
          <a:lstStyle/>
          <a:p>
            <a:r>
              <a:rPr lang="fr-MA" dirty="0"/>
              <a:t>1</a:t>
            </a:r>
          </a:p>
        </p:txBody>
      </p:sp>
      <p:sp>
        <p:nvSpPr>
          <p:cNvPr id="33" name="Rectangle 32">
            <a:extLst>
              <a:ext uri="{FF2B5EF4-FFF2-40B4-BE49-F238E27FC236}">
                <a16:creationId xmlns:a16="http://schemas.microsoft.com/office/drawing/2014/main" id="{DDB3879E-BCF3-6668-5127-8FEC7654BB29}"/>
              </a:ext>
            </a:extLst>
          </p:cNvPr>
          <p:cNvSpPr/>
          <p:nvPr/>
        </p:nvSpPr>
        <p:spPr>
          <a:xfrm>
            <a:off x="7305766" y="5586539"/>
            <a:ext cx="1320041" cy="3619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MA" sz="1600" dirty="0">
                <a:latin typeface="Tw Cen MT" panose="020B0602020104020603" pitchFamily="34" charset="0"/>
              </a:rPr>
              <a:t>Fichier</a:t>
            </a:r>
            <a:endParaRPr lang="fr-MA" sz="1200" dirty="0">
              <a:latin typeface="Tw Cen MT" panose="020B0602020104020603" pitchFamily="34" charset="0"/>
            </a:endParaRPr>
          </a:p>
        </p:txBody>
      </p:sp>
      <p:sp>
        <p:nvSpPr>
          <p:cNvPr id="34" name="Rectangle 33">
            <a:extLst>
              <a:ext uri="{FF2B5EF4-FFF2-40B4-BE49-F238E27FC236}">
                <a16:creationId xmlns:a16="http://schemas.microsoft.com/office/drawing/2014/main" id="{96B7A1FF-ABA7-9BC4-23F0-10E3AE3BC1D8}"/>
              </a:ext>
            </a:extLst>
          </p:cNvPr>
          <p:cNvSpPr/>
          <p:nvPr/>
        </p:nvSpPr>
        <p:spPr>
          <a:xfrm>
            <a:off x="4787267" y="5640672"/>
            <a:ext cx="1015067"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MA" sz="1400" dirty="0" err="1">
                <a:latin typeface="Tw Cen MT" panose="020B0602020104020603" pitchFamily="34" charset="0"/>
              </a:rPr>
              <a:t>NomFichie</a:t>
            </a:r>
            <a:r>
              <a:rPr lang="fr-MA" dirty="0" err="1">
                <a:latin typeface="Tw Cen MT" panose="020B0602020104020603" pitchFamily="34" charset="0"/>
              </a:rPr>
              <a:t>r</a:t>
            </a:r>
            <a:endParaRPr lang="fr-MA" sz="1200" dirty="0">
              <a:latin typeface="Tw Cen MT" panose="020B0602020104020603" pitchFamily="34" charset="0"/>
            </a:endParaRPr>
          </a:p>
        </p:txBody>
      </p:sp>
    </p:spTree>
    <p:extLst>
      <p:ext uri="{BB962C8B-B14F-4D97-AF65-F5344CB8AC3E}">
        <p14:creationId xmlns:p14="http://schemas.microsoft.com/office/powerpoint/2010/main" val="401941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9" grpId="0" animBg="1"/>
      <p:bldP spid="31" grpId="0"/>
      <p:bldP spid="33"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Réalite</a:t>
            </a:r>
            <a:r>
              <a:rPr lang="en-US" dirty="0"/>
              <a:t> </a:t>
            </a:r>
            <a:endParaRPr lang="ar-SA"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6" name="Picture 5">
            <a:extLst>
              <a:ext uri="{FF2B5EF4-FFF2-40B4-BE49-F238E27FC236}">
                <a16:creationId xmlns:a16="http://schemas.microsoft.com/office/drawing/2014/main" id="{E2552302-77F6-BF47-8D92-70EEE3D77A62}"/>
              </a:ext>
            </a:extLst>
          </p:cNvPr>
          <p:cNvPicPr>
            <a:picLocks noChangeAspect="1"/>
          </p:cNvPicPr>
          <p:nvPr/>
        </p:nvPicPr>
        <p:blipFill>
          <a:blip r:embed="rId2"/>
          <a:stretch>
            <a:fillRect/>
          </a:stretch>
        </p:blipFill>
        <p:spPr>
          <a:xfrm>
            <a:off x="2533910" y="2318850"/>
            <a:ext cx="5761004" cy="3810285"/>
          </a:xfrm>
          <a:prstGeom prst="rect">
            <a:avLst/>
          </a:prstGeom>
          <a:ln w="3175">
            <a:solidFill>
              <a:schemeClr val="tx1"/>
            </a:solidFill>
          </a:ln>
        </p:spPr>
      </p:pic>
    </p:spTree>
    <p:extLst>
      <p:ext uri="{BB962C8B-B14F-4D97-AF65-F5344CB8AC3E}">
        <p14:creationId xmlns:p14="http://schemas.microsoft.com/office/powerpoint/2010/main" val="340986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Relation : association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
        <p:nvSpPr>
          <p:cNvPr id="3" name="Rectangle 2"/>
          <p:cNvSpPr/>
          <p:nvPr/>
        </p:nvSpPr>
        <p:spPr>
          <a:xfrm>
            <a:off x="1315306" y="2396099"/>
            <a:ext cx="1431610" cy="369332"/>
          </a:xfrm>
          <a:prstGeom prst="rect">
            <a:avLst/>
          </a:prstGeom>
        </p:spPr>
        <p:txBody>
          <a:bodyPr wrap="none">
            <a:spAutoFit/>
          </a:bodyPr>
          <a:lstStyle/>
          <a:p>
            <a:r>
              <a:rPr lang="fr-FR" b="1" dirty="0">
                <a:solidFill>
                  <a:prstClr val="black"/>
                </a:solidFill>
                <a:latin typeface="Tw Cen MT"/>
              </a:rPr>
              <a:t>Qualification</a:t>
            </a:r>
            <a:endParaRPr lang="ar-SA" dirty="0"/>
          </a:p>
        </p:txBody>
      </p:sp>
      <p:sp>
        <p:nvSpPr>
          <p:cNvPr id="35" name="Espace réservé du texte 2">
            <a:extLst>
              <a:ext uri="{FF2B5EF4-FFF2-40B4-BE49-F238E27FC236}">
                <a16:creationId xmlns:a16="http://schemas.microsoft.com/office/drawing/2014/main" id="{6BB35FD8-9179-BDC2-2F23-FB789B22222E}"/>
              </a:ext>
            </a:extLst>
          </p:cNvPr>
          <p:cNvSpPr txBox="1">
            <a:spLocks/>
          </p:cNvSpPr>
          <p:nvPr/>
        </p:nvSpPr>
        <p:spPr>
          <a:xfrm>
            <a:off x="691837" y="1922107"/>
            <a:ext cx="6462600"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MA" dirty="0"/>
              <a:t>Exercice</a:t>
            </a:r>
            <a:endParaRPr lang="fr-MA" dirty="0">
              <a:solidFill>
                <a:srgbClr val="000000"/>
              </a:solidFill>
              <a:latin typeface="Tw Cen MT" panose="020B0602020104020603" pitchFamily="34" charset="0"/>
            </a:endParaRPr>
          </a:p>
          <a:p>
            <a:pPr marL="114300" indent="0" algn="l" rtl="0">
              <a:buFont typeface="Wingdings 2" panose="05020102010507070707" pitchFamily="18" charset="2"/>
              <a:buNone/>
            </a:pPr>
            <a:r>
              <a:rPr lang="fr-FR" dirty="0">
                <a:latin typeface="Tw Cen MT" panose="020B0602020104020603" pitchFamily="34" charset="0"/>
              </a:rPr>
              <a:t>Un avion est composé de plusieurs sièges, mais dans une rangée il y a seulement quatre sièges. </a:t>
            </a:r>
            <a:endParaRPr lang="fr-MA" dirty="0"/>
          </a:p>
        </p:txBody>
      </p:sp>
      <p:sp>
        <p:nvSpPr>
          <p:cNvPr id="36" name="Rectangle 35">
            <a:extLst>
              <a:ext uri="{FF2B5EF4-FFF2-40B4-BE49-F238E27FC236}">
                <a16:creationId xmlns:a16="http://schemas.microsoft.com/office/drawing/2014/main" id="{A6D3FB25-44A1-5F7A-1919-D659155547B3}"/>
              </a:ext>
            </a:extLst>
          </p:cNvPr>
          <p:cNvSpPr/>
          <p:nvPr/>
        </p:nvSpPr>
        <p:spPr>
          <a:xfrm>
            <a:off x="3451185" y="4472695"/>
            <a:ext cx="1346430" cy="4732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MA" sz="1600" dirty="0">
                <a:latin typeface="Tw Cen MT" panose="020B0602020104020603" pitchFamily="34" charset="0"/>
              </a:rPr>
              <a:t>Avion</a:t>
            </a:r>
            <a:endParaRPr lang="fr-MA" sz="1200" dirty="0">
              <a:latin typeface="Tw Cen MT" panose="020B0602020104020603" pitchFamily="34" charset="0"/>
            </a:endParaRPr>
          </a:p>
        </p:txBody>
      </p:sp>
      <p:cxnSp>
        <p:nvCxnSpPr>
          <p:cNvPr id="37" name="Connecteur droit 6">
            <a:extLst>
              <a:ext uri="{FF2B5EF4-FFF2-40B4-BE49-F238E27FC236}">
                <a16:creationId xmlns:a16="http://schemas.microsoft.com/office/drawing/2014/main" id="{5BE5577C-A51F-1FEF-9255-9181230D5AAA}"/>
              </a:ext>
            </a:extLst>
          </p:cNvPr>
          <p:cNvCxnSpPr>
            <a:cxnSpLocks/>
          </p:cNvCxnSpPr>
          <p:nvPr/>
        </p:nvCxnSpPr>
        <p:spPr>
          <a:xfrm>
            <a:off x="5563506" y="4673801"/>
            <a:ext cx="1728000" cy="0"/>
          </a:xfrm>
          <a:prstGeom prst="line">
            <a:avLst/>
          </a:prstGeom>
        </p:spPr>
        <p:style>
          <a:lnRef idx="1">
            <a:schemeClr val="dk1"/>
          </a:lnRef>
          <a:fillRef idx="0">
            <a:schemeClr val="dk1"/>
          </a:fillRef>
          <a:effectRef idx="0">
            <a:schemeClr val="dk1"/>
          </a:effectRef>
          <a:fontRef idx="minor">
            <a:schemeClr val="tx1"/>
          </a:fontRef>
        </p:style>
      </p:cxnSp>
      <p:sp>
        <p:nvSpPr>
          <p:cNvPr id="38" name="ZoneTexte 7">
            <a:extLst>
              <a:ext uri="{FF2B5EF4-FFF2-40B4-BE49-F238E27FC236}">
                <a16:creationId xmlns:a16="http://schemas.microsoft.com/office/drawing/2014/main" id="{99E73494-1929-E36E-85C6-5FD3C34FCA57}"/>
              </a:ext>
            </a:extLst>
          </p:cNvPr>
          <p:cNvSpPr txBox="1"/>
          <p:nvPr/>
        </p:nvSpPr>
        <p:spPr>
          <a:xfrm>
            <a:off x="5945016" y="4709327"/>
            <a:ext cx="970137" cy="307777"/>
          </a:xfrm>
          <a:prstGeom prst="rect">
            <a:avLst/>
          </a:prstGeom>
          <a:noFill/>
        </p:spPr>
        <p:txBody>
          <a:bodyPr wrap="none" rtlCol="0">
            <a:spAutoFit/>
          </a:bodyPr>
          <a:lstStyle/>
          <a:p>
            <a:r>
              <a:rPr lang="fr-MA" dirty="0"/>
              <a:t>composer</a:t>
            </a:r>
          </a:p>
        </p:txBody>
      </p:sp>
      <p:sp>
        <p:nvSpPr>
          <p:cNvPr id="39" name="ZoneTexte 8">
            <a:extLst>
              <a:ext uri="{FF2B5EF4-FFF2-40B4-BE49-F238E27FC236}">
                <a16:creationId xmlns:a16="http://schemas.microsoft.com/office/drawing/2014/main" id="{93C54D40-6291-7647-F585-FD61ED639158}"/>
              </a:ext>
            </a:extLst>
          </p:cNvPr>
          <p:cNvSpPr txBox="1"/>
          <p:nvPr/>
        </p:nvSpPr>
        <p:spPr>
          <a:xfrm>
            <a:off x="7012411" y="4658334"/>
            <a:ext cx="284052" cy="307777"/>
          </a:xfrm>
          <a:prstGeom prst="rect">
            <a:avLst/>
          </a:prstGeom>
          <a:noFill/>
        </p:spPr>
        <p:txBody>
          <a:bodyPr wrap="none" rtlCol="0">
            <a:spAutoFit/>
          </a:bodyPr>
          <a:lstStyle/>
          <a:p>
            <a:r>
              <a:rPr lang="fr-MA" dirty="0"/>
              <a:t>4</a:t>
            </a:r>
          </a:p>
        </p:txBody>
      </p:sp>
      <p:sp>
        <p:nvSpPr>
          <p:cNvPr id="40" name="Rectangle 39">
            <a:extLst>
              <a:ext uri="{FF2B5EF4-FFF2-40B4-BE49-F238E27FC236}">
                <a16:creationId xmlns:a16="http://schemas.microsoft.com/office/drawing/2014/main" id="{5A233FC2-8262-3AA9-3E16-B1000BA2D8FF}"/>
              </a:ext>
            </a:extLst>
          </p:cNvPr>
          <p:cNvSpPr/>
          <p:nvPr/>
        </p:nvSpPr>
        <p:spPr>
          <a:xfrm>
            <a:off x="7320956" y="4492844"/>
            <a:ext cx="1320041" cy="3619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MA" sz="1600" dirty="0">
                <a:latin typeface="Tw Cen MT" panose="020B0602020104020603" pitchFamily="34" charset="0"/>
              </a:rPr>
              <a:t>Siège</a:t>
            </a:r>
            <a:endParaRPr lang="fr-MA" sz="1200" dirty="0">
              <a:latin typeface="Tw Cen MT" panose="020B0602020104020603" pitchFamily="34" charset="0"/>
            </a:endParaRPr>
          </a:p>
        </p:txBody>
      </p:sp>
      <p:sp>
        <p:nvSpPr>
          <p:cNvPr id="41" name="Rectangle 40">
            <a:extLst>
              <a:ext uri="{FF2B5EF4-FFF2-40B4-BE49-F238E27FC236}">
                <a16:creationId xmlns:a16="http://schemas.microsoft.com/office/drawing/2014/main" id="{F727F587-1695-1AA8-7F22-E09F85950BE7}"/>
              </a:ext>
            </a:extLst>
          </p:cNvPr>
          <p:cNvSpPr/>
          <p:nvPr/>
        </p:nvSpPr>
        <p:spPr>
          <a:xfrm>
            <a:off x="4802457" y="4546977"/>
            <a:ext cx="1015067"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MA" dirty="0">
                <a:latin typeface="Tw Cen MT" panose="020B0602020104020603" pitchFamily="34" charset="0"/>
              </a:rPr>
              <a:t>Rangée</a:t>
            </a:r>
            <a:endParaRPr lang="fr-MA" sz="1200" dirty="0">
              <a:latin typeface="Tw Cen MT" panose="020B0602020104020603" pitchFamily="34" charset="0"/>
            </a:endParaRPr>
          </a:p>
        </p:txBody>
      </p:sp>
    </p:spTree>
    <p:extLst>
      <p:ext uri="{BB962C8B-B14F-4D97-AF65-F5344CB8AC3E}">
        <p14:creationId xmlns:p14="http://schemas.microsoft.com/office/powerpoint/2010/main" val="285099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p:bldP spid="39" grpId="0"/>
      <p:bldP spid="40" grpId="0" animBg="1"/>
      <p:bldP spid="4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Relation : association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
        <p:nvSpPr>
          <p:cNvPr id="3" name="Rectangle 2"/>
          <p:cNvSpPr/>
          <p:nvPr/>
        </p:nvSpPr>
        <p:spPr>
          <a:xfrm>
            <a:off x="1315306" y="2396099"/>
            <a:ext cx="1258486" cy="369332"/>
          </a:xfrm>
          <a:prstGeom prst="rect">
            <a:avLst/>
          </a:prstGeom>
        </p:spPr>
        <p:txBody>
          <a:bodyPr wrap="none">
            <a:spAutoFit/>
          </a:bodyPr>
          <a:lstStyle/>
          <a:p>
            <a:r>
              <a:rPr lang="fr-FR" b="1" dirty="0">
                <a:solidFill>
                  <a:prstClr val="black"/>
                </a:solidFill>
                <a:latin typeface="Tw Cen MT"/>
              </a:rPr>
              <a:t>Agrégation</a:t>
            </a:r>
            <a:endParaRPr lang="ar-SA" dirty="0"/>
          </a:p>
        </p:txBody>
      </p:sp>
      <p:sp>
        <p:nvSpPr>
          <p:cNvPr id="12" name="Espace réservé du texte 2">
            <a:extLst>
              <a:ext uri="{FF2B5EF4-FFF2-40B4-BE49-F238E27FC236}">
                <a16:creationId xmlns:a16="http://schemas.microsoft.com/office/drawing/2014/main" id="{DF4D0524-6FA3-E4AC-CBF8-BAE0AE38D19D}"/>
              </a:ext>
            </a:extLst>
          </p:cNvPr>
          <p:cNvSpPr txBox="1">
            <a:spLocks/>
          </p:cNvSpPr>
          <p:nvPr/>
        </p:nvSpPr>
        <p:spPr>
          <a:xfrm>
            <a:off x="1648080" y="2555490"/>
            <a:ext cx="9439020"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FR" dirty="0">
                <a:latin typeface="Tw Cen MT" panose="020B0602020104020603" pitchFamily="34" charset="0"/>
              </a:rPr>
              <a:t>Type particulier d’association dans laquelle : </a:t>
            </a:r>
          </a:p>
          <a:p>
            <a:pPr lvl="1" algn="l" rtl="0">
              <a:buSzPct val="100000"/>
              <a:buFont typeface="Arial" panose="020B0604020202020204" pitchFamily="34" charset="0"/>
              <a:buChar char="•"/>
            </a:pPr>
            <a:r>
              <a:rPr lang="fr-FR" sz="1800" dirty="0">
                <a:solidFill>
                  <a:srgbClr val="000000"/>
                </a:solidFill>
                <a:latin typeface="Tw Cen MT" panose="020B0602020104020603" pitchFamily="34" charset="0"/>
              </a:rPr>
              <a:t>Classe agrégat (composé), classes agrégée (composant) </a:t>
            </a:r>
          </a:p>
          <a:p>
            <a:pPr lvl="1" algn="l" rtl="0">
              <a:buSzPct val="100000"/>
              <a:buFont typeface="Arial" panose="020B0604020202020204" pitchFamily="34" charset="0"/>
              <a:buChar char="•"/>
            </a:pPr>
            <a:r>
              <a:rPr lang="fr-FR" sz="1800" dirty="0">
                <a:solidFill>
                  <a:srgbClr val="000000"/>
                </a:solidFill>
                <a:latin typeface="Tw Cen MT" panose="020B0602020104020603" pitchFamily="34" charset="0"/>
              </a:rPr>
              <a:t>Entre les deux, il existe une relation de type « contient » </a:t>
            </a:r>
          </a:p>
          <a:p>
            <a:pPr lvl="1" algn="l" rtl="0">
              <a:buSzPct val="100000"/>
              <a:buFont typeface="Arial" panose="020B0604020202020204" pitchFamily="34" charset="0"/>
              <a:buChar char="•"/>
            </a:pPr>
            <a:r>
              <a:rPr lang="fr-FR" sz="1800" dirty="0">
                <a:latin typeface="Tw Cen MT" panose="020B0602020104020603" pitchFamily="34" charset="0"/>
              </a:rPr>
              <a:t>Exprime un couplage fort lié à une relation de subordination A-UN, EST-UNE-PARTIE-DE</a:t>
            </a:r>
          </a:p>
          <a:p>
            <a:pPr algn="l" rtl="0"/>
            <a:r>
              <a:rPr lang="fr-FR" dirty="0">
                <a:solidFill>
                  <a:srgbClr val="000000"/>
                </a:solidFill>
                <a:latin typeface="Tw Cen MT" panose="020B0602020104020603" pitchFamily="34" charset="0"/>
              </a:rPr>
              <a:t>Se représente toujours avec </a:t>
            </a:r>
            <a:r>
              <a:rPr lang="fr-FR" b="1" dirty="0">
                <a:solidFill>
                  <a:srgbClr val="000000"/>
                </a:solidFill>
                <a:latin typeface="Tw Cen MT" panose="020B0602020104020603" pitchFamily="34" charset="0"/>
              </a:rPr>
              <a:t>un petit losange </a:t>
            </a:r>
            <a:r>
              <a:rPr lang="fr-FR" dirty="0">
                <a:solidFill>
                  <a:srgbClr val="000000"/>
                </a:solidFill>
                <a:latin typeface="Tw Cen MT" panose="020B0602020104020603" pitchFamily="34" charset="0"/>
              </a:rPr>
              <a:t>du côté de l’agrégat</a:t>
            </a:r>
          </a:p>
          <a:p>
            <a:pPr algn="l" rtl="0"/>
            <a:endParaRPr lang="fr-MA" dirty="0"/>
          </a:p>
        </p:txBody>
      </p:sp>
      <p:pic>
        <p:nvPicPr>
          <p:cNvPr id="13" name="Image 5">
            <a:extLst>
              <a:ext uri="{FF2B5EF4-FFF2-40B4-BE49-F238E27FC236}">
                <a16:creationId xmlns:a16="http://schemas.microsoft.com/office/drawing/2014/main" id="{E87BAFB7-1194-4942-9646-714952AB1338}"/>
              </a:ext>
            </a:extLst>
          </p:cNvPr>
          <p:cNvPicPr>
            <a:picLocks noChangeAspect="1"/>
          </p:cNvPicPr>
          <p:nvPr/>
        </p:nvPicPr>
        <p:blipFill>
          <a:blip r:embed="rId2"/>
          <a:stretch>
            <a:fillRect/>
          </a:stretch>
        </p:blipFill>
        <p:spPr>
          <a:xfrm>
            <a:off x="3447525" y="5123533"/>
            <a:ext cx="4100666" cy="1665208"/>
          </a:xfrm>
          <a:prstGeom prst="rect">
            <a:avLst/>
          </a:prstGeom>
        </p:spPr>
      </p:pic>
    </p:spTree>
    <p:extLst>
      <p:ext uri="{BB962C8B-B14F-4D97-AF65-F5344CB8AC3E}">
        <p14:creationId xmlns:p14="http://schemas.microsoft.com/office/powerpoint/2010/main" val="413858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Relation : association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
        <p:nvSpPr>
          <p:cNvPr id="3" name="Rectangle 2"/>
          <p:cNvSpPr/>
          <p:nvPr/>
        </p:nvSpPr>
        <p:spPr>
          <a:xfrm>
            <a:off x="1315306" y="2396099"/>
            <a:ext cx="1258486" cy="369332"/>
          </a:xfrm>
          <a:prstGeom prst="rect">
            <a:avLst/>
          </a:prstGeom>
        </p:spPr>
        <p:txBody>
          <a:bodyPr wrap="none">
            <a:spAutoFit/>
          </a:bodyPr>
          <a:lstStyle/>
          <a:p>
            <a:r>
              <a:rPr lang="fr-FR" b="1" dirty="0">
                <a:solidFill>
                  <a:prstClr val="black"/>
                </a:solidFill>
                <a:latin typeface="Tw Cen MT"/>
              </a:rPr>
              <a:t>Agrégation</a:t>
            </a:r>
            <a:endParaRPr lang="ar-SA" dirty="0"/>
          </a:p>
        </p:txBody>
      </p:sp>
      <p:sp>
        <p:nvSpPr>
          <p:cNvPr id="9" name="Espace réservé du texte 2">
            <a:extLst>
              <a:ext uri="{FF2B5EF4-FFF2-40B4-BE49-F238E27FC236}">
                <a16:creationId xmlns:a16="http://schemas.microsoft.com/office/drawing/2014/main" id="{89D99D4C-E296-B2FC-7512-63C352571CFA}"/>
              </a:ext>
            </a:extLst>
          </p:cNvPr>
          <p:cNvSpPr txBox="1">
            <a:spLocks/>
          </p:cNvSpPr>
          <p:nvPr/>
        </p:nvSpPr>
        <p:spPr>
          <a:xfrm>
            <a:off x="1944549" y="2147135"/>
            <a:ext cx="6462600"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r" rtl="0"/>
            <a:endParaRPr lang="fr-MA" dirty="0">
              <a:solidFill>
                <a:srgbClr val="000000"/>
              </a:solidFill>
              <a:latin typeface="Tw Cen MT" panose="020B0602020104020603" pitchFamily="34" charset="0"/>
            </a:endParaRPr>
          </a:p>
          <a:p>
            <a:pPr algn="l" rtl="0"/>
            <a:r>
              <a:rPr lang="fr-FR" dirty="0">
                <a:latin typeface="Tw Cen MT" panose="020B0602020104020603" pitchFamily="34" charset="0"/>
              </a:rPr>
              <a:t>Les parties (les composants) sont séparables de L’agrégat (le tout). </a:t>
            </a:r>
          </a:p>
          <a:p>
            <a:pPr algn="l" rtl="0"/>
            <a:r>
              <a:rPr lang="fr-FR" dirty="0">
                <a:latin typeface="Tw Cen MT" panose="020B0602020104020603" pitchFamily="34" charset="0"/>
              </a:rPr>
              <a:t>La suppression d’une équipe n’implique pas la suppression des personnes qui la composent. </a:t>
            </a:r>
            <a:endParaRPr lang="fr-MA" dirty="0"/>
          </a:p>
        </p:txBody>
      </p:sp>
      <p:pic>
        <p:nvPicPr>
          <p:cNvPr id="10" name="Image 5">
            <a:extLst>
              <a:ext uri="{FF2B5EF4-FFF2-40B4-BE49-F238E27FC236}">
                <a16:creationId xmlns:a16="http://schemas.microsoft.com/office/drawing/2014/main" id="{06531348-6407-CC32-7BA0-E7A942DAB2D2}"/>
              </a:ext>
            </a:extLst>
          </p:cNvPr>
          <p:cNvPicPr>
            <a:picLocks noChangeAspect="1"/>
          </p:cNvPicPr>
          <p:nvPr/>
        </p:nvPicPr>
        <p:blipFill>
          <a:blip r:embed="rId2"/>
          <a:stretch>
            <a:fillRect/>
          </a:stretch>
        </p:blipFill>
        <p:spPr>
          <a:xfrm>
            <a:off x="5827028" y="5173907"/>
            <a:ext cx="1849006" cy="1470111"/>
          </a:xfrm>
          <a:prstGeom prst="rect">
            <a:avLst/>
          </a:prstGeom>
        </p:spPr>
      </p:pic>
    </p:spTree>
    <p:extLst>
      <p:ext uri="{BB962C8B-B14F-4D97-AF65-F5344CB8AC3E}">
        <p14:creationId xmlns:p14="http://schemas.microsoft.com/office/powerpoint/2010/main" val="2404524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Relation : association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
        <p:nvSpPr>
          <p:cNvPr id="3" name="Rectangle 2"/>
          <p:cNvSpPr/>
          <p:nvPr/>
        </p:nvSpPr>
        <p:spPr>
          <a:xfrm>
            <a:off x="1315306" y="2396099"/>
            <a:ext cx="1258486" cy="369332"/>
          </a:xfrm>
          <a:prstGeom prst="rect">
            <a:avLst/>
          </a:prstGeom>
        </p:spPr>
        <p:txBody>
          <a:bodyPr wrap="none">
            <a:spAutoFit/>
          </a:bodyPr>
          <a:lstStyle/>
          <a:p>
            <a:r>
              <a:rPr lang="fr-FR" b="1" dirty="0">
                <a:solidFill>
                  <a:prstClr val="black"/>
                </a:solidFill>
                <a:latin typeface="Tw Cen MT"/>
              </a:rPr>
              <a:t>Agrégation</a:t>
            </a:r>
            <a:endParaRPr lang="ar-SA" dirty="0"/>
          </a:p>
        </p:txBody>
      </p:sp>
      <p:pic>
        <p:nvPicPr>
          <p:cNvPr id="7" name="Image 5">
            <a:extLst>
              <a:ext uri="{FF2B5EF4-FFF2-40B4-BE49-F238E27FC236}">
                <a16:creationId xmlns:a16="http://schemas.microsoft.com/office/drawing/2014/main" id="{F7F275E9-BFF7-2FD3-9743-6AD645CC4B42}"/>
              </a:ext>
            </a:extLst>
          </p:cNvPr>
          <p:cNvPicPr>
            <a:picLocks noChangeAspect="1"/>
          </p:cNvPicPr>
          <p:nvPr/>
        </p:nvPicPr>
        <p:blipFill>
          <a:blip r:embed="rId2"/>
          <a:stretch>
            <a:fillRect/>
          </a:stretch>
        </p:blipFill>
        <p:spPr>
          <a:xfrm>
            <a:off x="1594870" y="2995693"/>
            <a:ext cx="8074425" cy="3143006"/>
          </a:xfrm>
          <a:prstGeom prst="rect">
            <a:avLst/>
          </a:prstGeom>
        </p:spPr>
      </p:pic>
    </p:spTree>
    <p:extLst>
      <p:ext uri="{BB962C8B-B14F-4D97-AF65-F5344CB8AC3E}">
        <p14:creationId xmlns:p14="http://schemas.microsoft.com/office/powerpoint/2010/main" val="5054871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Relation : association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
        <p:nvSpPr>
          <p:cNvPr id="3" name="Rectangle 2"/>
          <p:cNvSpPr/>
          <p:nvPr/>
        </p:nvSpPr>
        <p:spPr>
          <a:xfrm>
            <a:off x="1315306" y="2396099"/>
            <a:ext cx="1386918" cy="369332"/>
          </a:xfrm>
          <a:prstGeom prst="rect">
            <a:avLst/>
          </a:prstGeom>
        </p:spPr>
        <p:txBody>
          <a:bodyPr wrap="none">
            <a:spAutoFit/>
          </a:bodyPr>
          <a:lstStyle/>
          <a:p>
            <a:r>
              <a:rPr lang="fr-FR" b="1" dirty="0">
                <a:solidFill>
                  <a:prstClr val="black"/>
                </a:solidFill>
                <a:latin typeface="Tw Cen MT"/>
              </a:rPr>
              <a:t>Composition</a:t>
            </a:r>
            <a:endParaRPr lang="ar-SA" dirty="0"/>
          </a:p>
        </p:txBody>
      </p:sp>
      <p:sp>
        <p:nvSpPr>
          <p:cNvPr id="6" name="Espace réservé du texte 2">
            <a:extLst>
              <a:ext uri="{FF2B5EF4-FFF2-40B4-BE49-F238E27FC236}">
                <a16:creationId xmlns:a16="http://schemas.microsoft.com/office/drawing/2014/main" id="{7B751C03-21BB-A92A-D235-A00E32F65A3F}"/>
              </a:ext>
            </a:extLst>
          </p:cNvPr>
          <p:cNvSpPr txBox="1">
            <a:spLocks/>
          </p:cNvSpPr>
          <p:nvPr/>
        </p:nvSpPr>
        <p:spPr>
          <a:xfrm>
            <a:off x="1944549" y="2580765"/>
            <a:ext cx="7056784" cy="3165677"/>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FR">
                <a:latin typeface="Tw Cen MT" panose="020B0602020104020603" pitchFamily="34" charset="0"/>
              </a:rPr>
              <a:t> </a:t>
            </a:r>
            <a:r>
              <a:rPr lang="fr-FR" b="1">
                <a:solidFill>
                  <a:srgbClr val="0070C0"/>
                </a:solidFill>
                <a:latin typeface="Tw Cen MT" panose="020B0602020104020603" pitchFamily="34" charset="0"/>
              </a:rPr>
              <a:t>=</a:t>
            </a:r>
            <a:r>
              <a:rPr lang="fr-FR">
                <a:latin typeface="Tw Cen MT" panose="020B0602020104020603" pitchFamily="34" charset="0"/>
              </a:rPr>
              <a:t> Agrégation forte</a:t>
            </a:r>
          </a:p>
          <a:p>
            <a:pPr algn="l" rtl="0"/>
            <a:r>
              <a:rPr lang="fr-FR">
                <a:latin typeface="Tw Cen MT" panose="020B0602020104020603" pitchFamily="34" charset="0"/>
              </a:rPr>
              <a:t>La vie des composants est liée à </a:t>
            </a:r>
            <a:r>
              <a:rPr lang="fr-MA">
                <a:latin typeface="Tw Cen MT" panose="020B0602020104020603" pitchFamily="34" charset="0"/>
              </a:rPr>
              <a:t>celle des agrégats = </a:t>
            </a:r>
            <a:r>
              <a:rPr lang="fr-FR">
                <a:latin typeface="Tw Cen MT" panose="020B0602020104020603" pitchFamily="34" charset="0"/>
              </a:rPr>
              <a:t>la destruction de l’agrégat (ou conteneur) implique automatiquement la destruction de tous les composants liés.</a:t>
            </a:r>
            <a:endParaRPr lang="fr-MA">
              <a:solidFill>
                <a:srgbClr val="000000"/>
              </a:solidFill>
              <a:latin typeface="Tw Cen MT" panose="020B0602020104020603" pitchFamily="34" charset="0"/>
            </a:endParaRPr>
          </a:p>
          <a:p>
            <a:pPr algn="l" rtl="0"/>
            <a:r>
              <a:rPr lang="fr-FR">
                <a:latin typeface="Tw Cen MT" panose="020B0602020104020603" pitchFamily="34" charset="0"/>
              </a:rPr>
              <a:t>Contrairement à l’agrégation, une instance de composant ne peut être liée qu’a un seul agrégat. </a:t>
            </a:r>
            <a:endParaRPr lang="fr-MA">
              <a:solidFill>
                <a:srgbClr val="000000"/>
              </a:solidFill>
              <a:latin typeface="Tw Cen MT" panose="020B0602020104020603" pitchFamily="34" charset="0"/>
            </a:endParaRPr>
          </a:p>
          <a:p>
            <a:pPr algn="l" rtl="0"/>
            <a:r>
              <a:rPr lang="fr-FR">
                <a:latin typeface="Tw Cen MT" panose="020B0602020104020603" pitchFamily="34" charset="0"/>
              </a:rPr>
              <a:t>La composition se représente par un losange noir (plein)</a:t>
            </a:r>
            <a:endParaRPr lang="fr-FR" dirty="0">
              <a:latin typeface="Tw Cen MT" panose="020B0602020104020603" pitchFamily="34" charset="0"/>
            </a:endParaRPr>
          </a:p>
        </p:txBody>
      </p:sp>
    </p:spTree>
    <p:extLst>
      <p:ext uri="{BB962C8B-B14F-4D97-AF65-F5344CB8AC3E}">
        <p14:creationId xmlns:p14="http://schemas.microsoft.com/office/powerpoint/2010/main" val="7730049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Relation : association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45</a:t>
            </a:fld>
            <a:endParaRPr lang="en-US" dirty="0"/>
          </a:p>
        </p:txBody>
      </p:sp>
      <p:sp>
        <p:nvSpPr>
          <p:cNvPr id="3" name="Rectangle 2"/>
          <p:cNvSpPr/>
          <p:nvPr/>
        </p:nvSpPr>
        <p:spPr>
          <a:xfrm>
            <a:off x="1315306" y="2396099"/>
            <a:ext cx="1386918" cy="369332"/>
          </a:xfrm>
          <a:prstGeom prst="rect">
            <a:avLst/>
          </a:prstGeom>
        </p:spPr>
        <p:txBody>
          <a:bodyPr wrap="none">
            <a:spAutoFit/>
          </a:bodyPr>
          <a:lstStyle/>
          <a:p>
            <a:r>
              <a:rPr lang="fr-FR" b="1" dirty="0">
                <a:solidFill>
                  <a:prstClr val="black"/>
                </a:solidFill>
                <a:latin typeface="Tw Cen MT"/>
              </a:rPr>
              <a:t>Composition</a:t>
            </a:r>
            <a:endParaRPr lang="ar-SA" dirty="0"/>
          </a:p>
        </p:txBody>
      </p:sp>
      <p:sp>
        <p:nvSpPr>
          <p:cNvPr id="7" name="Espace réservé du texte 2">
            <a:extLst>
              <a:ext uri="{FF2B5EF4-FFF2-40B4-BE49-F238E27FC236}">
                <a16:creationId xmlns:a16="http://schemas.microsoft.com/office/drawing/2014/main" id="{2DCC2070-488C-6B5F-EED8-5D258E23BDE2}"/>
              </a:ext>
            </a:extLst>
          </p:cNvPr>
          <p:cNvSpPr txBox="1">
            <a:spLocks/>
          </p:cNvSpPr>
          <p:nvPr/>
        </p:nvSpPr>
        <p:spPr>
          <a:xfrm>
            <a:off x="1179585" y="1995328"/>
            <a:ext cx="6462600"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MA" sz="2000">
                <a:latin typeface="Tw Cen MT" panose="020B0602020104020603" pitchFamily="34" charset="0"/>
              </a:rPr>
              <a:t>Exemple</a:t>
            </a:r>
            <a:endParaRPr lang="fr-MA" dirty="0">
              <a:latin typeface="Tw Cen MT" panose="020B0602020104020603" pitchFamily="34" charset="0"/>
            </a:endParaRPr>
          </a:p>
        </p:txBody>
      </p:sp>
      <p:pic>
        <p:nvPicPr>
          <p:cNvPr id="8" name="Picture 3">
            <a:extLst>
              <a:ext uri="{FF2B5EF4-FFF2-40B4-BE49-F238E27FC236}">
                <a16:creationId xmlns:a16="http://schemas.microsoft.com/office/drawing/2014/main" id="{922D94BA-49A1-B23C-648E-F1E8DE86D3A4}"/>
              </a:ext>
            </a:extLst>
          </p:cNvPr>
          <p:cNvPicPr>
            <a:picLocks noChangeAspect="1" noChangeArrowheads="1"/>
          </p:cNvPicPr>
          <p:nvPr/>
        </p:nvPicPr>
        <p:blipFill>
          <a:blip r:embed="rId2"/>
          <a:srcRect/>
          <a:stretch>
            <a:fillRect/>
          </a:stretch>
        </p:blipFill>
        <p:spPr bwMode="auto">
          <a:xfrm>
            <a:off x="1315306" y="4616071"/>
            <a:ext cx="4736070" cy="931557"/>
          </a:xfrm>
          <a:prstGeom prst="rect">
            <a:avLst/>
          </a:prstGeom>
          <a:noFill/>
          <a:ln w="9525">
            <a:noFill/>
            <a:miter lim="800000"/>
            <a:headEnd/>
            <a:tailEnd/>
          </a:ln>
          <a:effectLst/>
        </p:spPr>
      </p:pic>
      <p:pic>
        <p:nvPicPr>
          <p:cNvPr id="9" name="Image 5">
            <a:extLst>
              <a:ext uri="{FF2B5EF4-FFF2-40B4-BE49-F238E27FC236}">
                <a16:creationId xmlns:a16="http://schemas.microsoft.com/office/drawing/2014/main" id="{673EEAE2-E8FA-7FCC-37FC-C0D55E725C91}"/>
              </a:ext>
            </a:extLst>
          </p:cNvPr>
          <p:cNvPicPr>
            <a:picLocks noChangeAspect="1"/>
          </p:cNvPicPr>
          <p:nvPr/>
        </p:nvPicPr>
        <p:blipFill>
          <a:blip r:embed="rId3"/>
          <a:stretch>
            <a:fillRect/>
          </a:stretch>
        </p:blipFill>
        <p:spPr>
          <a:xfrm>
            <a:off x="6186308" y="3801113"/>
            <a:ext cx="2911754" cy="2664296"/>
          </a:xfrm>
          <a:prstGeom prst="rect">
            <a:avLst/>
          </a:prstGeom>
        </p:spPr>
      </p:pic>
    </p:spTree>
    <p:extLst>
      <p:ext uri="{BB962C8B-B14F-4D97-AF65-F5344CB8AC3E}">
        <p14:creationId xmlns:p14="http://schemas.microsoft.com/office/powerpoint/2010/main" val="40150084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Relation : association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46</a:t>
            </a:fld>
            <a:endParaRPr lang="en-US" dirty="0"/>
          </a:p>
        </p:txBody>
      </p:sp>
      <p:sp>
        <p:nvSpPr>
          <p:cNvPr id="3" name="Rectangle 2"/>
          <p:cNvSpPr/>
          <p:nvPr/>
        </p:nvSpPr>
        <p:spPr>
          <a:xfrm>
            <a:off x="1315306" y="2396099"/>
            <a:ext cx="2907527" cy="369332"/>
          </a:xfrm>
          <a:prstGeom prst="rect">
            <a:avLst/>
          </a:prstGeom>
        </p:spPr>
        <p:txBody>
          <a:bodyPr wrap="none">
            <a:spAutoFit/>
          </a:bodyPr>
          <a:lstStyle/>
          <a:p>
            <a:r>
              <a:rPr lang="fr-MA" dirty="0">
                <a:latin typeface="Tw Cen MT" panose="020B0602020104020603" pitchFamily="34" charset="0"/>
              </a:rPr>
              <a:t>Généralisation/Spécialisation</a:t>
            </a:r>
            <a:endParaRPr lang="ar-SA" dirty="0"/>
          </a:p>
        </p:txBody>
      </p:sp>
      <p:sp>
        <p:nvSpPr>
          <p:cNvPr id="10" name="Espace réservé du texte 2">
            <a:extLst>
              <a:ext uri="{FF2B5EF4-FFF2-40B4-BE49-F238E27FC236}">
                <a16:creationId xmlns:a16="http://schemas.microsoft.com/office/drawing/2014/main" id="{F83F3460-0981-E766-8F06-53789C73CF72}"/>
              </a:ext>
            </a:extLst>
          </p:cNvPr>
          <p:cNvSpPr txBox="1">
            <a:spLocks/>
          </p:cNvSpPr>
          <p:nvPr/>
        </p:nvSpPr>
        <p:spPr>
          <a:xfrm>
            <a:off x="2151000" y="3445574"/>
            <a:ext cx="6990668" cy="3168352"/>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FR">
                <a:latin typeface="Tw Cen MT" panose="020B0602020104020603" pitchFamily="34" charset="0"/>
              </a:rPr>
              <a:t>La généralisation est la relation entre une classe et une ou plusieurs de ses versions raffinées. </a:t>
            </a:r>
          </a:p>
          <a:p>
            <a:pPr algn="l" rtl="0"/>
            <a:r>
              <a:rPr lang="fr-FR">
                <a:latin typeface="Tw Cen MT" panose="020B0602020104020603" pitchFamily="34" charset="0"/>
              </a:rPr>
              <a:t>Factorisation des caractéristiques de plusieurs classes (classes filles ou sous classes) dans une autre classe (classe mère ou super classe)</a:t>
            </a:r>
          </a:p>
          <a:p>
            <a:pPr algn="l" rtl="0"/>
            <a:r>
              <a:rPr lang="fr-FR">
                <a:latin typeface="Tw Cen MT" panose="020B0602020104020603" pitchFamily="34" charset="0"/>
              </a:rPr>
              <a:t>Une classe fille possède les capacités de sa classe mère en plus d’autres capacités.</a:t>
            </a:r>
          </a:p>
          <a:p>
            <a:pPr algn="l" rtl="0"/>
            <a:r>
              <a:rPr lang="fr-FR">
                <a:latin typeface="Tw Cen MT" panose="020B0602020104020603" pitchFamily="34" charset="0"/>
              </a:rPr>
              <a:t>C’est une relation de type « est un (is a) » ou « est une sorte de ». </a:t>
            </a:r>
          </a:p>
          <a:p>
            <a:pPr algn="l" rtl="0"/>
            <a:r>
              <a:rPr lang="fr-FR">
                <a:solidFill>
                  <a:srgbClr val="000000"/>
                </a:solidFill>
                <a:latin typeface="Tw Cen MT" panose="020B0602020104020603" pitchFamily="34" charset="0"/>
              </a:rPr>
              <a:t>La notation utilisée pour la généralisation est le triangle </a:t>
            </a:r>
            <a:endParaRPr lang="fr-MA">
              <a:solidFill>
                <a:srgbClr val="000000"/>
              </a:solidFill>
              <a:latin typeface="Tw Cen MT" panose="020B0602020104020603" pitchFamily="34" charset="0"/>
            </a:endParaRPr>
          </a:p>
          <a:p>
            <a:pPr algn="l" rtl="0"/>
            <a:endParaRPr lang="fr-MA">
              <a:latin typeface="Tw Cen MT" panose="020B0602020104020603" pitchFamily="34" charset="0"/>
            </a:endParaRPr>
          </a:p>
          <a:p>
            <a:pPr algn="l" rtl="0"/>
            <a:endParaRPr lang="fr-MA" dirty="0">
              <a:latin typeface="Tw Cen MT" panose="020B0602020104020603" pitchFamily="34" charset="0"/>
            </a:endParaRPr>
          </a:p>
        </p:txBody>
      </p:sp>
    </p:spTree>
    <p:extLst>
      <p:ext uri="{BB962C8B-B14F-4D97-AF65-F5344CB8AC3E}">
        <p14:creationId xmlns:p14="http://schemas.microsoft.com/office/powerpoint/2010/main" val="35254729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Relation : association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47</a:t>
            </a:fld>
            <a:endParaRPr lang="en-US" dirty="0"/>
          </a:p>
        </p:txBody>
      </p:sp>
      <p:sp>
        <p:nvSpPr>
          <p:cNvPr id="3" name="Rectangle 2"/>
          <p:cNvSpPr/>
          <p:nvPr/>
        </p:nvSpPr>
        <p:spPr>
          <a:xfrm>
            <a:off x="1315306" y="2396099"/>
            <a:ext cx="2907527" cy="369332"/>
          </a:xfrm>
          <a:prstGeom prst="rect">
            <a:avLst/>
          </a:prstGeom>
        </p:spPr>
        <p:txBody>
          <a:bodyPr wrap="none">
            <a:spAutoFit/>
          </a:bodyPr>
          <a:lstStyle/>
          <a:p>
            <a:r>
              <a:rPr lang="fr-MA" dirty="0">
                <a:latin typeface="Tw Cen MT" panose="020B0602020104020603" pitchFamily="34" charset="0"/>
              </a:rPr>
              <a:t>Généralisation/Spécialisation</a:t>
            </a:r>
            <a:endParaRPr lang="ar-SA" dirty="0"/>
          </a:p>
        </p:txBody>
      </p:sp>
      <p:pic>
        <p:nvPicPr>
          <p:cNvPr id="6" name="Picture 2">
            <a:extLst>
              <a:ext uri="{FF2B5EF4-FFF2-40B4-BE49-F238E27FC236}">
                <a16:creationId xmlns:a16="http://schemas.microsoft.com/office/drawing/2014/main" id="{840CBD11-131C-71E6-DEC2-047D145D0C3D}"/>
              </a:ext>
            </a:extLst>
          </p:cNvPr>
          <p:cNvPicPr>
            <a:picLocks noChangeAspect="1" noChangeArrowheads="1"/>
          </p:cNvPicPr>
          <p:nvPr/>
        </p:nvPicPr>
        <p:blipFill rotWithShape="1">
          <a:blip r:embed="rId2"/>
          <a:srcRect r="4861"/>
          <a:stretch/>
        </p:blipFill>
        <p:spPr bwMode="auto">
          <a:xfrm>
            <a:off x="2475351" y="3199939"/>
            <a:ext cx="6462600" cy="3121323"/>
          </a:xfrm>
          <a:prstGeom prst="rect">
            <a:avLst/>
          </a:prstGeom>
          <a:noFill/>
          <a:ln w="9525">
            <a:noFill/>
            <a:miter lim="800000"/>
            <a:headEnd/>
            <a:tailEnd/>
          </a:ln>
          <a:effectLst/>
        </p:spPr>
      </p:pic>
      <p:cxnSp>
        <p:nvCxnSpPr>
          <p:cNvPr id="7" name="Connecteur droit avec flèche 6">
            <a:extLst>
              <a:ext uri="{FF2B5EF4-FFF2-40B4-BE49-F238E27FC236}">
                <a16:creationId xmlns:a16="http://schemas.microsoft.com/office/drawing/2014/main" id="{A7498DE4-EC1E-DB8B-DAF5-F612CDDD59CE}"/>
              </a:ext>
            </a:extLst>
          </p:cNvPr>
          <p:cNvCxnSpPr/>
          <p:nvPr/>
        </p:nvCxnSpPr>
        <p:spPr>
          <a:xfrm flipV="1">
            <a:off x="2259789" y="3196491"/>
            <a:ext cx="0" cy="275503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ZoneTexte 7">
            <a:extLst>
              <a:ext uri="{FF2B5EF4-FFF2-40B4-BE49-F238E27FC236}">
                <a16:creationId xmlns:a16="http://schemas.microsoft.com/office/drawing/2014/main" id="{92611201-872A-6A8D-B334-9134A125BF5F}"/>
              </a:ext>
            </a:extLst>
          </p:cNvPr>
          <p:cNvSpPr txBox="1"/>
          <p:nvPr/>
        </p:nvSpPr>
        <p:spPr>
          <a:xfrm rot="16200000">
            <a:off x="980361" y="4337259"/>
            <a:ext cx="1935140" cy="369332"/>
          </a:xfrm>
          <a:prstGeom prst="rect">
            <a:avLst/>
          </a:prstGeom>
          <a:noFill/>
        </p:spPr>
        <p:txBody>
          <a:bodyPr wrap="square" rtlCol="0">
            <a:spAutoFit/>
          </a:bodyPr>
          <a:lstStyle/>
          <a:p>
            <a:r>
              <a:rPr lang="fr-MA" b="1" dirty="0">
                <a:solidFill>
                  <a:srgbClr val="0070C0"/>
                </a:solidFill>
              </a:rPr>
              <a:t>Généralisation </a:t>
            </a:r>
          </a:p>
        </p:txBody>
      </p:sp>
      <p:sp>
        <p:nvSpPr>
          <p:cNvPr id="9" name="ZoneTexte 9">
            <a:extLst>
              <a:ext uri="{FF2B5EF4-FFF2-40B4-BE49-F238E27FC236}">
                <a16:creationId xmlns:a16="http://schemas.microsoft.com/office/drawing/2014/main" id="{7F125CDE-B53E-7420-19A7-DE0495584BF1}"/>
              </a:ext>
            </a:extLst>
          </p:cNvPr>
          <p:cNvSpPr txBox="1"/>
          <p:nvPr/>
        </p:nvSpPr>
        <p:spPr>
          <a:xfrm rot="16200000">
            <a:off x="1054532" y="4368037"/>
            <a:ext cx="2697027" cy="307777"/>
          </a:xfrm>
          <a:prstGeom prst="rect">
            <a:avLst/>
          </a:prstGeom>
          <a:noFill/>
        </p:spPr>
        <p:txBody>
          <a:bodyPr wrap="square">
            <a:spAutoFit/>
          </a:bodyPr>
          <a:lstStyle/>
          <a:p>
            <a:r>
              <a:rPr lang="fr-FR" sz="1400" b="0" i="0" u="none" strike="noStrike" baseline="0" dirty="0">
                <a:latin typeface="Arial" panose="020B0604020202020204" pitchFamily="34" charset="0"/>
              </a:rPr>
              <a:t>mettre en facteur des classes </a:t>
            </a:r>
          </a:p>
        </p:txBody>
      </p:sp>
      <p:cxnSp>
        <p:nvCxnSpPr>
          <p:cNvPr id="11" name="Connecteur droit avec flèche 10">
            <a:extLst>
              <a:ext uri="{FF2B5EF4-FFF2-40B4-BE49-F238E27FC236}">
                <a16:creationId xmlns:a16="http://schemas.microsoft.com/office/drawing/2014/main" id="{16B7BDE5-0349-BC9E-2EC0-789AB4005DB4}"/>
              </a:ext>
            </a:extLst>
          </p:cNvPr>
          <p:cNvCxnSpPr>
            <a:cxnSpLocks/>
          </p:cNvCxnSpPr>
          <p:nvPr/>
        </p:nvCxnSpPr>
        <p:spPr>
          <a:xfrm flipH="1">
            <a:off x="9129634" y="3196491"/>
            <a:ext cx="0" cy="27550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ZoneTexte 11">
            <a:extLst>
              <a:ext uri="{FF2B5EF4-FFF2-40B4-BE49-F238E27FC236}">
                <a16:creationId xmlns:a16="http://schemas.microsoft.com/office/drawing/2014/main" id="{8BE817EA-19EB-E8B3-4E92-C44C9BADA5B9}"/>
              </a:ext>
            </a:extLst>
          </p:cNvPr>
          <p:cNvSpPr txBox="1"/>
          <p:nvPr/>
        </p:nvSpPr>
        <p:spPr>
          <a:xfrm rot="5400000" flipH="1">
            <a:off x="8425772" y="4389340"/>
            <a:ext cx="1906041" cy="369332"/>
          </a:xfrm>
          <a:prstGeom prst="rect">
            <a:avLst/>
          </a:prstGeom>
          <a:noFill/>
        </p:spPr>
        <p:txBody>
          <a:bodyPr wrap="square" rtlCol="0">
            <a:spAutoFit/>
          </a:bodyPr>
          <a:lstStyle/>
          <a:p>
            <a:r>
              <a:rPr lang="fr-MA" b="1" dirty="0">
                <a:solidFill>
                  <a:schemeClr val="accent2"/>
                </a:solidFill>
              </a:rPr>
              <a:t>Spécialisation </a:t>
            </a:r>
          </a:p>
        </p:txBody>
      </p:sp>
      <p:sp>
        <p:nvSpPr>
          <p:cNvPr id="13" name="ZoneTexte 12">
            <a:extLst>
              <a:ext uri="{FF2B5EF4-FFF2-40B4-BE49-F238E27FC236}">
                <a16:creationId xmlns:a16="http://schemas.microsoft.com/office/drawing/2014/main" id="{CF9F9862-48CC-6BA1-F6A0-8C9B959BDF8E}"/>
              </a:ext>
            </a:extLst>
          </p:cNvPr>
          <p:cNvSpPr txBox="1"/>
          <p:nvPr/>
        </p:nvSpPr>
        <p:spPr>
          <a:xfrm rot="5400000" flipH="1">
            <a:off x="7562741" y="4623625"/>
            <a:ext cx="2697027" cy="307777"/>
          </a:xfrm>
          <a:prstGeom prst="rect">
            <a:avLst/>
          </a:prstGeom>
          <a:noFill/>
        </p:spPr>
        <p:txBody>
          <a:bodyPr wrap="square">
            <a:spAutoFit/>
          </a:bodyPr>
          <a:lstStyle/>
          <a:p>
            <a:r>
              <a:rPr lang="fr-FR" sz="1400" b="0" i="0" u="none" strike="noStrike" baseline="0" dirty="0">
                <a:latin typeface="Arial" panose="020B0604020202020204" pitchFamily="34" charset="0"/>
              </a:rPr>
              <a:t>décrire de nouveaux détails</a:t>
            </a:r>
          </a:p>
        </p:txBody>
      </p:sp>
    </p:spTree>
    <p:extLst>
      <p:ext uri="{BB962C8B-B14F-4D97-AF65-F5344CB8AC3E}">
        <p14:creationId xmlns:p14="http://schemas.microsoft.com/office/powerpoint/2010/main" val="11420669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Relation : association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
        <p:nvSpPr>
          <p:cNvPr id="3" name="Rectangle 2"/>
          <p:cNvSpPr/>
          <p:nvPr/>
        </p:nvSpPr>
        <p:spPr>
          <a:xfrm>
            <a:off x="1315306" y="2396099"/>
            <a:ext cx="2907527" cy="369332"/>
          </a:xfrm>
          <a:prstGeom prst="rect">
            <a:avLst/>
          </a:prstGeom>
        </p:spPr>
        <p:txBody>
          <a:bodyPr wrap="none">
            <a:spAutoFit/>
          </a:bodyPr>
          <a:lstStyle/>
          <a:p>
            <a:r>
              <a:rPr lang="fr-MA" dirty="0">
                <a:latin typeface="Tw Cen MT" panose="020B0602020104020603" pitchFamily="34" charset="0"/>
              </a:rPr>
              <a:t>Généralisation/Spécialisation</a:t>
            </a:r>
            <a:endParaRPr lang="ar-SA" dirty="0"/>
          </a:p>
        </p:txBody>
      </p:sp>
      <p:sp>
        <p:nvSpPr>
          <p:cNvPr id="14" name="Espace réservé du texte 2">
            <a:extLst>
              <a:ext uri="{FF2B5EF4-FFF2-40B4-BE49-F238E27FC236}">
                <a16:creationId xmlns:a16="http://schemas.microsoft.com/office/drawing/2014/main" id="{AB163350-0D77-DC4D-8E41-28F705949C4F}"/>
              </a:ext>
            </a:extLst>
          </p:cNvPr>
          <p:cNvSpPr txBox="1">
            <a:spLocks/>
          </p:cNvSpPr>
          <p:nvPr/>
        </p:nvSpPr>
        <p:spPr>
          <a:xfrm>
            <a:off x="2196720" y="2765431"/>
            <a:ext cx="6462600"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endParaRPr lang="fr-MA">
              <a:solidFill>
                <a:srgbClr val="000000"/>
              </a:solidFill>
              <a:latin typeface="Tw Cen MT" panose="020B0602020104020603" pitchFamily="34" charset="0"/>
            </a:endParaRPr>
          </a:p>
          <a:p>
            <a:pPr algn="l" rtl="0"/>
            <a:r>
              <a:rPr lang="fr-MA">
                <a:latin typeface="Tw Cen MT" panose="020B0602020104020603" pitchFamily="34" charset="0"/>
              </a:rPr>
              <a:t>La classe spécialisée (sous-classe) : </a:t>
            </a:r>
          </a:p>
          <a:p>
            <a:pPr lvl="1" algn="l" rtl="0">
              <a:spcBef>
                <a:spcPts val="600"/>
              </a:spcBef>
              <a:buFont typeface="Arial" panose="020B0604020202020204" pitchFamily="34" charset="0"/>
              <a:buChar char="•"/>
            </a:pPr>
            <a:r>
              <a:rPr lang="fr-FR" sz="1800">
                <a:solidFill>
                  <a:srgbClr val="000000"/>
                </a:solidFill>
                <a:latin typeface="Tw Cen MT" panose="020B0602020104020603" pitchFamily="34" charset="0"/>
              </a:rPr>
              <a:t>hérite les méthodes et les attributs de la classe générale (super-classe / classe mère) </a:t>
            </a:r>
          </a:p>
          <a:p>
            <a:pPr lvl="1" algn="l" rtl="0">
              <a:spcBef>
                <a:spcPts val="600"/>
              </a:spcBef>
              <a:buFont typeface="Arial" panose="020B0604020202020204" pitchFamily="34" charset="0"/>
              <a:buChar char="•"/>
            </a:pPr>
            <a:r>
              <a:rPr lang="fr-FR" sz="1800">
                <a:solidFill>
                  <a:srgbClr val="000000"/>
                </a:solidFill>
                <a:latin typeface="Tw Cen MT" panose="020B0602020104020603" pitchFamily="34" charset="0"/>
              </a:rPr>
              <a:t>peut ajouter ses propres attributs et méthodes. </a:t>
            </a:r>
          </a:p>
          <a:p>
            <a:pPr lvl="1" algn="l" rtl="0">
              <a:spcBef>
                <a:spcPts val="600"/>
              </a:spcBef>
              <a:buFont typeface="Arial" panose="020B0604020202020204" pitchFamily="34" charset="0"/>
              <a:buChar char="•"/>
            </a:pPr>
            <a:r>
              <a:rPr lang="fr-FR" sz="1800">
                <a:solidFill>
                  <a:srgbClr val="000000"/>
                </a:solidFill>
                <a:latin typeface="Tw Cen MT" panose="020B0602020104020603" pitchFamily="34" charset="0"/>
              </a:rPr>
              <a:t>peut redéfinir le comportement d’une méthode. </a:t>
            </a:r>
          </a:p>
          <a:p>
            <a:pPr algn="l" rtl="0"/>
            <a:endParaRPr lang="fr-MA" dirty="0"/>
          </a:p>
        </p:txBody>
      </p:sp>
    </p:spTree>
    <p:extLst>
      <p:ext uri="{BB962C8B-B14F-4D97-AF65-F5344CB8AC3E}">
        <p14:creationId xmlns:p14="http://schemas.microsoft.com/office/powerpoint/2010/main" val="8673971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Relation : association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
        <p:nvSpPr>
          <p:cNvPr id="3" name="Rectangle 2"/>
          <p:cNvSpPr/>
          <p:nvPr/>
        </p:nvSpPr>
        <p:spPr>
          <a:xfrm>
            <a:off x="1315306" y="2396099"/>
            <a:ext cx="2907527" cy="369332"/>
          </a:xfrm>
          <a:prstGeom prst="rect">
            <a:avLst/>
          </a:prstGeom>
        </p:spPr>
        <p:txBody>
          <a:bodyPr wrap="none">
            <a:spAutoFit/>
          </a:bodyPr>
          <a:lstStyle/>
          <a:p>
            <a:r>
              <a:rPr lang="fr-MA" dirty="0">
                <a:latin typeface="Tw Cen MT" panose="020B0602020104020603" pitchFamily="34" charset="0"/>
              </a:rPr>
              <a:t>Généralisation/Spécialisation</a:t>
            </a:r>
            <a:endParaRPr lang="ar-SA" dirty="0"/>
          </a:p>
        </p:txBody>
      </p:sp>
      <p:sp>
        <p:nvSpPr>
          <p:cNvPr id="6" name="Espace réservé du texte 2">
            <a:extLst>
              <a:ext uri="{FF2B5EF4-FFF2-40B4-BE49-F238E27FC236}">
                <a16:creationId xmlns:a16="http://schemas.microsoft.com/office/drawing/2014/main" id="{4ED10831-AB46-A2E0-50BF-4516CF683FD4}"/>
              </a:ext>
            </a:extLst>
          </p:cNvPr>
          <p:cNvSpPr txBox="1">
            <a:spLocks/>
          </p:cNvSpPr>
          <p:nvPr/>
        </p:nvSpPr>
        <p:spPr>
          <a:xfrm>
            <a:off x="581192" y="1991576"/>
            <a:ext cx="7206692"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FR" dirty="0">
                <a:latin typeface="Tw Cen MT" panose="020B0602020104020603" pitchFamily="34" charset="0"/>
              </a:rPr>
              <a:t>La généralisation et la spécialisation sont deux façons pour voir la même relation, top-down (spécialisation) ou </a:t>
            </a:r>
            <a:r>
              <a:rPr lang="fr-FR" dirty="0" err="1">
                <a:latin typeface="Tw Cen MT" panose="020B0602020104020603" pitchFamily="34" charset="0"/>
              </a:rPr>
              <a:t>bottom</a:t>
            </a:r>
            <a:r>
              <a:rPr lang="fr-FR" dirty="0">
                <a:latin typeface="Tw Cen MT" panose="020B0602020104020603" pitchFamily="34" charset="0"/>
              </a:rPr>
              <a:t>-up (généralisation). </a:t>
            </a:r>
          </a:p>
          <a:p>
            <a:pPr algn="l" rtl="0"/>
            <a:r>
              <a:rPr lang="fr-FR" b="1" dirty="0">
                <a:latin typeface="Tw Cen MT" panose="020B0602020104020603" pitchFamily="34" charset="0"/>
              </a:rPr>
              <a:t>L'héritage </a:t>
            </a:r>
            <a:r>
              <a:rPr lang="fr-FR" dirty="0">
                <a:latin typeface="Tw Cen MT" panose="020B0602020104020603" pitchFamily="34" charset="0"/>
              </a:rPr>
              <a:t>est l’implémentation de la relation de la généralisation/spécialisation. </a:t>
            </a:r>
          </a:p>
          <a:p>
            <a:pPr algn="l" rtl="0"/>
            <a:r>
              <a:rPr lang="fr-FR" dirty="0">
                <a:latin typeface="Tw Cen MT" panose="020B0602020104020603" pitchFamily="34" charset="0"/>
              </a:rPr>
              <a:t>Une classe peut hériter de plusieurs classes, on parle alors d’un </a:t>
            </a:r>
            <a:r>
              <a:rPr lang="fr-FR" b="1" dirty="0">
                <a:latin typeface="Tw Cen MT" panose="020B0602020104020603" pitchFamily="34" charset="0"/>
              </a:rPr>
              <a:t>héritage multiple</a:t>
            </a:r>
            <a:r>
              <a:rPr lang="fr-FR" dirty="0">
                <a:latin typeface="Tw Cen MT" panose="020B0602020104020603" pitchFamily="34" charset="0"/>
              </a:rPr>
              <a:t>. </a:t>
            </a:r>
            <a:endParaRPr lang="fr-MA" dirty="0"/>
          </a:p>
        </p:txBody>
      </p:sp>
      <p:pic>
        <p:nvPicPr>
          <p:cNvPr id="7" name="Image 5">
            <a:extLst>
              <a:ext uri="{FF2B5EF4-FFF2-40B4-BE49-F238E27FC236}">
                <a16:creationId xmlns:a16="http://schemas.microsoft.com/office/drawing/2014/main" id="{13E61ADE-4D7C-7CCC-E806-515AED4A42C0}"/>
              </a:ext>
            </a:extLst>
          </p:cNvPr>
          <p:cNvPicPr>
            <a:picLocks noChangeAspect="1"/>
          </p:cNvPicPr>
          <p:nvPr/>
        </p:nvPicPr>
        <p:blipFill>
          <a:blip r:embed="rId2"/>
          <a:stretch>
            <a:fillRect/>
          </a:stretch>
        </p:blipFill>
        <p:spPr>
          <a:xfrm>
            <a:off x="3855221" y="4459210"/>
            <a:ext cx="6703079" cy="2169332"/>
          </a:xfrm>
          <a:prstGeom prst="rect">
            <a:avLst/>
          </a:prstGeom>
        </p:spPr>
      </p:pic>
    </p:spTree>
    <p:extLst>
      <p:ext uri="{BB962C8B-B14F-4D97-AF65-F5344CB8AC3E}">
        <p14:creationId xmlns:p14="http://schemas.microsoft.com/office/powerpoint/2010/main" val="837151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Modèle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7" name="Image 2">
            <a:extLst>
              <a:ext uri="{FF2B5EF4-FFF2-40B4-BE49-F238E27FC236}">
                <a16:creationId xmlns:a16="http://schemas.microsoft.com/office/drawing/2014/main" id="{38ABD345-6298-A74C-8185-07918DD8CD22}"/>
              </a:ext>
            </a:extLst>
          </p:cNvPr>
          <p:cNvPicPr>
            <a:picLocks noChangeAspect="1"/>
          </p:cNvPicPr>
          <p:nvPr/>
        </p:nvPicPr>
        <p:blipFill>
          <a:blip r:embed="rId2"/>
          <a:stretch>
            <a:fillRect/>
          </a:stretch>
        </p:blipFill>
        <p:spPr>
          <a:xfrm>
            <a:off x="4484844" y="2559956"/>
            <a:ext cx="1978695" cy="3396181"/>
          </a:xfrm>
          <a:prstGeom prst="rect">
            <a:avLst/>
          </a:prstGeom>
          <a:ln w="3175">
            <a:solidFill>
              <a:schemeClr val="tx1"/>
            </a:solidFill>
          </a:ln>
        </p:spPr>
      </p:pic>
    </p:spTree>
    <p:extLst>
      <p:ext uri="{BB962C8B-B14F-4D97-AF65-F5344CB8AC3E}">
        <p14:creationId xmlns:p14="http://schemas.microsoft.com/office/powerpoint/2010/main" val="21182730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Relation : association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
        <p:nvSpPr>
          <p:cNvPr id="3" name="Rectangle 2"/>
          <p:cNvSpPr/>
          <p:nvPr/>
        </p:nvSpPr>
        <p:spPr>
          <a:xfrm>
            <a:off x="1315306" y="2396099"/>
            <a:ext cx="2907527" cy="369332"/>
          </a:xfrm>
          <a:prstGeom prst="rect">
            <a:avLst/>
          </a:prstGeom>
        </p:spPr>
        <p:txBody>
          <a:bodyPr wrap="none">
            <a:spAutoFit/>
          </a:bodyPr>
          <a:lstStyle/>
          <a:p>
            <a:r>
              <a:rPr lang="fr-MA" dirty="0">
                <a:latin typeface="Tw Cen MT" panose="020B0602020104020603" pitchFamily="34" charset="0"/>
              </a:rPr>
              <a:t>Généralisation/Spécialisation</a:t>
            </a:r>
            <a:endParaRPr lang="ar-SA" dirty="0"/>
          </a:p>
        </p:txBody>
      </p:sp>
      <p:sp>
        <p:nvSpPr>
          <p:cNvPr id="8" name="Espace réservé du texte 2">
            <a:extLst>
              <a:ext uri="{FF2B5EF4-FFF2-40B4-BE49-F238E27FC236}">
                <a16:creationId xmlns:a16="http://schemas.microsoft.com/office/drawing/2014/main" id="{3C0D6C9A-6E84-3B34-812F-9B50F4A8FAA0}"/>
              </a:ext>
            </a:extLst>
          </p:cNvPr>
          <p:cNvSpPr txBox="1">
            <a:spLocks/>
          </p:cNvSpPr>
          <p:nvPr/>
        </p:nvSpPr>
        <p:spPr>
          <a:xfrm>
            <a:off x="581192" y="1715956"/>
            <a:ext cx="7062676"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14300" indent="0">
              <a:buFont typeface="Wingdings 2" panose="05020102010507070707" pitchFamily="18" charset="2"/>
              <a:buNone/>
            </a:pPr>
            <a:r>
              <a:rPr lang="fr-FR" b="1" dirty="0">
                <a:latin typeface="Tw Cen MT" panose="020B0602020104020603" pitchFamily="34" charset="0"/>
              </a:rPr>
              <a:t>polymorphisme </a:t>
            </a:r>
            <a:r>
              <a:rPr lang="fr-FR" dirty="0">
                <a:latin typeface="Tw Cen MT" panose="020B0602020104020603" pitchFamily="34" charset="0"/>
              </a:rPr>
              <a:t>= opérations de même nom, </a:t>
            </a:r>
            <a:r>
              <a:rPr lang="fr-MA" dirty="0">
                <a:latin typeface="Tw Cen MT" panose="020B0602020104020603" pitchFamily="34" charset="0"/>
              </a:rPr>
              <a:t>comportement spécifique </a:t>
            </a:r>
          </a:p>
        </p:txBody>
      </p:sp>
      <p:pic>
        <p:nvPicPr>
          <p:cNvPr id="9" name="Image 5">
            <a:extLst>
              <a:ext uri="{FF2B5EF4-FFF2-40B4-BE49-F238E27FC236}">
                <a16:creationId xmlns:a16="http://schemas.microsoft.com/office/drawing/2014/main" id="{0EA6E8B5-64EF-97F4-D33B-0C6EC4649514}"/>
              </a:ext>
            </a:extLst>
          </p:cNvPr>
          <p:cNvPicPr>
            <a:picLocks noChangeAspect="1"/>
          </p:cNvPicPr>
          <p:nvPr/>
        </p:nvPicPr>
        <p:blipFill>
          <a:blip r:embed="rId2"/>
          <a:stretch>
            <a:fillRect/>
          </a:stretch>
        </p:blipFill>
        <p:spPr>
          <a:xfrm>
            <a:off x="5835040" y="3783010"/>
            <a:ext cx="4154172" cy="2970491"/>
          </a:xfrm>
          <a:prstGeom prst="rect">
            <a:avLst/>
          </a:prstGeom>
        </p:spPr>
      </p:pic>
    </p:spTree>
    <p:extLst>
      <p:ext uri="{BB962C8B-B14F-4D97-AF65-F5344CB8AC3E}">
        <p14:creationId xmlns:p14="http://schemas.microsoft.com/office/powerpoint/2010/main" val="5749321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Relation : association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
        <p:nvSpPr>
          <p:cNvPr id="3" name="Rectangle 2"/>
          <p:cNvSpPr/>
          <p:nvPr/>
        </p:nvSpPr>
        <p:spPr>
          <a:xfrm>
            <a:off x="1315306" y="2396099"/>
            <a:ext cx="1351652" cy="369332"/>
          </a:xfrm>
          <a:prstGeom prst="rect">
            <a:avLst/>
          </a:prstGeom>
        </p:spPr>
        <p:txBody>
          <a:bodyPr wrap="none">
            <a:spAutoFit/>
          </a:bodyPr>
          <a:lstStyle/>
          <a:p>
            <a:r>
              <a:rPr lang="fr-MA" dirty="0"/>
              <a:t>Dépendance</a:t>
            </a:r>
            <a:endParaRPr lang="ar-SA" dirty="0"/>
          </a:p>
        </p:txBody>
      </p:sp>
      <p:sp>
        <p:nvSpPr>
          <p:cNvPr id="7" name="Espace réservé du texte 2">
            <a:extLst>
              <a:ext uri="{FF2B5EF4-FFF2-40B4-BE49-F238E27FC236}">
                <a16:creationId xmlns:a16="http://schemas.microsoft.com/office/drawing/2014/main" id="{32EA4130-17D6-5655-082B-8FF3F01CED29}"/>
              </a:ext>
            </a:extLst>
          </p:cNvPr>
          <p:cNvSpPr txBox="1">
            <a:spLocks/>
          </p:cNvSpPr>
          <p:nvPr/>
        </p:nvSpPr>
        <p:spPr>
          <a:xfrm>
            <a:off x="1315306" y="2396099"/>
            <a:ext cx="9242994"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MA" dirty="0">
                <a:latin typeface="Tw Cen MT" panose="020B0602020104020603" pitchFamily="34" charset="0"/>
              </a:rPr>
              <a:t>Définit une relation </a:t>
            </a:r>
            <a:r>
              <a:rPr lang="fr-FR" dirty="0">
                <a:latin typeface="Tw Cen MT" panose="020B0602020104020603" pitchFamily="34" charset="0"/>
              </a:rPr>
              <a:t>unidirectionnelle entre un élément source et un élément cible</a:t>
            </a:r>
          </a:p>
          <a:p>
            <a:pPr algn="l" rtl="0"/>
            <a:r>
              <a:rPr lang="fr-FR" dirty="0">
                <a:latin typeface="Tw Cen MT" panose="020B0602020104020603" pitchFamily="34" charset="0"/>
              </a:rPr>
              <a:t>Toute modification effectuée sur un élément de modélisation (l'élément influent) affecte l'autre élément </a:t>
            </a:r>
            <a:r>
              <a:rPr lang="fr-MA" dirty="0">
                <a:latin typeface="Tw Cen MT" panose="020B0602020104020603" pitchFamily="34" charset="0"/>
              </a:rPr>
              <a:t>(élément dépendant).</a:t>
            </a:r>
          </a:p>
          <a:p>
            <a:pPr algn="l" rtl="0"/>
            <a:r>
              <a:rPr lang="fr-FR" dirty="0">
                <a:latin typeface="Tw Cen MT" panose="020B0602020104020603" pitchFamily="34" charset="0"/>
              </a:rPr>
              <a:t>Représentée par un trait discontinu orienté</a:t>
            </a:r>
            <a:endParaRPr lang="fr-MA" dirty="0">
              <a:latin typeface="Tw Cen MT" panose="020B0602020104020603" pitchFamily="34" charset="0"/>
            </a:endParaRPr>
          </a:p>
        </p:txBody>
      </p:sp>
      <p:pic>
        <p:nvPicPr>
          <p:cNvPr id="10" name="Image 5">
            <a:extLst>
              <a:ext uri="{FF2B5EF4-FFF2-40B4-BE49-F238E27FC236}">
                <a16:creationId xmlns:a16="http://schemas.microsoft.com/office/drawing/2014/main" id="{95F50B2F-77F5-9E54-8E76-61D15E4DB761}"/>
              </a:ext>
            </a:extLst>
          </p:cNvPr>
          <p:cNvPicPr>
            <a:picLocks noChangeAspect="1"/>
          </p:cNvPicPr>
          <p:nvPr/>
        </p:nvPicPr>
        <p:blipFill>
          <a:blip r:embed="rId2"/>
          <a:stretch>
            <a:fillRect/>
          </a:stretch>
        </p:blipFill>
        <p:spPr>
          <a:xfrm>
            <a:off x="2769069" y="5078722"/>
            <a:ext cx="5353797" cy="533474"/>
          </a:xfrm>
          <a:prstGeom prst="rect">
            <a:avLst/>
          </a:prstGeom>
        </p:spPr>
      </p:pic>
    </p:spTree>
    <p:extLst>
      <p:ext uri="{BB962C8B-B14F-4D97-AF65-F5344CB8AC3E}">
        <p14:creationId xmlns:p14="http://schemas.microsoft.com/office/powerpoint/2010/main" val="12445248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latin typeface="Tw Cen MT" panose="020B0602020104020603" pitchFamily="34" charset="0"/>
              </a:rPr>
              <a:t>classe abstraite</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52</a:t>
            </a:fld>
            <a:endParaRPr lang="en-US" dirty="0"/>
          </a:p>
        </p:txBody>
      </p:sp>
      <p:sp>
        <p:nvSpPr>
          <p:cNvPr id="8" name="Espace réservé du texte 2">
            <a:extLst>
              <a:ext uri="{FF2B5EF4-FFF2-40B4-BE49-F238E27FC236}">
                <a16:creationId xmlns:a16="http://schemas.microsoft.com/office/drawing/2014/main" id="{7F8E8DF5-A3B1-7AC9-44E8-F1D644624591}"/>
              </a:ext>
            </a:extLst>
          </p:cNvPr>
          <p:cNvSpPr txBox="1">
            <a:spLocks/>
          </p:cNvSpPr>
          <p:nvPr/>
        </p:nvSpPr>
        <p:spPr>
          <a:xfrm>
            <a:off x="1488060" y="2586399"/>
            <a:ext cx="7206692"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FR">
                <a:latin typeface="Tw Cen MT" panose="020B0602020104020603" pitchFamily="34" charset="0"/>
              </a:rPr>
              <a:t>Une méthode est dite abstraite si on connaît son entête (sa signature), mais pas la manière dont elle peut être réalisée </a:t>
            </a:r>
            <a:r>
              <a:rPr lang="fr-FR" b="1">
                <a:solidFill>
                  <a:srgbClr val="0070C0"/>
                </a:solidFill>
                <a:latin typeface="Tw Cen MT" panose="020B0602020104020603" pitchFamily="34" charset="0"/>
              </a:rPr>
              <a:t>=</a:t>
            </a:r>
            <a:r>
              <a:rPr lang="fr-FR">
                <a:latin typeface="Tw Cen MT" panose="020B0602020104020603" pitchFamily="34" charset="0"/>
              </a:rPr>
              <a:t> opération non définie</a:t>
            </a:r>
          </a:p>
          <a:p>
            <a:pPr algn="l" rtl="0"/>
            <a:r>
              <a:rPr lang="fr-FR">
                <a:solidFill>
                  <a:srgbClr val="000000"/>
                </a:solidFill>
                <a:latin typeface="Tw Cen MT" panose="020B0602020104020603" pitchFamily="34" charset="0"/>
              </a:rPr>
              <a:t>Une classe est dite abstraite lorsqu’elle définit au moins une méthode abstraite. </a:t>
            </a:r>
          </a:p>
          <a:p>
            <a:pPr algn="l" rtl="0"/>
            <a:r>
              <a:rPr lang="fr-FR">
                <a:solidFill>
                  <a:srgbClr val="000000"/>
                </a:solidFill>
                <a:latin typeface="Tw Cen MT" panose="020B0602020104020603" pitchFamily="34" charset="0"/>
              </a:rPr>
              <a:t>Une classe abstraite ne peut pas être instanciée </a:t>
            </a:r>
            <a:r>
              <a:rPr lang="fr-FR" b="1">
                <a:solidFill>
                  <a:srgbClr val="0070C0"/>
                </a:solidFill>
                <a:latin typeface="Tw Cen MT" panose="020B0602020104020603" pitchFamily="34" charset="0"/>
              </a:rPr>
              <a:t>=&gt;</a:t>
            </a:r>
            <a:r>
              <a:rPr lang="fr-FR">
                <a:solidFill>
                  <a:srgbClr val="000000"/>
                </a:solidFill>
                <a:latin typeface="Tw Cen MT" panose="020B0602020104020603" pitchFamily="34" charset="0"/>
              </a:rPr>
              <a:t> elle n’est pas complètement spécifiée </a:t>
            </a:r>
            <a:r>
              <a:rPr lang="fr-FR" b="1">
                <a:solidFill>
                  <a:srgbClr val="0070C0"/>
                </a:solidFill>
                <a:latin typeface="Tw Cen MT" panose="020B0602020104020603" pitchFamily="34" charset="0"/>
              </a:rPr>
              <a:t>=&gt;</a:t>
            </a:r>
            <a:r>
              <a:rPr lang="fr-FR">
                <a:solidFill>
                  <a:srgbClr val="000000"/>
                </a:solidFill>
                <a:latin typeface="Tw Cen MT" panose="020B0602020104020603" pitchFamily="34" charset="0"/>
              </a:rPr>
              <a:t> Les classes filles complètent la spécification</a:t>
            </a:r>
          </a:p>
          <a:p>
            <a:pPr algn="l" rtl="0"/>
            <a:r>
              <a:rPr lang="fr-FR">
                <a:solidFill>
                  <a:srgbClr val="000000"/>
                </a:solidFill>
                <a:latin typeface="Tw Cen MT" panose="020B0602020104020603" pitchFamily="34" charset="0"/>
              </a:rPr>
              <a:t>Le nom de la classe abstraite est écrit </a:t>
            </a:r>
            <a:r>
              <a:rPr lang="fr-FR" b="1">
                <a:solidFill>
                  <a:srgbClr val="000000"/>
                </a:solidFill>
                <a:latin typeface="Tw Cen MT" panose="020B0602020104020603" pitchFamily="34" charset="0"/>
              </a:rPr>
              <a:t>en italique </a:t>
            </a:r>
            <a:r>
              <a:rPr lang="fr-FR">
                <a:solidFill>
                  <a:srgbClr val="000000"/>
                </a:solidFill>
                <a:latin typeface="Tw Cen MT" panose="020B0602020104020603" pitchFamily="34" charset="0"/>
              </a:rPr>
              <a:t>ou utilisation du stéréotype </a:t>
            </a:r>
            <a:r>
              <a:rPr lang="fr-FR" b="1">
                <a:solidFill>
                  <a:srgbClr val="000000"/>
                </a:solidFill>
                <a:latin typeface="Tw Cen MT" panose="020B0602020104020603" pitchFamily="34" charset="0"/>
              </a:rPr>
              <a:t>&lt;&lt;abstract&gt;&gt;</a:t>
            </a:r>
          </a:p>
          <a:p>
            <a:pPr marL="114300" indent="0" algn="l" rtl="0">
              <a:buFont typeface="Wingdings 2" panose="05020102010507070707" pitchFamily="18" charset="2"/>
              <a:buNone/>
            </a:pPr>
            <a:endParaRPr lang="fr-MA" dirty="0"/>
          </a:p>
        </p:txBody>
      </p:sp>
    </p:spTree>
    <p:extLst>
      <p:ext uri="{BB962C8B-B14F-4D97-AF65-F5344CB8AC3E}">
        <p14:creationId xmlns:p14="http://schemas.microsoft.com/office/powerpoint/2010/main" val="13987477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latin typeface="Tw Cen MT" panose="020B0602020104020603" pitchFamily="34" charset="0"/>
              </a:rPr>
              <a:t>classe abstraite</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53</a:t>
            </a:fld>
            <a:endParaRPr lang="en-US" dirty="0"/>
          </a:p>
        </p:txBody>
      </p:sp>
      <p:sp>
        <p:nvSpPr>
          <p:cNvPr id="6" name="Espace réservé du texte 2">
            <a:extLst>
              <a:ext uri="{FF2B5EF4-FFF2-40B4-BE49-F238E27FC236}">
                <a16:creationId xmlns:a16="http://schemas.microsoft.com/office/drawing/2014/main" id="{7F8E8DF5-A3B1-7AC9-44E8-F1D644624591}"/>
              </a:ext>
            </a:extLst>
          </p:cNvPr>
          <p:cNvSpPr txBox="1">
            <a:spLocks/>
          </p:cNvSpPr>
          <p:nvPr/>
        </p:nvSpPr>
        <p:spPr>
          <a:xfrm>
            <a:off x="1122736" y="1371781"/>
            <a:ext cx="7206692"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MA">
                <a:latin typeface="Tw Cen MT" panose="020B0602020104020603" pitchFamily="34" charset="0"/>
              </a:rPr>
              <a:t>Exemple 1:</a:t>
            </a:r>
          </a:p>
          <a:p>
            <a:pPr algn="l" rtl="0"/>
            <a:endParaRPr lang="fr-MA" dirty="0"/>
          </a:p>
        </p:txBody>
      </p:sp>
      <p:pic>
        <p:nvPicPr>
          <p:cNvPr id="7" name="Image 6">
            <a:extLst>
              <a:ext uri="{FF2B5EF4-FFF2-40B4-BE49-F238E27FC236}">
                <a16:creationId xmlns:a16="http://schemas.microsoft.com/office/drawing/2014/main" id="{790179D4-828D-AFDE-75D5-DC1799925CB0}"/>
              </a:ext>
            </a:extLst>
          </p:cNvPr>
          <p:cNvPicPr>
            <a:picLocks noChangeAspect="1"/>
          </p:cNvPicPr>
          <p:nvPr/>
        </p:nvPicPr>
        <p:blipFill>
          <a:blip r:embed="rId2"/>
          <a:stretch>
            <a:fillRect/>
          </a:stretch>
        </p:blipFill>
        <p:spPr>
          <a:xfrm>
            <a:off x="2277631" y="3526266"/>
            <a:ext cx="7636737" cy="2429871"/>
          </a:xfrm>
          <a:prstGeom prst="rect">
            <a:avLst/>
          </a:prstGeom>
        </p:spPr>
      </p:pic>
    </p:spTree>
    <p:extLst>
      <p:ext uri="{BB962C8B-B14F-4D97-AF65-F5344CB8AC3E}">
        <p14:creationId xmlns:p14="http://schemas.microsoft.com/office/powerpoint/2010/main" val="32335231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latin typeface="Tw Cen MT" panose="020B0602020104020603" pitchFamily="34" charset="0"/>
              </a:rPr>
              <a:t>classe abstraite</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54</a:t>
            </a:fld>
            <a:endParaRPr lang="en-US" dirty="0"/>
          </a:p>
        </p:txBody>
      </p:sp>
      <p:sp>
        <p:nvSpPr>
          <p:cNvPr id="6" name="Espace réservé du texte 2">
            <a:extLst>
              <a:ext uri="{FF2B5EF4-FFF2-40B4-BE49-F238E27FC236}">
                <a16:creationId xmlns:a16="http://schemas.microsoft.com/office/drawing/2014/main" id="{7F8E8DF5-A3B1-7AC9-44E8-F1D644624591}"/>
              </a:ext>
            </a:extLst>
          </p:cNvPr>
          <p:cNvSpPr txBox="1">
            <a:spLocks/>
          </p:cNvSpPr>
          <p:nvPr/>
        </p:nvSpPr>
        <p:spPr>
          <a:xfrm>
            <a:off x="1122736" y="1371781"/>
            <a:ext cx="7206692"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MA" dirty="0">
                <a:latin typeface="Tw Cen MT" panose="020B0602020104020603" pitchFamily="34" charset="0"/>
              </a:rPr>
              <a:t>Exemple  2 :</a:t>
            </a:r>
          </a:p>
          <a:p>
            <a:pPr algn="l" rtl="0"/>
            <a:endParaRPr lang="fr-MA" dirty="0">
              <a:solidFill>
                <a:schemeClr val="tx1"/>
              </a:solidFill>
            </a:endParaRPr>
          </a:p>
        </p:txBody>
      </p:sp>
      <p:pic>
        <p:nvPicPr>
          <p:cNvPr id="8" name="Picture 2">
            <a:extLst>
              <a:ext uri="{FF2B5EF4-FFF2-40B4-BE49-F238E27FC236}">
                <a16:creationId xmlns:a16="http://schemas.microsoft.com/office/drawing/2014/main" id="{DEA51705-056A-99D0-900C-14C68AB4C6FC}"/>
              </a:ext>
            </a:extLst>
          </p:cNvPr>
          <p:cNvPicPr>
            <a:picLocks noChangeAspect="1" noChangeArrowheads="1"/>
          </p:cNvPicPr>
          <p:nvPr/>
        </p:nvPicPr>
        <p:blipFill>
          <a:blip r:embed="rId2"/>
          <a:srcRect/>
          <a:stretch>
            <a:fillRect/>
          </a:stretch>
        </p:blipFill>
        <p:spPr bwMode="auto">
          <a:xfrm>
            <a:off x="2917009" y="2663529"/>
            <a:ext cx="6357982" cy="3475170"/>
          </a:xfrm>
          <a:prstGeom prst="rect">
            <a:avLst/>
          </a:prstGeom>
          <a:noFill/>
          <a:ln w="9525">
            <a:noFill/>
            <a:miter lim="800000"/>
            <a:headEnd/>
            <a:tailEnd/>
          </a:ln>
          <a:effectLst/>
        </p:spPr>
      </p:pic>
    </p:spTree>
    <p:extLst>
      <p:ext uri="{BB962C8B-B14F-4D97-AF65-F5344CB8AC3E}">
        <p14:creationId xmlns:p14="http://schemas.microsoft.com/office/powerpoint/2010/main" val="39563544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latin typeface="Tw Cen MT" panose="020B0602020104020603" pitchFamily="34" charset="0"/>
              </a:rPr>
              <a:t>Interface</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
        <p:nvSpPr>
          <p:cNvPr id="9" name="Espace réservé du texte 2">
            <a:extLst>
              <a:ext uri="{FF2B5EF4-FFF2-40B4-BE49-F238E27FC236}">
                <a16:creationId xmlns:a16="http://schemas.microsoft.com/office/drawing/2014/main" id="{49CF2D39-FAD7-DA8B-DC2A-DE43B851387A}"/>
              </a:ext>
            </a:extLst>
          </p:cNvPr>
          <p:cNvSpPr txBox="1">
            <a:spLocks/>
          </p:cNvSpPr>
          <p:nvPr/>
        </p:nvSpPr>
        <p:spPr>
          <a:xfrm>
            <a:off x="1066468" y="1715956"/>
            <a:ext cx="6912768"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FR" dirty="0">
                <a:latin typeface="Tw Cen MT" panose="020B0602020104020603" pitchFamily="34" charset="0"/>
              </a:rPr>
              <a:t>Une interface se note en UML avec le stéréotype &lt;&lt;interface&gt;&gt; ou le symbole</a:t>
            </a:r>
          </a:p>
          <a:p>
            <a:pPr algn="l" rtl="0"/>
            <a:r>
              <a:rPr lang="fr-FR" dirty="0">
                <a:latin typeface="Tw Cen MT" panose="020B0602020104020603" pitchFamily="34" charset="0"/>
              </a:rPr>
              <a:t>Exemple :</a:t>
            </a:r>
          </a:p>
          <a:p>
            <a:pPr marL="114300" indent="0" algn="l" rtl="0">
              <a:buFont typeface="Wingdings 2" panose="05020102010507070707" pitchFamily="18" charset="2"/>
              <a:buNone/>
            </a:pPr>
            <a:r>
              <a:rPr lang="fr-FR" dirty="0">
                <a:latin typeface="Tw Cen MT" panose="020B0602020104020603" pitchFamily="34" charset="0"/>
              </a:rPr>
              <a:t> </a:t>
            </a:r>
            <a:endParaRPr lang="fr-MA" dirty="0"/>
          </a:p>
        </p:txBody>
      </p:sp>
      <p:pic>
        <p:nvPicPr>
          <p:cNvPr id="10" name="Image 7">
            <a:extLst>
              <a:ext uri="{FF2B5EF4-FFF2-40B4-BE49-F238E27FC236}">
                <a16:creationId xmlns:a16="http://schemas.microsoft.com/office/drawing/2014/main" id="{FDE01328-D3A8-674C-040E-F81055A8CF42}"/>
              </a:ext>
            </a:extLst>
          </p:cNvPr>
          <p:cNvPicPr>
            <a:picLocks noChangeAspect="1"/>
          </p:cNvPicPr>
          <p:nvPr/>
        </p:nvPicPr>
        <p:blipFill>
          <a:blip r:embed="rId2"/>
          <a:stretch>
            <a:fillRect/>
          </a:stretch>
        </p:blipFill>
        <p:spPr>
          <a:xfrm>
            <a:off x="4305254" y="3492106"/>
            <a:ext cx="4392488" cy="3149858"/>
          </a:xfrm>
          <a:prstGeom prst="rect">
            <a:avLst/>
          </a:prstGeom>
        </p:spPr>
      </p:pic>
    </p:spTree>
    <p:extLst>
      <p:ext uri="{BB962C8B-B14F-4D97-AF65-F5344CB8AC3E}">
        <p14:creationId xmlns:p14="http://schemas.microsoft.com/office/powerpoint/2010/main" val="993445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latin typeface="Tw Cen MT" panose="020B0602020104020603" pitchFamily="34" charset="0"/>
              </a:rPr>
              <a:t>Interface</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
        <p:nvSpPr>
          <p:cNvPr id="6" name="Espace réservé du texte 2">
            <a:extLst>
              <a:ext uri="{FF2B5EF4-FFF2-40B4-BE49-F238E27FC236}">
                <a16:creationId xmlns:a16="http://schemas.microsoft.com/office/drawing/2014/main" id="{47CC6FAE-F1A4-51E9-B62F-45AC1377A4D2}"/>
              </a:ext>
            </a:extLst>
          </p:cNvPr>
          <p:cNvSpPr txBox="1">
            <a:spLocks/>
          </p:cNvSpPr>
          <p:nvPr/>
        </p:nvSpPr>
        <p:spPr>
          <a:xfrm>
            <a:off x="439010" y="2705671"/>
            <a:ext cx="6462600"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MA">
                <a:latin typeface="Tw Cen MT" panose="020B0602020104020603" pitchFamily="34" charset="0"/>
              </a:rPr>
              <a:t>Exemple</a:t>
            </a:r>
            <a:endParaRPr lang="fr-MA" dirty="0">
              <a:latin typeface="Tw Cen MT" panose="020B0602020104020603" pitchFamily="34" charset="0"/>
            </a:endParaRPr>
          </a:p>
        </p:txBody>
      </p:sp>
      <p:pic>
        <p:nvPicPr>
          <p:cNvPr id="7" name="Picture 2">
            <a:extLst>
              <a:ext uri="{FF2B5EF4-FFF2-40B4-BE49-F238E27FC236}">
                <a16:creationId xmlns:a16="http://schemas.microsoft.com/office/drawing/2014/main" id="{23EADA89-F192-061D-055B-4DF8F50B2E56}"/>
              </a:ext>
            </a:extLst>
          </p:cNvPr>
          <p:cNvPicPr>
            <a:picLocks noChangeAspect="1" noChangeArrowheads="1"/>
          </p:cNvPicPr>
          <p:nvPr/>
        </p:nvPicPr>
        <p:blipFill>
          <a:blip r:embed="rId2"/>
          <a:srcRect/>
          <a:stretch>
            <a:fillRect/>
          </a:stretch>
        </p:blipFill>
        <p:spPr bwMode="auto">
          <a:xfrm>
            <a:off x="3912943" y="3228232"/>
            <a:ext cx="4357757" cy="3363451"/>
          </a:xfrm>
          <a:prstGeom prst="rect">
            <a:avLst/>
          </a:prstGeom>
          <a:noFill/>
          <a:ln w="9525">
            <a:noFill/>
            <a:miter lim="800000"/>
            <a:headEnd/>
            <a:tailEnd/>
          </a:ln>
          <a:effectLst/>
        </p:spPr>
      </p:pic>
      <p:sp>
        <p:nvSpPr>
          <p:cNvPr id="8" name="ZoneTexte 8">
            <a:extLst>
              <a:ext uri="{FF2B5EF4-FFF2-40B4-BE49-F238E27FC236}">
                <a16:creationId xmlns:a16="http://schemas.microsoft.com/office/drawing/2014/main" id="{0E028182-BAE3-46C7-6BD0-4353711AB536}"/>
              </a:ext>
            </a:extLst>
          </p:cNvPr>
          <p:cNvSpPr txBox="1"/>
          <p:nvPr/>
        </p:nvSpPr>
        <p:spPr>
          <a:xfrm>
            <a:off x="6901610" y="2498954"/>
            <a:ext cx="3222104" cy="954107"/>
          </a:xfrm>
          <a:prstGeom prst="rect">
            <a:avLst/>
          </a:prstGeom>
          <a:noFill/>
        </p:spPr>
        <p:txBody>
          <a:bodyPr wrap="square">
            <a:spAutoFit/>
          </a:bodyPr>
          <a:lstStyle/>
          <a:p>
            <a:pPr algn="l"/>
            <a:r>
              <a:rPr lang="fr-FR" sz="1400" b="0" i="0" u="none" strike="noStrike" baseline="0" dirty="0">
                <a:solidFill>
                  <a:schemeClr val="accent2"/>
                </a:solidFill>
                <a:latin typeface="Tw Cen MT" panose="020B0602020104020603" pitchFamily="34" charset="0"/>
              </a:rPr>
              <a:t>Une réalisation est une relation entre une classe et une interface. Elle montre que la classe réalise les opérations offertes par l'interface</a:t>
            </a:r>
            <a:r>
              <a:rPr lang="fr-FR" sz="1400" b="0" i="0" u="none" strike="noStrike" baseline="0" dirty="0">
                <a:latin typeface="TimesNewRomanPSMT"/>
              </a:rPr>
              <a:t>.</a:t>
            </a:r>
            <a:endParaRPr lang="fr-MA" dirty="0"/>
          </a:p>
        </p:txBody>
      </p:sp>
    </p:spTree>
    <p:extLst>
      <p:ext uri="{BB962C8B-B14F-4D97-AF65-F5344CB8AC3E}">
        <p14:creationId xmlns:p14="http://schemas.microsoft.com/office/powerpoint/2010/main" val="420356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MA" dirty="0">
                <a:latin typeface="Raleway" pitchFamily="2" charset="0"/>
              </a:rPr>
              <a:t>Concepts avancés des associations </a:t>
            </a:r>
            <a:br>
              <a:rPr lang="fr-MA" sz="2000" dirty="0">
                <a:solidFill>
                  <a:srgbClr val="000000"/>
                </a:solidFill>
                <a:latin typeface="Tw Cen MT Condensed" panose="020B0606020104020203" pitchFamily="34" charset="0"/>
              </a:rPr>
            </a:br>
            <a:r>
              <a:rPr lang="fr-MA" sz="2400" b="1" dirty="0">
                <a:latin typeface="Tw Cen MT Condensed" panose="020B0606020104020203" pitchFamily="34" charset="0"/>
              </a:rPr>
              <a:t>CONTRAINTES sur les attributs</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pic>
        <p:nvPicPr>
          <p:cNvPr id="10" name="Image 5">
            <a:extLst>
              <a:ext uri="{FF2B5EF4-FFF2-40B4-BE49-F238E27FC236}">
                <a16:creationId xmlns:a16="http://schemas.microsoft.com/office/drawing/2014/main" id="{603D469A-490C-BAA9-3925-A5F979C6EF9E}"/>
              </a:ext>
            </a:extLst>
          </p:cNvPr>
          <p:cNvPicPr>
            <a:picLocks noChangeAspect="1"/>
          </p:cNvPicPr>
          <p:nvPr/>
        </p:nvPicPr>
        <p:blipFill>
          <a:blip r:embed="rId2"/>
          <a:stretch>
            <a:fillRect/>
          </a:stretch>
        </p:blipFill>
        <p:spPr>
          <a:xfrm>
            <a:off x="1166285" y="3271850"/>
            <a:ext cx="2286869" cy="1800200"/>
          </a:xfrm>
          <a:prstGeom prst="rect">
            <a:avLst/>
          </a:prstGeom>
        </p:spPr>
      </p:pic>
      <p:pic>
        <p:nvPicPr>
          <p:cNvPr id="11" name="Image 7">
            <a:extLst>
              <a:ext uri="{FF2B5EF4-FFF2-40B4-BE49-F238E27FC236}">
                <a16:creationId xmlns:a16="http://schemas.microsoft.com/office/drawing/2014/main" id="{B30928F2-584D-8682-2527-339B9E75AC1C}"/>
              </a:ext>
            </a:extLst>
          </p:cNvPr>
          <p:cNvPicPr>
            <a:picLocks noChangeAspect="1"/>
          </p:cNvPicPr>
          <p:nvPr/>
        </p:nvPicPr>
        <p:blipFill>
          <a:blip r:embed="rId3"/>
          <a:stretch>
            <a:fillRect/>
          </a:stretch>
        </p:blipFill>
        <p:spPr>
          <a:xfrm>
            <a:off x="3631184" y="2947814"/>
            <a:ext cx="3258394" cy="2448272"/>
          </a:xfrm>
          <a:prstGeom prst="rect">
            <a:avLst/>
          </a:prstGeom>
        </p:spPr>
      </p:pic>
      <p:pic>
        <p:nvPicPr>
          <p:cNvPr id="12" name="Image 9">
            <a:extLst>
              <a:ext uri="{FF2B5EF4-FFF2-40B4-BE49-F238E27FC236}">
                <a16:creationId xmlns:a16="http://schemas.microsoft.com/office/drawing/2014/main" id="{7362CB14-3D46-F96F-D653-BB5C91D4EE8A}"/>
              </a:ext>
            </a:extLst>
          </p:cNvPr>
          <p:cNvPicPr>
            <a:picLocks noChangeAspect="1"/>
          </p:cNvPicPr>
          <p:nvPr/>
        </p:nvPicPr>
        <p:blipFill>
          <a:blip r:embed="rId4"/>
          <a:stretch>
            <a:fillRect/>
          </a:stretch>
        </p:blipFill>
        <p:spPr>
          <a:xfrm>
            <a:off x="7067609" y="2731790"/>
            <a:ext cx="2948439" cy="3063100"/>
          </a:xfrm>
          <a:prstGeom prst="rect">
            <a:avLst/>
          </a:prstGeom>
        </p:spPr>
      </p:pic>
    </p:spTree>
    <p:extLst>
      <p:ext uri="{BB962C8B-B14F-4D97-AF65-F5344CB8AC3E}">
        <p14:creationId xmlns:p14="http://schemas.microsoft.com/office/powerpoint/2010/main" val="123918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MA" dirty="0">
                <a:latin typeface="Raleway" pitchFamily="2" charset="0"/>
              </a:rPr>
              <a:t>Concepts avancés des associations </a:t>
            </a:r>
            <a:br>
              <a:rPr lang="fr-MA" sz="2000" dirty="0">
                <a:solidFill>
                  <a:srgbClr val="000000"/>
                </a:solidFill>
                <a:latin typeface="Tw Cen MT Condensed" panose="020B0606020104020203" pitchFamily="34" charset="0"/>
              </a:rPr>
            </a:br>
            <a:r>
              <a:rPr lang="fr-MA" sz="2400" b="1" dirty="0">
                <a:latin typeface="Tw Cen MT Condensed" panose="020B0606020104020203" pitchFamily="34" charset="0"/>
              </a:rPr>
              <a:t>CONTRAINTES sur les associations</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
        <p:nvSpPr>
          <p:cNvPr id="7" name="ZoneTexte 4">
            <a:extLst>
              <a:ext uri="{FF2B5EF4-FFF2-40B4-BE49-F238E27FC236}">
                <a16:creationId xmlns:a16="http://schemas.microsoft.com/office/drawing/2014/main" id="{09747000-756D-9AD1-C043-E67414FB7840}"/>
              </a:ext>
            </a:extLst>
          </p:cNvPr>
          <p:cNvSpPr txBox="1"/>
          <p:nvPr/>
        </p:nvSpPr>
        <p:spPr>
          <a:xfrm>
            <a:off x="2196720" y="2362566"/>
            <a:ext cx="5622516" cy="2946961"/>
          </a:xfrm>
          <a:prstGeom prst="rect">
            <a:avLst/>
          </a:prstGeom>
          <a:noFill/>
        </p:spPr>
        <p:txBody>
          <a:bodyPr wrap="square">
            <a:spAutoFit/>
          </a:bodyPr>
          <a:lstStyle/>
          <a:p>
            <a:pPr algn="l"/>
            <a:endParaRPr lang="fr-MA" sz="1050" b="0" i="0" u="none" strike="noStrike" baseline="0" dirty="0">
              <a:solidFill>
                <a:srgbClr val="000000"/>
              </a:solidFill>
              <a:latin typeface="Tw Cen MT" panose="020B0602020104020603" pitchFamily="34" charset="0"/>
            </a:endParaRPr>
          </a:p>
          <a:p>
            <a:pPr>
              <a:spcBef>
                <a:spcPts val="600"/>
              </a:spcBef>
              <a:spcAft>
                <a:spcPts val="600"/>
              </a:spcAft>
            </a:pPr>
            <a:r>
              <a:rPr lang="fr-FR" sz="2000" b="0" i="0" u="none" strike="noStrike" baseline="0" dirty="0">
                <a:latin typeface="Tw Cen MT" panose="020B0602020104020603" pitchFamily="34" charset="0"/>
              </a:rPr>
              <a:t>Les contraintes (prédéfinies) souvent utilisées : </a:t>
            </a:r>
          </a:p>
          <a:p>
            <a:pPr marL="342900" lvl="4" indent="-342900">
              <a:spcBef>
                <a:spcPts val="600"/>
              </a:spcBef>
              <a:spcAft>
                <a:spcPts val="600"/>
              </a:spcAft>
              <a:buFont typeface="Wingdings" panose="05000000000000000000" pitchFamily="2" charset="2"/>
              <a:buChar char="§"/>
            </a:pPr>
            <a:r>
              <a:rPr lang="fr-MA" sz="2000" b="0" i="0" u="none" strike="noStrike" baseline="0" dirty="0">
                <a:solidFill>
                  <a:srgbClr val="000000"/>
                </a:solidFill>
                <a:latin typeface="Tw Cen MT" panose="020B0602020104020603" pitchFamily="34" charset="0"/>
              </a:rPr>
              <a:t>{ordonné} </a:t>
            </a:r>
          </a:p>
          <a:p>
            <a:pPr marL="342900" lvl="4" indent="-342900">
              <a:spcBef>
                <a:spcPts val="600"/>
              </a:spcBef>
              <a:spcAft>
                <a:spcPts val="600"/>
              </a:spcAft>
              <a:buFont typeface="Wingdings" panose="05000000000000000000" pitchFamily="2" charset="2"/>
              <a:buChar char="§"/>
            </a:pPr>
            <a:r>
              <a:rPr lang="fr-MA" sz="2000" b="0" i="0" u="none" strike="noStrike" baseline="0" dirty="0">
                <a:solidFill>
                  <a:srgbClr val="000000"/>
                </a:solidFill>
                <a:latin typeface="Tw Cen MT" panose="020B0602020104020603" pitchFamily="34" charset="0"/>
              </a:rPr>
              <a:t>{sous ensemble} </a:t>
            </a:r>
          </a:p>
          <a:p>
            <a:pPr marL="342900" lvl="4" indent="-342900">
              <a:spcBef>
                <a:spcPts val="600"/>
              </a:spcBef>
              <a:spcAft>
                <a:spcPts val="600"/>
              </a:spcAft>
              <a:buFont typeface="Wingdings" panose="05000000000000000000" pitchFamily="2" charset="2"/>
              <a:buChar char="§"/>
            </a:pPr>
            <a:r>
              <a:rPr lang="fr-MA" sz="2000" b="0" i="0" u="none" strike="noStrike" baseline="0" dirty="0">
                <a:solidFill>
                  <a:srgbClr val="000000"/>
                </a:solidFill>
                <a:latin typeface="Tw Cen MT" panose="020B0602020104020603" pitchFamily="34" charset="0"/>
              </a:rPr>
              <a:t>{</a:t>
            </a:r>
            <a:r>
              <a:rPr lang="fr-MA" sz="2000" b="0" i="0" u="none" strike="noStrike" baseline="0" dirty="0" err="1">
                <a:solidFill>
                  <a:srgbClr val="000000"/>
                </a:solidFill>
                <a:latin typeface="Tw Cen MT" panose="020B0602020104020603" pitchFamily="34" charset="0"/>
              </a:rPr>
              <a:t>xor</a:t>
            </a:r>
            <a:r>
              <a:rPr lang="fr-MA" sz="2000" b="0" i="0" u="none" strike="noStrike" baseline="0" dirty="0">
                <a:solidFill>
                  <a:srgbClr val="000000"/>
                </a:solidFill>
                <a:latin typeface="Tw Cen MT" panose="020B0602020104020603" pitchFamily="34" charset="0"/>
              </a:rPr>
              <a:t>} </a:t>
            </a:r>
          </a:p>
          <a:p>
            <a:pPr marL="342900" lvl="4" indent="-342900">
              <a:spcBef>
                <a:spcPts val="600"/>
              </a:spcBef>
              <a:spcAft>
                <a:spcPts val="600"/>
              </a:spcAft>
              <a:buFont typeface="Wingdings" panose="05000000000000000000" pitchFamily="2" charset="2"/>
              <a:buChar char="§"/>
            </a:pPr>
            <a:r>
              <a:rPr lang="fr-MA" sz="2000" b="0" i="0" u="none" strike="noStrike" baseline="0" dirty="0">
                <a:solidFill>
                  <a:srgbClr val="000000"/>
                </a:solidFill>
                <a:latin typeface="Tw Cen MT" panose="020B0602020104020603" pitchFamily="34" charset="0"/>
              </a:rPr>
              <a:t>{</a:t>
            </a:r>
            <a:r>
              <a:rPr lang="fr-MA" sz="2000" b="0" i="0" u="none" strike="noStrike" baseline="0" dirty="0" err="1">
                <a:solidFill>
                  <a:srgbClr val="000000"/>
                </a:solidFill>
                <a:latin typeface="Tw Cen MT" panose="020B0602020104020603" pitchFamily="34" charset="0"/>
              </a:rPr>
              <a:t>addOnly</a:t>
            </a:r>
            <a:r>
              <a:rPr lang="fr-MA" sz="2000" b="0" i="0" u="none" strike="noStrike" baseline="0" dirty="0">
                <a:solidFill>
                  <a:srgbClr val="000000"/>
                </a:solidFill>
                <a:latin typeface="Tw Cen MT" panose="020B0602020104020603" pitchFamily="34" charset="0"/>
              </a:rPr>
              <a:t>} </a:t>
            </a:r>
          </a:p>
          <a:p>
            <a:pPr marL="342900" lvl="4" indent="-342900">
              <a:spcBef>
                <a:spcPts val="600"/>
              </a:spcBef>
              <a:spcAft>
                <a:spcPts val="600"/>
              </a:spcAft>
              <a:buFont typeface="Wingdings" panose="05000000000000000000" pitchFamily="2" charset="2"/>
              <a:buChar char="§"/>
            </a:pPr>
            <a:r>
              <a:rPr lang="fr-MA" sz="2000" b="0" i="0" u="none" strike="noStrike" baseline="0" dirty="0">
                <a:solidFill>
                  <a:srgbClr val="000000"/>
                </a:solidFill>
                <a:latin typeface="Tw Cen MT" panose="020B0602020104020603" pitchFamily="34" charset="0"/>
              </a:rPr>
              <a:t>{</a:t>
            </a:r>
            <a:r>
              <a:rPr lang="fr-MA" sz="2000" b="0" i="0" u="none" strike="noStrike" baseline="0" dirty="0" err="1">
                <a:solidFill>
                  <a:srgbClr val="000000"/>
                </a:solidFill>
                <a:latin typeface="Tw Cen MT" panose="020B0602020104020603" pitchFamily="34" charset="0"/>
              </a:rPr>
              <a:t>frozen</a:t>
            </a:r>
            <a:r>
              <a:rPr lang="fr-MA" sz="2000" b="0" i="0" u="none" strike="noStrike" baseline="0" dirty="0">
                <a:solidFill>
                  <a:srgbClr val="000000"/>
                </a:solidFill>
                <a:latin typeface="Tw Cen MT" panose="020B0602020104020603" pitchFamily="34" charset="0"/>
              </a:rPr>
              <a:t>} </a:t>
            </a:r>
          </a:p>
        </p:txBody>
      </p:sp>
    </p:spTree>
    <p:extLst>
      <p:ext uri="{BB962C8B-B14F-4D97-AF65-F5344CB8AC3E}">
        <p14:creationId xmlns:p14="http://schemas.microsoft.com/office/powerpoint/2010/main" val="7940971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MA" dirty="0">
                <a:latin typeface="Raleway" pitchFamily="2" charset="0"/>
              </a:rPr>
              <a:t>Concepts avancés des associations </a:t>
            </a:r>
            <a:br>
              <a:rPr lang="fr-MA" sz="2000" dirty="0">
                <a:solidFill>
                  <a:srgbClr val="000000"/>
                </a:solidFill>
                <a:latin typeface="Tw Cen MT Condensed" panose="020B0606020104020203" pitchFamily="34" charset="0"/>
              </a:rPr>
            </a:br>
            <a:r>
              <a:rPr lang="fr-MA" sz="2400" b="1" dirty="0">
                <a:latin typeface="Tw Cen MT Condensed" panose="020B0606020104020203" pitchFamily="34" charset="0"/>
              </a:rPr>
              <a:t>CONTRAINTES sur les associations</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
        <p:nvSpPr>
          <p:cNvPr id="6" name="Espace réservé du texte 2">
            <a:extLst>
              <a:ext uri="{FF2B5EF4-FFF2-40B4-BE49-F238E27FC236}">
                <a16:creationId xmlns:a16="http://schemas.microsoft.com/office/drawing/2014/main" id="{6AEABF21-3BA6-7EF9-073E-449ACBCD0612}"/>
              </a:ext>
            </a:extLst>
          </p:cNvPr>
          <p:cNvSpPr txBox="1">
            <a:spLocks/>
          </p:cNvSpPr>
          <p:nvPr/>
        </p:nvSpPr>
        <p:spPr>
          <a:xfrm>
            <a:off x="905532" y="1860741"/>
            <a:ext cx="5190468" cy="3264268"/>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14300" indent="0" algn="l" rtl="0">
              <a:buFont typeface="Wingdings 2" panose="05020102010507070707" pitchFamily="18" charset="2"/>
              <a:buNone/>
            </a:pPr>
            <a:r>
              <a:rPr lang="fr-MA" b="1" dirty="0">
                <a:latin typeface="Tw Cen MT" panose="020B0602020104020603" pitchFamily="34" charset="0"/>
              </a:rPr>
              <a:t>Contrainte {ordonné} </a:t>
            </a:r>
            <a:r>
              <a:rPr lang="fr-MA" dirty="0">
                <a:latin typeface="Tw Cen MT" panose="020B0602020104020603" pitchFamily="34" charset="0"/>
              </a:rPr>
              <a:t>: </a:t>
            </a:r>
            <a:r>
              <a:rPr lang="fr-FR" dirty="0">
                <a:latin typeface="Tw Cen MT" panose="020B0602020104020603" pitchFamily="34" charset="0"/>
              </a:rPr>
              <a:t>Indique que les objets seront ordonnés selon un critère précis. </a:t>
            </a:r>
            <a:endParaRPr lang="fr-FR" dirty="0">
              <a:solidFill>
                <a:srgbClr val="000000"/>
              </a:solidFill>
              <a:latin typeface="Tw Cen MT" panose="020B0602020104020603" pitchFamily="34" charset="0"/>
            </a:endParaRPr>
          </a:p>
          <a:p>
            <a:pPr marL="114300" indent="0" algn="l" rtl="0">
              <a:buFont typeface="Wingdings 2" panose="05020102010507070707" pitchFamily="18" charset="2"/>
              <a:buNone/>
            </a:pPr>
            <a:r>
              <a:rPr lang="fr-MA" dirty="0">
                <a:latin typeface="Tw Cen MT" panose="020B0602020104020603" pitchFamily="34" charset="0"/>
              </a:rPr>
              <a:t>Exemple: </a:t>
            </a:r>
          </a:p>
        </p:txBody>
      </p:sp>
      <p:pic>
        <p:nvPicPr>
          <p:cNvPr id="8" name="Image 5">
            <a:extLst>
              <a:ext uri="{FF2B5EF4-FFF2-40B4-BE49-F238E27FC236}">
                <a16:creationId xmlns:a16="http://schemas.microsoft.com/office/drawing/2014/main" id="{7AC3A2A3-C7EE-BD98-65A5-BEB9FA96096D}"/>
              </a:ext>
            </a:extLst>
          </p:cNvPr>
          <p:cNvPicPr>
            <a:picLocks noChangeAspect="1"/>
          </p:cNvPicPr>
          <p:nvPr/>
        </p:nvPicPr>
        <p:blipFill>
          <a:blip r:embed="rId2"/>
          <a:stretch>
            <a:fillRect/>
          </a:stretch>
        </p:blipFill>
        <p:spPr>
          <a:xfrm>
            <a:off x="6341324" y="2136343"/>
            <a:ext cx="3131804" cy="4227934"/>
          </a:xfrm>
          <a:prstGeom prst="rect">
            <a:avLst/>
          </a:prstGeom>
        </p:spPr>
      </p:pic>
      <p:pic>
        <p:nvPicPr>
          <p:cNvPr id="9" name="Image 7">
            <a:extLst>
              <a:ext uri="{FF2B5EF4-FFF2-40B4-BE49-F238E27FC236}">
                <a16:creationId xmlns:a16="http://schemas.microsoft.com/office/drawing/2014/main" id="{A3FCDFC5-6235-7F15-2405-4E9A1B450BB3}"/>
              </a:ext>
            </a:extLst>
          </p:cNvPr>
          <p:cNvPicPr>
            <a:picLocks noChangeAspect="1"/>
          </p:cNvPicPr>
          <p:nvPr/>
        </p:nvPicPr>
        <p:blipFill>
          <a:blip r:embed="rId3"/>
          <a:stretch>
            <a:fillRect/>
          </a:stretch>
        </p:blipFill>
        <p:spPr>
          <a:xfrm>
            <a:off x="2920400" y="4420061"/>
            <a:ext cx="2781688" cy="704948"/>
          </a:xfrm>
          <a:prstGeom prst="rect">
            <a:avLst/>
          </a:prstGeom>
        </p:spPr>
      </p:pic>
    </p:spTree>
    <p:extLst>
      <p:ext uri="{BB962C8B-B14F-4D97-AF65-F5344CB8AC3E}">
        <p14:creationId xmlns:p14="http://schemas.microsoft.com/office/powerpoint/2010/main" val="718815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fr-FR" dirty="0"/>
              <a:t>Diagramme de classes</a:t>
            </a:r>
            <a:endParaRPr lang="ar-SA" dirty="0"/>
          </a:p>
        </p:txBody>
      </p:sp>
      <p:sp>
        <p:nvSpPr>
          <p:cNvPr id="6" name="Subtitle 5"/>
          <p:cNvSpPr>
            <a:spLocks noGrp="1"/>
          </p:cNvSpPr>
          <p:nvPr>
            <p:ph type="subTitle" idx="1"/>
          </p:nvPr>
        </p:nvSpPr>
        <p:spPr/>
        <p:txBody>
          <a:bodyPr/>
          <a:lstStyle/>
          <a:p>
            <a:endParaRPr lang="ar-SA"/>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9689664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MA" dirty="0">
                <a:latin typeface="Raleway" pitchFamily="2" charset="0"/>
              </a:rPr>
              <a:t>Concepts avancés des associations </a:t>
            </a:r>
            <a:br>
              <a:rPr lang="fr-MA" sz="2000" dirty="0">
                <a:solidFill>
                  <a:srgbClr val="000000"/>
                </a:solidFill>
                <a:latin typeface="Tw Cen MT Condensed" panose="020B0606020104020203" pitchFamily="34" charset="0"/>
              </a:rPr>
            </a:br>
            <a:r>
              <a:rPr lang="fr-MA" sz="2400" b="1" dirty="0">
                <a:latin typeface="Tw Cen MT Condensed" panose="020B0606020104020203" pitchFamily="34" charset="0"/>
              </a:rPr>
              <a:t>CONTRAINTES sur les associations</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60</a:t>
            </a:fld>
            <a:endParaRPr lang="en-US" dirty="0"/>
          </a:p>
        </p:txBody>
      </p:sp>
      <p:sp>
        <p:nvSpPr>
          <p:cNvPr id="7" name="Espace réservé du texte 2">
            <a:extLst>
              <a:ext uri="{FF2B5EF4-FFF2-40B4-BE49-F238E27FC236}">
                <a16:creationId xmlns:a16="http://schemas.microsoft.com/office/drawing/2014/main" id="{6AEABF21-3BA6-7EF9-073E-449ACBCD0612}"/>
              </a:ext>
            </a:extLst>
          </p:cNvPr>
          <p:cNvSpPr txBox="1">
            <a:spLocks/>
          </p:cNvSpPr>
          <p:nvPr/>
        </p:nvSpPr>
        <p:spPr>
          <a:xfrm>
            <a:off x="581192" y="1631439"/>
            <a:ext cx="7494724" cy="3264268"/>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14300" indent="0" algn="l" rtl="0">
              <a:buFont typeface="Wingdings 2" panose="05020102010507070707" pitchFamily="18" charset="2"/>
              <a:buNone/>
            </a:pPr>
            <a:r>
              <a:rPr lang="fr-FR" b="1" dirty="0">
                <a:latin typeface="Tw Cen MT" panose="020B0602020104020603" pitchFamily="34" charset="0"/>
              </a:rPr>
              <a:t>Contrainte {sous-ensemble} : </a:t>
            </a:r>
            <a:r>
              <a:rPr lang="fr-FR" dirty="0">
                <a:latin typeface="Tw Cen MT" panose="020B0602020104020603" pitchFamily="34" charset="0"/>
              </a:rPr>
              <a:t>Indique qu’une collection est incluse dans une autre Nécessite la présence d’au moins deux relations </a:t>
            </a:r>
          </a:p>
          <a:p>
            <a:pPr algn="l" rtl="0"/>
            <a:r>
              <a:rPr lang="fr-MA" sz="2000" dirty="0">
                <a:latin typeface="Tw Cen MT" panose="020B0602020104020603" pitchFamily="34" charset="0"/>
              </a:rPr>
              <a:t>Exemple: </a:t>
            </a:r>
          </a:p>
        </p:txBody>
      </p:sp>
      <p:pic>
        <p:nvPicPr>
          <p:cNvPr id="10" name="Image 6">
            <a:extLst>
              <a:ext uri="{FF2B5EF4-FFF2-40B4-BE49-F238E27FC236}">
                <a16:creationId xmlns:a16="http://schemas.microsoft.com/office/drawing/2014/main" id="{D5C236E3-4A21-943D-D9C1-55CC9377474C}"/>
              </a:ext>
            </a:extLst>
          </p:cNvPr>
          <p:cNvPicPr>
            <a:picLocks noChangeAspect="1"/>
          </p:cNvPicPr>
          <p:nvPr/>
        </p:nvPicPr>
        <p:blipFill>
          <a:blip r:embed="rId2"/>
          <a:stretch>
            <a:fillRect/>
          </a:stretch>
        </p:blipFill>
        <p:spPr>
          <a:xfrm>
            <a:off x="3172780" y="3891145"/>
            <a:ext cx="6868484" cy="1933845"/>
          </a:xfrm>
          <a:prstGeom prst="rect">
            <a:avLst/>
          </a:prstGeom>
        </p:spPr>
      </p:pic>
    </p:spTree>
    <p:extLst>
      <p:ext uri="{BB962C8B-B14F-4D97-AF65-F5344CB8AC3E}">
        <p14:creationId xmlns:p14="http://schemas.microsoft.com/office/powerpoint/2010/main" val="27902929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MA" dirty="0">
                <a:latin typeface="Raleway" pitchFamily="2" charset="0"/>
              </a:rPr>
              <a:t>Concepts avancés des associations </a:t>
            </a:r>
            <a:br>
              <a:rPr lang="fr-MA" sz="2000" dirty="0">
                <a:solidFill>
                  <a:srgbClr val="000000"/>
                </a:solidFill>
                <a:latin typeface="Tw Cen MT Condensed" panose="020B0606020104020203" pitchFamily="34" charset="0"/>
              </a:rPr>
            </a:br>
            <a:r>
              <a:rPr lang="fr-MA" sz="2400" b="1" dirty="0">
                <a:latin typeface="Tw Cen MT Condensed" panose="020B0606020104020203" pitchFamily="34" charset="0"/>
              </a:rPr>
              <a:t>CONTRAINTES sur les associations</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61</a:t>
            </a:fld>
            <a:endParaRPr lang="en-US" dirty="0"/>
          </a:p>
        </p:txBody>
      </p:sp>
      <p:sp>
        <p:nvSpPr>
          <p:cNvPr id="6" name="Espace réservé du texte 2">
            <a:extLst>
              <a:ext uri="{FF2B5EF4-FFF2-40B4-BE49-F238E27FC236}">
                <a16:creationId xmlns:a16="http://schemas.microsoft.com/office/drawing/2014/main" id="{9CBF5F7D-AEAB-ABBC-E908-0453B1200FC6}"/>
              </a:ext>
            </a:extLst>
          </p:cNvPr>
          <p:cNvSpPr txBox="1">
            <a:spLocks/>
          </p:cNvSpPr>
          <p:nvPr/>
        </p:nvSpPr>
        <p:spPr>
          <a:xfrm>
            <a:off x="916560" y="1463860"/>
            <a:ext cx="6462600"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14300" indent="0" algn="l" rtl="0">
              <a:buFont typeface="Wingdings 2" panose="05020102010507070707" pitchFamily="18" charset="2"/>
              <a:buNone/>
            </a:pPr>
            <a:r>
              <a:rPr lang="fr-MA" b="1" dirty="0">
                <a:solidFill>
                  <a:srgbClr val="0D0D0D"/>
                </a:solidFill>
                <a:latin typeface="Tw Cen MT Condensed" panose="020B0606020104020203" pitchFamily="34" charset="0"/>
              </a:rPr>
              <a:t>Contrainte {XOR} : </a:t>
            </a:r>
            <a:r>
              <a:rPr lang="fr-FR" dirty="0">
                <a:solidFill>
                  <a:srgbClr val="000000"/>
                </a:solidFill>
                <a:latin typeface="Tw Cen MT" panose="020B0602020104020603" pitchFamily="34" charset="0"/>
              </a:rPr>
              <a:t>Indique que parmi un groupe d’associations, une seule est valide à la fois </a:t>
            </a:r>
            <a:endParaRPr lang="fr-MA" dirty="0"/>
          </a:p>
        </p:txBody>
      </p:sp>
      <p:pic>
        <p:nvPicPr>
          <p:cNvPr id="8" name="Image 5">
            <a:extLst>
              <a:ext uri="{FF2B5EF4-FFF2-40B4-BE49-F238E27FC236}">
                <a16:creationId xmlns:a16="http://schemas.microsoft.com/office/drawing/2014/main" id="{6963A11C-33B7-2BA7-38A0-5EC61D203C66}"/>
              </a:ext>
            </a:extLst>
          </p:cNvPr>
          <p:cNvPicPr>
            <a:picLocks noChangeAspect="1"/>
          </p:cNvPicPr>
          <p:nvPr/>
        </p:nvPicPr>
        <p:blipFill>
          <a:blip r:embed="rId2"/>
          <a:stretch>
            <a:fillRect/>
          </a:stretch>
        </p:blipFill>
        <p:spPr>
          <a:xfrm>
            <a:off x="3707734" y="3658096"/>
            <a:ext cx="5787250" cy="2716127"/>
          </a:xfrm>
          <a:prstGeom prst="rect">
            <a:avLst/>
          </a:prstGeom>
        </p:spPr>
      </p:pic>
    </p:spTree>
    <p:extLst>
      <p:ext uri="{BB962C8B-B14F-4D97-AF65-F5344CB8AC3E}">
        <p14:creationId xmlns:p14="http://schemas.microsoft.com/office/powerpoint/2010/main" val="11767411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MA" dirty="0">
                <a:latin typeface="Raleway" pitchFamily="2" charset="0"/>
              </a:rPr>
              <a:t>Concepts avancés des associations </a:t>
            </a:r>
            <a:br>
              <a:rPr lang="fr-MA" sz="2000" dirty="0">
                <a:solidFill>
                  <a:srgbClr val="000000"/>
                </a:solidFill>
                <a:latin typeface="Tw Cen MT Condensed" panose="020B0606020104020203" pitchFamily="34" charset="0"/>
              </a:rPr>
            </a:br>
            <a:r>
              <a:rPr lang="fr-MA" sz="2400" b="1" dirty="0">
                <a:latin typeface="Tw Cen MT Condensed" panose="020B0606020104020203" pitchFamily="34" charset="0"/>
              </a:rPr>
              <a:t>CONTRAINTES sur les associations</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62</a:t>
            </a:fld>
            <a:endParaRPr lang="en-US" dirty="0"/>
          </a:p>
        </p:txBody>
      </p:sp>
      <p:sp>
        <p:nvSpPr>
          <p:cNvPr id="7" name="Espace réservé du texte 2">
            <a:extLst>
              <a:ext uri="{FF2B5EF4-FFF2-40B4-BE49-F238E27FC236}">
                <a16:creationId xmlns:a16="http://schemas.microsoft.com/office/drawing/2014/main" id="{9CBF5F7D-AEAB-ABBC-E908-0453B1200FC6}"/>
              </a:ext>
            </a:extLst>
          </p:cNvPr>
          <p:cNvSpPr txBox="1">
            <a:spLocks/>
          </p:cNvSpPr>
          <p:nvPr/>
        </p:nvSpPr>
        <p:spPr>
          <a:xfrm>
            <a:off x="870840" y="1305008"/>
            <a:ext cx="6462600"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14300" indent="0" algn="l" rtl="0">
              <a:buFont typeface="Wingdings 2" panose="05020102010507070707" pitchFamily="18" charset="2"/>
              <a:buNone/>
            </a:pPr>
            <a:r>
              <a:rPr lang="fr-FR" b="1" dirty="0">
                <a:latin typeface="Tw Cen MT" panose="020B0602020104020603" pitchFamily="34" charset="0"/>
              </a:rPr>
              <a:t>Contrainte {</a:t>
            </a:r>
            <a:r>
              <a:rPr lang="fr-FR" b="1" dirty="0" err="1">
                <a:latin typeface="Tw Cen MT" panose="020B0602020104020603" pitchFamily="34" charset="0"/>
              </a:rPr>
              <a:t>addOnly</a:t>
            </a:r>
            <a:r>
              <a:rPr lang="fr-FR" b="1" dirty="0">
                <a:latin typeface="Tw Cen MT" panose="020B0602020104020603" pitchFamily="34" charset="0"/>
              </a:rPr>
              <a:t>} </a:t>
            </a:r>
            <a:r>
              <a:rPr lang="fr-FR" dirty="0">
                <a:latin typeface="Tw Cen MT" panose="020B0602020104020603" pitchFamily="34" charset="0"/>
              </a:rPr>
              <a:t>autorise l’ajout de nouveaux objets, mais pas leur suppression ni leur mise à jour. </a:t>
            </a:r>
            <a:endParaRPr lang="fr-MA" dirty="0"/>
          </a:p>
        </p:txBody>
      </p:sp>
      <p:pic>
        <p:nvPicPr>
          <p:cNvPr id="9" name="Image 6">
            <a:extLst>
              <a:ext uri="{FF2B5EF4-FFF2-40B4-BE49-F238E27FC236}">
                <a16:creationId xmlns:a16="http://schemas.microsoft.com/office/drawing/2014/main" id="{3364FBE8-1C39-9FAB-D27F-5CDBF5385E95}"/>
              </a:ext>
            </a:extLst>
          </p:cNvPr>
          <p:cNvPicPr>
            <a:picLocks noChangeAspect="1"/>
          </p:cNvPicPr>
          <p:nvPr/>
        </p:nvPicPr>
        <p:blipFill>
          <a:blip r:embed="rId2"/>
          <a:stretch>
            <a:fillRect/>
          </a:stretch>
        </p:blipFill>
        <p:spPr>
          <a:xfrm>
            <a:off x="5497236" y="3575536"/>
            <a:ext cx="3672408" cy="2745726"/>
          </a:xfrm>
          <a:prstGeom prst="rect">
            <a:avLst/>
          </a:prstGeom>
        </p:spPr>
      </p:pic>
    </p:spTree>
    <p:extLst>
      <p:ext uri="{BB962C8B-B14F-4D97-AF65-F5344CB8AC3E}">
        <p14:creationId xmlns:p14="http://schemas.microsoft.com/office/powerpoint/2010/main" val="41025683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MA" dirty="0">
                <a:latin typeface="Raleway" pitchFamily="2" charset="0"/>
              </a:rPr>
              <a:t>Concepts avancés des associations </a:t>
            </a:r>
            <a:br>
              <a:rPr lang="fr-MA" sz="2000" dirty="0">
                <a:solidFill>
                  <a:srgbClr val="000000"/>
                </a:solidFill>
                <a:latin typeface="Tw Cen MT Condensed" panose="020B0606020104020203" pitchFamily="34" charset="0"/>
              </a:rPr>
            </a:br>
            <a:r>
              <a:rPr lang="fr-MA" sz="2400" b="1" dirty="0">
                <a:latin typeface="Tw Cen MT Condensed" panose="020B0606020104020203" pitchFamily="34" charset="0"/>
              </a:rPr>
              <a:t>CONTRAINTES sur les associations</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
        <p:nvSpPr>
          <p:cNvPr id="6" name="Espace réservé du texte 2">
            <a:extLst>
              <a:ext uri="{FF2B5EF4-FFF2-40B4-BE49-F238E27FC236}">
                <a16:creationId xmlns:a16="http://schemas.microsoft.com/office/drawing/2014/main" id="{E9D624B8-2EB4-3F3A-0402-7B5AA28C199E}"/>
              </a:ext>
            </a:extLst>
          </p:cNvPr>
          <p:cNvSpPr txBox="1">
            <a:spLocks/>
          </p:cNvSpPr>
          <p:nvPr/>
        </p:nvSpPr>
        <p:spPr>
          <a:xfrm>
            <a:off x="893700" y="1373588"/>
            <a:ext cx="6462600"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14300" indent="0" algn="l" rtl="0">
              <a:buFont typeface="Wingdings 2" panose="05020102010507070707" pitchFamily="18" charset="2"/>
              <a:buNone/>
            </a:pPr>
            <a:r>
              <a:rPr lang="fr-FR" b="1" dirty="0">
                <a:latin typeface="Tw Cen MT" panose="020B0602020104020603" pitchFamily="34" charset="0"/>
              </a:rPr>
              <a:t>Contrainte {</a:t>
            </a:r>
            <a:r>
              <a:rPr lang="fr-FR" b="1" dirty="0" err="1">
                <a:latin typeface="Tw Cen MT" panose="020B0602020104020603" pitchFamily="34" charset="0"/>
              </a:rPr>
              <a:t>frozen</a:t>
            </a:r>
            <a:r>
              <a:rPr lang="fr-FR" b="1" dirty="0">
                <a:latin typeface="Tw Cen MT" panose="020B0602020104020603" pitchFamily="34" charset="0"/>
              </a:rPr>
              <a:t>} </a:t>
            </a:r>
            <a:r>
              <a:rPr lang="fr-FR" dirty="0">
                <a:latin typeface="Tw Cen MT" panose="020B0602020104020603" pitchFamily="34" charset="0"/>
              </a:rPr>
              <a:t>interdit l’ajout, la suppression ou la mise à jour des liens d’un objet vers les objets de la classe associée, après l’initialisation du premier. </a:t>
            </a:r>
            <a:endParaRPr lang="fr-MA" dirty="0"/>
          </a:p>
        </p:txBody>
      </p:sp>
      <p:pic>
        <p:nvPicPr>
          <p:cNvPr id="8" name="Image 5">
            <a:extLst>
              <a:ext uri="{FF2B5EF4-FFF2-40B4-BE49-F238E27FC236}">
                <a16:creationId xmlns:a16="http://schemas.microsoft.com/office/drawing/2014/main" id="{C7B132E2-3D55-187C-8F04-BDD5749F3E5B}"/>
              </a:ext>
            </a:extLst>
          </p:cNvPr>
          <p:cNvPicPr>
            <a:picLocks noChangeAspect="1"/>
          </p:cNvPicPr>
          <p:nvPr/>
        </p:nvPicPr>
        <p:blipFill>
          <a:blip r:embed="rId2"/>
          <a:stretch>
            <a:fillRect/>
          </a:stretch>
        </p:blipFill>
        <p:spPr>
          <a:xfrm>
            <a:off x="5377726" y="3815837"/>
            <a:ext cx="4582164" cy="2505425"/>
          </a:xfrm>
          <a:prstGeom prst="rect">
            <a:avLst/>
          </a:prstGeom>
        </p:spPr>
      </p:pic>
    </p:spTree>
    <p:extLst>
      <p:ext uri="{BB962C8B-B14F-4D97-AF65-F5344CB8AC3E}">
        <p14:creationId xmlns:p14="http://schemas.microsoft.com/office/powerpoint/2010/main" val="26795217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Diagramme de classes : Méthodologie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64</a:t>
            </a:fld>
            <a:endParaRPr lang="en-US" dirty="0"/>
          </a:p>
        </p:txBody>
      </p:sp>
      <p:sp>
        <p:nvSpPr>
          <p:cNvPr id="7" name="Espace réservé du texte 2">
            <a:extLst>
              <a:ext uri="{FF2B5EF4-FFF2-40B4-BE49-F238E27FC236}">
                <a16:creationId xmlns:a16="http://schemas.microsoft.com/office/drawing/2014/main" id="{5EF49F7D-CE86-FDD0-1E64-6A32E689A634}"/>
              </a:ext>
            </a:extLst>
          </p:cNvPr>
          <p:cNvSpPr txBox="1">
            <a:spLocks/>
          </p:cNvSpPr>
          <p:nvPr/>
        </p:nvSpPr>
        <p:spPr>
          <a:xfrm>
            <a:off x="1646834" y="2243499"/>
            <a:ext cx="7206692" cy="3552300"/>
          </a:xfrm>
          <a:prstGeom prst="rect">
            <a:avLst/>
          </a:prstGeom>
        </p:spPr>
        <p:txBody>
          <a:bodyPr vert="horz" lIns="91440" tIns="45720" rIns="91440" bIns="45720" rtlCol="0" anchor="ctr">
            <a:normAutofit fontScale="85000" lnSpcReduction="20000"/>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buSzPct val="80000"/>
            </a:pPr>
            <a:r>
              <a:rPr lang="fr-FR" sz="1700">
                <a:latin typeface="Tw Cen MT" panose="020B0602020104020603" pitchFamily="34" charset="0"/>
              </a:rPr>
              <a:t>Analyser le texte et rechercher les noms qui sont des classes métier et les verbes qui les relient qui sont des associations</a:t>
            </a:r>
          </a:p>
          <a:p>
            <a:pPr algn="l" rtl="0">
              <a:buSzPct val="80000"/>
            </a:pPr>
            <a:r>
              <a:rPr lang="fr-FR" sz="1700">
                <a:latin typeface="Tw Cen MT" panose="020B0602020104020603" pitchFamily="34" charset="0"/>
              </a:rPr>
              <a:t>Construire un premier diagramme de classes à partir de ces noms</a:t>
            </a:r>
          </a:p>
          <a:p>
            <a:pPr algn="l" rtl="0">
              <a:buSzPct val="80000"/>
            </a:pPr>
            <a:r>
              <a:rPr lang="fr-FR" sz="1700">
                <a:latin typeface="Tw Cen MT" panose="020B0602020104020603" pitchFamily="34" charset="0"/>
              </a:rPr>
              <a:t>Enrichir le diagramme avec les associations à l’aide des verbes obtenus</a:t>
            </a:r>
          </a:p>
          <a:p>
            <a:pPr algn="l" rtl="0">
              <a:buSzPct val="80000"/>
            </a:pPr>
            <a:r>
              <a:rPr lang="fr-FR" sz="1700">
                <a:latin typeface="Tw Cen MT" panose="020B0602020104020603" pitchFamily="34" charset="0"/>
              </a:rPr>
              <a:t>Affiner le diagramme en éliminant les associations redondantes</a:t>
            </a:r>
          </a:p>
          <a:p>
            <a:pPr algn="l" rtl="0">
              <a:buSzPct val="80000"/>
            </a:pPr>
            <a:r>
              <a:rPr lang="fr-FR" sz="1700">
                <a:latin typeface="Tw Cen MT" panose="020B0602020104020603" pitchFamily="34" charset="0"/>
              </a:rPr>
              <a:t>Après une première version:</a:t>
            </a:r>
          </a:p>
          <a:p>
            <a:pPr lvl="1" algn="l" rtl="0">
              <a:buSzPct val="100000"/>
              <a:buFont typeface="Arial" panose="020B0604020202020204" pitchFamily="34" charset="0"/>
              <a:buChar char="•"/>
            </a:pPr>
            <a:r>
              <a:rPr lang="fr-FR" sz="1700">
                <a:latin typeface="Tw Cen MT" panose="020B0602020104020603" pitchFamily="34" charset="0"/>
              </a:rPr>
              <a:t>Chercher les généralisations spécialisations</a:t>
            </a:r>
          </a:p>
          <a:p>
            <a:pPr lvl="1" algn="l" rtl="0">
              <a:buSzPct val="100000"/>
              <a:buFont typeface="Arial" panose="020B0604020202020204" pitchFamily="34" charset="0"/>
              <a:buChar char="•"/>
            </a:pPr>
            <a:r>
              <a:rPr lang="fr-FR" sz="1700">
                <a:latin typeface="Tw Cen MT" panose="020B0602020104020603" pitchFamily="34" charset="0"/>
              </a:rPr>
              <a:t>Chercher les agrégations</a:t>
            </a:r>
          </a:p>
          <a:p>
            <a:pPr algn="l" rtl="0">
              <a:buSzPct val="80000"/>
            </a:pPr>
            <a:r>
              <a:rPr lang="fr-FR" sz="1700">
                <a:latin typeface="Tw Cen MT" panose="020B0602020104020603" pitchFamily="34" charset="0"/>
              </a:rPr>
              <a:t>Terminer cette version affinée du diagramme en ajoutant les multiplicités</a:t>
            </a:r>
          </a:p>
          <a:p>
            <a:pPr algn="l" rtl="0">
              <a:buSzPct val="80000"/>
            </a:pPr>
            <a:r>
              <a:rPr lang="fr-FR" sz="1700">
                <a:latin typeface="Tw Cen MT" panose="020B0602020104020603" pitchFamily="34" charset="0"/>
              </a:rPr>
              <a:t>Ajouter les attributs et les opérations</a:t>
            </a:r>
          </a:p>
          <a:p>
            <a:pPr algn="l" rtl="0">
              <a:buSzPct val="80000"/>
            </a:pPr>
            <a:r>
              <a:rPr lang="fr-FR" sz="1700">
                <a:latin typeface="Tw Cen MT" panose="020B0602020104020603" pitchFamily="34" charset="0"/>
              </a:rPr>
              <a:t>Vérifier que tous les concepts métier sont présents</a:t>
            </a:r>
          </a:p>
          <a:p>
            <a:pPr algn="l" rtl="0">
              <a:buSzPct val="80000"/>
            </a:pPr>
            <a:r>
              <a:rPr lang="fr-FR" sz="1700">
                <a:latin typeface="Tw Cen MT" panose="020B0602020104020603" pitchFamily="34" charset="0"/>
              </a:rPr>
              <a:t>Vérifier que vous pouvez réaliser les cas d’utilisation par parcours du graphe de classes</a:t>
            </a:r>
            <a:endParaRPr lang="fr-FR" sz="1700" dirty="0">
              <a:latin typeface="Tw Cen MT" panose="020B0602020104020603" pitchFamily="34" charset="0"/>
            </a:endParaRPr>
          </a:p>
        </p:txBody>
      </p:sp>
    </p:spTree>
    <p:extLst>
      <p:ext uri="{BB962C8B-B14F-4D97-AF65-F5344CB8AC3E}">
        <p14:creationId xmlns:p14="http://schemas.microsoft.com/office/powerpoint/2010/main" val="37661182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MA" dirty="0"/>
              <a:t>exercice</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pic>
        <p:nvPicPr>
          <p:cNvPr id="6" name="Image 5">
            <a:extLst>
              <a:ext uri="{FF2B5EF4-FFF2-40B4-BE49-F238E27FC236}">
                <a16:creationId xmlns:a16="http://schemas.microsoft.com/office/drawing/2014/main" id="{A00BF189-6367-51B9-90AB-C5B86F8BFA30}"/>
              </a:ext>
            </a:extLst>
          </p:cNvPr>
          <p:cNvPicPr>
            <a:picLocks noChangeAspect="1"/>
          </p:cNvPicPr>
          <p:nvPr/>
        </p:nvPicPr>
        <p:blipFill>
          <a:blip r:embed="rId2"/>
          <a:stretch>
            <a:fillRect/>
          </a:stretch>
        </p:blipFill>
        <p:spPr>
          <a:xfrm>
            <a:off x="1983562" y="2709471"/>
            <a:ext cx="7097115" cy="3029373"/>
          </a:xfrm>
          <a:prstGeom prst="rect">
            <a:avLst/>
          </a:prstGeom>
        </p:spPr>
      </p:pic>
    </p:spTree>
    <p:extLst>
      <p:ext uri="{BB962C8B-B14F-4D97-AF65-F5344CB8AC3E}">
        <p14:creationId xmlns:p14="http://schemas.microsoft.com/office/powerpoint/2010/main" val="37301116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a:latin typeface="Tahoma" panose="020B0604030504040204" pitchFamily="34" charset="0"/>
                <a:ea typeface="Tahoma" panose="020B0604030504040204" pitchFamily="34" charset="0"/>
                <a:cs typeface="Tahoma" panose="020B0604030504040204" pitchFamily="34" charset="0"/>
                <a:sym typeface="Arial"/>
              </a:rPr>
              <a:t>Implémentation en Java</a:t>
            </a:r>
            <a:endParaRPr lang="fr-FR" dirty="0"/>
          </a:p>
        </p:txBody>
      </p:sp>
      <p:sp>
        <p:nvSpPr>
          <p:cNvPr id="3" name="Subtitle 2"/>
          <p:cNvSpPr>
            <a:spLocks noGrp="1"/>
          </p:cNvSpPr>
          <p:nvPr>
            <p:ph type="subTitle" idx="1"/>
          </p:nvPr>
        </p:nvSpPr>
        <p:spPr/>
        <p:txBody>
          <a:bodyPr/>
          <a:lstStyle/>
          <a:p>
            <a:endParaRPr lang="ar-SA"/>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788883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latin typeface="Tahoma" panose="020B0604030504040204" pitchFamily="34" charset="0"/>
                <a:ea typeface="Tahoma" panose="020B0604030504040204" pitchFamily="34" charset="0"/>
                <a:cs typeface="Tahoma" panose="020B0604030504040204" pitchFamily="34" charset="0"/>
                <a:sym typeface="Arial"/>
              </a:rPr>
              <a:t>Implémentation en Java</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graphicFrame>
        <p:nvGraphicFramePr>
          <p:cNvPr id="7" name="Tableau 6">
            <a:extLst>
              <a:ext uri="{FF2B5EF4-FFF2-40B4-BE49-F238E27FC236}">
                <a16:creationId xmlns:a16="http://schemas.microsoft.com/office/drawing/2014/main" id="{C4EBF759-9D05-124F-B836-A822A0408CCA}"/>
              </a:ext>
            </a:extLst>
          </p:cNvPr>
          <p:cNvGraphicFramePr>
            <a:graphicFrameLocks noGrp="1"/>
          </p:cNvGraphicFramePr>
          <p:nvPr>
            <p:extLst>
              <p:ext uri="{D42A27DB-BD31-4B8C-83A1-F6EECF244321}">
                <p14:modId xmlns:p14="http://schemas.microsoft.com/office/powerpoint/2010/main" val="204598916"/>
              </p:ext>
            </p:extLst>
          </p:nvPr>
        </p:nvGraphicFramePr>
        <p:xfrm>
          <a:off x="7549487" y="2713958"/>
          <a:ext cx="1633830" cy="1691555"/>
        </p:xfrm>
        <a:graphic>
          <a:graphicData uri="http://schemas.openxmlformats.org/drawingml/2006/table">
            <a:tbl>
              <a:tblPr firstRow="1" bandRow="1"/>
              <a:tblGrid>
                <a:gridCol w="1633830">
                  <a:extLst>
                    <a:ext uri="{9D8B030D-6E8A-4147-A177-3AD203B41FA5}">
                      <a16:colId xmlns:a16="http://schemas.microsoft.com/office/drawing/2014/main" val="3976669214"/>
                    </a:ext>
                  </a:extLst>
                </a:gridCol>
              </a:tblGrid>
              <a:tr h="411395">
                <a:tc>
                  <a:txBody>
                    <a:bodyPr/>
                    <a:lstStyle/>
                    <a:p>
                      <a:pPr algn="l"/>
                      <a:r>
                        <a:rPr lang="fr-FR" b="1" dirty="0"/>
                        <a:t>A</a:t>
                      </a:r>
                    </a:p>
                  </a:txBody>
                  <a:tcPr/>
                </a:tc>
                <a:extLst>
                  <a:ext uri="{0D108BD9-81ED-4DB2-BD59-A6C34878D82A}">
                    <a16:rowId xmlns:a16="http://schemas.microsoft.com/office/drawing/2014/main" val="1311747863"/>
                  </a:ext>
                </a:extLst>
              </a:tr>
              <a:tr h="574826">
                <a:tc>
                  <a:txBody>
                    <a:bodyPr/>
                    <a:lstStyle/>
                    <a:p>
                      <a:pPr algn="l"/>
                      <a:r>
                        <a:rPr lang="fr-FR" dirty="0"/>
                        <a:t>-a</a:t>
                      </a:r>
                      <a:r>
                        <a:rPr lang="fr-FR" baseline="-25000" dirty="0"/>
                        <a:t>1</a:t>
                      </a:r>
                      <a:r>
                        <a:rPr lang="fr-FR" baseline="0" dirty="0"/>
                        <a:t>: String</a:t>
                      </a:r>
                    </a:p>
                    <a:p>
                      <a:pPr algn="l"/>
                      <a:r>
                        <a:rPr lang="fr-FR" sz="1400" b="0" i="0" u="none" strike="noStrike" cap="none" baseline="0" dirty="0">
                          <a:solidFill>
                            <a:srgbClr val="000000"/>
                          </a:solidFill>
                          <a:effectLst/>
                          <a:latin typeface="Arial"/>
                          <a:cs typeface="Arial"/>
                          <a:sym typeface="Arial"/>
                        </a:rPr>
                        <a:t>+</a:t>
                      </a:r>
                      <a:r>
                        <a:rPr lang="fr-FR" dirty="0"/>
                        <a:t>a</a:t>
                      </a:r>
                      <a:r>
                        <a:rPr lang="fr-FR" baseline="-25000" dirty="0"/>
                        <a:t>2</a:t>
                      </a:r>
                      <a:r>
                        <a:rPr lang="fr-FR" baseline="0" dirty="0"/>
                        <a:t>: Integer</a:t>
                      </a:r>
                    </a:p>
                  </a:txBody>
                  <a:tcPr/>
                </a:tc>
                <a:extLst>
                  <a:ext uri="{0D108BD9-81ED-4DB2-BD59-A6C34878D82A}">
                    <a16:rowId xmlns:a16="http://schemas.microsoft.com/office/drawing/2014/main" val="1092304995"/>
                  </a:ext>
                </a:extLst>
              </a:tr>
              <a:tr h="574826">
                <a:tc>
                  <a:txBody>
                    <a:bodyPr/>
                    <a:lstStyle/>
                    <a:p>
                      <a:pPr algn="l"/>
                      <a:r>
                        <a:rPr lang="fr-FR" dirty="0"/>
                        <a:t>+op1()</a:t>
                      </a:r>
                    </a:p>
                    <a:p>
                      <a:pPr algn="l"/>
                      <a:r>
                        <a:rPr lang="fr-FR" dirty="0"/>
                        <a:t>+op2():String</a:t>
                      </a:r>
                    </a:p>
                  </a:txBody>
                  <a:tcPr/>
                </a:tc>
                <a:extLst>
                  <a:ext uri="{0D108BD9-81ED-4DB2-BD59-A6C34878D82A}">
                    <a16:rowId xmlns:a16="http://schemas.microsoft.com/office/drawing/2014/main" val="1449250647"/>
                  </a:ext>
                </a:extLst>
              </a:tr>
            </a:tbl>
          </a:graphicData>
        </a:graphic>
      </p:graphicFrame>
      <p:sp>
        <p:nvSpPr>
          <p:cNvPr id="8" name="ZoneTexte 15">
            <a:extLst>
              <a:ext uri="{FF2B5EF4-FFF2-40B4-BE49-F238E27FC236}">
                <a16:creationId xmlns:a16="http://schemas.microsoft.com/office/drawing/2014/main" id="{5BB7D8E8-95A3-B141-A872-80A50B2F79F4}"/>
              </a:ext>
            </a:extLst>
          </p:cNvPr>
          <p:cNvSpPr txBox="1"/>
          <p:nvPr/>
        </p:nvSpPr>
        <p:spPr>
          <a:xfrm>
            <a:off x="1944468" y="2139267"/>
            <a:ext cx="1050288" cy="307777"/>
          </a:xfrm>
          <a:prstGeom prst="rect">
            <a:avLst/>
          </a:prstGeom>
          <a:noFill/>
        </p:spPr>
        <p:txBody>
          <a:bodyPr wrap="none" rtlCol="0">
            <a:spAutoFit/>
          </a:bodyPr>
          <a:lstStyle/>
          <a:p>
            <a:pPr marL="285750" indent="-285750">
              <a:buFont typeface="Wingdings" pitchFamily="2" charset="2"/>
              <a:buChar char="q"/>
            </a:pPr>
            <a:r>
              <a:rPr lang="fr-FR" b="1" dirty="0"/>
              <a:t>Classe</a:t>
            </a:r>
          </a:p>
        </p:txBody>
      </p:sp>
      <p:sp>
        <p:nvSpPr>
          <p:cNvPr id="9" name="ZoneTexte 16">
            <a:extLst>
              <a:ext uri="{FF2B5EF4-FFF2-40B4-BE49-F238E27FC236}">
                <a16:creationId xmlns:a16="http://schemas.microsoft.com/office/drawing/2014/main" id="{2C1227F6-698A-944B-B595-615EE73040F7}"/>
              </a:ext>
            </a:extLst>
          </p:cNvPr>
          <p:cNvSpPr txBox="1"/>
          <p:nvPr/>
        </p:nvSpPr>
        <p:spPr>
          <a:xfrm>
            <a:off x="2014806" y="5154685"/>
            <a:ext cx="1845377" cy="307777"/>
          </a:xfrm>
          <a:prstGeom prst="rect">
            <a:avLst/>
          </a:prstGeom>
          <a:noFill/>
        </p:spPr>
        <p:txBody>
          <a:bodyPr wrap="none" rtlCol="0">
            <a:spAutoFit/>
          </a:bodyPr>
          <a:lstStyle/>
          <a:p>
            <a:pPr marL="285750" indent="-285750">
              <a:buFont typeface="Wingdings" pitchFamily="2" charset="2"/>
              <a:buChar char="q"/>
            </a:pPr>
            <a:r>
              <a:rPr lang="fr-FR" b="1" dirty="0"/>
              <a:t>Classe abstraite</a:t>
            </a:r>
          </a:p>
        </p:txBody>
      </p:sp>
      <p:graphicFrame>
        <p:nvGraphicFramePr>
          <p:cNvPr id="10" name="Tableau 6">
            <a:extLst>
              <a:ext uri="{FF2B5EF4-FFF2-40B4-BE49-F238E27FC236}">
                <a16:creationId xmlns:a16="http://schemas.microsoft.com/office/drawing/2014/main" id="{DA0FB113-0148-754B-AF5F-488FF118F4EC}"/>
              </a:ext>
            </a:extLst>
          </p:cNvPr>
          <p:cNvGraphicFramePr>
            <a:graphicFrameLocks noGrp="1"/>
          </p:cNvGraphicFramePr>
          <p:nvPr>
            <p:extLst>
              <p:ext uri="{D42A27DB-BD31-4B8C-83A1-F6EECF244321}">
                <p14:modId xmlns:p14="http://schemas.microsoft.com/office/powerpoint/2010/main" val="2906998362"/>
              </p:ext>
            </p:extLst>
          </p:nvPr>
        </p:nvGraphicFramePr>
        <p:xfrm>
          <a:off x="7549487" y="5127806"/>
          <a:ext cx="1531817" cy="1371600"/>
        </p:xfrm>
        <a:graphic>
          <a:graphicData uri="http://schemas.openxmlformats.org/drawingml/2006/table">
            <a:tbl>
              <a:tblPr firstRow="1" bandRow="1"/>
              <a:tblGrid>
                <a:gridCol w="1531817">
                  <a:extLst>
                    <a:ext uri="{9D8B030D-6E8A-4147-A177-3AD203B41FA5}">
                      <a16:colId xmlns:a16="http://schemas.microsoft.com/office/drawing/2014/main" val="3976669214"/>
                    </a:ext>
                  </a:extLst>
                </a:gridCol>
              </a:tblGrid>
              <a:tr h="42149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b="0" dirty="0"/>
                        <a:t>&lt;&lt;abstract&gt;&gt;</a:t>
                      </a:r>
                      <a:endParaRPr lang="fr-FR" b="1" i="0" dirty="0"/>
                    </a:p>
                    <a:p>
                      <a:pPr algn="ctr"/>
                      <a:r>
                        <a:rPr lang="fr-FR" b="1" i="1" dirty="0"/>
                        <a:t>A</a:t>
                      </a:r>
                    </a:p>
                  </a:txBody>
                  <a:tcPr/>
                </a:tc>
                <a:extLst>
                  <a:ext uri="{0D108BD9-81ED-4DB2-BD59-A6C34878D82A}">
                    <a16:rowId xmlns:a16="http://schemas.microsoft.com/office/drawing/2014/main" val="1311747863"/>
                  </a:ext>
                </a:extLst>
              </a:tr>
              <a:tr h="247939">
                <a:tc>
                  <a:txBody>
                    <a:bodyPr/>
                    <a:lstStyle/>
                    <a:p>
                      <a:endParaRPr lang="fr-FR" baseline="0" dirty="0"/>
                    </a:p>
                  </a:txBody>
                  <a:tcPr/>
                </a:tc>
                <a:extLst>
                  <a:ext uri="{0D108BD9-81ED-4DB2-BD59-A6C34878D82A}">
                    <a16:rowId xmlns:a16="http://schemas.microsoft.com/office/drawing/2014/main" val="1092304995"/>
                  </a:ext>
                </a:extLst>
              </a:tr>
              <a:tr h="247939">
                <a:tc>
                  <a:txBody>
                    <a:bodyPr/>
                    <a:lstStyle/>
                    <a:p>
                      <a:endParaRPr lang="fr-FR" dirty="0"/>
                    </a:p>
                  </a:txBody>
                  <a:tcPr/>
                </a:tc>
                <a:extLst>
                  <a:ext uri="{0D108BD9-81ED-4DB2-BD59-A6C34878D82A}">
                    <a16:rowId xmlns:a16="http://schemas.microsoft.com/office/drawing/2014/main" val="1449250647"/>
                  </a:ext>
                </a:extLst>
              </a:tr>
            </a:tbl>
          </a:graphicData>
        </a:graphic>
      </p:graphicFrame>
      <p:pic>
        <p:nvPicPr>
          <p:cNvPr id="11" name="Image 23">
            <a:extLst>
              <a:ext uri="{FF2B5EF4-FFF2-40B4-BE49-F238E27FC236}">
                <a16:creationId xmlns:a16="http://schemas.microsoft.com/office/drawing/2014/main" id="{AE9CFFF2-4A80-894A-A97E-112A71F6F220}"/>
              </a:ext>
            </a:extLst>
          </p:cNvPr>
          <p:cNvPicPr>
            <a:picLocks noChangeAspect="1"/>
          </p:cNvPicPr>
          <p:nvPr/>
        </p:nvPicPr>
        <p:blipFill>
          <a:blip r:embed="rId2"/>
          <a:stretch>
            <a:fillRect/>
          </a:stretch>
        </p:blipFill>
        <p:spPr>
          <a:xfrm>
            <a:off x="2893412" y="5621663"/>
            <a:ext cx="2444383" cy="699599"/>
          </a:xfrm>
          <a:prstGeom prst="rect">
            <a:avLst/>
          </a:prstGeom>
        </p:spPr>
      </p:pic>
      <p:pic>
        <p:nvPicPr>
          <p:cNvPr id="12" name="Image 3">
            <a:extLst>
              <a:ext uri="{FF2B5EF4-FFF2-40B4-BE49-F238E27FC236}">
                <a16:creationId xmlns:a16="http://schemas.microsoft.com/office/drawing/2014/main" id="{1FA3AA7E-1E59-4D47-80AC-83A7426A0D53}"/>
              </a:ext>
            </a:extLst>
          </p:cNvPr>
          <p:cNvPicPr>
            <a:picLocks noChangeAspect="1"/>
          </p:cNvPicPr>
          <p:nvPr/>
        </p:nvPicPr>
        <p:blipFill>
          <a:blip r:embed="rId3"/>
          <a:stretch>
            <a:fillRect/>
          </a:stretch>
        </p:blipFill>
        <p:spPr>
          <a:xfrm>
            <a:off x="2513231" y="2606245"/>
            <a:ext cx="3645587" cy="2372687"/>
          </a:xfrm>
          <a:prstGeom prst="rect">
            <a:avLst/>
          </a:prstGeom>
        </p:spPr>
      </p:pic>
    </p:spTree>
    <p:extLst>
      <p:ext uri="{BB962C8B-B14F-4D97-AF65-F5344CB8AC3E}">
        <p14:creationId xmlns:p14="http://schemas.microsoft.com/office/powerpoint/2010/main" val="32058700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latin typeface="Tahoma" panose="020B0604030504040204" pitchFamily="34" charset="0"/>
                <a:ea typeface="Tahoma" panose="020B0604030504040204" pitchFamily="34" charset="0"/>
                <a:cs typeface="Tahoma" panose="020B0604030504040204" pitchFamily="34" charset="0"/>
                <a:sym typeface="Arial"/>
              </a:rPr>
              <a:t>Implémentation en Java</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graphicFrame>
        <p:nvGraphicFramePr>
          <p:cNvPr id="13" name="Tableau 6">
            <a:extLst>
              <a:ext uri="{FF2B5EF4-FFF2-40B4-BE49-F238E27FC236}">
                <a16:creationId xmlns:a16="http://schemas.microsoft.com/office/drawing/2014/main" id="{C4EBF759-9D05-124F-B836-A822A0408CCA}"/>
              </a:ext>
            </a:extLst>
          </p:cNvPr>
          <p:cNvGraphicFramePr>
            <a:graphicFrameLocks noGrp="1"/>
          </p:cNvGraphicFramePr>
          <p:nvPr>
            <p:extLst>
              <p:ext uri="{D42A27DB-BD31-4B8C-83A1-F6EECF244321}">
                <p14:modId xmlns:p14="http://schemas.microsoft.com/office/powerpoint/2010/main" val="327558579"/>
              </p:ext>
            </p:extLst>
          </p:nvPr>
        </p:nvGraphicFramePr>
        <p:xfrm>
          <a:off x="7505111" y="2303514"/>
          <a:ext cx="1531817" cy="1371600"/>
        </p:xfrm>
        <a:graphic>
          <a:graphicData uri="http://schemas.openxmlformats.org/drawingml/2006/table">
            <a:tbl>
              <a:tblPr firstRow="1" bandRow="1"/>
              <a:tblGrid>
                <a:gridCol w="1531817">
                  <a:extLst>
                    <a:ext uri="{9D8B030D-6E8A-4147-A177-3AD203B41FA5}">
                      <a16:colId xmlns:a16="http://schemas.microsoft.com/office/drawing/2014/main" val="3976669214"/>
                    </a:ext>
                  </a:extLst>
                </a:gridCol>
              </a:tblGrid>
              <a:tr h="46017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b="0" dirty="0"/>
                        <a:t>&lt;&lt;interface&gt;&gt;</a:t>
                      </a:r>
                      <a:endParaRPr lang="fr-FR" b="1" i="0" dirty="0"/>
                    </a:p>
                    <a:p>
                      <a:pPr algn="ctr"/>
                      <a:r>
                        <a:rPr lang="fr-FR" b="1" i="1" dirty="0"/>
                        <a:t>A</a:t>
                      </a:r>
                    </a:p>
                  </a:txBody>
                  <a:tcPr/>
                </a:tc>
                <a:extLst>
                  <a:ext uri="{0D108BD9-81ED-4DB2-BD59-A6C34878D82A}">
                    <a16:rowId xmlns:a16="http://schemas.microsoft.com/office/drawing/2014/main" val="1311747863"/>
                  </a:ext>
                </a:extLst>
              </a:tr>
              <a:tr h="270688">
                <a:tc>
                  <a:txBody>
                    <a:bodyPr/>
                    <a:lstStyle/>
                    <a:p>
                      <a:endParaRPr lang="fr-FR" baseline="0" dirty="0"/>
                    </a:p>
                  </a:txBody>
                  <a:tcPr/>
                </a:tc>
                <a:extLst>
                  <a:ext uri="{0D108BD9-81ED-4DB2-BD59-A6C34878D82A}">
                    <a16:rowId xmlns:a16="http://schemas.microsoft.com/office/drawing/2014/main" val="1092304995"/>
                  </a:ext>
                </a:extLst>
              </a:tr>
              <a:tr h="270688">
                <a:tc>
                  <a:txBody>
                    <a:bodyPr/>
                    <a:lstStyle/>
                    <a:p>
                      <a:endParaRPr lang="fr-FR" dirty="0"/>
                    </a:p>
                  </a:txBody>
                  <a:tcPr/>
                </a:tc>
                <a:extLst>
                  <a:ext uri="{0D108BD9-81ED-4DB2-BD59-A6C34878D82A}">
                    <a16:rowId xmlns:a16="http://schemas.microsoft.com/office/drawing/2014/main" val="1449250647"/>
                  </a:ext>
                </a:extLst>
              </a:tr>
            </a:tbl>
          </a:graphicData>
        </a:graphic>
      </p:graphicFrame>
      <p:sp>
        <p:nvSpPr>
          <p:cNvPr id="14" name="ZoneTexte 9">
            <a:extLst>
              <a:ext uri="{FF2B5EF4-FFF2-40B4-BE49-F238E27FC236}">
                <a16:creationId xmlns:a16="http://schemas.microsoft.com/office/drawing/2014/main" id="{EB805852-7116-0C47-B57F-5246AE5FEB60}"/>
              </a:ext>
            </a:extLst>
          </p:cNvPr>
          <p:cNvSpPr txBox="1"/>
          <p:nvPr/>
        </p:nvSpPr>
        <p:spPr>
          <a:xfrm>
            <a:off x="2182422" y="2989314"/>
            <a:ext cx="184731" cy="307777"/>
          </a:xfrm>
          <a:prstGeom prst="rect">
            <a:avLst/>
          </a:prstGeom>
          <a:noFill/>
        </p:spPr>
        <p:txBody>
          <a:bodyPr wrap="none" rtlCol="0">
            <a:spAutoFit/>
          </a:bodyPr>
          <a:lstStyle/>
          <a:p>
            <a:endParaRPr lang="fr-FR" dirty="0"/>
          </a:p>
        </p:txBody>
      </p:sp>
      <p:pic>
        <p:nvPicPr>
          <p:cNvPr id="15" name="Image 8">
            <a:extLst>
              <a:ext uri="{FF2B5EF4-FFF2-40B4-BE49-F238E27FC236}">
                <a16:creationId xmlns:a16="http://schemas.microsoft.com/office/drawing/2014/main" id="{81DC1A7F-A4B4-B44F-951E-3F4AD585BC6F}"/>
              </a:ext>
            </a:extLst>
          </p:cNvPr>
          <p:cNvPicPr>
            <a:picLocks noChangeAspect="1"/>
          </p:cNvPicPr>
          <p:nvPr/>
        </p:nvPicPr>
        <p:blipFill>
          <a:blip r:embed="rId2"/>
          <a:stretch>
            <a:fillRect/>
          </a:stretch>
        </p:blipFill>
        <p:spPr>
          <a:xfrm>
            <a:off x="2792435" y="2710241"/>
            <a:ext cx="2349012" cy="525306"/>
          </a:xfrm>
          <a:prstGeom prst="rect">
            <a:avLst/>
          </a:prstGeom>
        </p:spPr>
      </p:pic>
      <p:graphicFrame>
        <p:nvGraphicFramePr>
          <p:cNvPr id="16" name="Tableau 6">
            <a:extLst>
              <a:ext uri="{FF2B5EF4-FFF2-40B4-BE49-F238E27FC236}">
                <a16:creationId xmlns:a16="http://schemas.microsoft.com/office/drawing/2014/main" id="{5550CC21-6F58-5642-BD94-4123489F380C}"/>
              </a:ext>
            </a:extLst>
          </p:cNvPr>
          <p:cNvGraphicFramePr>
            <a:graphicFrameLocks noGrp="1"/>
          </p:cNvGraphicFramePr>
          <p:nvPr>
            <p:extLst>
              <p:ext uri="{D42A27DB-BD31-4B8C-83A1-F6EECF244321}">
                <p14:modId xmlns:p14="http://schemas.microsoft.com/office/powerpoint/2010/main" val="3985085853"/>
              </p:ext>
            </p:extLst>
          </p:nvPr>
        </p:nvGraphicFramePr>
        <p:xfrm>
          <a:off x="7505111" y="4770041"/>
          <a:ext cx="1531817" cy="1153016"/>
        </p:xfrm>
        <a:graphic>
          <a:graphicData uri="http://schemas.openxmlformats.org/drawingml/2006/table">
            <a:tbl>
              <a:tblPr firstRow="1" bandRow="1"/>
              <a:tblGrid>
                <a:gridCol w="1531817">
                  <a:extLst>
                    <a:ext uri="{9D8B030D-6E8A-4147-A177-3AD203B41FA5}">
                      <a16:colId xmlns:a16="http://schemas.microsoft.com/office/drawing/2014/main" val="3976669214"/>
                    </a:ext>
                  </a:extLst>
                </a:gridCol>
              </a:tblGrid>
              <a:tr h="42149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b="1" i="0" dirty="0"/>
                        <a:t>B</a:t>
                      </a:r>
                    </a:p>
                  </a:txBody>
                  <a:tcPr/>
                </a:tc>
                <a:extLst>
                  <a:ext uri="{0D108BD9-81ED-4DB2-BD59-A6C34878D82A}">
                    <a16:rowId xmlns:a16="http://schemas.microsoft.com/office/drawing/2014/main" val="1311747863"/>
                  </a:ext>
                </a:extLst>
              </a:tr>
              <a:tr h="247939">
                <a:tc>
                  <a:txBody>
                    <a:bodyPr/>
                    <a:lstStyle/>
                    <a:p>
                      <a:endParaRPr lang="fr-FR" baseline="0" dirty="0"/>
                    </a:p>
                  </a:txBody>
                  <a:tcPr/>
                </a:tc>
                <a:extLst>
                  <a:ext uri="{0D108BD9-81ED-4DB2-BD59-A6C34878D82A}">
                    <a16:rowId xmlns:a16="http://schemas.microsoft.com/office/drawing/2014/main" val="1092304995"/>
                  </a:ext>
                </a:extLst>
              </a:tr>
              <a:tr h="247939">
                <a:tc>
                  <a:txBody>
                    <a:bodyPr/>
                    <a:lstStyle/>
                    <a:p>
                      <a:endParaRPr lang="fr-FR" dirty="0"/>
                    </a:p>
                  </a:txBody>
                  <a:tcPr/>
                </a:tc>
                <a:extLst>
                  <a:ext uri="{0D108BD9-81ED-4DB2-BD59-A6C34878D82A}">
                    <a16:rowId xmlns:a16="http://schemas.microsoft.com/office/drawing/2014/main" val="1449250647"/>
                  </a:ext>
                </a:extLst>
              </a:tr>
            </a:tbl>
          </a:graphicData>
        </a:graphic>
      </p:graphicFrame>
      <p:sp>
        <p:nvSpPr>
          <p:cNvPr id="17" name="ZoneTexte 11">
            <a:extLst>
              <a:ext uri="{FF2B5EF4-FFF2-40B4-BE49-F238E27FC236}">
                <a16:creationId xmlns:a16="http://schemas.microsoft.com/office/drawing/2014/main" id="{7CA75909-AAE0-CB4D-860E-5A0C7BA2C21D}"/>
              </a:ext>
            </a:extLst>
          </p:cNvPr>
          <p:cNvSpPr txBox="1"/>
          <p:nvPr/>
        </p:nvSpPr>
        <p:spPr>
          <a:xfrm>
            <a:off x="1573120" y="2430823"/>
            <a:ext cx="1218603" cy="307777"/>
          </a:xfrm>
          <a:prstGeom prst="rect">
            <a:avLst/>
          </a:prstGeom>
          <a:noFill/>
        </p:spPr>
        <p:txBody>
          <a:bodyPr wrap="none" rtlCol="0">
            <a:spAutoFit/>
          </a:bodyPr>
          <a:lstStyle/>
          <a:p>
            <a:pPr marL="285750" indent="-285750">
              <a:buFont typeface="Wingdings" pitchFamily="2" charset="2"/>
              <a:buChar char="q"/>
            </a:pPr>
            <a:r>
              <a:rPr lang="fr-FR" b="1" dirty="0"/>
              <a:t>Interface</a:t>
            </a:r>
          </a:p>
        </p:txBody>
      </p:sp>
      <p:sp>
        <p:nvSpPr>
          <p:cNvPr id="18" name="Triangle 3">
            <a:extLst>
              <a:ext uri="{FF2B5EF4-FFF2-40B4-BE49-F238E27FC236}">
                <a16:creationId xmlns:a16="http://schemas.microsoft.com/office/drawing/2014/main" id="{68C93633-13A8-3041-87D1-1F428F4F3ADA}"/>
              </a:ext>
            </a:extLst>
          </p:cNvPr>
          <p:cNvSpPr/>
          <p:nvPr/>
        </p:nvSpPr>
        <p:spPr>
          <a:xfrm>
            <a:off x="8204588" y="3712471"/>
            <a:ext cx="132862" cy="139509"/>
          </a:xfrm>
          <a:prstGeom prst="triangle">
            <a:avLst/>
          </a:prstGeom>
          <a:no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6">
            <a:extLst>
              <a:ext uri="{FF2B5EF4-FFF2-40B4-BE49-F238E27FC236}">
                <a16:creationId xmlns:a16="http://schemas.microsoft.com/office/drawing/2014/main" id="{27BC52B3-749A-B84E-BEB3-8CA719CFF76B}"/>
              </a:ext>
            </a:extLst>
          </p:cNvPr>
          <p:cNvCxnSpPr>
            <a:stCxn id="18" idx="3"/>
            <a:endCxn id="16" idx="0"/>
          </p:cNvCxnSpPr>
          <p:nvPr/>
        </p:nvCxnSpPr>
        <p:spPr>
          <a:xfrm>
            <a:off x="8271019" y="3851980"/>
            <a:ext cx="0" cy="918061"/>
          </a:xfrm>
          <a:prstGeom prst="line">
            <a:avLst/>
          </a:prstGeom>
          <a:ln>
            <a:solidFill>
              <a:schemeClr val="tx2">
                <a:lumMod val="10000"/>
              </a:schemeClr>
            </a:solidFill>
            <a:prstDash val="dash"/>
          </a:ln>
        </p:spPr>
        <p:style>
          <a:lnRef idx="1">
            <a:schemeClr val="accent1"/>
          </a:lnRef>
          <a:fillRef idx="0">
            <a:schemeClr val="accent1"/>
          </a:fillRef>
          <a:effectRef idx="0">
            <a:schemeClr val="accent1"/>
          </a:effectRef>
          <a:fontRef idx="minor">
            <a:schemeClr val="tx1"/>
          </a:fontRef>
        </p:style>
      </p:cxnSp>
      <p:pic>
        <p:nvPicPr>
          <p:cNvPr id="20" name="Image 10">
            <a:extLst>
              <a:ext uri="{FF2B5EF4-FFF2-40B4-BE49-F238E27FC236}">
                <a16:creationId xmlns:a16="http://schemas.microsoft.com/office/drawing/2014/main" id="{211E42A3-4985-F145-95E5-7E6213C286F1}"/>
              </a:ext>
            </a:extLst>
          </p:cNvPr>
          <p:cNvPicPr>
            <a:picLocks noChangeAspect="1"/>
          </p:cNvPicPr>
          <p:nvPr/>
        </p:nvPicPr>
        <p:blipFill>
          <a:blip r:embed="rId3"/>
          <a:stretch>
            <a:fillRect/>
          </a:stretch>
        </p:blipFill>
        <p:spPr>
          <a:xfrm>
            <a:off x="2791723" y="4375610"/>
            <a:ext cx="3223625" cy="788863"/>
          </a:xfrm>
          <a:prstGeom prst="rect">
            <a:avLst/>
          </a:prstGeom>
        </p:spPr>
      </p:pic>
    </p:spTree>
    <p:extLst>
      <p:ext uri="{BB962C8B-B14F-4D97-AF65-F5344CB8AC3E}">
        <p14:creationId xmlns:p14="http://schemas.microsoft.com/office/powerpoint/2010/main" val="36317358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latin typeface="Tahoma" panose="020B0604030504040204" pitchFamily="34" charset="0"/>
                <a:ea typeface="Tahoma" panose="020B0604030504040204" pitchFamily="34" charset="0"/>
                <a:cs typeface="Tahoma" panose="020B0604030504040204" pitchFamily="34" charset="0"/>
                <a:sym typeface="Arial"/>
              </a:rPr>
              <a:t>Implémentation en Java</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69</a:t>
            </a:fld>
            <a:endParaRPr lang="en-US" dirty="0"/>
          </a:p>
        </p:txBody>
      </p:sp>
      <p:graphicFrame>
        <p:nvGraphicFramePr>
          <p:cNvPr id="12" name="Tableau 6">
            <a:extLst>
              <a:ext uri="{FF2B5EF4-FFF2-40B4-BE49-F238E27FC236}">
                <a16:creationId xmlns:a16="http://schemas.microsoft.com/office/drawing/2014/main" id="{C4EBF759-9D05-124F-B836-A822A0408CCA}"/>
              </a:ext>
            </a:extLst>
          </p:cNvPr>
          <p:cNvGraphicFramePr>
            <a:graphicFrameLocks noGrp="1"/>
          </p:cNvGraphicFramePr>
          <p:nvPr>
            <p:extLst>
              <p:ext uri="{D42A27DB-BD31-4B8C-83A1-F6EECF244321}">
                <p14:modId xmlns:p14="http://schemas.microsoft.com/office/powerpoint/2010/main" val="4277833206"/>
              </p:ext>
            </p:extLst>
          </p:nvPr>
        </p:nvGraphicFramePr>
        <p:xfrm>
          <a:off x="7857808" y="2545522"/>
          <a:ext cx="1531817" cy="1191690"/>
        </p:xfrm>
        <a:graphic>
          <a:graphicData uri="http://schemas.openxmlformats.org/drawingml/2006/table">
            <a:tbl>
              <a:tblPr firstRow="1" bandRow="1"/>
              <a:tblGrid>
                <a:gridCol w="1531817">
                  <a:extLst>
                    <a:ext uri="{9D8B030D-6E8A-4147-A177-3AD203B41FA5}">
                      <a16:colId xmlns:a16="http://schemas.microsoft.com/office/drawing/2014/main" val="3976669214"/>
                    </a:ext>
                  </a:extLst>
                </a:gridCol>
              </a:tblGrid>
              <a:tr h="460170">
                <a:tc>
                  <a:txBody>
                    <a:bodyPr/>
                    <a:lstStyle/>
                    <a:p>
                      <a:pPr algn="ctr"/>
                      <a:r>
                        <a:rPr lang="fr-FR" b="1" i="0" dirty="0"/>
                        <a:t>A</a:t>
                      </a:r>
                    </a:p>
                  </a:txBody>
                  <a:tcPr/>
                </a:tc>
                <a:extLst>
                  <a:ext uri="{0D108BD9-81ED-4DB2-BD59-A6C34878D82A}">
                    <a16:rowId xmlns:a16="http://schemas.microsoft.com/office/drawing/2014/main" val="1311747863"/>
                  </a:ext>
                </a:extLst>
              </a:tr>
              <a:tr h="270688">
                <a:tc>
                  <a:txBody>
                    <a:bodyPr/>
                    <a:lstStyle/>
                    <a:p>
                      <a:endParaRPr lang="fr-FR" baseline="0" dirty="0"/>
                    </a:p>
                  </a:txBody>
                  <a:tcPr/>
                </a:tc>
                <a:extLst>
                  <a:ext uri="{0D108BD9-81ED-4DB2-BD59-A6C34878D82A}">
                    <a16:rowId xmlns:a16="http://schemas.microsoft.com/office/drawing/2014/main" val="1092304995"/>
                  </a:ext>
                </a:extLst>
              </a:tr>
              <a:tr h="270688">
                <a:tc>
                  <a:txBody>
                    <a:bodyPr/>
                    <a:lstStyle/>
                    <a:p>
                      <a:endParaRPr lang="fr-FR" dirty="0"/>
                    </a:p>
                  </a:txBody>
                  <a:tcPr/>
                </a:tc>
                <a:extLst>
                  <a:ext uri="{0D108BD9-81ED-4DB2-BD59-A6C34878D82A}">
                    <a16:rowId xmlns:a16="http://schemas.microsoft.com/office/drawing/2014/main" val="1449250647"/>
                  </a:ext>
                </a:extLst>
              </a:tr>
            </a:tbl>
          </a:graphicData>
        </a:graphic>
      </p:graphicFrame>
      <p:sp>
        <p:nvSpPr>
          <p:cNvPr id="21" name="ZoneTexte 9">
            <a:extLst>
              <a:ext uri="{FF2B5EF4-FFF2-40B4-BE49-F238E27FC236}">
                <a16:creationId xmlns:a16="http://schemas.microsoft.com/office/drawing/2014/main" id="{EB805852-7116-0C47-B57F-5246AE5FEB60}"/>
              </a:ext>
            </a:extLst>
          </p:cNvPr>
          <p:cNvSpPr txBox="1"/>
          <p:nvPr/>
        </p:nvSpPr>
        <p:spPr>
          <a:xfrm>
            <a:off x="2535119" y="2950125"/>
            <a:ext cx="184731" cy="307777"/>
          </a:xfrm>
          <a:prstGeom prst="rect">
            <a:avLst/>
          </a:prstGeom>
          <a:noFill/>
        </p:spPr>
        <p:txBody>
          <a:bodyPr wrap="none" rtlCol="0">
            <a:spAutoFit/>
          </a:bodyPr>
          <a:lstStyle/>
          <a:p>
            <a:endParaRPr lang="fr-FR" dirty="0"/>
          </a:p>
        </p:txBody>
      </p:sp>
      <p:graphicFrame>
        <p:nvGraphicFramePr>
          <p:cNvPr id="22" name="Tableau 6">
            <a:extLst>
              <a:ext uri="{FF2B5EF4-FFF2-40B4-BE49-F238E27FC236}">
                <a16:creationId xmlns:a16="http://schemas.microsoft.com/office/drawing/2014/main" id="{5550CC21-6F58-5642-BD94-4123489F380C}"/>
              </a:ext>
            </a:extLst>
          </p:cNvPr>
          <p:cNvGraphicFramePr>
            <a:graphicFrameLocks noGrp="1"/>
          </p:cNvGraphicFramePr>
          <p:nvPr>
            <p:extLst>
              <p:ext uri="{D42A27DB-BD31-4B8C-83A1-F6EECF244321}">
                <p14:modId xmlns:p14="http://schemas.microsoft.com/office/powerpoint/2010/main" val="83653389"/>
              </p:ext>
            </p:extLst>
          </p:nvPr>
        </p:nvGraphicFramePr>
        <p:xfrm>
          <a:off x="7857809" y="4407388"/>
          <a:ext cx="1531817" cy="1153016"/>
        </p:xfrm>
        <a:graphic>
          <a:graphicData uri="http://schemas.openxmlformats.org/drawingml/2006/table">
            <a:tbl>
              <a:tblPr firstRow="1" bandRow="1"/>
              <a:tblGrid>
                <a:gridCol w="1531817">
                  <a:extLst>
                    <a:ext uri="{9D8B030D-6E8A-4147-A177-3AD203B41FA5}">
                      <a16:colId xmlns:a16="http://schemas.microsoft.com/office/drawing/2014/main" val="3976669214"/>
                    </a:ext>
                  </a:extLst>
                </a:gridCol>
              </a:tblGrid>
              <a:tr h="42149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b="1" i="0" dirty="0"/>
                        <a:t>B</a:t>
                      </a:r>
                    </a:p>
                  </a:txBody>
                  <a:tcPr/>
                </a:tc>
                <a:extLst>
                  <a:ext uri="{0D108BD9-81ED-4DB2-BD59-A6C34878D82A}">
                    <a16:rowId xmlns:a16="http://schemas.microsoft.com/office/drawing/2014/main" val="1311747863"/>
                  </a:ext>
                </a:extLst>
              </a:tr>
              <a:tr h="247939">
                <a:tc>
                  <a:txBody>
                    <a:bodyPr/>
                    <a:lstStyle/>
                    <a:p>
                      <a:endParaRPr lang="fr-FR" baseline="0" dirty="0"/>
                    </a:p>
                  </a:txBody>
                  <a:tcPr/>
                </a:tc>
                <a:extLst>
                  <a:ext uri="{0D108BD9-81ED-4DB2-BD59-A6C34878D82A}">
                    <a16:rowId xmlns:a16="http://schemas.microsoft.com/office/drawing/2014/main" val="1092304995"/>
                  </a:ext>
                </a:extLst>
              </a:tr>
              <a:tr h="247939">
                <a:tc>
                  <a:txBody>
                    <a:bodyPr/>
                    <a:lstStyle/>
                    <a:p>
                      <a:endParaRPr lang="fr-FR" dirty="0"/>
                    </a:p>
                  </a:txBody>
                  <a:tcPr/>
                </a:tc>
                <a:extLst>
                  <a:ext uri="{0D108BD9-81ED-4DB2-BD59-A6C34878D82A}">
                    <a16:rowId xmlns:a16="http://schemas.microsoft.com/office/drawing/2014/main" val="1449250647"/>
                  </a:ext>
                </a:extLst>
              </a:tr>
            </a:tbl>
          </a:graphicData>
        </a:graphic>
      </p:graphicFrame>
      <p:sp>
        <p:nvSpPr>
          <p:cNvPr id="23" name="ZoneTexte 11">
            <a:extLst>
              <a:ext uri="{FF2B5EF4-FFF2-40B4-BE49-F238E27FC236}">
                <a16:creationId xmlns:a16="http://schemas.microsoft.com/office/drawing/2014/main" id="{7CA75909-AAE0-CB4D-860E-5A0C7BA2C21D}"/>
              </a:ext>
            </a:extLst>
          </p:cNvPr>
          <p:cNvSpPr txBox="1"/>
          <p:nvPr/>
        </p:nvSpPr>
        <p:spPr>
          <a:xfrm>
            <a:off x="1925817" y="2391634"/>
            <a:ext cx="1189749" cy="307777"/>
          </a:xfrm>
          <a:prstGeom prst="rect">
            <a:avLst/>
          </a:prstGeom>
          <a:noFill/>
        </p:spPr>
        <p:txBody>
          <a:bodyPr wrap="none" rtlCol="0">
            <a:spAutoFit/>
          </a:bodyPr>
          <a:lstStyle/>
          <a:p>
            <a:pPr marL="285750" indent="-285750">
              <a:buFont typeface="Wingdings" pitchFamily="2" charset="2"/>
              <a:buChar char="q"/>
            </a:pPr>
            <a:r>
              <a:rPr lang="fr-FR" b="1" dirty="0"/>
              <a:t>Héritage</a:t>
            </a:r>
          </a:p>
        </p:txBody>
      </p:sp>
      <p:sp>
        <p:nvSpPr>
          <p:cNvPr id="24" name="Triangle 3">
            <a:extLst>
              <a:ext uri="{FF2B5EF4-FFF2-40B4-BE49-F238E27FC236}">
                <a16:creationId xmlns:a16="http://schemas.microsoft.com/office/drawing/2014/main" id="{68C93633-13A8-3041-87D1-1F428F4F3ADA}"/>
              </a:ext>
            </a:extLst>
          </p:cNvPr>
          <p:cNvSpPr/>
          <p:nvPr/>
        </p:nvSpPr>
        <p:spPr>
          <a:xfrm>
            <a:off x="8557285" y="3673282"/>
            <a:ext cx="132862" cy="139509"/>
          </a:xfrm>
          <a:prstGeom prst="triangle">
            <a:avLst/>
          </a:prstGeom>
          <a:no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5" name="Connecteur droit 6">
            <a:extLst>
              <a:ext uri="{FF2B5EF4-FFF2-40B4-BE49-F238E27FC236}">
                <a16:creationId xmlns:a16="http://schemas.microsoft.com/office/drawing/2014/main" id="{27BC52B3-749A-B84E-BEB3-8CA719CFF76B}"/>
              </a:ext>
            </a:extLst>
          </p:cNvPr>
          <p:cNvCxnSpPr>
            <a:stCxn id="24" idx="3"/>
            <a:endCxn id="22" idx="0"/>
          </p:cNvCxnSpPr>
          <p:nvPr/>
        </p:nvCxnSpPr>
        <p:spPr>
          <a:xfrm>
            <a:off x="8623716" y="3812791"/>
            <a:ext cx="1" cy="594597"/>
          </a:xfrm>
          <a:prstGeom prst="line">
            <a:avLst/>
          </a:prstGeom>
          <a:ln w="12700">
            <a:solidFill>
              <a:schemeClr val="tx2">
                <a:lumMod val="10000"/>
              </a:schemeClr>
            </a:solidFill>
            <a:prstDash val="solid"/>
          </a:ln>
        </p:spPr>
        <p:style>
          <a:lnRef idx="1">
            <a:schemeClr val="accent1"/>
          </a:lnRef>
          <a:fillRef idx="0">
            <a:schemeClr val="accent1"/>
          </a:fillRef>
          <a:effectRef idx="0">
            <a:schemeClr val="accent1"/>
          </a:effectRef>
          <a:fontRef idx="minor">
            <a:schemeClr val="tx1"/>
          </a:fontRef>
        </p:style>
      </p:cxnSp>
      <p:pic>
        <p:nvPicPr>
          <p:cNvPr id="26" name="Image 4">
            <a:extLst>
              <a:ext uri="{FF2B5EF4-FFF2-40B4-BE49-F238E27FC236}">
                <a16:creationId xmlns:a16="http://schemas.microsoft.com/office/drawing/2014/main" id="{DDDD1462-8763-CF47-B2D4-489C0687FA8D}"/>
              </a:ext>
            </a:extLst>
          </p:cNvPr>
          <p:cNvPicPr>
            <a:picLocks noChangeAspect="1"/>
          </p:cNvPicPr>
          <p:nvPr/>
        </p:nvPicPr>
        <p:blipFill>
          <a:blip r:embed="rId2"/>
          <a:stretch>
            <a:fillRect/>
          </a:stretch>
        </p:blipFill>
        <p:spPr>
          <a:xfrm>
            <a:off x="2105688" y="4389360"/>
            <a:ext cx="4767873" cy="1189241"/>
          </a:xfrm>
          <a:prstGeom prst="rect">
            <a:avLst/>
          </a:prstGeom>
        </p:spPr>
      </p:pic>
      <p:pic>
        <p:nvPicPr>
          <p:cNvPr id="27" name="Image 13">
            <a:extLst>
              <a:ext uri="{FF2B5EF4-FFF2-40B4-BE49-F238E27FC236}">
                <a16:creationId xmlns:a16="http://schemas.microsoft.com/office/drawing/2014/main" id="{9E93323B-89F8-2C49-84B0-F92B4922F4C3}"/>
              </a:ext>
            </a:extLst>
          </p:cNvPr>
          <p:cNvPicPr>
            <a:picLocks noChangeAspect="1"/>
          </p:cNvPicPr>
          <p:nvPr/>
        </p:nvPicPr>
        <p:blipFill>
          <a:blip r:embed="rId3"/>
          <a:stretch>
            <a:fillRect/>
          </a:stretch>
        </p:blipFill>
        <p:spPr>
          <a:xfrm>
            <a:off x="2138171" y="2894856"/>
            <a:ext cx="4345841" cy="1113808"/>
          </a:xfrm>
          <a:prstGeom prst="rect">
            <a:avLst/>
          </a:prstGeom>
        </p:spPr>
      </p:pic>
    </p:spTree>
    <p:extLst>
      <p:ext uri="{BB962C8B-B14F-4D97-AF65-F5344CB8AC3E}">
        <p14:creationId xmlns:p14="http://schemas.microsoft.com/office/powerpoint/2010/main" val="1290541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Diagramme de classes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Google Shape;94;p13"/>
          <p:cNvSpPr txBox="1"/>
          <p:nvPr/>
        </p:nvSpPr>
        <p:spPr>
          <a:xfrm>
            <a:off x="1494799" y="2402054"/>
            <a:ext cx="7824617" cy="3554083"/>
          </a:xfrm>
          <a:prstGeom prst="rect">
            <a:avLst/>
          </a:prstGeom>
          <a:noFill/>
          <a:ln>
            <a:noFill/>
          </a:ln>
        </p:spPr>
        <p:txBody>
          <a:bodyPr spcFirstLastPara="1" wrap="square" lIns="91425" tIns="91425" rIns="91425" bIns="91425" anchor="t" anchorCtr="0">
            <a:noAutofit/>
          </a:bodyPr>
          <a:lstStyle/>
          <a:p>
            <a:pPr marL="285750" indent="-285750" algn="just">
              <a:spcBef>
                <a:spcPts val="600"/>
              </a:spcBef>
              <a:buClr>
                <a:schemeClr val="dk1"/>
              </a:buClr>
              <a:buSzPts val="1100"/>
              <a:buFont typeface="Wingdings" pitchFamily="2" charset="2"/>
              <a:buChar char="q"/>
            </a:pPr>
            <a:r>
              <a:rPr lang="fr-FR" sz="2000" dirty="0">
                <a:solidFill>
                  <a:schemeClr val="tx2">
                    <a:lumMod val="10000"/>
                  </a:schemeClr>
                </a:solidFill>
                <a:latin typeface="Tahoma" panose="020B0604030504040204" pitchFamily="34" charset="0"/>
                <a:ea typeface="Tahoma" panose="020B0604030504040204" pitchFamily="34" charset="0"/>
                <a:cs typeface="Tahoma" panose="020B0604030504040204" pitchFamily="34" charset="0"/>
              </a:rPr>
              <a:t>La construction du diagramme de classes constitue l’objectif de tous processus de modélisation « objet ». </a:t>
            </a:r>
          </a:p>
          <a:p>
            <a:pPr marL="285750" indent="-285750" algn="just">
              <a:spcBef>
                <a:spcPts val="600"/>
              </a:spcBef>
              <a:buClr>
                <a:schemeClr val="dk1"/>
              </a:buClr>
              <a:buSzPts val="1100"/>
              <a:buFont typeface="Wingdings" pitchFamily="2" charset="2"/>
              <a:buChar char="q"/>
            </a:pPr>
            <a:endParaRPr lang="fr-FR" sz="2000" dirty="0">
              <a:solidFill>
                <a:schemeClr val="tx2">
                  <a:lumMod val="10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gn="just">
              <a:spcBef>
                <a:spcPts val="600"/>
              </a:spcBef>
              <a:buClr>
                <a:schemeClr val="dk1"/>
              </a:buClr>
              <a:buSzPts val="1100"/>
              <a:buFont typeface="Wingdings" pitchFamily="2" charset="2"/>
              <a:buChar char="q"/>
            </a:pPr>
            <a:r>
              <a:rPr lang="fr-FR" sz="2000" dirty="0">
                <a:solidFill>
                  <a:schemeClr val="tx2">
                    <a:lumMod val="10000"/>
                  </a:schemeClr>
                </a:solidFill>
                <a:latin typeface="Tahoma" panose="020B0604030504040204" pitchFamily="34" charset="0"/>
                <a:ea typeface="Tahoma" panose="020B0604030504040204" pitchFamily="34" charset="0"/>
                <a:cs typeface="Tahoma" panose="020B0604030504040204" pitchFamily="34" charset="0"/>
              </a:rPr>
              <a:t>Le système est composé d'objets qui interagissent entre eux et avec les acteurs pour réaliser ces cas d'utilisation.</a:t>
            </a:r>
          </a:p>
          <a:p>
            <a:pPr algn="just">
              <a:spcBef>
                <a:spcPts val="600"/>
              </a:spcBef>
              <a:buClr>
                <a:schemeClr val="dk1"/>
              </a:buClr>
              <a:buSzPts val="1100"/>
            </a:pPr>
            <a:r>
              <a:rPr lang="fr-FR" sz="2000" dirty="0">
                <a:solidFill>
                  <a:schemeClr val="tx2">
                    <a:lumMod val="10000"/>
                  </a:schemeClr>
                </a:solidFill>
                <a:latin typeface="Tahoma" panose="020B0604030504040204" pitchFamily="34" charset="0"/>
                <a:ea typeface="Tahoma" panose="020B0604030504040204" pitchFamily="34" charset="0"/>
                <a:cs typeface="Tahoma" panose="020B0604030504040204" pitchFamily="34" charset="0"/>
              </a:rPr>
              <a:t> </a:t>
            </a:r>
          </a:p>
          <a:p>
            <a:pPr marL="285750" indent="-285750" algn="just">
              <a:spcBef>
                <a:spcPts val="600"/>
              </a:spcBef>
              <a:buClr>
                <a:schemeClr val="dk1"/>
              </a:buClr>
              <a:buSzPts val="1100"/>
              <a:buFont typeface="Wingdings" pitchFamily="2" charset="2"/>
              <a:buChar char="q"/>
            </a:pPr>
            <a:r>
              <a:rPr lang="fr-FR" sz="2000" dirty="0">
                <a:solidFill>
                  <a:schemeClr val="tx2">
                    <a:lumMod val="10000"/>
                  </a:schemeClr>
                </a:solidFill>
                <a:latin typeface="Tahoma" panose="020B0604030504040204" pitchFamily="34" charset="0"/>
                <a:ea typeface="Tahoma" panose="020B0604030504040204" pitchFamily="34" charset="0"/>
                <a:cs typeface="Tahoma" panose="020B0604030504040204" pitchFamily="34" charset="0"/>
              </a:rPr>
              <a:t>Les diagrammes de classes permettent de spécifier la structure et les liens entre les objets dont le système est composé.</a:t>
            </a:r>
          </a:p>
          <a:p>
            <a:pPr marL="285750" indent="-285750" algn="just">
              <a:spcBef>
                <a:spcPts val="600"/>
              </a:spcBef>
              <a:buClr>
                <a:schemeClr val="dk1"/>
              </a:buClr>
              <a:buSzPts val="1100"/>
              <a:buFont typeface="Wingdings" pitchFamily="2" charset="2"/>
              <a:buChar char="q"/>
            </a:pPr>
            <a:endParaRPr lang="fr-FR" sz="1800" dirty="0">
              <a:solidFill>
                <a:schemeClr val="tx2">
                  <a:lumMod val="10000"/>
                </a:schemeClr>
              </a:solidFill>
              <a:latin typeface="Lato"/>
            </a:endParaRPr>
          </a:p>
          <a:p>
            <a:pPr algn="just">
              <a:spcBef>
                <a:spcPts val="600"/>
              </a:spcBef>
              <a:buClr>
                <a:schemeClr val="dk1"/>
              </a:buClr>
              <a:buSzPts val="1100"/>
            </a:pPr>
            <a:endParaRPr lang="fr-FR" sz="1800" dirty="0">
              <a:solidFill>
                <a:schemeClr val="tx2">
                  <a:lumMod val="10000"/>
                </a:schemeClr>
              </a:solidFill>
              <a:latin typeface="Lato"/>
            </a:endParaRPr>
          </a:p>
          <a:p>
            <a:pPr marL="285750" indent="-285750" algn="just">
              <a:spcBef>
                <a:spcPts val="600"/>
              </a:spcBef>
              <a:buClr>
                <a:schemeClr val="dk1"/>
              </a:buClr>
              <a:buSzPts val="1100"/>
              <a:buFont typeface="Wingdings" pitchFamily="2" charset="2"/>
              <a:buChar char="q"/>
            </a:pPr>
            <a:endParaRPr lang="fr-FR" sz="2000" dirty="0"/>
          </a:p>
          <a:p>
            <a:pPr marL="285750" indent="-285750" algn="just">
              <a:spcBef>
                <a:spcPts val="600"/>
              </a:spcBef>
              <a:buClr>
                <a:schemeClr val="dk1"/>
              </a:buClr>
              <a:buSzPts val="1100"/>
              <a:buFont typeface="Wingdings" pitchFamily="2" charset="2"/>
              <a:buChar char="q"/>
            </a:pPr>
            <a:endParaRPr lang="fr-FR" sz="2000" dirty="0">
              <a:solidFill>
                <a:schemeClr val="tx2">
                  <a:lumMod val="10000"/>
                </a:schemeClr>
              </a:solidFill>
              <a:latin typeface="Lato"/>
            </a:endParaRPr>
          </a:p>
          <a:p>
            <a:pPr algn="just">
              <a:spcBef>
                <a:spcPts val="600"/>
              </a:spcBef>
              <a:buClr>
                <a:schemeClr val="dk1"/>
              </a:buClr>
              <a:buSzPts val="1100"/>
            </a:pPr>
            <a:endParaRPr lang="fr-FR" sz="2000" dirty="0">
              <a:solidFill>
                <a:schemeClr val="tx2">
                  <a:lumMod val="10000"/>
                </a:schemeClr>
              </a:solidFill>
              <a:latin typeface="Lato"/>
            </a:endParaRPr>
          </a:p>
          <a:p>
            <a:pPr lvl="0" algn="just">
              <a:spcBef>
                <a:spcPts val="600"/>
              </a:spcBef>
              <a:buClr>
                <a:schemeClr val="dk1"/>
              </a:buClr>
              <a:buSzPts val="1100"/>
            </a:pPr>
            <a:endParaRPr sz="1600" b="1" i="1" dirty="0">
              <a:solidFill>
                <a:schemeClr val="dk1"/>
              </a:solidFill>
              <a:latin typeface="Lato"/>
              <a:ea typeface="Lato"/>
              <a:cs typeface="Lato"/>
              <a:sym typeface="Lato"/>
            </a:endParaRPr>
          </a:p>
        </p:txBody>
      </p:sp>
    </p:spTree>
    <p:extLst>
      <p:ext uri="{BB962C8B-B14F-4D97-AF65-F5344CB8AC3E}">
        <p14:creationId xmlns:p14="http://schemas.microsoft.com/office/powerpoint/2010/main" val="39577578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latin typeface="Tahoma" panose="020B0604030504040204" pitchFamily="34" charset="0"/>
                <a:ea typeface="Tahoma" panose="020B0604030504040204" pitchFamily="34" charset="0"/>
                <a:cs typeface="Tahoma" panose="020B0604030504040204" pitchFamily="34" charset="0"/>
                <a:sym typeface="Arial"/>
              </a:rPr>
              <a:t>Implémentation en Java</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graphicFrame>
        <p:nvGraphicFramePr>
          <p:cNvPr id="4" name="Tableau 6">
            <a:extLst>
              <a:ext uri="{FF2B5EF4-FFF2-40B4-BE49-F238E27FC236}">
                <a16:creationId xmlns:a16="http://schemas.microsoft.com/office/drawing/2014/main" id="{C4EBF759-9D05-124F-B836-A822A0408CCA}"/>
              </a:ext>
            </a:extLst>
          </p:cNvPr>
          <p:cNvGraphicFramePr>
            <a:graphicFrameLocks noGrp="1"/>
          </p:cNvGraphicFramePr>
          <p:nvPr>
            <p:extLst>
              <p:ext uri="{D42A27DB-BD31-4B8C-83A1-F6EECF244321}">
                <p14:modId xmlns:p14="http://schemas.microsoft.com/office/powerpoint/2010/main" val="408236872"/>
              </p:ext>
            </p:extLst>
          </p:nvPr>
        </p:nvGraphicFramePr>
        <p:xfrm>
          <a:off x="2666160" y="2685868"/>
          <a:ext cx="1359873" cy="1097280"/>
        </p:xfrm>
        <a:graphic>
          <a:graphicData uri="http://schemas.openxmlformats.org/drawingml/2006/table">
            <a:tbl>
              <a:tblPr firstRow="1" bandRow="1"/>
              <a:tblGrid>
                <a:gridCol w="1359873">
                  <a:extLst>
                    <a:ext uri="{9D8B030D-6E8A-4147-A177-3AD203B41FA5}">
                      <a16:colId xmlns:a16="http://schemas.microsoft.com/office/drawing/2014/main" val="3976669214"/>
                    </a:ext>
                  </a:extLst>
                </a:gridCol>
              </a:tblGrid>
              <a:tr h="270117">
                <a:tc>
                  <a:txBody>
                    <a:bodyPr/>
                    <a:lstStyle/>
                    <a:p>
                      <a:pPr algn="ctr"/>
                      <a:r>
                        <a:rPr lang="fr-FR" b="1" i="0" dirty="0"/>
                        <a:t>A</a:t>
                      </a:r>
                    </a:p>
                  </a:txBody>
                  <a:tcPr/>
                </a:tc>
                <a:extLst>
                  <a:ext uri="{0D108BD9-81ED-4DB2-BD59-A6C34878D82A}">
                    <a16:rowId xmlns:a16="http://schemas.microsoft.com/office/drawing/2014/main" val="1311747863"/>
                  </a:ext>
                </a:extLst>
              </a:tr>
              <a:tr h="224449">
                <a:tc>
                  <a:txBody>
                    <a:bodyPr/>
                    <a:lstStyle/>
                    <a:p>
                      <a:endParaRPr lang="fr-FR" baseline="0" dirty="0"/>
                    </a:p>
                  </a:txBody>
                  <a:tcPr/>
                </a:tc>
                <a:extLst>
                  <a:ext uri="{0D108BD9-81ED-4DB2-BD59-A6C34878D82A}">
                    <a16:rowId xmlns:a16="http://schemas.microsoft.com/office/drawing/2014/main" val="1092304995"/>
                  </a:ext>
                </a:extLst>
              </a:tr>
              <a:tr h="224449">
                <a:tc>
                  <a:txBody>
                    <a:bodyPr/>
                    <a:lstStyle/>
                    <a:p>
                      <a:endParaRPr lang="fr-FR" dirty="0"/>
                    </a:p>
                  </a:txBody>
                  <a:tcPr/>
                </a:tc>
                <a:extLst>
                  <a:ext uri="{0D108BD9-81ED-4DB2-BD59-A6C34878D82A}">
                    <a16:rowId xmlns:a16="http://schemas.microsoft.com/office/drawing/2014/main" val="1449250647"/>
                  </a:ext>
                </a:extLst>
              </a:tr>
            </a:tbl>
          </a:graphicData>
        </a:graphic>
      </p:graphicFrame>
      <p:sp>
        <p:nvSpPr>
          <p:cNvPr id="6" name="ZoneTexte 9">
            <a:extLst>
              <a:ext uri="{FF2B5EF4-FFF2-40B4-BE49-F238E27FC236}">
                <a16:creationId xmlns:a16="http://schemas.microsoft.com/office/drawing/2014/main" id="{EB805852-7116-0C47-B57F-5246AE5FEB60}"/>
              </a:ext>
            </a:extLst>
          </p:cNvPr>
          <p:cNvSpPr txBox="1"/>
          <p:nvPr/>
        </p:nvSpPr>
        <p:spPr>
          <a:xfrm>
            <a:off x="2848628" y="2685869"/>
            <a:ext cx="184731" cy="307777"/>
          </a:xfrm>
          <a:prstGeom prst="rect">
            <a:avLst/>
          </a:prstGeom>
          <a:noFill/>
        </p:spPr>
        <p:txBody>
          <a:bodyPr wrap="none" rtlCol="0">
            <a:spAutoFit/>
          </a:bodyPr>
          <a:lstStyle/>
          <a:p>
            <a:endParaRPr lang="fr-FR" dirty="0"/>
          </a:p>
        </p:txBody>
      </p:sp>
      <p:graphicFrame>
        <p:nvGraphicFramePr>
          <p:cNvPr id="7" name="Tableau 6">
            <a:extLst>
              <a:ext uri="{FF2B5EF4-FFF2-40B4-BE49-F238E27FC236}">
                <a16:creationId xmlns:a16="http://schemas.microsoft.com/office/drawing/2014/main" id="{5550CC21-6F58-5642-BD94-4123489F380C}"/>
              </a:ext>
            </a:extLst>
          </p:cNvPr>
          <p:cNvGraphicFramePr>
            <a:graphicFrameLocks noGrp="1"/>
          </p:cNvGraphicFramePr>
          <p:nvPr>
            <p:extLst>
              <p:ext uri="{D42A27DB-BD31-4B8C-83A1-F6EECF244321}">
                <p14:modId xmlns:p14="http://schemas.microsoft.com/office/powerpoint/2010/main" val="3492211163"/>
              </p:ext>
            </p:extLst>
          </p:nvPr>
        </p:nvGraphicFramePr>
        <p:xfrm>
          <a:off x="7493251" y="2654130"/>
          <a:ext cx="1489607" cy="1099795"/>
        </p:xfrm>
        <a:graphic>
          <a:graphicData uri="http://schemas.openxmlformats.org/drawingml/2006/table">
            <a:tbl>
              <a:tblPr firstRow="1" bandRow="1"/>
              <a:tblGrid>
                <a:gridCol w="1489607">
                  <a:extLst>
                    <a:ext uri="{9D8B030D-6E8A-4147-A177-3AD203B41FA5}">
                      <a16:colId xmlns:a16="http://schemas.microsoft.com/office/drawing/2014/main" val="3976669214"/>
                    </a:ext>
                  </a:extLst>
                </a:gridCol>
              </a:tblGrid>
              <a:tr h="36827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b="1" i="0" dirty="0"/>
                        <a:t>B</a:t>
                      </a:r>
                    </a:p>
                  </a:txBody>
                  <a:tcPr/>
                </a:tc>
                <a:extLst>
                  <a:ext uri="{0D108BD9-81ED-4DB2-BD59-A6C34878D82A}">
                    <a16:rowId xmlns:a16="http://schemas.microsoft.com/office/drawing/2014/main" val="1311747863"/>
                  </a:ext>
                </a:extLst>
              </a:tr>
              <a:tr h="270790">
                <a:tc>
                  <a:txBody>
                    <a:bodyPr/>
                    <a:lstStyle/>
                    <a:p>
                      <a:endParaRPr lang="fr-FR" baseline="0" dirty="0"/>
                    </a:p>
                  </a:txBody>
                  <a:tcPr/>
                </a:tc>
                <a:extLst>
                  <a:ext uri="{0D108BD9-81ED-4DB2-BD59-A6C34878D82A}">
                    <a16:rowId xmlns:a16="http://schemas.microsoft.com/office/drawing/2014/main" val="1092304995"/>
                  </a:ext>
                </a:extLst>
              </a:tr>
              <a:tr h="270790">
                <a:tc>
                  <a:txBody>
                    <a:bodyPr/>
                    <a:lstStyle/>
                    <a:p>
                      <a:endParaRPr lang="fr-FR" dirty="0"/>
                    </a:p>
                  </a:txBody>
                  <a:tcPr/>
                </a:tc>
                <a:extLst>
                  <a:ext uri="{0D108BD9-81ED-4DB2-BD59-A6C34878D82A}">
                    <a16:rowId xmlns:a16="http://schemas.microsoft.com/office/drawing/2014/main" val="1449250647"/>
                  </a:ext>
                </a:extLst>
              </a:tr>
            </a:tbl>
          </a:graphicData>
        </a:graphic>
      </p:graphicFrame>
      <p:sp>
        <p:nvSpPr>
          <p:cNvPr id="8" name="ZoneTexte 11">
            <a:extLst>
              <a:ext uri="{FF2B5EF4-FFF2-40B4-BE49-F238E27FC236}">
                <a16:creationId xmlns:a16="http://schemas.microsoft.com/office/drawing/2014/main" id="{7CA75909-AAE0-CB4D-860E-5A0C7BA2C21D}"/>
              </a:ext>
            </a:extLst>
          </p:cNvPr>
          <p:cNvSpPr txBox="1"/>
          <p:nvPr/>
        </p:nvSpPr>
        <p:spPr>
          <a:xfrm>
            <a:off x="2239326" y="2127378"/>
            <a:ext cx="3573414" cy="307777"/>
          </a:xfrm>
          <a:prstGeom prst="rect">
            <a:avLst/>
          </a:prstGeom>
          <a:noFill/>
        </p:spPr>
        <p:txBody>
          <a:bodyPr wrap="none" rtlCol="0">
            <a:spAutoFit/>
          </a:bodyPr>
          <a:lstStyle/>
          <a:p>
            <a:pPr marL="285750" indent="-285750">
              <a:buFont typeface="Wingdings" pitchFamily="2" charset="2"/>
              <a:buChar char="q"/>
            </a:pPr>
            <a:r>
              <a:rPr lang="fr-FR" b="1" dirty="0"/>
              <a:t>Association bidirectionnelle 1 vers 1</a:t>
            </a:r>
          </a:p>
        </p:txBody>
      </p:sp>
      <p:cxnSp>
        <p:nvCxnSpPr>
          <p:cNvPr id="9" name="Connecteur droit 4">
            <a:extLst>
              <a:ext uri="{FF2B5EF4-FFF2-40B4-BE49-F238E27FC236}">
                <a16:creationId xmlns:a16="http://schemas.microsoft.com/office/drawing/2014/main" id="{96E0B71D-560C-4344-BE22-3E3D653EA6A5}"/>
              </a:ext>
            </a:extLst>
          </p:cNvPr>
          <p:cNvCxnSpPr>
            <a:cxnSpLocks/>
            <a:stCxn id="4" idx="3"/>
            <a:endCxn id="7" idx="1"/>
          </p:cNvCxnSpPr>
          <p:nvPr/>
        </p:nvCxnSpPr>
        <p:spPr>
          <a:xfrm flipV="1">
            <a:off x="4026033" y="3204027"/>
            <a:ext cx="3467218" cy="30481"/>
          </a:xfrm>
          <a:prstGeom prst="line">
            <a:avLst/>
          </a:prstGeom>
          <a:ln w="127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ZoneTexte 13">
            <a:extLst>
              <a:ext uri="{FF2B5EF4-FFF2-40B4-BE49-F238E27FC236}">
                <a16:creationId xmlns:a16="http://schemas.microsoft.com/office/drawing/2014/main" id="{4BD13245-08BB-174B-8F17-7583B8FF0E73}"/>
              </a:ext>
            </a:extLst>
          </p:cNvPr>
          <p:cNvSpPr txBox="1"/>
          <p:nvPr/>
        </p:nvSpPr>
        <p:spPr>
          <a:xfrm>
            <a:off x="4026033" y="3220270"/>
            <a:ext cx="603050" cy="307777"/>
          </a:xfrm>
          <a:prstGeom prst="rect">
            <a:avLst/>
          </a:prstGeom>
          <a:noFill/>
        </p:spPr>
        <p:txBody>
          <a:bodyPr wrap="none" rtlCol="0">
            <a:spAutoFit/>
          </a:bodyPr>
          <a:lstStyle/>
          <a:p>
            <a:r>
              <a:rPr lang="fr-FR" dirty="0" err="1"/>
              <a:t>roleA</a:t>
            </a:r>
            <a:endParaRPr lang="fr-FR" dirty="0"/>
          </a:p>
        </p:txBody>
      </p:sp>
      <p:sp>
        <p:nvSpPr>
          <p:cNvPr id="11" name="ZoneTexte 19">
            <a:extLst>
              <a:ext uri="{FF2B5EF4-FFF2-40B4-BE49-F238E27FC236}">
                <a16:creationId xmlns:a16="http://schemas.microsoft.com/office/drawing/2014/main" id="{AA6E3C88-2D7E-6F49-BC55-2459869EB40B}"/>
              </a:ext>
            </a:extLst>
          </p:cNvPr>
          <p:cNvSpPr txBox="1"/>
          <p:nvPr/>
        </p:nvSpPr>
        <p:spPr>
          <a:xfrm>
            <a:off x="6890201" y="3220270"/>
            <a:ext cx="603050" cy="307777"/>
          </a:xfrm>
          <a:prstGeom prst="rect">
            <a:avLst/>
          </a:prstGeom>
          <a:noFill/>
        </p:spPr>
        <p:txBody>
          <a:bodyPr wrap="none" rtlCol="0">
            <a:spAutoFit/>
          </a:bodyPr>
          <a:lstStyle/>
          <a:p>
            <a:r>
              <a:rPr lang="fr-FR" dirty="0" err="1"/>
              <a:t>roleB</a:t>
            </a:r>
            <a:endParaRPr lang="fr-FR" dirty="0"/>
          </a:p>
        </p:txBody>
      </p:sp>
      <p:sp>
        <p:nvSpPr>
          <p:cNvPr id="12" name="ZoneTexte 20">
            <a:extLst>
              <a:ext uri="{FF2B5EF4-FFF2-40B4-BE49-F238E27FC236}">
                <a16:creationId xmlns:a16="http://schemas.microsoft.com/office/drawing/2014/main" id="{73356028-6859-0548-AEFE-83A345174888}"/>
              </a:ext>
            </a:extLst>
          </p:cNvPr>
          <p:cNvSpPr txBox="1"/>
          <p:nvPr/>
        </p:nvSpPr>
        <p:spPr>
          <a:xfrm>
            <a:off x="4142827" y="2796689"/>
            <a:ext cx="284052" cy="307777"/>
          </a:xfrm>
          <a:prstGeom prst="rect">
            <a:avLst/>
          </a:prstGeom>
          <a:noFill/>
        </p:spPr>
        <p:txBody>
          <a:bodyPr wrap="none" rtlCol="0">
            <a:spAutoFit/>
          </a:bodyPr>
          <a:lstStyle/>
          <a:p>
            <a:r>
              <a:rPr lang="fr-FR" dirty="0"/>
              <a:t>1</a:t>
            </a:r>
          </a:p>
        </p:txBody>
      </p:sp>
      <p:sp>
        <p:nvSpPr>
          <p:cNvPr id="13" name="ZoneTexte 21">
            <a:extLst>
              <a:ext uri="{FF2B5EF4-FFF2-40B4-BE49-F238E27FC236}">
                <a16:creationId xmlns:a16="http://schemas.microsoft.com/office/drawing/2014/main" id="{89929035-C679-6C44-BCCD-C084EA6FD18A}"/>
              </a:ext>
            </a:extLst>
          </p:cNvPr>
          <p:cNvSpPr txBox="1"/>
          <p:nvPr/>
        </p:nvSpPr>
        <p:spPr>
          <a:xfrm>
            <a:off x="7191726" y="2796688"/>
            <a:ext cx="284052" cy="307777"/>
          </a:xfrm>
          <a:prstGeom prst="rect">
            <a:avLst/>
          </a:prstGeom>
          <a:noFill/>
        </p:spPr>
        <p:txBody>
          <a:bodyPr wrap="none" rtlCol="0">
            <a:spAutoFit/>
          </a:bodyPr>
          <a:lstStyle/>
          <a:p>
            <a:r>
              <a:rPr lang="fr-FR" dirty="0"/>
              <a:t>1</a:t>
            </a:r>
          </a:p>
        </p:txBody>
      </p:sp>
      <p:pic>
        <p:nvPicPr>
          <p:cNvPr id="14" name="Image 31">
            <a:extLst>
              <a:ext uri="{FF2B5EF4-FFF2-40B4-BE49-F238E27FC236}">
                <a16:creationId xmlns:a16="http://schemas.microsoft.com/office/drawing/2014/main" id="{6BA7E4C7-F4E4-DB45-BB1A-75A531AE4260}"/>
              </a:ext>
            </a:extLst>
          </p:cNvPr>
          <p:cNvPicPr>
            <a:picLocks noChangeAspect="1"/>
          </p:cNvPicPr>
          <p:nvPr/>
        </p:nvPicPr>
        <p:blipFill>
          <a:blip r:embed="rId2"/>
          <a:stretch>
            <a:fillRect/>
          </a:stretch>
        </p:blipFill>
        <p:spPr>
          <a:xfrm>
            <a:off x="2340503" y="4236956"/>
            <a:ext cx="3720663" cy="1307758"/>
          </a:xfrm>
          <a:prstGeom prst="rect">
            <a:avLst/>
          </a:prstGeom>
        </p:spPr>
      </p:pic>
      <p:pic>
        <p:nvPicPr>
          <p:cNvPr id="15" name="Image 33">
            <a:extLst>
              <a:ext uri="{FF2B5EF4-FFF2-40B4-BE49-F238E27FC236}">
                <a16:creationId xmlns:a16="http://schemas.microsoft.com/office/drawing/2014/main" id="{BF691CE3-D097-1C49-AF72-45A952C98D93}"/>
              </a:ext>
            </a:extLst>
          </p:cNvPr>
          <p:cNvPicPr>
            <a:picLocks noChangeAspect="1"/>
          </p:cNvPicPr>
          <p:nvPr/>
        </p:nvPicPr>
        <p:blipFill>
          <a:blip r:embed="rId3"/>
          <a:stretch>
            <a:fillRect/>
          </a:stretch>
        </p:blipFill>
        <p:spPr>
          <a:xfrm>
            <a:off x="6567348" y="4195465"/>
            <a:ext cx="3858169" cy="1222902"/>
          </a:xfrm>
          <a:prstGeom prst="rect">
            <a:avLst/>
          </a:prstGeom>
        </p:spPr>
      </p:pic>
    </p:spTree>
    <p:extLst>
      <p:ext uri="{BB962C8B-B14F-4D97-AF65-F5344CB8AC3E}">
        <p14:creationId xmlns:p14="http://schemas.microsoft.com/office/powerpoint/2010/main" val="23273447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latin typeface="Tahoma" panose="020B0604030504040204" pitchFamily="34" charset="0"/>
                <a:ea typeface="Tahoma" panose="020B0604030504040204" pitchFamily="34" charset="0"/>
                <a:cs typeface="Tahoma" panose="020B0604030504040204" pitchFamily="34" charset="0"/>
                <a:sym typeface="Arial"/>
              </a:rPr>
              <a:t>Implémentation en Java</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graphicFrame>
        <p:nvGraphicFramePr>
          <p:cNvPr id="4" name="Tableau 6">
            <a:extLst>
              <a:ext uri="{FF2B5EF4-FFF2-40B4-BE49-F238E27FC236}">
                <a16:creationId xmlns:a16="http://schemas.microsoft.com/office/drawing/2014/main" id="{C4EBF759-9D05-124F-B836-A822A0408CCA}"/>
              </a:ext>
            </a:extLst>
          </p:cNvPr>
          <p:cNvGraphicFramePr>
            <a:graphicFrameLocks noGrp="1"/>
          </p:cNvGraphicFramePr>
          <p:nvPr>
            <p:extLst>
              <p:ext uri="{D42A27DB-BD31-4B8C-83A1-F6EECF244321}">
                <p14:modId xmlns:p14="http://schemas.microsoft.com/office/powerpoint/2010/main" val="2437367142"/>
              </p:ext>
            </p:extLst>
          </p:nvPr>
        </p:nvGraphicFramePr>
        <p:xfrm>
          <a:off x="2300400" y="2630167"/>
          <a:ext cx="1359873" cy="1097280"/>
        </p:xfrm>
        <a:graphic>
          <a:graphicData uri="http://schemas.openxmlformats.org/drawingml/2006/table">
            <a:tbl>
              <a:tblPr firstRow="1" bandRow="1"/>
              <a:tblGrid>
                <a:gridCol w="1359873">
                  <a:extLst>
                    <a:ext uri="{9D8B030D-6E8A-4147-A177-3AD203B41FA5}">
                      <a16:colId xmlns:a16="http://schemas.microsoft.com/office/drawing/2014/main" val="3976669214"/>
                    </a:ext>
                  </a:extLst>
                </a:gridCol>
              </a:tblGrid>
              <a:tr h="270117">
                <a:tc>
                  <a:txBody>
                    <a:bodyPr/>
                    <a:lstStyle/>
                    <a:p>
                      <a:pPr algn="ctr"/>
                      <a:r>
                        <a:rPr lang="fr-FR" b="1" i="0" dirty="0"/>
                        <a:t>A</a:t>
                      </a:r>
                    </a:p>
                  </a:txBody>
                  <a:tcPr/>
                </a:tc>
                <a:extLst>
                  <a:ext uri="{0D108BD9-81ED-4DB2-BD59-A6C34878D82A}">
                    <a16:rowId xmlns:a16="http://schemas.microsoft.com/office/drawing/2014/main" val="1311747863"/>
                  </a:ext>
                </a:extLst>
              </a:tr>
              <a:tr h="224449">
                <a:tc>
                  <a:txBody>
                    <a:bodyPr/>
                    <a:lstStyle/>
                    <a:p>
                      <a:endParaRPr lang="fr-FR" baseline="0" dirty="0"/>
                    </a:p>
                  </a:txBody>
                  <a:tcPr/>
                </a:tc>
                <a:extLst>
                  <a:ext uri="{0D108BD9-81ED-4DB2-BD59-A6C34878D82A}">
                    <a16:rowId xmlns:a16="http://schemas.microsoft.com/office/drawing/2014/main" val="1092304995"/>
                  </a:ext>
                </a:extLst>
              </a:tr>
              <a:tr h="224449">
                <a:tc>
                  <a:txBody>
                    <a:bodyPr/>
                    <a:lstStyle/>
                    <a:p>
                      <a:endParaRPr lang="fr-FR" dirty="0"/>
                    </a:p>
                  </a:txBody>
                  <a:tcPr/>
                </a:tc>
                <a:extLst>
                  <a:ext uri="{0D108BD9-81ED-4DB2-BD59-A6C34878D82A}">
                    <a16:rowId xmlns:a16="http://schemas.microsoft.com/office/drawing/2014/main" val="1449250647"/>
                  </a:ext>
                </a:extLst>
              </a:tr>
            </a:tbl>
          </a:graphicData>
        </a:graphic>
      </p:graphicFrame>
      <p:sp>
        <p:nvSpPr>
          <p:cNvPr id="6" name="ZoneTexte 9">
            <a:extLst>
              <a:ext uri="{FF2B5EF4-FFF2-40B4-BE49-F238E27FC236}">
                <a16:creationId xmlns:a16="http://schemas.microsoft.com/office/drawing/2014/main" id="{EB805852-7116-0C47-B57F-5246AE5FEB60}"/>
              </a:ext>
            </a:extLst>
          </p:cNvPr>
          <p:cNvSpPr txBox="1"/>
          <p:nvPr/>
        </p:nvSpPr>
        <p:spPr>
          <a:xfrm>
            <a:off x="2482868" y="2630168"/>
            <a:ext cx="184731" cy="307777"/>
          </a:xfrm>
          <a:prstGeom prst="rect">
            <a:avLst/>
          </a:prstGeom>
          <a:noFill/>
        </p:spPr>
        <p:txBody>
          <a:bodyPr wrap="none" rtlCol="0">
            <a:spAutoFit/>
          </a:bodyPr>
          <a:lstStyle/>
          <a:p>
            <a:endParaRPr lang="fr-FR" dirty="0"/>
          </a:p>
        </p:txBody>
      </p:sp>
      <p:graphicFrame>
        <p:nvGraphicFramePr>
          <p:cNvPr id="7" name="Tableau 6">
            <a:extLst>
              <a:ext uri="{FF2B5EF4-FFF2-40B4-BE49-F238E27FC236}">
                <a16:creationId xmlns:a16="http://schemas.microsoft.com/office/drawing/2014/main" id="{5550CC21-6F58-5642-BD94-4123489F380C}"/>
              </a:ext>
            </a:extLst>
          </p:cNvPr>
          <p:cNvGraphicFramePr>
            <a:graphicFrameLocks noGrp="1"/>
          </p:cNvGraphicFramePr>
          <p:nvPr>
            <p:extLst>
              <p:ext uri="{D42A27DB-BD31-4B8C-83A1-F6EECF244321}">
                <p14:modId xmlns:p14="http://schemas.microsoft.com/office/powerpoint/2010/main" val="3417468707"/>
              </p:ext>
            </p:extLst>
          </p:nvPr>
        </p:nvGraphicFramePr>
        <p:xfrm>
          <a:off x="7127491" y="2598429"/>
          <a:ext cx="1489607" cy="1099795"/>
        </p:xfrm>
        <a:graphic>
          <a:graphicData uri="http://schemas.openxmlformats.org/drawingml/2006/table">
            <a:tbl>
              <a:tblPr firstRow="1" bandRow="1"/>
              <a:tblGrid>
                <a:gridCol w="1489607">
                  <a:extLst>
                    <a:ext uri="{9D8B030D-6E8A-4147-A177-3AD203B41FA5}">
                      <a16:colId xmlns:a16="http://schemas.microsoft.com/office/drawing/2014/main" val="3976669214"/>
                    </a:ext>
                  </a:extLst>
                </a:gridCol>
              </a:tblGrid>
              <a:tr h="36827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b="1" i="0" dirty="0"/>
                        <a:t>B</a:t>
                      </a:r>
                    </a:p>
                  </a:txBody>
                  <a:tcPr/>
                </a:tc>
                <a:extLst>
                  <a:ext uri="{0D108BD9-81ED-4DB2-BD59-A6C34878D82A}">
                    <a16:rowId xmlns:a16="http://schemas.microsoft.com/office/drawing/2014/main" val="1311747863"/>
                  </a:ext>
                </a:extLst>
              </a:tr>
              <a:tr h="270790">
                <a:tc>
                  <a:txBody>
                    <a:bodyPr/>
                    <a:lstStyle/>
                    <a:p>
                      <a:endParaRPr lang="fr-FR" baseline="0" dirty="0"/>
                    </a:p>
                  </a:txBody>
                  <a:tcPr/>
                </a:tc>
                <a:extLst>
                  <a:ext uri="{0D108BD9-81ED-4DB2-BD59-A6C34878D82A}">
                    <a16:rowId xmlns:a16="http://schemas.microsoft.com/office/drawing/2014/main" val="1092304995"/>
                  </a:ext>
                </a:extLst>
              </a:tr>
              <a:tr h="270790">
                <a:tc>
                  <a:txBody>
                    <a:bodyPr/>
                    <a:lstStyle/>
                    <a:p>
                      <a:endParaRPr lang="fr-FR" dirty="0"/>
                    </a:p>
                  </a:txBody>
                  <a:tcPr/>
                </a:tc>
                <a:extLst>
                  <a:ext uri="{0D108BD9-81ED-4DB2-BD59-A6C34878D82A}">
                    <a16:rowId xmlns:a16="http://schemas.microsoft.com/office/drawing/2014/main" val="1449250647"/>
                  </a:ext>
                </a:extLst>
              </a:tr>
            </a:tbl>
          </a:graphicData>
        </a:graphic>
      </p:graphicFrame>
      <p:sp>
        <p:nvSpPr>
          <p:cNvPr id="8" name="ZoneTexte 11">
            <a:extLst>
              <a:ext uri="{FF2B5EF4-FFF2-40B4-BE49-F238E27FC236}">
                <a16:creationId xmlns:a16="http://schemas.microsoft.com/office/drawing/2014/main" id="{7CA75909-AAE0-CB4D-860E-5A0C7BA2C21D}"/>
              </a:ext>
            </a:extLst>
          </p:cNvPr>
          <p:cNvSpPr txBox="1"/>
          <p:nvPr/>
        </p:nvSpPr>
        <p:spPr>
          <a:xfrm>
            <a:off x="1873566" y="2071677"/>
            <a:ext cx="3682418" cy="307777"/>
          </a:xfrm>
          <a:prstGeom prst="rect">
            <a:avLst/>
          </a:prstGeom>
          <a:noFill/>
        </p:spPr>
        <p:txBody>
          <a:bodyPr wrap="none" rtlCol="0">
            <a:spAutoFit/>
          </a:bodyPr>
          <a:lstStyle/>
          <a:p>
            <a:pPr marL="285750" indent="-285750">
              <a:buFont typeface="Wingdings" pitchFamily="2" charset="2"/>
              <a:buChar char="q"/>
            </a:pPr>
            <a:r>
              <a:rPr lang="fr-FR" b="1" dirty="0"/>
              <a:t>Association unidirectionnelle 1 vers 1</a:t>
            </a:r>
          </a:p>
        </p:txBody>
      </p:sp>
      <p:sp>
        <p:nvSpPr>
          <p:cNvPr id="9" name="ZoneTexte 13">
            <a:extLst>
              <a:ext uri="{FF2B5EF4-FFF2-40B4-BE49-F238E27FC236}">
                <a16:creationId xmlns:a16="http://schemas.microsoft.com/office/drawing/2014/main" id="{4BD13245-08BB-174B-8F17-7583B8FF0E73}"/>
              </a:ext>
            </a:extLst>
          </p:cNvPr>
          <p:cNvSpPr txBox="1"/>
          <p:nvPr/>
        </p:nvSpPr>
        <p:spPr>
          <a:xfrm>
            <a:off x="3660273" y="3164569"/>
            <a:ext cx="603050" cy="307777"/>
          </a:xfrm>
          <a:prstGeom prst="rect">
            <a:avLst/>
          </a:prstGeom>
          <a:noFill/>
        </p:spPr>
        <p:txBody>
          <a:bodyPr wrap="none" rtlCol="0">
            <a:spAutoFit/>
          </a:bodyPr>
          <a:lstStyle/>
          <a:p>
            <a:r>
              <a:rPr lang="fr-FR" dirty="0" err="1"/>
              <a:t>roleA</a:t>
            </a:r>
            <a:endParaRPr lang="fr-FR" dirty="0"/>
          </a:p>
        </p:txBody>
      </p:sp>
      <p:sp>
        <p:nvSpPr>
          <p:cNvPr id="10" name="ZoneTexte 19">
            <a:extLst>
              <a:ext uri="{FF2B5EF4-FFF2-40B4-BE49-F238E27FC236}">
                <a16:creationId xmlns:a16="http://schemas.microsoft.com/office/drawing/2014/main" id="{AA6E3C88-2D7E-6F49-BC55-2459869EB40B}"/>
              </a:ext>
            </a:extLst>
          </p:cNvPr>
          <p:cNvSpPr txBox="1"/>
          <p:nvPr/>
        </p:nvSpPr>
        <p:spPr>
          <a:xfrm>
            <a:off x="6524441" y="3164569"/>
            <a:ext cx="603050" cy="307777"/>
          </a:xfrm>
          <a:prstGeom prst="rect">
            <a:avLst/>
          </a:prstGeom>
          <a:noFill/>
        </p:spPr>
        <p:txBody>
          <a:bodyPr wrap="none" rtlCol="0">
            <a:spAutoFit/>
          </a:bodyPr>
          <a:lstStyle/>
          <a:p>
            <a:r>
              <a:rPr lang="fr-FR" dirty="0" err="1"/>
              <a:t>roleB</a:t>
            </a:r>
            <a:endParaRPr lang="fr-FR" dirty="0"/>
          </a:p>
        </p:txBody>
      </p:sp>
      <p:sp>
        <p:nvSpPr>
          <p:cNvPr id="11" name="ZoneTexte 20">
            <a:extLst>
              <a:ext uri="{FF2B5EF4-FFF2-40B4-BE49-F238E27FC236}">
                <a16:creationId xmlns:a16="http://schemas.microsoft.com/office/drawing/2014/main" id="{73356028-6859-0548-AEFE-83A345174888}"/>
              </a:ext>
            </a:extLst>
          </p:cNvPr>
          <p:cNvSpPr txBox="1"/>
          <p:nvPr/>
        </p:nvSpPr>
        <p:spPr>
          <a:xfrm>
            <a:off x="3777067" y="2740988"/>
            <a:ext cx="284052" cy="307777"/>
          </a:xfrm>
          <a:prstGeom prst="rect">
            <a:avLst/>
          </a:prstGeom>
          <a:noFill/>
        </p:spPr>
        <p:txBody>
          <a:bodyPr wrap="none" rtlCol="0">
            <a:spAutoFit/>
          </a:bodyPr>
          <a:lstStyle/>
          <a:p>
            <a:r>
              <a:rPr lang="fr-FR" dirty="0"/>
              <a:t>1</a:t>
            </a:r>
          </a:p>
        </p:txBody>
      </p:sp>
      <p:sp>
        <p:nvSpPr>
          <p:cNvPr id="12" name="ZoneTexte 21">
            <a:extLst>
              <a:ext uri="{FF2B5EF4-FFF2-40B4-BE49-F238E27FC236}">
                <a16:creationId xmlns:a16="http://schemas.microsoft.com/office/drawing/2014/main" id="{89929035-C679-6C44-BCCD-C084EA6FD18A}"/>
              </a:ext>
            </a:extLst>
          </p:cNvPr>
          <p:cNvSpPr txBox="1"/>
          <p:nvPr/>
        </p:nvSpPr>
        <p:spPr>
          <a:xfrm>
            <a:off x="6825966" y="2740987"/>
            <a:ext cx="284052" cy="307777"/>
          </a:xfrm>
          <a:prstGeom prst="rect">
            <a:avLst/>
          </a:prstGeom>
          <a:noFill/>
        </p:spPr>
        <p:txBody>
          <a:bodyPr wrap="none" rtlCol="0">
            <a:spAutoFit/>
          </a:bodyPr>
          <a:lstStyle/>
          <a:p>
            <a:r>
              <a:rPr lang="fr-FR" dirty="0"/>
              <a:t>1</a:t>
            </a:r>
          </a:p>
        </p:txBody>
      </p:sp>
      <p:cxnSp>
        <p:nvCxnSpPr>
          <p:cNvPr id="13" name="Connecteur droit avec flèche 6">
            <a:extLst>
              <a:ext uri="{FF2B5EF4-FFF2-40B4-BE49-F238E27FC236}">
                <a16:creationId xmlns:a16="http://schemas.microsoft.com/office/drawing/2014/main" id="{74F6C591-D411-BF4B-B069-5CB37924A66A}"/>
              </a:ext>
            </a:extLst>
          </p:cNvPr>
          <p:cNvCxnSpPr/>
          <p:nvPr/>
        </p:nvCxnSpPr>
        <p:spPr>
          <a:xfrm>
            <a:off x="3660273" y="3109864"/>
            <a:ext cx="3449745" cy="0"/>
          </a:xfrm>
          <a:prstGeom prst="straightConnector1">
            <a:avLst/>
          </a:prstGeom>
          <a:ln w="19050">
            <a:solidFill>
              <a:schemeClr val="tx2">
                <a:lumMod val="1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4" name="Image 8">
            <a:extLst>
              <a:ext uri="{FF2B5EF4-FFF2-40B4-BE49-F238E27FC236}">
                <a16:creationId xmlns:a16="http://schemas.microsoft.com/office/drawing/2014/main" id="{4F95ACD8-6C49-D34B-9C4D-5E1EEFC5A727}"/>
              </a:ext>
            </a:extLst>
          </p:cNvPr>
          <p:cNvPicPr>
            <a:picLocks noChangeAspect="1"/>
          </p:cNvPicPr>
          <p:nvPr/>
        </p:nvPicPr>
        <p:blipFill>
          <a:blip r:embed="rId2"/>
          <a:stretch>
            <a:fillRect/>
          </a:stretch>
        </p:blipFill>
        <p:spPr>
          <a:xfrm>
            <a:off x="1908971" y="4401087"/>
            <a:ext cx="3445960" cy="1199329"/>
          </a:xfrm>
          <a:prstGeom prst="rect">
            <a:avLst/>
          </a:prstGeom>
        </p:spPr>
      </p:pic>
      <p:pic>
        <p:nvPicPr>
          <p:cNvPr id="15" name="Image 18">
            <a:extLst>
              <a:ext uri="{FF2B5EF4-FFF2-40B4-BE49-F238E27FC236}">
                <a16:creationId xmlns:a16="http://schemas.microsoft.com/office/drawing/2014/main" id="{D0520FDD-DBF9-004D-A945-D690C05F648C}"/>
              </a:ext>
            </a:extLst>
          </p:cNvPr>
          <p:cNvPicPr>
            <a:picLocks noChangeAspect="1"/>
          </p:cNvPicPr>
          <p:nvPr/>
        </p:nvPicPr>
        <p:blipFill>
          <a:blip r:embed="rId3"/>
          <a:stretch>
            <a:fillRect/>
          </a:stretch>
        </p:blipFill>
        <p:spPr>
          <a:xfrm>
            <a:off x="6231431" y="4411847"/>
            <a:ext cx="3139747" cy="650646"/>
          </a:xfrm>
          <a:prstGeom prst="rect">
            <a:avLst/>
          </a:prstGeom>
        </p:spPr>
      </p:pic>
    </p:spTree>
    <p:extLst>
      <p:ext uri="{BB962C8B-B14F-4D97-AF65-F5344CB8AC3E}">
        <p14:creationId xmlns:p14="http://schemas.microsoft.com/office/powerpoint/2010/main" val="1682970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latin typeface="Tahoma" panose="020B0604030504040204" pitchFamily="34" charset="0"/>
                <a:ea typeface="Tahoma" panose="020B0604030504040204" pitchFamily="34" charset="0"/>
                <a:cs typeface="Tahoma" panose="020B0604030504040204" pitchFamily="34" charset="0"/>
                <a:sym typeface="Arial"/>
              </a:rPr>
              <a:t>Implémentation en Java</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graphicFrame>
        <p:nvGraphicFramePr>
          <p:cNvPr id="4" name="Tableau 6">
            <a:extLst>
              <a:ext uri="{FF2B5EF4-FFF2-40B4-BE49-F238E27FC236}">
                <a16:creationId xmlns:a16="http://schemas.microsoft.com/office/drawing/2014/main" id="{C4EBF759-9D05-124F-B836-A822A0408CCA}"/>
              </a:ext>
            </a:extLst>
          </p:cNvPr>
          <p:cNvGraphicFramePr>
            <a:graphicFrameLocks noGrp="1"/>
          </p:cNvGraphicFramePr>
          <p:nvPr>
            <p:extLst>
              <p:ext uri="{D42A27DB-BD31-4B8C-83A1-F6EECF244321}">
                <p14:modId xmlns:p14="http://schemas.microsoft.com/office/powerpoint/2010/main" val="1289872147"/>
              </p:ext>
            </p:extLst>
          </p:nvPr>
        </p:nvGraphicFramePr>
        <p:xfrm>
          <a:off x="2509406" y="2858684"/>
          <a:ext cx="1359873" cy="1097280"/>
        </p:xfrm>
        <a:graphic>
          <a:graphicData uri="http://schemas.openxmlformats.org/drawingml/2006/table">
            <a:tbl>
              <a:tblPr firstRow="1" bandRow="1"/>
              <a:tblGrid>
                <a:gridCol w="1359873">
                  <a:extLst>
                    <a:ext uri="{9D8B030D-6E8A-4147-A177-3AD203B41FA5}">
                      <a16:colId xmlns:a16="http://schemas.microsoft.com/office/drawing/2014/main" val="3976669214"/>
                    </a:ext>
                  </a:extLst>
                </a:gridCol>
              </a:tblGrid>
              <a:tr h="270117">
                <a:tc>
                  <a:txBody>
                    <a:bodyPr/>
                    <a:lstStyle/>
                    <a:p>
                      <a:pPr algn="ctr"/>
                      <a:r>
                        <a:rPr lang="fr-FR" b="1" i="0" dirty="0"/>
                        <a:t>A</a:t>
                      </a:r>
                    </a:p>
                  </a:txBody>
                  <a:tcPr/>
                </a:tc>
                <a:extLst>
                  <a:ext uri="{0D108BD9-81ED-4DB2-BD59-A6C34878D82A}">
                    <a16:rowId xmlns:a16="http://schemas.microsoft.com/office/drawing/2014/main" val="1311747863"/>
                  </a:ext>
                </a:extLst>
              </a:tr>
              <a:tr h="224449">
                <a:tc>
                  <a:txBody>
                    <a:bodyPr/>
                    <a:lstStyle/>
                    <a:p>
                      <a:endParaRPr lang="fr-FR" baseline="0" dirty="0"/>
                    </a:p>
                  </a:txBody>
                  <a:tcPr/>
                </a:tc>
                <a:extLst>
                  <a:ext uri="{0D108BD9-81ED-4DB2-BD59-A6C34878D82A}">
                    <a16:rowId xmlns:a16="http://schemas.microsoft.com/office/drawing/2014/main" val="1092304995"/>
                  </a:ext>
                </a:extLst>
              </a:tr>
              <a:tr h="224449">
                <a:tc>
                  <a:txBody>
                    <a:bodyPr/>
                    <a:lstStyle/>
                    <a:p>
                      <a:endParaRPr lang="fr-FR" dirty="0"/>
                    </a:p>
                  </a:txBody>
                  <a:tcPr/>
                </a:tc>
                <a:extLst>
                  <a:ext uri="{0D108BD9-81ED-4DB2-BD59-A6C34878D82A}">
                    <a16:rowId xmlns:a16="http://schemas.microsoft.com/office/drawing/2014/main" val="1449250647"/>
                  </a:ext>
                </a:extLst>
              </a:tr>
            </a:tbl>
          </a:graphicData>
        </a:graphic>
      </p:graphicFrame>
      <p:sp>
        <p:nvSpPr>
          <p:cNvPr id="6" name="ZoneTexte 9">
            <a:extLst>
              <a:ext uri="{FF2B5EF4-FFF2-40B4-BE49-F238E27FC236}">
                <a16:creationId xmlns:a16="http://schemas.microsoft.com/office/drawing/2014/main" id="{EB805852-7116-0C47-B57F-5246AE5FEB60}"/>
              </a:ext>
            </a:extLst>
          </p:cNvPr>
          <p:cNvSpPr txBox="1"/>
          <p:nvPr/>
        </p:nvSpPr>
        <p:spPr>
          <a:xfrm>
            <a:off x="2691874" y="2858685"/>
            <a:ext cx="184731" cy="307777"/>
          </a:xfrm>
          <a:prstGeom prst="rect">
            <a:avLst/>
          </a:prstGeom>
          <a:noFill/>
        </p:spPr>
        <p:txBody>
          <a:bodyPr wrap="none" rtlCol="0">
            <a:spAutoFit/>
          </a:bodyPr>
          <a:lstStyle/>
          <a:p>
            <a:endParaRPr lang="fr-FR" dirty="0"/>
          </a:p>
        </p:txBody>
      </p:sp>
      <p:graphicFrame>
        <p:nvGraphicFramePr>
          <p:cNvPr id="7" name="Tableau 6">
            <a:extLst>
              <a:ext uri="{FF2B5EF4-FFF2-40B4-BE49-F238E27FC236}">
                <a16:creationId xmlns:a16="http://schemas.microsoft.com/office/drawing/2014/main" id="{5550CC21-6F58-5642-BD94-4123489F380C}"/>
              </a:ext>
            </a:extLst>
          </p:cNvPr>
          <p:cNvGraphicFramePr>
            <a:graphicFrameLocks noGrp="1"/>
          </p:cNvGraphicFramePr>
          <p:nvPr>
            <p:extLst>
              <p:ext uri="{D42A27DB-BD31-4B8C-83A1-F6EECF244321}">
                <p14:modId xmlns:p14="http://schemas.microsoft.com/office/powerpoint/2010/main" val="1031211874"/>
              </p:ext>
            </p:extLst>
          </p:nvPr>
        </p:nvGraphicFramePr>
        <p:xfrm>
          <a:off x="7336497" y="2826946"/>
          <a:ext cx="1489607" cy="1099795"/>
        </p:xfrm>
        <a:graphic>
          <a:graphicData uri="http://schemas.openxmlformats.org/drawingml/2006/table">
            <a:tbl>
              <a:tblPr firstRow="1" bandRow="1"/>
              <a:tblGrid>
                <a:gridCol w="1489607">
                  <a:extLst>
                    <a:ext uri="{9D8B030D-6E8A-4147-A177-3AD203B41FA5}">
                      <a16:colId xmlns:a16="http://schemas.microsoft.com/office/drawing/2014/main" val="3976669214"/>
                    </a:ext>
                  </a:extLst>
                </a:gridCol>
              </a:tblGrid>
              <a:tr h="36827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b="1" i="0" dirty="0"/>
                        <a:t>B</a:t>
                      </a:r>
                    </a:p>
                  </a:txBody>
                  <a:tcPr/>
                </a:tc>
                <a:extLst>
                  <a:ext uri="{0D108BD9-81ED-4DB2-BD59-A6C34878D82A}">
                    <a16:rowId xmlns:a16="http://schemas.microsoft.com/office/drawing/2014/main" val="1311747863"/>
                  </a:ext>
                </a:extLst>
              </a:tr>
              <a:tr h="270790">
                <a:tc>
                  <a:txBody>
                    <a:bodyPr/>
                    <a:lstStyle/>
                    <a:p>
                      <a:endParaRPr lang="fr-FR" baseline="0" dirty="0"/>
                    </a:p>
                  </a:txBody>
                  <a:tcPr/>
                </a:tc>
                <a:extLst>
                  <a:ext uri="{0D108BD9-81ED-4DB2-BD59-A6C34878D82A}">
                    <a16:rowId xmlns:a16="http://schemas.microsoft.com/office/drawing/2014/main" val="1092304995"/>
                  </a:ext>
                </a:extLst>
              </a:tr>
              <a:tr h="270790">
                <a:tc>
                  <a:txBody>
                    <a:bodyPr/>
                    <a:lstStyle/>
                    <a:p>
                      <a:endParaRPr lang="fr-FR" dirty="0"/>
                    </a:p>
                  </a:txBody>
                  <a:tcPr/>
                </a:tc>
                <a:extLst>
                  <a:ext uri="{0D108BD9-81ED-4DB2-BD59-A6C34878D82A}">
                    <a16:rowId xmlns:a16="http://schemas.microsoft.com/office/drawing/2014/main" val="1449250647"/>
                  </a:ext>
                </a:extLst>
              </a:tr>
            </a:tbl>
          </a:graphicData>
        </a:graphic>
      </p:graphicFrame>
      <p:sp>
        <p:nvSpPr>
          <p:cNvPr id="8" name="ZoneTexte 11">
            <a:extLst>
              <a:ext uri="{FF2B5EF4-FFF2-40B4-BE49-F238E27FC236}">
                <a16:creationId xmlns:a16="http://schemas.microsoft.com/office/drawing/2014/main" id="{7CA75909-AAE0-CB4D-860E-5A0C7BA2C21D}"/>
              </a:ext>
            </a:extLst>
          </p:cNvPr>
          <p:cNvSpPr txBox="1"/>
          <p:nvPr/>
        </p:nvSpPr>
        <p:spPr>
          <a:xfrm>
            <a:off x="2082572" y="2300194"/>
            <a:ext cx="3603872" cy="307777"/>
          </a:xfrm>
          <a:prstGeom prst="rect">
            <a:avLst/>
          </a:prstGeom>
          <a:noFill/>
        </p:spPr>
        <p:txBody>
          <a:bodyPr wrap="none" rtlCol="0">
            <a:spAutoFit/>
          </a:bodyPr>
          <a:lstStyle/>
          <a:p>
            <a:pPr marL="285750" indent="-285750" fontAlgn="ctr">
              <a:buFont typeface="Wingdings" pitchFamily="2" charset="2"/>
              <a:buChar char="q"/>
            </a:pPr>
            <a:r>
              <a:rPr lang="fr-FR" b="1" dirty="0"/>
              <a:t>Association bidirectionnelle 1 vers N</a:t>
            </a:r>
          </a:p>
        </p:txBody>
      </p:sp>
      <p:sp>
        <p:nvSpPr>
          <p:cNvPr id="9" name="ZoneTexte 13">
            <a:extLst>
              <a:ext uri="{FF2B5EF4-FFF2-40B4-BE49-F238E27FC236}">
                <a16:creationId xmlns:a16="http://schemas.microsoft.com/office/drawing/2014/main" id="{4BD13245-08BB-174B-8F17-7583B8FF0E73}"/>
              </a:ext>
            </a:extLst>
          </p:cNvPr>
          <p:cNvSpPr txBox="1"/>
          <p:nvPr/>
        </p:nvSpPr>
        <p:spPr>
          <a:xfrm>
            <a:off x="3869279" y="3393086"/>
            <a:ext cx="603050" cy="307777"/>
          </a:xfrm>
          <a:prstGeom prst="rect">
            <a:avLst/>
          </a:prstGeom>
          <a:noFill/>
        </p:spPr>
        <p:txBody>
          <a:bodyPr wrap="none" rtlCol="0">
            <a:spAutoFit/>
          </a:bodyPr>
          <a:lstStyle/>
          <a:p>
            <a:r>
              <a:rPr lang="fr-FR" dirty="0" err="1"/>
              <a:t>roleA</a:t>
            </a:r>
            <a:endParaRPr lang="fr-FR" dirty="0"/>
          </a:p>
        </p:txBody>
      </p:sp>
      <p:sp>
        <p:nvSpPr>
          <p:cNvPr id="10" name="ZoneTexte 19">
            <a:extLst>
              <a:ext uri="{FF2B5EF4-FFF2-40B4-BE49-F238E27FC236}">
                <a16:creationId xmlns:a16="http://schemas.microsoft.com/office/drawing/2014/main" id="{AA6E3C88-2D7E-6F49-BC55-2459869EB40B}"/>
              </a:ext>
            </a:extLst>
          </p:cNvPr>
          <p:cNvSpPr txBox="1"/>
          <p:nvPr/>
        </p:nvSpPr>
        <p:spPr>
          <a:xfrm>
            <a:off x="6733447" y="3393086"/>
            <a:ext cx="603050" cy="307777"/>
          </a:xfrm>
          <a:prstGeom prst="rect">
            <a:avLst/>
          </a:prstGeom>
          <a:noFill/>
        </p:spPr>
        <p:txBody>
          <a:bodyPr wrap="none" rtlCol="0">
            <a:spAutoFit/>
          </a:bodyPr>
          <a:lstStyle/>
          <a:p>
            <a:r>
              <a:rPr lang="fr-FR" dirty="0" err="1"/>
              <a:t>roleB</a:t>
            </a:r>
            <a:endParaRPr lang="fr-FR" dirty="0"/>
          </a:p>
        </p:txBody>
      </p:sp>
      <p:sp>
        <p:nvSpPr>
          <p:cNvPr id="11" name="ZoneTexte 20">
            <a:extLst>
              <a:ext uri="{FF2B5EF4-FFF2-40B4-BE49-F238E27FC236}">
                <a16:creationId xmlns:a16="http://schemas.microsoft.com/office/drawing/2014/main" id="{73356028-6859-0548-AEFE-83A345174888}"/>
              </a:ext>
            </a:extLst>
          </p:cNvPr>
          <p:cNvSpPr txBox="1"/>
          <p:nvPr/>
        </p:nvSpPr>
        <p:spPr>
          <a:xfrm>
            <a:off x="3986073" y="2969505"/>
            <a:ext cx="284052" cy="307777"/>
          </a:xfrm>
          <a:prstGeom prst="rect">
            <a:avLst/>
          </a:prstGeom>
          <a:noFill/>
        </p:spPr>
        <p:txBody>
          <a:bodyPr wrap="none" rtlCol="0">
            <a:spAutoFit/>
          </a:bodyPr>
          <a:lstStyle/>
          <a:p>
            <a:r>
              <a:rPr lang="fr-FR" dirty="0"/>
              <a:t>1</a:t>
            </a:r>
          </a:p>
        </p:txBody>
      </p:sp>
      <p:sp>
        <p:nvSpPr>
          <p:cNvPr id="12" name="ZoneTexte 21">
            <a:extLst>
              <a:ext uri="{FF2B5EF4-FFF2-40B4-BE49-F238E27FC236}">
                <a16:creationId xmlns:a16="http://schemas.microsoft.com/office/drawing/2014/main" id="{89929035-C679-6C44-BCCD-C084EA6FD18A}"/>
              </a:ext>
            </a:extLst>
          </p:cNvPr>
          <p:cNvSpPr txBox="1"/>
          <p:nvPr/>
        </p:nvSpPr>
        <p:spPr>
          <a:xfrm>
            <a:off x="7034972" y="2969504"/>
            <a:ext cx="255198" cy="307777"/>
          </a:xfrm>
          <a:prstGeom prst="rect">
            <a:avLst/>
          </a:prstGeom>
          <a:noFill/>
        </p:spPr>
        <p:txBody>
          <a:bodyPr wrap="none" rtlCol="0">
            <a:spAutoFit/>
          </a:bodyPr>
          <a:lstStyle/>
          <a:p>
            <a:r>
              <a:rPr lang="fr-FR" dirty="0"/>
              <a:t>*</a:t>
            </a:r>
          </a:p>
        </p:txBody>
      </p:sp>
      <p:pic>
        <p:nvPicPr>
          <p:cNvPr id="13" name="Image 3">
            <a:extLst>
              <a:ext uri="{FF2B5EF4-FFF2-40B4-BE49-F238E27FC236}">
                <a16:creationId xmlns:a16="http://schemas.microsoft.com/office/drawing/2014/main" id="{6596257C-4E1D-0F47-A70D-164900423432}"/>
              </a:ext>
            </a:extLst>
          </p:cNvPr>
          <p:cNvPicPr>
            <a:picLocks noChangeAspect="1"/>
          </p:cNvPicPr>
          <p:nvPr/>
        </p:nvPicPr>
        <p:blipFill>
          <a:blip r:embed="rId2"/>
          <a:stretch>
            <a:fillRect/>
          </a:stretch>
        </p:blipFill>
        <p:spPr>
          <a:xfrm>
            <a:off x="6152542" y="4568932"/>
            <a:ext cx="3857516" cy="1200508"/>
          </a:xfrm>
          <a:prstGeom prst="rect">
            <a:avLst/>
          </a:prstGeom>
        </p:spPr>
      </p:pic>
      <p:pic>
        <p:nvPicPr>
          <p:cNvPr id="14" name="Image 5">
            <a:extLst>
              <a:ext uri="{FF2B5EF4-FFF2-40B4-BE49-F238E27FC236}">
                <a16:creationId xmlns:a16="http://schemas.microsoft.com/office/drawing/2014/main" id="{CCC2E266-F323-2049-A5B3-A3332E6A2E5D}"/>
              </a:ext>
            </a:extLst>
          </p:cNvPr>
          <p:cNvPicPr>
            <a:picLocks noChangeAspect="1"/>
          </p:cNvPicPr>
          <p:nvPr/>
        </p:nvPicPr>
        <p:blipFill>
          <a:blip r:embed="rId3"/>
          <a:stretch>
            <a:fillRect/>
          </a:stretch>
        </p:blipFill>
        <p:spPr>
          <a:xfrm>
            <a:off x="1959681" y="4480996"/>
            <a:ext cx="3849654" cy="1366906"/>
          </a:xfrm>
          <a:prstGeom prst="rect">
            <a:avLst/>
          </a:prstGeom>
        </p:spPr>
      </p:pic>
      <p:cxnSp>
        <p:nvCxnSpPr>
          <p:cNvPr id="15" name="Connecteur droit 22">
            <a:extLst>
              <a:ext uri="{FF2B5EF4-FFF2-40B4-BE49-F238E27FC236}">
                <a16:creationId xmlns:a16="http://schemas.microsoft.com/office/drawing/2014/main" id="{96D381D6-F1CC-2E42-B0F1-7D631A0F2A6A}"/>
              </a:ext>
            </a:extLst>
          </p:cNvPr>
          <p:cNvCxnSpPr>
            <a:cxnSpLocks/>
          </p:cNvCxnSpPr>
          <p:nvPr/>
        </p:nvCxnSpPr>
        <p:spPr>
          <a:xfrm flipV="1">
            <a:off x="3869279" y="3315883"/>
            <a:ext cx="3467218" cy="1"/>
          </a:xfrm>
          <a:prstGeom prst="line">
            <a:avLst/>
          </a:prstGeom>
          <a:ln w="127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88345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latin typeface="Tahoma" panose="020B0604030504040204" pitchFamily="34" charset="0"/>
                <a:ea typeface="Tahoma" panose="020B0604030504040204" pitchFamily="34" charset="0"/>
                <a:cs typeface="Tahoma" panose="020B0604030504040204" pitchFamily="34" charset="0"/>
                <a:sym typeface="Arial"/>
              </a:rPr>
              <a:t>Implémentation en Java</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graphicFrame>
        <p:nvGraphicFramePr>
          <p:cNvPr id="4" name="Tableau 6">
            <a:extLst>
              <a:ext uri="{FF2B5EF4-FFF2-40B4-BE49-F238E27FC236}">
                <a16:creationId xmlns:a16="http://schemas.microsoft.com/office/drawing/2014/main" id="{C4EBF759-9D05-124F-B836-A822A0408CCA}"/>
              </a:ext>
            </a:extLst>
          </p:cNvPr>
          <p:cNvGraphicFramePr>
            <a:graphicFrameLocks noGrp="1"/>
          </p:cNvGraphicFramePr>
          <p:nvPr>
            <p:extLst>
              <p:ext uri="{D42A27DB-BD31-4B8C-83A1-F6EECF244321}">
                <p14:modId xmlns:p14="http://schemas.microsoft.com/office/powerpoint/2010/main" val="828070010"/>
              </p:ext>
            </p:extLst>
          </p:nvPr>
        </p:nvGraphicFramePr>
        <p:xfrm>
          <a:off x="2863439" y="2701929"/>
          <a:ext cx="1359873" cy="1097280"/>
        </p:xfrm>
        <a:graphic>
          <a:graphicData uri="http://schemas.openxmlformats.org/drawingml/2006/table">
            <a:tbl>
              <a:tblPr firstRow="1" bandRow="1"/>
              <a:tblGrid>
                <a:gridCol w="1359873">
                  <a:extLst>
                    <a:ext uri="{9D8B030D-6E8A-4147-A177-3AD203B41FA5}">
                      <a16:colId xmlns:a16="http://schemas.microsoft.com/office/drawing/2014/main" val="3976669214"/>
                    </a:ext>
                  </a:extLst>
                </a:gridCol>
              </a:tblGrid>
              <a:tr h="270117">
                <a:tc>
                  <a:txBody>
                    <a:bodyPr/>
                    <a:lstStyle/>
                    <a:p>
                      <a:pPr algn="ctr"/>
                      <a:r>
                        <a:rPr lang="fr-FR" b="1" i="0" dirty="0"/>
                        <a:t>Entreprise</a:t>
                      </a:r>
                    </a:p>
                  </a:txBody>
                  <a:tcPr/>
                </a:tc>
                <a:extLst>
                  <a:ext uri="{0D108BD9-81ED-4DB2-BD59-A6C34878D82A}">
                    <a16:rowId xmlns:a16="http://schemas.microsoft.com/office/drawing/2014/main" val="1311747863"/>
                  </a:ext>
                </a:extLst>
              </a:tr>
              <a:tr h="224449">
                <a:tc>
                  <a:txBody>
                    <a:bodyPr/>
                    <a:lstStyle/>
                    <a:p>
                      <a:endParaRPr lang="fr-FR" baseline="0" dirty="0"/>
                    </a:p>
                  </a:txBody>
                  <a:tcPr/>
                </a:tc>
                <a:extLst>
                  <a:ext uri="{0D108BD9-81ED-4DB2-BD59-A6C34878D82A}">
                    <a16:rowId xmlns:a16="http://schemas.microsoft.com/office/drawing/2014/main" val="1092304995"/>
                  </a:ext>
                </a:extLst>
              </a:tr>
              <a:tr h="224449">
                <a:tc>
                  <a:txBody>
                    <a:bodyPr/>
                    <a:lstStyle/>
                    <a:p>
                      <a:endParaRPr lang="fr-FR" dirty="0"/>
                    </a:p>
                  </a:txBody>
                  <a:tcPr/>
                </a:tc>
                <a:extLst>
                  <a:ext uri="{0D108BD9-81ED-4DB2-BD59-A6C34878D82A}">
                    <a16:rowId xmlns:a16="http://schemas.microsoft.com/office/drawing/2014/main" val="1449250647"/>
                  </a:ext>
                </a:extLst>
              </a:tr>
            </a:tbl>
          </a:graphicData>
        </a:graphic>
      </p:graphicFrame>
      <p:sp>
        <p:nvSpPr>
          <p:cNvPr id="6" name="ZoneTexte 9">
            <a:extLst>
              <a:ext uri="{FF2B5EF4-FFF2-40B4-BE49-F238E27FC236}">
                <a16:creationId xmlns:a16="http://schemas.microsoft.com/office/drawing/2014/main" id="{EB805852-7116-0C47-B57F-5246AE5FEB60}"/>
              </a:ext>
            </a:extLst>
          </p:cNvPr>
          <p:cNvSpPr txBox="1"/>
          <p:nvPr/>
        </p:nvSpPr>
        <p:spPr>
          <a:xfrm>
            <a:off x="3045907" y="2793371"/>
            <a:ext cx="184731" cy="307777"/>
          </a:xfrm>
          <a:prstGeom prst="rect">
            <a:avLst/>
          </a:prstGeom>
          <a:noFill/>
        </p:spPr>
        <p:txBody>
          <a:bodyPr wrap="none" rtlCol="0">
            <a:spAutoFit/>
          </a:bodyPr>
          <a:lstStyle/>
          <a:p>
            <a:endParaRPr lang="fr-FR" dirty="0"/>
          </a:p>
        </p:txBody>
      </p:sp>
      <p:graphicFrame>
        <p:nvGraphicFramePr>
          <p:cNvPr id="7" name="Tableau 6">
            <a:extLst>
              <a:ext uri="{FF2B5EF4-FFF2-40B4-BE49-F238E27FC236}">
                <a16:creationId xmlns:a16="http://schemas.microsoft.com/office/drawing/2014/main" id="{5550CC21-6F58-5642-BD94-4123489F380C}"/>
              </a:ext>
            </a:extLst>
          </p:cNvPr>
          <p:cNvGraphicFramePr>
            <a:graphicFrameLocks noGrp="1"/>
          </p:cNvGraphicFramePr>
          <p:nvPr>
            <p:extLst>
              <p:ext uri="{D42A27DB-BD31-4B8C-83A1-F6EECF244321}">
                <p14:modId xmlns:p14="http://schemas.microsoft.com/office/powerpoint/2010/main" val="3994793198"/>
              </p:ext>
            </p:extLst>
          </p:nvPr>
        </p:nvGraphicFramePr>
        <p:xfrm>
          <a:off x="7816897" y="2701929"/>
          <a:ext cx="1489607" cy="1099795"/>
        </p:xfrm>
        <a:graphic>
          <a:graphicData uri="http://schemas.openxmlformats.org/drawingml/2006/table">
            <a:tbl>
              <a:tblPr firstRow="1" bandRow="1"/>
              <a:tblGrid>
                <a:gridCol w="1489607">
                  <a:extLst>
                    <a:ext uri="{9D8B030D-6E8A-4147-A177-3AD203B41FA5}">
                      <a16:colId xmlns:a16="http://schemas.microsoft.com/office/drawing/2014/main" val="3976669214"/>
                    </a:ext>
                  </a:extLst>
                </a:gridCol>
              </a:tblGrid>
              <a:tr h="36827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b="1" i="0" dirty="0"/>
                        <a:t>Personne</a:t>
                      </a:r>
                    </a:p>
                  </a:txBody>
                  <a:tcPr/>
                </a:tc>
                <a:extLst>
                  <a:ext uri="{0D108BD9-81ED-4DB2-BD59-A6C34878D82A}">
                    <a16:rowId xmlns:a16="http://schemas.microsoft.com/office/drawing/2014/main" val="1311747863"/>
                  </a:ext>
                </a:extLst>
              </a:tr>
              <a:tr h="270790">
                <a:tc>
                  <a:txBody>
                    <a:bodyPr/>
                    <a:lstStyle/>
                    <a:p>
                      <a:endParaRPr lang="fr-FR" baseline="0" dirty="0"/>
                    </a:p>
                  </a:txBody>
                  <a:tcPr/>
                </a:tc>
                <a:extLst>
                  <a:ext uri="{0D108BD9-81ED-4DB2-BD59-A6C34878D82A}">
                    <a16:rowId xmlns:a16="http://schemas.microsoft.com/office/drawing/2014/main" val="1092304995"/>
                  </a:ext>
                </a:extLst>
              </a:tr>
              <a:tr h="270790">
                <a:tc>
                  <a:txBody>
                    <a:bodyPr/>
                    <a:lstStyle/>
                    <a:p>
                      <a:endParaRPr lang="fr-FR" dirty="0"/>
                    </a:p>
                  </a:txBody>
                  <a:tcPr/>
                </a:tc>
                <a:extLst>
                  <a:ext uri="{0D108BD9-81ED-4DB2-BD59-A6C34878D82A}">
                    <a16:rowId xmlns:a16="http://schemas.microsoft.com/office/drawing/2014/main" val="1449250647"/>
                  </a:ext>
                </a:extLst>
              </a:tr>
            </a:tbl>
          </a:graphicData>
        </a:graphic>
      </p:graphicFrame>
      <p:sp>
        <p:nvSpPr>
          <p:cNvPr id="8" name="ZoneTexte 11">
            <a:extLst>
              <a:ext uri="{FF2B5EF4-FFF2-40B4-BE49-F238E27FC236}">
                <a16:creationId xmlns:a16="http://schemas.microsoft.com/office/drawing/2014/main" id="{7CA75909-AAE0-CB4D-860E-5A0C7BA2C21D}"/>
              </a:ext>
            </a:extLst>
          </p:cNvPr>
          <p:cNvSpPr txBox="1"/>
          <p:nvPr/>
        </p:nvSpPr>
        <p:spPr>
          <a:xfrm>
            <a:off x="2436605" y="2234880"/>
            <a:ext cx="4450257" cy="307777"/>
          </a:xfrm>
          <a:prstGeom prst="rect">
            <a:avLst/>
          </a:prstGeom>
          <a:noFill/>
        </p:spPr>
        <p:txBody>
          <a:bodyPr wrap="none" rtlCol="0">
            <a:spAutoFit/>
          </a:bodyPr>
          <a:lstStyle/>
          <a:p>
            <a:pPr marL="285750" indent="-285750" fontAlgn="ctr">
              <a:buFont typeface="Wingdings" pitchFamily="2" charset="2"/>
              <a:buChar char="q"/>
            </a:pPr>
            <a:r>
              <a:rPr lang="fr-FR" b="1" dirty="0"/>
              <a:t>Association bidirectionnelle 1 vers N: Exemple</a:t>
            </a:r>
          </a:p>
        </p:txBody>
      </p:sp>
      <p:sp>
        <p:nvSpPr>
          <p:cNvPr id="9" name="ZoneTexte 13">
            <a:extLst>
              <a:ext uri="{FF2B5EF4-FFF2-40B4-BE49-F238E27FC236}">
                <a16:creationId xmlns:a16="http://schemas.microsoft.com/office/drawing/2014/main" id="{4BD13245-08BB-174B-8F17-7583B8FF0E73}"/>
              </a:ext>
            </a:extLst>
          </p:cNvPr>
          <p:cNvSpPr txBox="1"/>
          <p:nvPr/>
        </p:nvSpPr>
        <p:spPr>
          <a:xfrm>
            <a:off x="4223312" y="3327772"/>
            <a:ext cx="1019831" cy="307777"/>
          </a:xfrm>
          <a:prstGeom prst="rect">
            <a:avLst/>
          </a:prstGeom>
          <a:noFill/>
        </p:spPr>
        <p:txBody>
          <a:bodyPr wrap="none" rtlCol="0">
            <a:spAutoFit/>
          </a:bodyPr>
          <a:lstStyle/>
          <a:p>
            <a:r>
              <a:rPr lang="fr-FR" dirty="0"/>
              <a:t>employeur</a:t>
            </a:r>
          </a:p>
        </p:txBody>
      </p:sp>
      <p:sp>
        <p:nvSpPr>
          <p:cNvPr id="10" name="ZoneTexte 19">
            <a:extLst>
              <a:ext uri="{FF2B5EF4-FFF2-40B4-BE49-F238E27FC236}">
                <a16:creationId xmlns:a16="http://schemas.microsoft.com/office/drawing/2014/main" id="{AA6E3C88-2D7E-6F49-BC55-2459869EB40B}"/>
              </a:ext>
            </a:extLst>
          </p:cNvPr>
          <p:cNvSpPr txBox="1"/>
          <p:nvPr/>
        </p:nvSpPr>
        <p:spPr>
          <a:xfrm>
            <a:off x="6859117" y="3297143"/>
            <a:ext cx="861133" cy="307777"/>
          </a:xfrm>
          <a:prstGeom prst="rect">
            <a:avLst/>
          </a:prstGeom>
          <a:noFill/>
        </p:spPr>
        <p:txBody>
          <a:bodyPr wrap="none" rtlCol="0">
            <a:spAutoFit/>
          </a:bodyPr>
          <a:lstStyle/>
          <a:p>
            <a:r>
              <a:rPr lang="fr-FR" dirty="0"/>
              <a:t>employé</a:t>
            </a:r>
          </a:p>
        </p:txBody>
      </p:sp>
      <p:sp>
        <p:nvSpPr>
          <p:cNvPr id="11" name="ZoneTexte 20">
            <a:extLst>
              <a:ext uri="{FF2B5EF4-FFF2-40B4-BE49-F238E27FC236}">
                <a16:creationId xmlns:a16="http://schemas.microsoft.com/office/drawing/2014/main" id="{73356028-6859-0548-AEFE-83A345174888}"/>
              </a:ext>
            </a:extLst>
          </p:cNvPr>
          <p:cNvSpPr txBox="1"/>
          <p:nvPr/>
        </p:nvSpPr>
        <p:spPr>
          <a:xfrm>
            <a:off x="4340106" y="2904191"/>
            <a:ext cx="284052" cy="307777"/>
          </a:xfrm>
          <a:prstGeom prst="rect">
            <a:avLst/>
          </a:prstGeom>
          <a:noFill/>
        </p:spPr>
        <p:txBody>
          <a:bodyPr wrap="none" rtlCol="0">
            <a:spAutoFit/>
          </a:bodyPr>
          <a:lstStyle/>
          <a:p>
            <a:r>
              <a:rPr lang="fr-FR" dirty="0"/>
              <a:t>1</a:t>
            </a:r>
          </a:p>
        </p:txBody>
      </p:sp>
      <p:sp>
        <p:nvSpPr>
          <p:cNvPr id="12" name="ZoneTexte 21">
            <a:extLst>
              <a:ext uri="{FF2B5EF4-FFF2-40B4-BE49-F238E27FC236}">
                <a16:creationId xmlns:a16="http://schemas.microsoft.com/office/drawing/2014/main" id="{89929035-C679-6C44-BCCD-C084EA6FD18A}"/>
              </a:ext>
            </a:extLst>
          </p:cNvPr>
          <p:cNvSpPr txBox="1"/>
          <p:nvPr/>
        </p:nvSpPr>
        <p:spPr>
          <a:xfrm>
            <a:off x="7389005" y="2904190"/>
            <a:ext cx="255198" cy="307777"/>
          </a:xfrm>
          <a:prstGeom prst="rect">
            <a:avLst/>
          </a:prstGeom>
          <a:noFill/>
        </p:spPr>
        <p:txBody>
          <a:bodyPr wrap="none" rtlCol="0">
            <a:spAutoFit/>
          </a:bodyPr>
          <a:lstStyle/>
          <a:p>
            <a:r>
              <a:rPr lang="fr-FR" dirty="0"/>
              <a:t>*</a:t>
            </a:r>
          </a:p>
        </p:txBody>
      </p:sp>
      <p:pic>
        <p:nvPicPr>
          <p:cNvPr id="13" name="Image 3">
            <a:extLst>
              <a:ext uri="{FF2B5EF4-FFF2-40B4-BE49-F238E27FC236}">
                <a16:creationId xmlns:a16="http://schemas.microsoft.com/office/drawing/2014/main" id="{6596257C-4E1D-0F47-A70D-164900423432}"/>
              </a:ext>
            </a:extLst>
          </p:cNvPr>
          <p:cNvPicPr>
            <a:picLocks noChangeAspect="1"/>
          </p:cNvPicPr>
          <p:nvPr/>
        </p:nvPicPr>
        <p:blipFill>
          <a:blip r:embed="rId2"/>
          <a:stretch>
            <a:fillRect/>
          </a:stretch>
        </p:blipFill>
        <p:spPr>
          <a:xfrm>
            <a:off x="6700784" y="4034490"/>
            <a:ext cx="3857516" cy="1200508"/>
          </a:xfrm>
          <a:prstGeom prst="rect">
            <a:avLst/>
          </a:prstGeom>
        </p:spPr>
      </p:pic>
      <p:pic>
        <p:nvPicPr>
          <p:cNvPr id="14" name="Image 5">
            <a:extLst>
              <a:ext uri="{FF2B5EF4-FFF2-40B4-BE49-F238E27FC236}">
                <a16:creationId xmlns:a16="http://schemas.microsoft.com/office/drawing/2014/main" id="{CCC2E266-F323-2049-A5B3-A3332E6A2E5D}"/>
              </a:ext>
            </a:extLst>
          </p:cNvPr>
          <p:cNvPicPr>
            <a:picLocks noChangeAspect="1"/>
          </p:cNvPicPr>
          <p:nvPr/>
        </p:nvPicPr>
        <p:blipFill>
          <a:blip r:embed="rId3"/>
          <a:stretch>
            <a:fillRect/>
          </a:stretch>
        </p:blipFill>
        <p:spPr>
          <a:xfrm>
            <a:off x="2246346" y="3849240"/>
            <a:ext cx="3849654" cy="1366906"/>
          </a:xfrm>
          <a:prstGeom prst="rect">
            <a:avLst/>
          </a:prstGeom>
        </p:spPr>
      </p:pic>
      <p:cxnSp>
        <p:nvCxnSpPr>
          <p:cNvPr id="15" name="Connecteur droit 22">
            <a:extLst>
              <a:ext uri="{FF2B5EF4-FFF2-40B4-BE49-F238E27FC236}">
                <a16:creationId xmlns:a16="http://schemas.microsoft.com/office/drawing/2014/main" id="{96D381D6-F1CC-2E42-B0F1-7D631A0F2A6A}"/>
              </a:ext>
            </a:extLst>
          </p:cNvPr>
          <p:cNvCxnSpPr>
            <a:cxnSpLocks/>
          </p:cNvCxnSpPr>
          <p:nvPr/>
        </p:nvCxnSpPr>
        <p:spPr>
          <a:xfrm flipV="1">
            <a:off x="4223312" y="3250569"/>
            <a:ext cx="3467218" cy="1"/>
          </a:xfrm>
          <a:prstGeom prst="line">
            <a:avLst/>
          </a:prstGeom>
          <a:ln w="127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16" name="ZoneTexte 2">
            <a:extLst>
              <a:ext uri="{FF2B5EF4-FFF2-40B4-BE49-F238E27FC236}">
                <a16:creationId xmlns:a16="http://schemas.microsoft.com/office/drawing/2014/main" id="{2CC84E5A-C305-9B44-A268-4B6B39095291}"/>
              </a:ext>
            </a:extLst>
          </p:cNvPr>
          <p:cNvSpPr txBox="1"/>
          <p:nvPr/>
        </p:nvSpPr>
        <p:spPr>
          <a:xfrm>
            <a:off x="2503741" y="5407098"/>
            <a:ext cx="2861681" cy="307777"/>
          </a:xfrm>
          <a:prstGeom prst="rect">
            <a:avLst/>
          </a:prstGeom>
          <a:noFill/>
        </p:spPr>
        <p:txBody>
          <a:bodyPr wrap="none" rtlCol="0">
            <a:spAutoFit/>
          </a:bodyPr>
          <a:lstStyle/>
          <a:p>
            <a:r>
              <a:rPr lang="fr-FR" dirty="0"/>
              <a:t>public List&lt;Personne&gt; employés;</a:t>
            </a:r>
          </a:p>
        </p:txBody>
      </p:sp>
      <p:sp>
        <p:nvSpPr>
          <p:cNvPr id="17" name="ZoneTexte 4">
            <a:extLst>
              <a:ext uri="{FF2B5EF4-FFF2-40B4-BE49-F238E27FC236}">
                <a16:creationId xmlns:a16="http://schemas.microsoft.com/office/drawing/2014/main" id="{73A9AAD2-3638-554B-8ED2-44F0359F5838}"/>
              </a:ext>
            </a:extLst>
          </p:cNvPr>
          <p:cNvSpPr txBox="1"/>
          <p:nvPr/>
        </p:nvSpPr>
        <p:spPr>
          <a:xfrm>
            <a:off x="7593631" y="5512295"/>
            <a:ext cx="184731" cy="307777"/>
          </a:xfrm>
          <a:prstGeom prst="rect">
            <a:avLst/>
          </a:prstGeom>
          <a:noFill/>
        </p:spPr>
        <p:txBody>
          <a:bodyPr wrap="none" rtlCol="0">
            <a:spAutoFit/>
          </a:bodyPr>
          <a:lstStyle/>
          <a:p>
            <a:endParaRPr lang="fr-FR" dirty="0"/>
          </a:p>
        </p:txBody>
      </p:sp>
      <p:sp>
        <p:nvSpPr>
          <p:cNvPr id="18" name="ZoneTexte 6">
            <a:extLst>
              <a:ext uri="{FF2B5EF4-FFF2-40B4-BE49-F238E27FC236}">
                <a16:creationId xmlns:a16="http://schemas.microsoft.com/office/drawing/2014/main" id="{1FE8D8C1-CB7C-1F4C-B626-7275D86FC3EB}"/>
              </a:ext>
            </a:extLst>
          </p:cNvPr>
          <p:cNvSpPr txBox="1"/>
          <p:nvPr/>
        </p:nvSpPr>
        <p:spPr>
          <a:xfrm>
            <a:off x="6976955" y="5337114"/>
            <a:ext cx="2571538" cy="307777"/>
          </a:xfrm>
          <a:prstGeom prst="rect">
            <a:avLst/>
          </a:prstGeom>
          <a:noFill/>
        </p:spPr>
        <p:txBody>
          <a:bodyPr wrap="none" rtlCol="0">
            <a:spAutoFit/>
          </a:bodyPr>
          <a:lstStyle/>
          <a:p>
            <a:r>
              <a:rPr lang="fr-FR" dirty="0" err="1"/>
              <a:t>private</a:t>
            </a:r>
            <a:r>
              <a:rPr lang="fr-FR" dirty="0"/>
              <a:t> Entreprise employeur; </a:t>
            </a:r>
          </a:p>
        </p:txBody>
      </p:sp>
    </p:spTree>
    <p:extLst>
      <p:ext uri="{BB962C8B-B14F-4D97-AF65-F5344CB8AC3E}">
        <p14:creationId xmlns:p14="http://schemas.microsoft.com/office/powerpoint/2010/main" val="19955862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latin typeface="Tahoma" panose="020B0604030504040204" pitchFamily="34" charset="0"/>
                <a:ea typeface="Tahoma" panose="020B0604030504040204" pitchFamily="34" charset="0"/>
                <a:cs typeface="Tahoma" panose="020B0604030504040204" pitchFamily="34" charset="0"/>
                <a:sym typeface="Arial"/>
              </a:rPr>
              <a:t>Implémentation en Java</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74</a:t>
            </a:fld>
            <a:endParaRPr lang="en-US" dirty="0"/>
          </a:p>
        </p:txBody>
      </p:sp>
      <p:graphicFrame>
        <p:nvGraphicFramePr>
          <p:cNvPr id="4" name="Tableau 6">
            <a:extLst>
              <a:ext uri="{FF2B5EF4-FFF2-40B4-BE49-F238E27FC236}">
                <a16:creationId xmlns:a16="http://schemas.microsoft.com/office/drawing/2014/main" id="{C4EBF759-9D05-124F-B836-A822A0408CCA}"/>
              </a:ext>
            </a:extLst>
          </p:cNvPr>
          <p:cNvGraphicFramePr>
            <a:graphicFrameLocks noGrp="1"/>
          </p:cNvGraphicFramePr>
          <p:nvPr>
            <p:extLst>
              <p:ext uri="{D42A27DB-BD31-4B8C-83A1-F6EECF244321}">
                <p14:modId xmlns:p14="http://schemas.microsoft.com/office/powerpoint/2010/main" val="1745148388"/>
              </p:ext>
            </p:extLst>
          </p:nvPr>
        </p:nvGraphicFramePr>
        <p:xfrm>
          <a:off x="2535532" y="2793370"/>
          <a:ext cx="1359873" cy="1097280"/>
        </p:xfrm>
        <a:graphic>
          <a:graphicData uri="http://schemas.openxmlformats.org/drawingml/2006/table">
            <a:tbl>
              <a:tblPr firstRow="1" bandRow="1"/>
              <a:tblGrid>
                <a:gridCol w="1359873">
                  <a:extLst>
                    <a:ext uri="{9D8B030D-6E8A-4147-A177-3AD203B41FA5}">
                      <a16:colId xmlns:a16="http://schemas.microsoft.com/office/drawing/2014/main" val="3976669214"/>
                    </a:ext>
                  </a:extLst>
                </a:gridCol>
              </a:tblGrid>
              <a:tr h="270117">
                <a:tc>
                  <a:txBody>
                    <a:bodyPr/>
                    <a:lstStyle/>
                    <a:p>
                      <a:pPr algn="ctr"/>
                      <a:r>
                        <a:rPr lang="fr-FR" b="1" i="0" dirty="0"/>
                        <a:t>A</a:t>
                      </a:r>
                    </a:p>
                  </a:txBody>
                  <a:tcPr/>
                </a:tc>
                <a:extLst>
                  <a:ext uri="{0D108BD9-81ED-4DB2-BD59-A6C34878D82A}">
                    <a16:rowId xmlns:a16="http://schemas.microsoft.com/office/drawing/2014/main" val="1311747863"/>
                  </a:ext>
                </a:extLst>
              </a:tr>
              <a:tr h="224449">
                <a:tc>
                  <a:txBody>
                    <a:bodyPr/>
                    <a:lstStyle/>
                    <a:p>
                      <a:endParaRPr lang="fr-FR" baseline="0" dirty="0"/>
                    </a:p>
                  </a:txBody>
                  <a:tcPr/>
                </a:tc>
                <a:extLst>
                  <a:ext uri="{0D108BD9-81ED-4DB2-BD59-A6C34878D82A}">
                    <a16:rowId xmlns:a16="http://schemas.microsoft.com/office/drawing/2014/main" val="1092304995"/>
                  </a:ext>
                </a:extLst>
              </a:tr>
              <a:tr h="224449">
                <a:tc>
                  <a:txBody>
                    <a:bodyPr/>
                    <a:lstStyle/>
                    <a:p>
                      <a:endParaRPr lang="fr-FR" dirty="0"/>
                    </a:p>
                  </a:txBody>
                  <a:tcPr/>
                </a:tc>
                <a:extLst>
                  <a:ext uri="{0D108BD9-81ED-4DB2-BD59-A6C34878D82A}">
                    <a16:rowId xmlns:a16="http://schemas.microsoft.com/office/drawing/2014/main" val="1449250647"/>
                  </a:ext>
                </a:extLst>
              </a:tr>
            </a:tbl>
          </a:graphicData>
        </a:graphic>
      </p:graphicFrame>
      <p:sp>
        <p:nvSpPr>
          <p:cNvPr id="6" name="ZoneTexte 9">
            <a:extLst>
              <a:ext uri="{FF2B5EF4-FFF2-40B4-BE49-F238E27FC236}">
                <a16:creationId xmlns:a16="http://schemas.microsoft.com/office/drawing/2014/main" id="{EB805852-7116-0C47-B57F-5246AE5FEB60}"/>
              </a:ext>
            </a:extLst>
          </p:cNvPr>
          <p:cNvSpPr txBox="1"/>
          <p:nvPr/>
        </p:nvSpPr>
        <p:spPr>
          <a:xfrm>
            <a:off x="2718000" y="2793371"/>
            <a:ext cx="184731" cy="307777"/>
          </a:xfrm>
          <a:prstGeom prst="rect">
            <a:avLst/>
          </a:prstGeom>
          <a:noFill/>
        </p:spPr>
        <p:txBody>
          <a:bodyPr wrap="none" rtlCol="0">
            <a:spAutoFit/>
          </a:bodyPr>
          <a:lstStyle/>
          <a:p>
            <a:endParaRPr lang="fr-FR" dirty="0"/>
          </a:p>
        </p:txBody>
      </p:sp>
      <p:graphicFrame>
        <p:nvGraphicFramePr>
          <p:cNvPr id="7" name="Tableau 6">
            <a:extLst>
              <a:ext uri="{FF2B5EF4-FFF2-40B4-BE49-F238E27FC236}">
                <a16:creationId xmlns:a16="http://schemas.microsoft.com/office/drawing/2014/main" id="{5550CC21-6F58-5642-BD94-4123489F380C}"/>
              </a:ext>
            </a:extLst>
          </p:cNvPr>
          <p:cNvGraphicFramePr>
            <a:graphicFrameLocks noGrp="1"/>
          </p:cNvGraphicFramePr>
          <p:nvPr>
            <p:extLst>
              <p:ext uri="{D42A27DB-BD31-4B8C-83A1-F6EECF244321}">
                <p14:modId xmlns:p14="http://schemas.microsoft.com/office/powerpoint/2010/main" val="2686424344"/>
              </p:ext>
            </p:extLst>
          </p:nvPr>
        </p:nvGraphicFramePr>
        <p:xfrm>
          <a:off x="7362623" y="2761632"/>
          <a:ext cx="1489607" cy="1099795"/>
        </p:xfrm>
        <a:graphic>
          <a:graphicData uri="http://schemas.openxmlformats.org/drawingml/2006/table">
            <a:tbl>
              <a:tblPr firstRow="1" bandRow="1"/>
              <a:tblGrid>
                <a:gridCol w="1489607">
                  <a:extLst>
                    <a:ext uri="{9D8B030D-6E8A-4147-A177-3AD203B41FA5}">
                      <a16:colId xmlns:a16="http://schemas.microsoft.com/office/drawing/2014/main" val="3976669214"/>
                    </a:ext>
                  </a:extLst>
                </a:gridCol>
              </a:tblGrid>
              <a:tr h="36827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b="1" i="0" dirty="0"/>
                        <a:t>B</a:t>
                      </a:r>
                    </a:p>
                  </a:txBody>
                  <a:tcPr/>
                </a:tc>
                <a:extLst>
                  <a:ext uri="{0D108BD9-81ED-4DB2-BD59-A6C34878D82A}">
                    <a16:rowId xmlns:a16="http://schemas.microsoft.com/office/drawing/2014/main" val="1311747863"/>
                  </a:ext>
                </a:extLst>
              </a:tr>
              <a:tr h="270790">
                <a:tc>
                  <a:txBody>
                    <a:bodyPr/>
                    <a:lstStyle/>
                    <a:p>
                      <a:endParaRPr lang="fr-FR" baseline="0" dirty="0"/>
                    </a:p>
                  </a:txBody>
                  <a:tcPr/>
                </a:tc>
                <a:extLst>
                  <a:ext uri="{0D108BD9-81ED-4DB2-BD59-A6C34878D82A}">
                    <a16:rowId xmlns:a16="http://schemas.microsoft.com/office/drawing/2014/main" val="1092304995"/>
                  </a:ext>
                </a:extLst>
              </a:tr>
              <a:tr h="270790">
                <a:tc>
                  <a:txBody>
                    <a:bodyPr/>
                    <a:lstStyle/>
                    <a:p>
                      <a:endParaRPr lang="fr-FR" dirty="0"/>
                    </a:p>
                  </a:txBody>
                  <a:tcPr/>
                </a:tc>
                <a:extLst>
                  <a:ext uri="{0D108BD9-81ED-4DB2-BD59-A6C34878D82A}">
                    <a16:rowId xmlns:a16="http://schemas.microsoft.com/office/drawing/2014/main" val="1449250647"/>
                  </a:ext>
                </a:extLst>
              </a:tr>
            </a:tbl>
          </a:graphicData>
        </a:graphic>
      </p:graphicFrame>
      <p:sp>
        <p:nvSpPr>
          <p:cNvPr id="8" name="ZoneTexte 11">
            <a:extLst>
              <a:ext uri="{FF2B5EF4-FFF2-40B4-BE49-F238E27FC236}">
                <a16:creationId xmlns:a16="http://schemas.microsoft.com/office/drawing/2014/main" id="{7CA75909-AAE0-CB4D-860E-5A0C7BA2C21D}"/>
              </a:ext>
            </a:extLst>
          </p:cNvPr>
          <p:cNvSpPr txBox="1"/>
          <p:nvPr/>
        </p:nvSpPr>
        <p:spPr>
          <a:xfrm>
            <a:off x="2108698" y="2234880"/>
            <a:ext cx="3712876" cy="307777"/>
          </a:xfrm>
          <a:prstGeom prst="rect">
            <a:avLst/>
          </a:prstGeom>
          <a:noFill/>
        </p:spPr>
        <p:txBody>
          <a:bodyPr wrap="none" rtlCol="0">
            <a:spAutoFit/>
          </a:bodyPr>
          <a:lstStyle/>
          <a:p>
            <a:pPr marL="285750" indent="-285750" fontAlgn="ctr">
              <a:buFont typeface="Wingdings" pitchFamily="2" charset="2"/>
              <a:buChar char="q"/>
            </a:pPr>
            <a:r>
              <a:rPr lang="fr-FR" b="1" dirty="0"/>
              <a:t>Association unidirectionnelle 1 vers N</a:t>
            </a:r>
          </a:p>
        </p:txBody>
      </p:sp>
      <p:sp>
        <p:nvSpPr>
          <p:cNvPr id="9" name="ZoneTexte 13">
            <a:extLst>
              <a:ext uri="{FF2B5EF4-FFF2-40B4-BE49-F238E27FC236}">
                <a16:creationId xmlns:a16="http://schemas.microsoft.com/office/drawing/2014/main" id="{4BD13245-08BB-174B-8F17-7583B8FF0E73}"/>
              </a:ext>
            </a:extLst>
          </p:cNvPr>
          <p:cNvSpPr txBox="1"/>
          <p:nvPr/>
        </p:nvSpPr>
        <p:spPr>
          <a:xfrm>
            <a:off x="3895405" y="3327772"/>
            <a:ext cx="603050" cy="307777"/>
          </a:xfrm>
          <a:prstGeom prst="rect">
            <a:avLst/>
          </a:prstGeom>
          <a:noFill/>
        </p:spPr>
        <p:txBody>
          <a:bodyPr wrap="none" rtlCol="0">
            <a:spAutoFit/>
          </a:bodyPr>
          <a:lstStyle/>
          <a:p>
            <a:r>
              <a:rPr lang="fr-FR" dirty="0" err="1"/>
              <a:t>roleA</a:t>
            </a:r>
            <a:endParaRPr lang="fr-FR" dirty="0"/>
          </a:p>
        </p:txBody>
      </p:sp>
      <p:sp>
        <p:nvSpPr>
          <p:cNvPr id="10" name="ZoneTexte 19">
            <a:extLst>
              <a:ext uri="{FF2B5EF4-FFF2-40B4-BE49-F238E27FC236}">
                <a16:creationId xmlns:a16="http://schemas.microsoft.com/office/drawing/2014/main" id="{AA6E3C88-2D7E-6F49-BC55-2459869EB40B}"/>
              </a:ext>
            </a:extLst>
          </p:cNvPr>
          <p:cNvSpPr txBox="1"/>
          <p:nvPr/>
        </p:nvSpPr>
        <p:spPr>
          <a:xfrm>
            <a:off x="6759573" y="3327772"/>
            <a:ext cx="603050" cy="307777"/>
          </a:xfrm>
          <a:prstGeom prst="rect">
            <a:avLst/>
          </a:prstGeom>
          <a:noFill/>
        </p:spPr>
        <p:txBody>
          <a:bodyPr wrap="none" rtlCol="0">
            <a:spAutoFit/>
          </a:bodyPr>
          <a:lstStyle/>
          <a:p>
            <a:r>
              <a:rPr lang="fr-FR" dirty="0" err="1"/>
              <a:t>roleB</a:t>
            </a:r>
            <a:endParaRPr lang="fr-FR" dirty="0"/>
          </a:p>
        </p:txBody>
      </p:sp>
      <p:sp>
        <p:nvSpPr>
          <p:cNvPr id="11" name="ZoneTexte 20">
            <a:extLst>
              <a:ext uri="{FF2B5EF4-FFF2-40B4-BE49-F238E27FC236}">
                <a16:creationId xmlns:a16="http://schemas.microsoft.com/office/drawing/2014/main" id="{73356028-6859-0548-AEFE-83A345174888}"/>
              </a:ext>
            </a:extLst>
          </p:cNvPr>
          <p:cNvSpPr txBox="1"/>
          <p:nvPr/>
        </p:nvSpPr>
        <p:spPr>
          <a:xfrm>
            <a:off x="4012199" y="2904191"/>
            <a:ext cx="284052" cy="307777"/>
          </a:xfrm>
          <a:prstGeom prst="rect">
            <a:avLst/>
          </a:prstGeom>
          <a:noFill/>
        </p:spPr>
        <p:txBody>
          <a:bodyPr wrap="none" rtlCol="0">
            <a:spAutoFit/>
          </a:bodyPr>
          <a:lstStyle/>
          <a:p>
            <a:r>
              <a:rPr lang="fr-FR" dirty="0"/>
              <a:t>1</a:t>
            </a:r>
          </a:p>
        </p:txBody>
      </p:sp>
      <p:sp>
        <p:nvSpPr>
          <p:cNvPr id="12" name="ZoneTexte 21">
            <a:extLst>
              <a:ext uri="{FF2B5EF4-FFF2-40B4-BE49-F238E27FC236}">
                <a16:creationId xmlns:a16="http://schemas.microsoft.com/office/drawing/2014/main" id="{89929035-C679-6C44-BCCD-C084EA6FD18A}"/>
              </a:ext>
            </a:extLst>
          </p:cNvPr>
          <p:cNvSpPr txBox="1"/>
          <p:nvPr/>
        </p:nvSpPr>
        <p:spPr>
          <a:xfrm>
            <a:off x="7061098" y="2904190"/>
            <a:ext cx="255198" cy="307777"/>
          </a:xfrm>
          <a:prstGeom prst="rect">
            <a:avLst/>
          </a:prstGeom>
          <a:noFill/>
        </p:spPr>
        <p:txBody>
          <a:bodyPr wrap="none" rtlCol="0">
            <a:spAutoFit/>
          </a:bodyPr>
          <a:lstStyle/>
          <a:p>
            <a:r>
              <a:rPr lang="fr-FR" dirty="0"/>
              <a:t>*</a:t>
            </a:r>
          </a:p>
        </p:txBody>
      </p:sp>
      <p:pic>
        <p:nvPicPr>
          <p:cNvPr id="13" name="Image 5">
            <a:extLst>
              <a:ext uri="{FF2B5EF4-FFF2-40B4-BE49-F238E27FC236}">
                <a16:creationId xmlns:a16="http://schemas.microsoft.com/office/drawing/2014/main" id="{CCC2E266-F323-2049-A5B3-A3332E6A2E5D}"/>
              </a:ext>
            </a:extLst>
          </p:cNvPr>
          <p:cNvPicPr>
            <a:picLocks noChangeAspect="1"/>
          </p:cNvPicPr>
          <p:nvPr/>
        </p:nvPicPr>
        <p:blipFill>
          <a:blip r:embed="rId2"/>
          <a:stretch>
            <a:fillRect/>
          </a:stretch>
        </p:blipFill>
        <p:spPr>
          <a:xfrm>
            <a:off x="1985807" y="4415682"/>
            <a:ext cx="3849654" cy="1366906"/>
          </a:xfrm>
          <a:prstGeom prst="rect">
            <a:avLst/>
          </a:prstGeom>
        </p:spPr>
      </p:pic>
      <p:cxnSp>
        <p:nvCxnSpPr>
          <p:cNvPr id="14" name="Connecteur droit avec flèche 16">
            <a:extLst>
              <a:ext uri="{FF2B5EF4-FFF2-40B4-BE49-F238E27FC236}">
                <a16:creationId xmlns:a16="http://schemas.microsoft.com/office/drawing/2014/main" id="{B18ADFA1-EFBD-944E-896C-D72E94C7CE72}"/>
              </a:ext>
            </a:extLst>
          </p:cNvPr>
          <p:cNvCxnSpPr/>
          <p:nvPr/>
        </p:nvCxnSpPr>
        <p:spPr>
          <a:xfrm>
            <a:off x="3895405" y="3296242"/>
            <a:ext cx="3449745" cy="0"/>
          </a:xfrm>
          <a:prstGeom prst="straightConnector1">
            <a:avLst/>
          </a:prstGeom>
          <a:ln w="19050">
            <a:solidFill>
              <a:schemeClr val="tx2">
                <a:lumMod val="1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5" name="Image 17">
            <a:extLst>
              <a:ext uri="{FF2B5EF4-FFF2-40B4-BE49-F238E27FC236}">
                <a16:creationId xmlns:a16="http://schemas.microsoft.com/office/drawing/2014/main" id="{09254B5D-FD09-0D47-A4C3-9157E01B1199}"/>
              </a:ext>
            </a:extLst>
          </p:cNvPr>
          <p:cNvPicPr>
            <a:picLocks noChangeAspect="1"/>
          </p:cNvPicPr>
          <p:nvPr/>
        </p:nvPicPr>
        <p:blipFill>
          <a:blip r:embed="rId3"/>
          <a:stretch>
            <a:fillRect/>
          </a:stretch>
        </p:blipFill>
        <p:spPr>
          <a:xfrm>
            <a:off x="6073261" y="4572497"/>
            <a:ext cx="4068329" cy="843075"/>
          </a:xfrm>
          <a:prstGeom prst="rect">
            <a:avLst/>
          </a:prstGeom>
        </p:spPr>
      </p:pic>
    </p:spTree>
    <p:extLst>
      <p:ext uri="{BB962C8B-B14F-4D97-AF65-F5344CB8AC3E}">
        <p14:creationId xmlns:p14="http://schemas.microsoft.com/office/powerpoint/2010/main" val="8166669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latin typeface="Tahoma" panose="020B0604030504040204" pitchFamily="34" charset="0"/>
                <a:ea typeface="Tahoma" panose="020B0604030504040204" pitchFamily="34" charset="0"/>
                <a:cs typeface="Tahoma" panose="020B0604030504040204" pitchFamily="34" charset="0"/>
                <a:sym typeface="Arial"/>
              </a:rPr>
              <a:t>Implémentation en Java</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graphicFrame>
        <p:nvGraphicFramePr>
          <p:cNvPr id="4" name="Tableau 6">
            <a:extLst>
              <a:ext uri="{FF2B5EF4-FFF2-40B4-BE49-F238E27FC236}">
                <a16:creationId xmlns:a16="http://schemas.microsoft.com/office/drawing/2014/main" id="{C4EBF759-9D05-124F-B836-A822A0408CCA}"/>
              </a:ext>
            </a:extLst>
          </p:cNvPr>
          <p:cNvGraphicFramePr>
            <a:graphicFrameLocks noGrp="1"/>
          </p:cNvGraphicFramePr>
          <p:nvPr>
            <p:extLst>
              <p:ext uri="{D42A27DB-BD31-4B8C-83A1-F6EECF244321}">
                <p14:modId xmlns:p14="http://schemas.microsoft.com/office/powerpoint/2010/main" val="2395685271"/>
              </p:ext>
            </p:extLst>
          </p:nvPr>
        </p:nvGraphicFramePr>
        <p:xfrm>
          <a:off x="2391840" y="2966919"/>
          <a:ext cx="1359873" cy="1097280"/>
        </p:xfrm>
        <a:graphic>
          <a:graphicData uri="http://schemas.openxmlformats.org/drawingml/2006/table">
            <a:tbl>
              <a:tblPr firstRow="1" bandRow="1"/>
              <a:tblGrid>
                <a:gridCol w="1359873">
                  <a:extLst>
                    <a:ext uri="{9D8B030D-6E8A-4147-A177-3AD203B41FA5}">
                      <a16:colId xmlns:a16="http://schemas.microsoft.com/office/drawing/2014/main" val="3976669214"/>
                    </a:ext>
                  </a:extLst>
                </a:gridCol>
              </a:tblGrid>
              <a:tr h="270117">
                <a:tc>
                  <a:txBody>
                    <a:bodyPr/>
                    <a:lstStyle/>
                    <a:p>
                      <a:pPr algn="ctr"/>
                      <a:r>
                        <a:rPr lang="fr-FR" b="1" i="0" dirty="0"/>
                        <a:t>A</a:t>
                      </a:r>
                    </a:p>
                  </a:txBody>
                  <a:tcPr/>
                </a:tc>
                <a:extLst>
                  <a:ext uri="{0D108BD9-81ED-4DB2-BD59-A6C34878D82A}">
                    <a16:rowId xmlns:a16="http://schemas.microsoft.com/office/drawing/2014/main" val="1311747863"/>
                  </a:ext>
                </a:extLst>
              </a:tr>
              <a:tr h="224449">
                <a:tc>
                  <a:txBody>
                    <a:bodyPr/>
                    <a:lstStyle/>
                    <a:p>
                      <a:endParaRPr lang="fr-FR" baseline="0" dirty="0"/>
                    </a:p>
                  </a:txBody>
                  <a:tcPr/>
                </a:tc>
                <a:extLst>
                  <a:ext uri="{0D108BD9-81ED-4DB2-BD59-A6C34878D82A}">
                    <a16:rowId xmlns:a16="http://schemas.microsoft.com/office/drawing/2014/main" val="1092304995"/>
                  </a:ext>
                </a:extLst>
              </a:tr>
              <a:tr h="224449">
                <a:tc>
                  <a:txBody>
                    <a:bodyPr/>
                    <a:lstStyle/>
                    <a:p>
                      <a:endParaRPr lang="fr-FR" dirty="0"/>
                    </a:p>
                  </a:txBody>
                  <a:tcPr/>
                </a:tc>
                <a:extLst>
                  <a:ext uri="{0D108BD9-81ED-4DB2-BD59-A6C34878D82A}">
                    <a16:rowId xmlns:a16="http://schemas.microsoft.com/office/drawing/2014/main" val="1449250647"/>
                  </a:ext>
                </a:extLst>
              </a:tr>
            </a:tbl>
          </a:graphicData>
        </a:graphic>
      </p:graphicFrame>
      <p:sp>
        <p:nvSpPr>
          <p:cNvPr id="6" name="ZoneTexte 9">
            <a:extLst>
              <a:ext uri="{FF2B5EF4-FFF2-40B4-BE49-F238E27FC236}">
                <a16:creationId xmlns:a16="http://schemas.microsoft.com/office/drawing/2014/main" id="{EB805852-7116-0C47-B57F-5246AE5FEB60}"/>
              </a:ext>
            </a:extLst>
          </p:cNvPr>
          <p:cNvSpPr txBox="1"/>
          <p:nvPr/>
        </p:nvSpPr>
        <p:spPr>
          <a:xfrm>
            <a:off x="2574308" y="2966920"/>
            <a:ext cx="184731" cy="307777"/>
          </a:xfrm>
          <a:prstGeom prst="rect">
            <a:avLst/>
          </a:prstGeom>
          <a:noFill/>
        </p:spPr>
        <p:txBody>
          <a:bodyPr wrap="none" rtlCol="0">
            <a:spAutoFit/>
          </a:bodyPr>
          <a:lstStyle/>
          <a:p>
            <a:endParaRPr lang="fr-FR" dirty="0"/>
          </a:p>
        </p:txBody>
      </p:sp>
      <p:graphicFrame>
        <p:nvGraphicFramePr>
          <p:cNvPr id="7" name="Tableau 6">
            <a:extLst>
              <a:ext uri="{FF2B5EF4-FFF2-40B4-BE49-F238E27FC236}">
                <a16:creationId xmlns:a16="http://schemas.microsoft.com/office/drawing/2014/main" id="{5550CC21-6F58-5642-BD94-4123489F380C}"/>
              </a:ext>
            </a:extLst>
          </p:cNvPr>
          <p:cNvGraphicFramePr>
            <a:graphicFrameLocks noGrp="1"/>
          </p:cNvGraphicFramePr>
          <p:nvPr>
            <p:extLst>
              <p:ext uri="{D42A27DB-BD31-4B8C-83A1-F6EECF244321}">
                <p14:modId xmlns:p14="http://schemas.microsoft.com/office/powerpoint/2010/main" val="1625977366"/>
              </p:ext>
            </p:extLst>
          </p:nvPr>
        </p:nvGraphicFramePr>
        <p:xfrm>
          <a:off x="7218931" y="2935181"/>
          <a:ext cx="1489607" cy="1099795"/>
        </p:xfrm>
        <a:graphic>
          <a:graphicData uri="http://schemas.openxmlformats.org/drawingml/2006/table">
            <a:tbl>
              <a:tblPr firstRow="1" bandRow="1"/>
              <a:tblGrid>
                <a:gridCol w="1489607">
                  <a:extLst>
                    <a:ext uri="{9D8B030D-6E8A-4147-A177-3AD203B41FA5}">
                      <a16:colId xmlns:a16="http://schemas.microsoft.com/office/drawing/2014/main" val="3976669214"/>
                    </a:ext>
                  </a:extLst>
                </a:gridCol>
              </a:tblGrid>
              <a:tr h="36827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b="1" i="0" dirty="0"/>
                        <a:t>B</a:t>
                      </a:r>
                    </a:p>
                  </a:txBody>
                  <a:tcPr/>
                </a:tc>
                <a:extLst>
                  <a:ext uri="{0D108BD9-81ED-4DB2-BD59-A6C34878D82A}">
                    <a16:rowId xmlns:a16="http://schemas.microsoft.com/office/drawing/2014/main" val="1311747863"/>
                  </a:ext>
                </a:extLst>
              </a:tr>
              <a:tr h="270790">
                <a:tc>
                  <a:txBody>
                    <a:bodyPr/>
                    <a:lstStyle/>
                    <a:p>
                      <a:endParaRPr lang="fr-FR" baseline="0" dirty="0"/>
                    </a:p>
                  </a:txBody>
                  <a:tcPr/>
                </a:tc>
                <a:extLst>
                  <a:ext uri="{0D108BD9-81ED-4DB2-BD59-A6C34878D82A}">
                    <a16:rowId xmlns:a16="http://schemas.microsoft.com/office/drawing/2014/main" val="1092304995"/>
                  </a:ext>
                </a:extLst>
              </a:tr>
              <a:tr h="270790">
                <a:tc>
                  <a:txBody>
                    <a:bodyPr/>
                    <a:lstStyle/>
                    <a:p>
                      <a:endParaRPr lang="fr-FR" dirty="0"/>
                    </a:p>
                  </a:txBody>
                  <a:tcPr/>
                </a:tc>
                <a:extLst>
                  <a:ext uri="{0D108BD9-81ED-4DB2-BD59-A6C34878D82A}">
                    <a16:rowId xmlns:a16="http://schemas.microsoft.com/office/drawing/2014/main" val="1449250647"/>
                  </a:ext>
                </a:extLst>
              </a:tr>
            </a:tbl>
          </a:graphicData>
        </a:graphic>
      </p:graphicFrame>
      <p:sp>
        <p:nvSpPr>
          <p:cNvPr id="8" name="ZoneTexte 11">
            <a:extLst>
              <a:ext uri="{FF2B5EF4-FFF2-40B4-BE49-F238E27FC236}">
                <a16:creationId xmlns:a16="http://schemas.microsoft.com/office/drawing/2014/main" id="{7CA75909-AAE0-CB4D-860E-5A0C7BA2C21D}"/>
              </a:ext>
            </a:extLst>
          </p:cNvPr>
          <p:cNvSpPr txBox="1"/>
          <p:nvPr/>
        </p:nvSpPr>
        <p:spPr>
          <a:xfrm>
            <a:off x="1965006" y="2408429"/>
            <a:ext cx="1417376" cy="307777"/>
          </a:xfrm>
          <a:prstGeom prst="rect">
            <a:avLst/>
          </a:prstGeom>
          <a:noFill/>
        </p:spPr>
        <p:txBody>
          <a:bodyPr wrap="none" rtlCol="0">
            <a:spAutoFit/>
          </a:bodyPr>
          <a:lstStyle/>
          <a:p>
            <a:pPr marL="285750" indent="-285750" fontAlgn="ctr">
              <a:buFont typeface="Wingdings" pitchFamily="2" charset="2"/>
              <a:buChar char="q"/>
            </a:pPr>
            <a:r>
              <a:rPr lang="fr-FR" b="1" dirty="0"/>
              <a:t>Agrégation</a:t>
            </a:r>
          </a:p>
        </p:txBody>
      </p:sp>
      <p:sp>
        <p:nvSpPr>
          <p:cNvPr id="9" name="ZoneTexte 19">
            <a:extLst>
              <a:ext uri="{FF2B5EF4-FFF2-40B4-BE49-F238E27FC236}">
                <a16:creationId xmlns:a16="http://schemas.microsoft.com/office/drawing/2014/main" id="{AA6E3C88-2D7E-6F49-BC55-2459869EB40B}"/>
              </a:ext>
            </a:extLst>
          </p:cNvPr>
          <p:cNvSpPr txBox="1"/>
          <p:nvPr/>
        </p:nvSpPr>
        <p:spPr>
          <a:xfrm>
            <a:off x="6615881" y="3501321"/>
            <a:ext cx="603050" cy="307777"/>
          </a:xfrm>
          <a:prstGeom prst="rect">
            <a:avLst/>
          </a:prstGeom>
          <a:noFill/>
        </p:spPr>
        <p:txBody>
          <a:bodyPr wrap="none" rtlCol="0">
            <a:spAutoFit/>
          </a:bodyPr>
          <a:lstStyle/>
          <a:p>
            <a:r>
              <a:rPr lang="fr-FR" dirty="0" err="1"/>
              <a:t>roleB</a:t>
            </a:r>
            <a:endParaRPr lang="fr-FR" dirty="0"/>
          </a:p>
        </p:txBody>
      </p:sp>
      <p:sp>
        <p:nvSpPr>
          <p:cNvPr id="10" name="ZoneTexte 21">
            <a:extLst>
              <a:ext uri="{FF2B5EF4-FFF2-40B4-BE49-F238E27FC236}">
                <a16:creationId xmlns:a16="http://schemas.microsoft.com/office/drawing/2014/main" id="{89929035-C679-6C44-BCCD-C084EA6FD18A}"/>
              </a:ext>
            </a:extLst>
          </p:cNvPr>
          <p:cNvSpPr txBox="1"/>
          <p:nvPr/>
        </p:nvSpPr>
        <p:spPr>
          <a:xfrm>
            <a:off x="6917406" y="3077739"/>
            <a:ext cx="255198" cy="307777"/>
          </a:xfrm>
          <a:prstGeom prst="rect">
            <a:avLst/>
          </a:prstGeom>
          <a:noFill/>
        </p:spPr>
        <p:txBody>
          <a:bodyPr wrap="none" rtlCol="0">
            <a:spAutoFit/>
          </a:bodyPr>
          <a:lstStyle/>
          <a:p>
            <a:r>
              <a:rPr lang="fr-FR" dirty="0"/>
              <a:t>*</a:t>
            </a:r>
          </a:p>
        </p:txBody>
      </p:sp>
      <p:cxnSp>
        <p:nvCxnSpPr>
          <p:cNvPr id="11" name="Connecteur droit 14">
            <a:extLst>
              <a:ext uri="{FF2B5EF4-FFF2-40B4-BE49-F238E27FC236}">
                <a16:creationId xmlns:a16="http://schemas.microsoft.com/office/drawing/2014/main" id="{FA64EE09-E917-EA47-802E-D7E700B51268}"/>
              </a:ext>
            </a:extLst>
          </p:cNvPr>
          <p:cNvCxnSpPr>
            <a:cxnSpLocks/>
            <a:stCxn id="12" idx="3"/>
            <a:endCxn id="7" idx="1"/>
          </p:cNvCxnSpPr>
          <p:nvPr/>
        </p:nvCxnSpPr>
        <p:spPr>
          <a:xfrm>
            <a:off x="4006911" y="3443419"/>
            <a:ext cx="3212020" cy="41659"/>
          </a:xfrm>
          <a:prstGeom prst="line">
            <a:avLst/>
          </a:prstGeom>
          <a:ln w="127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12" name="Losange 3">
            <a:extLst>
              <a:ext uri="{FF2B5EF4-FFF2-40B4-BE49-F238E27FC236}">
                <a16:creationId xmlns:a16="http://schemas.microsoft.com/office/drawing/2014/main" id="{9B655ED9-D6F1-B646-BB95-7DFF8DC90B94}"/>
              </a:ext>
            </a:extLst>
          </p:cNvPr>
          <p:cNvSpPr/>
          <p:nvPr/>
        </p:nvSpPr>
        <p:spPr>
          <a:xfrm>
            <a:off x="3751713" y="3385516"/>
            <a:ext cx="255198" cy="115805"/>
          </a:xfrm>
          <a:prstGeom prst="diamond">
            <a:avLst/>
          </a:prstGeom>
          <a:no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22">
            <a:extLst>
              <a:ext uri="{FF2B5EF4-FFF2-40B4-BE49-F238E27FC236}">
                <a16:creationId xmlns:a16="http://schemas.microsoft.com/office/drawing/2014/main" id="{43975A0F-975F-C342-8DC6-FCD4C095214E}"/>
              </a:ext>
            </a:extLst>
          </p:cNvPr>
          <p:cNvPicPr>
            <a:picLocks noChangeAspect="1"/>
          </p:cNvPicPr>
          <p:nvPr/>
        </p:nvPicPr>
        <p:blipFill>
          <a:blip r:embed="rId2"/>
          <a:stretch>
            <a:fillRect/>
          </a:stretch>
        </p:blipFill>
        <p:spPr>
          <a:xfrm>
            <a:off x="1842115" y="4589231"/>
            <a:ext cx="3849654" cy="1366906"/>
          </a:xfrm>
          <a:prstGeom prst="rect">
            <a:avLst/>
          </a:prstGeom>
        </p:spPr>
      </p:pic>
      <p:pic>
        <p:nvPicPr>
          <p:cNvPr id="14" name="Image 10">
            <a:extLst>
              <a:ext uri="{FF2B5EF4-FFF2-40B4-BE49-F238E27FC236}">
                <a16:creationId xmlns:a16="http://schemas.microsoft.com/office/drawing/2014/main" id="{F98F030B-3214-C142-A82D-6F0562A1E2D6}"/>
              </a:ext>
            </a:extLst>
          </p:cNvPr>
          <p:cNvPicPr>
            <a:picLocks noChangeAspect="1"/>
          </p:cNvPicPr>
          <p:nvPr/>
        </p:nvPicPr>
        <p:blipFill>
          <a:blip r:embed="rId3"/>
          <a:stretch>
            <a:fillRect/>
          </a:stretch>
        </p:blipFill>
        <p:spPr>
          <a:xfrm>
            <a:off x="6016817" y="4629065"/>
            <a:ext cx="3678604" cy="904987"/>
          </a:xfrm>
          <a:prstGeom prst="rect">
            <a:avLst/>
          </a:prstGeom>
        </p:spPr>
      </p:pic>
    </p:spTree>
    <p:extLst>
      <p:ext uri="{BB962C8B-B14F-4D97-AF65-F5344CB8AC3E}">
        <p14:creationId xmlns:p14="http://schemas.microsoft.com/office/powerpoint/2010/main" val="10889402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latin typeface="Tahoma" panose="020B0604030504040204" pitchFamily="34" charset="0"/>
                <a:ea typeface="Tahoma" panose="020B0604030504040204" pitchFamily="34" charset="0"/>
                <a:cs typeface="Tahoma" panose="020B0604030504040204" pitchFamily="34" charset="0"/>
                <a:sym typeface="Arial"/>
              </a:rPr>
              <a:t>Implémentation en Java</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76</a:t>
            </a:fld>
            <a:endParaRPr lang="en-US" dirty="0"/>
          </a:p>
        </p:txBody>
      </p:sp>
      <p:graphicFrame>
        <p:nvGraphicFramePr>
          <p:cNvPr id="4" name="Tableau 6">
            <a:extLst>
              <a:ext uri="{FF2B5EF4-FFF2-40B4-BE49-F238E27FC236}">
                <a16:creationId xmlns:a16="http://schemas.microsoft.com/office/drawing/2014/main" id="{C4EBF759-9D05-124F-B836-A822A0408CCA}"/>
              </a:ext>
            </a:extLst>
          </p:cNvPr>
          <p:cNvGraphicFramePr>
            <a:graphicFrameLocks noGrp="1"/>
          </p:cNvGraphicFramePr>
          <p:nvPr>
            <p:extLst>
              <p:ext uri="{D42A27DB-BD31-4B8C-83A1-F6EECF244321}">
                <p14:modId xmlns:p14="http://schemas.microsoft.com/office/powerpoint/2010/main" val="4087217472"/>
              </p:ext>
            </p:extLst>
          </p:nvPr>
        </p:nvGraphicFramePr>
        <p:xfrm>
          <a:off x="2195897" y="2990561"/>
          <a:ext cx="1359873" cy="1097280"/>
        </p:xfrm>
        <a:graphic>
          <a:graphicData uri="http://schemas.openxmlformats.org/drawingml/2006/table">
            <a:tbl>
              <a:tblPr firstRow="1" bandRow="1"/>
              <a:tblGrid>
                <a:gridCol w="1359873">
                  <a:extLst>
                    <a:ext uri="{9D8B030D-6E8A-4147-A177-3AD203B41FA5}">
                      <a16:colId xmlns:a16="http://schemas.microsoft.com/office/drawing/2014/main" val="3976669214"/>
                    </a:ext>
                  </a:extLst>
                </a:gridCol>
              </a:tblGrid>
              <a:tr h="270117">
                <a:tc>
                  <a:txBody>
                    <a:bodyPr/>
                    <a:lstStyle/>
                    <a:p>
                      <a:pPr algn="ctr"/>
                      <a:r>
                        <a:rPr lang="fr-FR" b="1" i="0" dirty="0"/>
                        <a:t>A</a:t>
                      </a:r>
                    </a:p>
                  </a:txBody>
                  <a:tcPr/>
                </a:tc>
                <a:extLst>
                  <a:ext uri="{0D108BD9-81ED-4DB2-BD59-A6C34878D82A}">
                    <a16:rowId xmlns:a16="http://schemas.microsoft.com/office/drawing/2014/main" val="1311747863"/>
                  </a:ext>
                </a:extLst>
              </a:tr>
              <a:tr h="224449">
                <a:tc>
                  <a:txBody>
                    <a:bodyPr/>
                    <a:lstStyle/>
                    <a:p>
                      <a:endParaRPr lang="fr-FR" baseline="0" dirty="0"/>
                    </a:p>
                  </a:txBody>
                  <a:tcPr/>
                </a:tc>
                <a:extLst>
                  <a:ext uri="{0D108BD9-81ED-4DB2-BD59-A6C34878D82A}">
                    <a16:rowId xmlns:a16="http://schemas.microsoft.com/office/drawing/2014/main" val="1092304995"/>
                  </a:ext>
                </a:extLst>
              </a:tr>
              <a:tr h="224449">
                <a:tc>
                  <a:txBody>
                    <a:bodyPr/>
                    <a:lstStyle/>
                    <a:p>
                      <a:endParaRPr lang="fr-FR" dirty="0"/>
                    </a:p>
                  </a:txBody>
                  <a:tcPr/>
                </a:tc>
                <a:extLst>
                  <a:ext uri="{0D108BD9-81ED-4DB2-BD59-A6C34878D82A}">
                    <a16:rowId xmlns:a16="http://schemas.microsoft.com/office/drawing/2014/main" val="1449250647"/>
                  </a:ext>
                </a:extLst>
              </a:tr>
            </a:tbl>
          </a:graphicData>
        </a:graphic>
      </p:graphicFrame>
      <p:sp>
        <p:nvSpPr>
          <p:cNvPr id="6" name="ZoneTexte 9">
            <a:extLst>
              <a:ext uri="{FF2B5EF4-FFF2-40B4-BE49-F238E27FC236}">
                <a16:creationId xmlns:a16="http://schemas.microsoft.com/office/drawing/2014/main" id="{EB805852-7116-0C47-B57F-5246AE5FEB60}"/>
              </a:ext>
            </a:extLst>
          </p:cNvPr>
          <p:cNvSpPr txBox="1"/>
          <p:nvPr/>
        </p:nvSpPr>
        <p:spPr>
          <a:xfrm>
            <a:off x="2378365" y="3002377"/>
            <a:ext cx="184731" cy="307777"/>
          </a:xfrm>
          <a:prstGeom prst="rect">
            <a:avLst/>
          </a:prstGeom>
          <a:noFill/>
        </p:spPr>
        <p:txBody>
          <a:bodyPr wrap="none" rtlCol="0">
            <a:spAutoFit/>
          </a:bodyPr>
          <a:lstStyle/>
          <a:p>
            <a:endParaRPr lang="fr-FR" dirty="0"/>
          </a:p>
        </p:txBody>
      </p:sp>
      <p:graphicFrame>
        <p:nvGraphicFramePr>
          <p:cNvPr id="7" name="Tableau 6">
            <a:extLst>
              <a:ext uri="{FF2B5EF4-FFF2-40B4-BE49-F238E27FC236}">
                <a16:creationId xmlns:a16="http://schemas.microsoft.com/office/drawing/2014/main" id="{5550CC21-6F58-5642-BD94-4123489F380C}"/>
              </a:ext>
            </a:extLst>
          </p:cNvPr>
          <p:cNvGraphicFramePr>
            <a:graphicFrameLocks noGrp="1"/>
          </p:cNvGraphicFramePr>
          <p:nvPr>
            <p:extLst>
              <p:ext uri="{D42A27DB-BD31-4B8C-83A1-F6EECF244321}">
                <p14:modId xmlns:p14="http://schemas.microsoft.com/office/powerpoint/2010/main" val="3113215506"/>
              </p:ext>
            </p:extLst>
          </p:nvPr>
        </p:nvGraphicFramePr>
        <p:xfrm>
          <a:off x="7022988" y="2970638"/>
          <a:ext cx="1489607" cy="1099795"/>
        </p:xfrm>
        <a:graphic>
          <a:graphicData uri="http://schemas.openxmlformats.org/drawingml/2006/table">
            <a:tbl>
              <a:tblPr firstRow="1" bandRow="1"/>
              <a:tblGrid>
                <a:gridCol w="1489607">
                  <a:extLst>
                    <a:ext uri="{9D8B030D-6E8A-4147-A177-3AD203B41FA5}">
                      <a16:colId xmlns:a16="http://schemas.microsoft.com/office/drawing/2014/main" val="3976669214"/>
                    </a:ext>
                  </a:extLst>
                </a:gridCol>
              </a:tblGrid>
              <a:tr h="36827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b="1" i="0" dirty="0"/>
                        <a:t>B</a:t>
                      </a:r>
                    </a:p>
                  </a:txBody>
                  <a:tcPr/>
                </a:tc>
                <a:extLst>
                  <a:ext uri="{0D108BD9-81ED-4DB2-BD59-A6C34878D82A}">
                    <a16:rowId xmlns:a16="http://schemas.microsoft.com/office/drawing/2014/main" val="1311747863"/>
                  </a:ext>
                </a:extLst>
              </a:tr>
              <a:tr h="270790">
                <a:tc>
                  <a:txBody>
                    <a:bodyPr/>
                    <a:lstStyle/>
                    <a:p>
                      <a:endParaRPr lang="fr-FR" baseline="0" dirty="0"/>
                    </a:p>
                  </a:txBody>
                  <a:tcPr/>
                </a:tc>
                <a:extLst>
                  <a:ext uri="{0D108BD9-81ED-4DB2-BD59-A6C34878D82A}">
                    <a16:rowId xmlns:a16="http://schemas.microsoft.com/office/drawing/2014/main" val="1092304995"/>
                  </a:ext>
                </a:extLst>
              </a:tr>
              <a:tr h="270790">
                <a:tc>
                  <a:txBody>
                    <a:bodyPr/>
                    <a:lstStyle/>
                    <a:p>
                      <a:endParaRPr lang="fr-FR" dirty="0"/>
                    </a:p>
                  </a:txBody>
                  <a:tcPr/>
                </a:tc>
                <a:extLst>
                  <a:ext uri="{0D108BD9-81ED-4DB2-BD59-A6C34878D82A}">
                    <a16:rowId xmlns:a16="http://schemas.microsoft.com/office/drawing/2014/main" val="1449250647"/>
                  </a:ext>
                </a:extLst>
              </a:tr>
            </a:tbl>
          </a:graphicData>
        </a:graphic>
      </p:graphicFrame>
      <p:sp>
        <p:nvSpPr>
          <p:cNvPr id="8" name="ZoneTexte 11">
            <a:extLst>
              <a:ext uri="{FF2B5EF4-FFF2-40B4-BE49-F238E27FC236}">
                <a16:creationId xmlns:a16="http://schemas.microsoft.com/office/drawing/2014/main" id="{7CA75909-AAE0-CB4D-860E-5A0C7BA2C21D}"/>
              </a:ext>
            </a:extLst>
          </p:cNvPr>
          <p:cNvSpPr txBox="1"/>
          <p:nvPr/>
        </p:nvSpPr>
        <p:spPr>
          <a:xfrm>
            <a:off x="1769063" y="2443886"/>
            <a:ext cx="1417376" cy="307777"/>
          </a:xfrm>
          <a:prstGeom prst="rect">
            <a:avLst/>
          </a:prstGeom>
          <a:noFill/>
        </p:spPr>
        <p:txBody>
          <a:bodyPr wrap="none" rtlCol="0">
            <a:spAutoFit/>
          </a:bodyPr>
          <a:lstStyle/>
          <a:p>
            <a:pPr marL="285750" indent="-285750" fontAlgn="ctr">
              <a:buFont typeface="Wingdings" pitchFamily="2" charset="2"/>
              <a:buChar char="q"/>
            </a:pPr>
            <a:r>
              <a:rPr lang="fr-FR" b="1" dirty="0"/>
              <a:t>Agrégation</a:t>
            </a:r>
          </a:p>
        </p:txBody>
      </p:sp>
      <p:sp>
        <p:nvSpPr>
          <p:cNvPr id="9" name="ZoneTexte 21">
            <a:extLst>
              <a:ext uri="{FF2B5EF4-FFF2-40B4-BE49-F238E27FC236}">
                <a16:creationId xmlns:a16="http://schemas.microsoft.com/office/drawing/2014/main" id="{89929035-C679-6C44-BCCD-C084EA6FD18A}"/>
              </a:ext>
            </a:extLst>
          </p:cNvPr>
          <p:cNvSpPr txBox="1"/>
          <p:nvPr/>
        </p:nvSpPr>
        <p:spPr>
          <a:xfrm>
            <a:off x="6721463" y="3113196"/>
            <a:ext cx="284052" cy="307777"/>
          </a:xfrm>
          <a:prstGeom prst="rect">
            <a:avLst/>
          </a:prstGeom>
          <a:noFill/>
        </p:spPr>
        <p:txBody>
          <a:bodyPr wrap="none" rtlCol="0">
            <a:spAutoFit/>
          </a:bodyPr>
          <a:lstStyle/>
          <a:p>
            <a:r>
              <a:rPr lang="fr-FR" dirty="0"/>
              <a:t>1</a:t>
            </a:r>
          </a:p>
        </p:txBody>
      </p:sp>
      <p:cxnSp>
        <p:nvCxnSpPr>
          <p:cNvPr id="10" name="Connecteur droit 14">
            <a:extLst>
              <a:ext uri="{FF2B5EF4-FFF2-40B4-BE49-F238E27FC236}">
                <a16:creationId xmlns:a16="http://schemas.microsoft.com/office/drawing/2014/main" id="{FA64EE09-E917-EA47-802E-D7E700B51268}"/>
              </a:ext>
            </a:extLst>
          </p:cNvPr>
          <p:cNvCxnSpPr>
            <a:cxnSpLocks/>
            <a:stCxn id="11" idx="3"/>
            <a:endCxn id="7" idx="1"/>
          </p:cNvCxnSpPr>
          <p:nvPr/>
        </p:nvCxnSpPr>
        <p:spPr>
          <a:xfrm>
            <a:off x="3810968" y="3478876"/>
            <a:ext cx="3212020" cy="41659"/>
          </a:xfrm>
          <a:prstGeom prst="line">
            <a:avLst/>
          </a:prstGeom>
          <a:ln w="127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11" name="Losange 3">
            <a:extLst>
              <a:ext uri="{FF2B5EF4-FFF2-40B4-BE49-F238E27FC236}">
                <a16:creationId xmlns:a16="http://schemas.microsoft.com/office/drawing/2014/main" id="{9B655ED9-D6F1-B646-BB95-7DFF8DC90B94}"/>
              </a:ext>
            </a:extLst>
          </p:cNvPr>
          <p:cNvSpPr/>
          <p:nvPr/>
        </p:nvSpPr>
        <p:spPr>
          <a:xfrm>
            <a:off x="3555770" y="3420973"/>
            <a:ext cx="255198" cy="115805"/>
          </a:xfrm>
          <a:prstGeom prst="diamond">
            <a:avLst/>
          </a:prstGeom>
          <a:no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8">
            <a:extLst>
              <a:ext uri="{FF2B5EF4-FFF2-40B4-BE49-F238E27FC236}">
                <a16:creationId xmlns:a16="http://schemas.microsoft.com/office/drawing/2014/main" id="{34CADAC8-5C47-7E4E-92BA-BB59B726C808}"/>
              </a:ext>
            </a:extLst>
          </p:cNvPr>
          <p:cNvPicPr>
            <a:picLocks noChangeAspect="1"/>
          </p:cNvPicPr>
          <p:nvPr/>
        </p:nvPicPr>
        <p:blipFill>
          <a:blip r:embed="rId2"/>
          <a:stretch>
            <a:fillRect/>
          </a:stretch>
        </p:blipFill>
        <p:spPr>
          <a:xfrm>
            <a:off x="2120783" y="4466819"/>
            <a:ext cx="3849654" cy="1211127"/>
          </a:xfrm>
          <a:prstGeom prst="rect">
            <a:avLst/>
          </a:prstGeom>
        </p:spPr>
      </p:pic>
      <p:pic>
        <p:nvPicPr>
          <p:cNvPr id="13" name="Image 20">
            <a:extLst>
              <a:ext uri="{FF2B5EF4-FFF2-40B4-BE49-F238E27FC236}">
                <a16:creationId xmlns:a16="http://schemas.microsoft.com/office/drawing/2014/main" id="{A43A9471-2877-7A48-AD9C-0A98A54FD76F}"/>
              </a:ext>
            </a:extLst>
          </p:cNvPr>
          <p:cNvPicPr>
            <a:picLocks noChangeAspect="1"/>
          </p:cNvPicPr>
          <p:nvPr/>
        </p:nvPicPr>
        <p:blipFill>
          <a:blip r:embed="rId3"/>
          <a:stretch>
            <a:fillRect/>
          </a:stretch>
        </p:blipFill>
        <p:spPr>
          <a:xfrm>
            <a:off x="6419938" y="4466819"/>
            <a:ext cx="3678604" cy="904987"/>
          </a:xfrm>
          <a:prstGeom prst="rect">
            <a:avLst/>
          </a:prstGeom>
        </p:spPr>
      </p:pic>
    </p:spTree>
    <p:extLst>
      <p:ext uri="{BB962C8B-B14F-4D97-AF65-F5344CB8AC3E}">
        <p14:creationId xmlns:p14="http://schemas.microsoft.com/office/powerpoint/2010/main" val="30602188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latin typeface="Tahoma" panose="020B0604030504040204" pitchFamily="34" charset="0"/>
                <a:ea typeface="Tahoma" panose="020B0604030504040204" pitchFamily="34" charset="0"/>
                <a:cs typeface="Tahoma" panose="020B0604030504040204" pitchFamily="34" charset="0"/>
                <a:sym typeface="Arial"/>
              </a:rPr>
              <a:t>Implémentation en Java</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77</a:t>
            </a:fld>
            <a:endParaRPr lang="en-US" dirty="0"/>
          </a:p>
        </p:txBody>
      </p:sp>
      <p:graphicFrame>
        <p:nvGraphicFramePr>
          <p:cNvPr id="4" name="Tableau 6">
            <a:extLst>
              <a:ext uri="{FF2B5EF4-FFF2-40B4-BE49-F238E27FC236}">
                <a16:creationId xmlns:a16="http://schemas.microsoft.com/office/drawing/2014/main" id="{C4EBF759-9D05-124F-B836-A822A0408CCA}"/>
              </a:ext>
            </a:extLst>
          </p:cNvPr>
          <p:cNvGraphicFramePr>
            <a:graphicFrameLocks noGrp="1"/>
          </p:cNvGraphicFramePr>
          <p:nvPr>
            <p:extLst>
              <p:ext uri="{D42A27DB-BD31-4B8C-83A1-F6EECF244321}">
                <p14:modId xmlns:p14="http://schemas.microsoft.com/office/powerpoint/2010/main" val="1690798092"/>
              </p:ext>
            </p:extLst>
          </p:nvPr>
        </p:nvGraphicFramePr>
        <p:xfrm>
          <a:off x="2757600" y="2845622"/>
          <a:ext cx="1359873" cy="1097280"/>
        </p:xfrm>
        <a:graphic>
          <a:graphicData uri="http://schemas.openxmlformats.org/drawingml/2006/table">
            <a:tbl>
              <a:tblPr firstRow="1" bandRow="1"/>
              <a:tblGrid>
                <a:gridCol w="1359873">
                  <a:extLst>
                    <a:ext uri="{9D8B030D-6E8A-4147-A177-3AD203B41FA5}">
                      <a16:colId xmlns:a16="http://schemas.microsoft.com/office/drawing/2014/main" val="3976669214"/>
                    </a:ext>
                  </a:extLst>
                </a:gridCol>
              </a:tblGrid>
              <a:tr h="270117">
                <a:tc>
                  <a:txBody>
                    <a:bodyPr/>
                    <a:lstStyle/>
                    <a:p>
                      <a:pPr algn="ctr"/>
                      <a:r>
                        <a:rPr lang="fr-FR" b="1" i="0" dirty="0"/>
                        <a:t>A</a:t>
                      </a:r>
                    </a:p>
                  </a:txBody>
                  <a:tcPr/>
                </a:tc>
                <a:extLst>
                  <a:ext uri="{0D108BD9-81ED-4DB2-BD59-A6C34878D82A}">
                    <a16:rowId xmlns:a16="http://schemas.microsoft.com/office/drawing/2014/main" val="1311747863"/>
                  </a:ext>
                </a:extLst>
              </a:tr>
              <a:tr h="224449">
                <a:tc>
                  <a:txBody>
                    <a:bodyPr/>
                    <a:lstStyle/>
                    <a:p>
                      <a:endParaRPr lang="fr-FR" baseline="0" dirty="0"/>
                    </a:p>
                  </a:txBody>
                  <a:tcPr/>
                </a:tc>
                <a:extLst>
                  <a:ext uri="{0D108BD9-81ED-4DB2-BD59-A6C34878D82A}">
                    <a16:rowId xmlns:a16="http://schemas.microsoft.com/office/drawing/2014/main" val="1092304995"/>
                  </a:ext>
                </a:extLst>
              </a:tr>
              <a:tr h="224449">
                <a:tc>
                  <a:txBody>
                    <a:bodyPr/>
                    <a:lstStyle/>
                    <a:p>
                      <a:endParaRPr lang="fr-FR" dirty="0"/>
                    </a:p>
                  </a:txBody>
                  <a:tcPr/>
                </a:tc>
                <a:extLst>
                  <a:ext uri="{0D108BD9-81ED-4DB2-BD59-A6C34878D82A}">
                    <a16:rowId xmlns:a16="http://schemas.microsoft.com/office/drawing/2014/main" val="1449250647"/>
                  </a:ext>
                </a:extLst>
              </a:tr>
            </a:tbl>
          </a:graphicData>
        </a:graphic>
      </p:graphicFrame>
      <p:sp>
        <p:nvSpPr>
          <p:cNvPr id="6" name="ZoneTexte 9">
            <a:extLst>
              <a:ext uri="{FF2B5EF4-FFF2-40B4-BE49-F238E27FC236}">
                <a16:creationId xmlns:a16="http://schemas.microsoft.com/office/drawing/2014/main" id="{EB805852-7116-0C47-B57F-5246AE5FEB60}"/>
              </a:ext>
            </a:extLst>
          </p:cNvPr>
          <p:cNvSpPr txBox="1"/>
          <p:nvPr/>
        </p:nvSpPr>
        <p:spPr>
          <a:xfrm>
            <a:off x="2940068" y="2845623"/>
            <a:ext cx="184731" cy="307777"/>
          </a:xfrm>
          <a:prstGeom prst="rect">
            <a:avLst/>
          </a:prstGeom>
          <a:noFill/>
        </p:spPr>
        <p:txBody>
          <a:bodyPr wrap="none" rtlCol="0">
            <a:spAutoFit/>
          </a:bodyPr>
          <a:lstStyle/>
          <a:p>
            <a:endParaRPr lang="fr-FR" dirty="0"/>
          </a:p>
        </p:txBody>
      </p:sp>
      <p:graphicFrame>
        <p:nvGraphicFramePr>
          <p:cNvPr id="7" name="Tableau 6">
            <a:extLst>
              <a:ext uri="{FF2B5EF4-FFF2-40B4-BE49-F238E27FC236}">
                <a16:creationId xmlns:a16="http://schemas.microsoft.com/office/drawing/2014/main" id="{5550CC21-6F58-5642-BD94-4123489F380C}"/>
              </a:ext>
            </a:extLst>
          </p:cNvPr>
          <p:cNvGraphicFramePr>
            <a:graphicFrameLocks noGrp="1"/>
          </p:cNvGraphicFramePr>
          <p:nvPr>
            <p:extLst>
              <p:ext uri="{D42A27DB-BD31-4B8C-83A1-F6EECF244321}">
                <p14:modId xmlns:p14="http://schemas.microsoft.com/office/powerpoint/2010/main" val="3699642361"/>
              </p:ext>
            </p:extLst>
          </p:nvPr>
        </p:nvGraphicFramePr>
        <p:xfrm>
          <a:off x="7584691" y="2813884"/>
          <a:ext cx="1489607" cy="1099795"/>
        </p:xfrm>
        <a:graphic>
          <a:graphicData uri="http://schemas.openxmlformats.org/drawingml/2006/table">
            <a:tbl>
              <a:tblPr firstRow="1" bandRow="1"/>
              <a:tblGrid>
                <a:gridCol w="1489607">
                  <a:extLst>
                    <a:ext uri="{9D8B030D-6E8A-4147-A177-3AD203B41FA5}">
                      <a16:colId xmlns:a16="http://schemas.microsoft.com/office/drawing/2014/main" val="3976669214"/>
                    </a:ext>
                  </a:extLst>
                </a:gridCol>
              </a:tblGrid>
              <a:tr h="36827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b="1" i="0" dirty="0"/>
                        <a:t>B</a:t>
                      </a:r>
                    </a:p>
                  </a:txBody>
                  <a:tcPr/>
                </a:tc>
                <a:extLst>
                  <a:ext uri="{0D108BD9-81ED-4DB2-BD59-A6C34878D82A}">
                    <a16:rowId xmlns:a16="http://schemas.microsoft.com/office/drawing/2014/main" val="1311747863"/>
                  </a:ext>
                </a:extLst>
              </a:tr>
              <a:tr h="270790">
                <a:tc>
                  <a:txBody>
                    <a:bodyPr/>
                    <a:lstStyle/>
                    <a:p>
                      <a:endParaRPr lang="fr-FR" baseline="0" dirty="0"/>
                    </a:p>
                  </a:txBody>
                  <a:tcPr/>
                </a:tc>
                <a:extLst>
                  <a:ext uri="{0D108BD9-81ED-4DB2-BD59-A6C34878D82A}">
                    <a16:rowId xmlns:a16="http://schemas.microsoft.com/office/drawing/2014/main" val="1092304995"/>
                  </a:ext>
                </a:extLst>
              </a:tr>
              <a:tr h="270790">
                <a:tc>
                  <a:txBody>
                    <a:bodyPr/>
                    <a:lstStyle/>
                    <a:p>
                      <a:endParaRPr lang="fr-FR" dirty="0"/>
                    </a:p>
                  </a:txBody>
                  <a:tcPr/>
                </a:tc>
                <a:extLst>
                  <a:ext uri="{0D108BD9-81ED-4DB2-BD59-A6C34878D82A}">
                    <a16:rowId xmlns:a16="http://schemas.microsoft.com/office/drawing/2014/main" val="1449250647"/>
                  </a:ext>
                </a:extLst>
              </a:tr>
            </a:tbl>
          </a:graphicData>
        </a:graphic>
      </p:graphicFrame>
      <p:sp>
        <p:nvSpPr>
          <p:cNvPr id="8" name="ZoneTexte 11">
            <a:extLst>
              <a:ext uri="{FF2B5EF4-FFF2-40B4-BE49-F238E27FC236}">
                <a16:creationId xmlns:a16="http://schemas.microsoft.com/office/drawing/2014/main" id="{7CA75909-AAE0-CB4D-860E-5A0C7BA2C21D}"/>
              </a:ext>
            </a:extLst>
          </p:cNvPr>
          <p:cNvSpPr txBox="1"/>
          <p:nvPr/>
        </p:nvSpPr>
        <p:spPr>
          <a:xfrm>
            <a:off x="2330766" y="2287132"/>
            <a:ext cx="1566454" cy="307777"/>
          </a:xfrm>
          <a:prstGeom prst="rect">
            <a:avLst/>
          </a:prstGeom>
          <a:noFill/>
        </p:spPr>
        <p:txBody>
          <a:bodyPr wrap="none" rtlCol="0">
            <a:spAutoFit/>
          </a:bodyPr>
          <a:lstStyle/>
          <a:p>
            <a:pPr marL="285750" indent="-285750" fontAlgn="ctr">
              <a:buFont typeface="Wingdings" pitchFamily="2" charset="2"/>
              <a:buChar char="q"/>
            </a:pPr>
            <a:r>
              <a:rPr lang="fr-FR" b="1" dirty="0"/>
              <a:t>Composition</a:t>
            </a:r>
          </a:p>
        </p:txBody>
      </p:sp>
      <p:cxnSp>
        <p:nvCxnSpPr>
          <p:cNvPr id="9" name="Connecteur droit 14">
            <a:extLst>
              <a:ext uri="{FF2B5EF4-FFF2-40B4-BE49-F238E27FC236}">
                <a16:creationId xmlns:a16="http://schemas.microsoft.com/office/drawing/2014/main" id="{FA64EE09-E917-EA47-802E-D7E700B51268}"/>
              </a:ext>
            </a:extLst>
          </p:cNvPr>
          <p:cNvCxnSpPr>
            <a:cxnSpLocks/>
            <a:stCxn id="10" idx="3"/>
            <a:endCxn id="7" idx="1"/>
          </p:cNvCxnSpPr>
          <p:nvPr/>
        </p:nvCxnSpPr>
        <p:spPr>
          <a:xfrm>
            <a:off x="4372671" y="3322122"/>
            <a:ext cx="3212020" cy="41659"/>
          </a:xfrm>
          <a:prstGeom prst="line">
            <a:avLst/>
          </a:prstGeom>
          <a:ln w="127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Losange 3">
            <a:extLst>
              <a:ext uri="{FF2B5EF4-FFF2-40B4-BE49-F238E27FC236}">
                <a16:creationId xmlns:a16="http://schemas.microsoft.com/office/drawing/2014/main" id="{9B655ED9-D6F1-B646-BB95-7DFF8DC90B94}"/>
              </a:ext>
            </a:extLst>
          </p:cNvPr>
          <p:cNvSpPr/>
          <p:nvPr/>
        </p:nvSpPr>
        <p:spPr>
          <a:xfrm>
            <a:off x="4117473" y="3264219"/>
            <a:ext cx="255198" cy="115805"/>
          </a:xfrm>
          <a:prstGeom prst="diamond">
            <a:avLst/>
          </a:prstGeom>
          <a:solidFill>
            <a:schemeClr val="tx2">
              <a:lumMod val="1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a:extLst>
              <a:ext uri="{FF2B5EF4-FFF2-40B4-BE49-F238E27FC236}">
                <a16:creationId xmlns:a16="http://schemas.microsoft.com/office/drawing/2014/main" id="{F98F030B-3214-C142-A82D-6F0562A1E2D6}"/>
              </a:ext>
            </a:extLst>
          </p:cNvPr>
          <p:cNvPicPr>
            <a:picLocks noChangeAspect="1"/>
          </p:cNvPicPr>
          <p:nvPr/>
        </p:nvPicPr>
        <p:blipFill>
          <a:blip r:embed="rId2"/>
          <a:stretch>
            <a:fillRect/>
          </a:stretch>
        </p:blipFill>
        <p:spPr>
          <a:xfrm>
            <a:off x="6523252" y="4507768"/>
            <a:ext cx="3678604" cy="904987"/>
          </a:xfrm>
          <a:prstGeom prst="rect">
            <a:avLst/>
          </a:prstGeom>
        </p:spPr>
      </p:pic>
      <p:pic>
        <p:nvPicPr>
          <p:cNvPr id="12" name="Image 4">
            <a:extLst>
              <a:ext uri="{FF2B5EF4-FFF2-40B4-BE49-F238E27FC236}">
                <a16:creationId xmlns:a16="http://schemas.microsoft.com/office/drawing/2014/main" id="{B8C71D10-26C1-C84C-82A3-E522199AAEFF}"/>
              </a:ext>
            </a:extLst>
          </p:cNvPr>
          <p:cNvPicPr>
            <a:picLocks noChangeAspect="1"/>
          </p:cNvPicPr>
          <p:nvPr/>
        </p:nvPicPr>
        <p:blipFill>
          <a:blip r:embed="rId3"/>
          <a:stretch>
            <a:fillRect/>
          </a:stretch>
        </p:blipFill>
        <p:spPr>
          <a:xfrm>
            <a:off x="2340051" y="4408052"/>
            <a:ext cx="3418494" cy="1276787"/>
          </a:xfrm>
          <a:prstGeom prst="rect">
            <a:avLst/>
          </a:prstGeom>
        </p:spPr>
      </p:pic>
      <p:sp>
        <p:nvSpPr>
          <p:cNvPr id="13" name="ZoneTexte 5">
            <a:extLst>
              <a:ext uri="{FF2B5EF4-FFF2-40B4-BE49-F238E27FC236}">
                <a16:creationId xmlns:a16="http://schemas.microsoft.com/office/drawing/2014/main" id="{EF9E91FF-2B3E-1440-9DA5-7E85AFC377A9}"/>
              </a:ext>
            </a:extLst>
          </p:cNvPr>
          <p:cNvSpPr txBox="1"/>
          <p:nvPr/>
        </p:nvSpPr>
        <p:spPr>
          <a:xfrm>
            <a:off x="7300639" y="2966733"/>
            <a:ext cx="284052" cy="307777"/>
          </a:xfrm>
          <a:prstGeom prst="rect">
            <a:avLst/>
          </a:prstGeom>
          <a:noFill/>
        </p:spPr>
        <p:txBody>
          <a:bodyPr wrap="none" rtlCol="0">
            <a:spAutoFit/>
          </a:bodyPr>
          <a:lstStyle/>
          <a:p>
            <a:r>
              <a:rPr lang="fr-FR" dirty="0"/>
              <a:t>1</a:t>
            </a:r>
          </a:p>
        </p:txBody>
      </p:sp>
    </p:spTree>
    <p:extLst>
      <p:ext uri="{BB962C8B-B14F-4D97-AF65-F5344CB8AC3E}">
        <p14:creationId xmlns:p14="http://schemas.microsoft.com/office/powerpoint/2010/main" val="8361783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latin typeface="Tahoma" panose="020B0604030504040204" pitchFamily="34" charset="0"/>
                <a:ea typeface="Tahoma" panose="020B0604030504040204" pitchFamily="34" charset="0"/>
                <a:cs typeface="Tahoma" panose="020B0604030504040204" pitchFamily="34" charset="0"/>
                <a:sym typeface="Arial"/>
              </a:rPr>
              <a:t>Implémentation en Java</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78</a:t>
            </a:fld>
            <a:endParaRPr lang="en-US" dirty="0"/>
          </a:p>
        </p:txBody>
      </p:sp>
      <p:graphicFrame>
        <p:nvGraphicFramePr>
          <p:cNvPr id="4" name="Tableau 6">
            <a:extLst>
              <a:ext uri="{FF2B5EF4-FFF2-40B4-BE49-F238E27FC236}">
                <a16:creationId xmlns:a16="http://schemas.microsoft.com/office/drawing/2014/main" id="{C4EBF759-9D05-124F-B836-A822A0408CCA}"/>
              </a:ext>
            </a:extLst>
          </p:cNvPr>
          <p:cNvGraphicFramePr>
            <a:graphicFrameLocks noGrp="1"/>
          </p:cNvGraphicFramePr>
          <p:nvPr>
            <p:extLst>
              <p:ext uri="{D42A27DB-BD31-4B8C-83A1-F6EECF244321}">
                <p14:modId xmlns:p14="http://schemas.microsoft.com/office/powerpoint/2010/main" val="3210416863"/>
              </p:ext>
            </p:extLst>
          </p:nvPr>
        </p:nvGraphicFramePr>
        <p:xfrm>
          <a:off x="3031920" y="2937061"/>
          <a:ext cx="1359873" cy="1097280"/>
        </p:xfrm>
        <a:graphic>
          <a:graphicData uri="http://schemas.openxmlformats.org/drawingml/2006/table">
            <a:tbl>
              <a:tblPr firstRow="1" bandRow="1"/>
              <a:tblGrid>
                <a:gridCol w="1359873">
                  <a:extLst>
                    <a:ext uri="{9D8B030D-6E8A-4147-A177-3AD203B41FA5}">
                      <a16:colId xmlns:a16="http://schemas.microsoft.com/office/drawing/2014/main" val="3976669214"/>
                    </a:ext>
                  </a:extLst>
                </a:gridCol>
              </a:tblGrid>
              <a:tr h="270117">
                <a:tc>
                  <a:txBody>
                    <a:bodyPr/>
                    <a:lstStyle/>
                    <a:p>
                      <a:pPr algn="ctr"/>
                      <a:r>
                        <a:rPr lang="fr-FR" b="1" i="0" dirty="0"/>
                        <a:t>A</a:t>
                      </a:r>
                    </a:p>
                  </a:txBody>
                  <a:tcPr/>
                </a:tc>
                <a:extLst>
                  <a:ext uri="{0D108BD9-81ED-4DB2-BD59-A6C34878D82A}">
                    <a16:rowId xmlns:a16="http://schemas.microsoft.com/office/drawing/2014/main" val="1311747863"/>
                  </a:ext>
                </a:extLst>
              </a:tr>
              <a:tr h="224449">
                <a:tc>
                  <a:txBody>
                    <a:bodyPr/>
                    <a:lstStyle/>
                    <a:p>
                      <a:endParaRPr lang="fr-FR" baseline="0" dirty="0"/>
                    </a:p>
                  </a:txBody>
                  <a:tcPr/>
                </a:tc>
                <a:extLst>
                  <a:ext uri="{0D108BD9-81ED-4DB2-BD59-A6C34878D82A}">
                    <a16:rowId xmlns:a16="http://schemas.microsoft.com/office/drawing/2014/main" val="1092304995"/>
                  </a:ext>
                </a:extLst>
              </a:tr>
              <a:tr h="224449">
                <a:tc>
                  <a:txBody>
                    <a:bodyPr/>
                    <a:lstStyle/>
                    <a:p>
                      <a:endParaRPr lang="fr-FR" dirty="0"/>
                    </a:p>
                  </a:txBody>
                  <a:tcPr/>
                </a:tc>
                <a:extLst>
                  <a:ext uri="{0D108BD9-81ED-4DB2-BD59-A6C34878D82A}">
                    <a16:rowId xmlns:a16="http://schemas.microsoft.com/office/drawing/2014/main" val="1449250647"/>
                  </a:ext>
                </a:extLst>
              </a:tr>
            </a:tbl>
          </a:graphicData>
        </a:graphic>
      </p:graphicFrame>
      <p:sp>
        <p:nvSpPr>
          <p:cNvPr id="6" name="ZoneTexte 9">
            <a:extLst>
              <a:ext uri="{FF2B5EF4-FFF2-40B4-BE49-F238E27FC236}">
                <a16:creationId xmlns:a16="http://schemas.microsoft.com/office/drawing/2014/main" id="{EB805852-7116-0C47-B57F-5246AE5FEB60}"/>
              </a:ext>
            </a:extLst>
          </p:cNvPr>
          <p:cNvSpPr txBox="1"/>
          <p:nvPr/>
        </p:nvSpPr>
        <p:spPr>
          <a:xfrm>
            <a:off x="3214388" y="2937062"/>
            <a:ext cx="184731" cy="307777"/>
          </a:xfrm>
          <a:prstGeom prst="rect">
            <a:avLst/>
          </a:prstGeom>
          <a:noFill/>
        </p:spPr>
        <p:txBody>
          <a:bodyPr wrap="none" rtlCol="0">
            <a:spAutoFit/>
          </a:bodyPr>
          <a:lstStyle/>
          <a:p>
            <a:endParaRPr lang="fr-FR" dirty="0"/>
          </a:p>
        </p:txBody>
      </p:sp>
      <p:graphicFrame>
        <p:nvGraphicFramePr>
          <p:cNvPr id="7" name="Tableau 6">
            <a:extLst>
              <a:ext uri="{FF2B5EF4-FFF2-40B4-BE49-F238E27FC236}">
                <a16:creationId xmlns:a16="http://schemas.microsoft.com/office/drawing/2014/main" id="{5550CC21-6F58-5642-BD94-4123489F380C}"/>
              </a:ext>
            </a:extLst>
          </p:cNvPr>
          <p:cNvGraphicFramePr>
            <a:graphicFrameLocks noGrp="1"/>
          </p:cNvGraphicFramePr>
          <p:nvPr>
            <p:extLst>
              <p:ext uri="{D42A27DB-BD31-4B8C-83A1-F6EECF244321}">
                <p14:modId xmlns:p14="http://schemas.microsoft.com/office/powerpoint/2010/main" val="79315176"/>
              </p:ext>
            </p:extLst>
          </p:nvPr>
        </p:nvGraphicFramePr>
        <p:xfrm>
          <a:off x="7859011" y="2905323"/>
          <a:ext cx="1489607" cy="1099795"/>
        </p:xfrm>
        <a:graphic>
          <a:graphicData uri="http://schemas.openxmlformats.org/drawingml/2006/table">
            <a:tbl>
              <a:tblPr firstRow="1" bandRow="1"/>
              <a:tblGrid>
                <a:gridCol w="1489607">
                  <a:extLst>
                    <a:ext uri="{9D8B030D-6E8A-4147-A177-3AD203B41FA5}">
                      <a16:colId xmlns:a16="http://schemas.microsoft.com/office/drawing/2014/main" val="3976669214"/>
                    </a:ext>
                  </a:extLst>
                </a:gridCol>
              </a:tblGrid>
              <a:tr h="36827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b="1" i="0" dirty="0"/>
                        <a:t>B</a:t>
                      </a:r>
                    </a:p>
                  </a:txBody>
                  <a:tcPr/>
                </a:tc>
                <a:extLst>
                  <a:ext uri="{0D108BD9-81ED-4DB2-BD59-A6C34878D82A}">
                    <a16:rowId xmlns:a16="http://schemas.microsoft.com/office/drawing/2014/main" val="1311747863"/>
                  </a:ext>
                </a:extLst>
              </a:tr>
              <a:tr h="270790">
                <a:tc>
                  <a:txBody>
                    <a:bodyPr/>
                    <a:lstStyle/>
                    <a:p>
                      <a:endParaRPr lang="fr-FR" baseline="0" dirty="0"/>
                    </a:p>
                  </a:txBody>
                  <a:tcPr/>
                </a:tc>
                <a:extLst>
                  <a:ext uri="{0D108BD9-81ED-4DB2-BD59-A6C34878D82A}">
                    <a16:rowId xmlns:a16="http://schemas.microsoft.com/office/drawing/2014/main" val="1092304995"/>
                  </a:ext>
                </a:extLst>
              </a:tr>
              <a:tr h="270790">
                <a:tc>
                  <a:txBody>
                    <a:bodyPr/>
                    <a:lstStyle/>
                    <a:p>
                      <a:endParaRPr lang="fr-FR" dirty="0"/>
                    </a:p>
                  </a:txBody>
                  <a:tcPr/>
                </a:tc>
                <a:extLst>
                  <a:ext uri="{0D108BD9-81ED-4DB2-BD59-A6C34878D82A}">
                    <a16:rowId xmlns:a16="http://schemas.microsoft.com/office/drawing/2014/main" val="1449250647"/>
                  </a:ext>
                </a:extLst>
              </a:tr>
            </a:tbl>
          </a:graphicData>
        </a:graphic>
      </p:graphicFrame>
      <p:sp>
        <p:nvSpPr>
          <p:cNvPr id="8" name="ZoneTexte 11">
            <a:extLst>
              <a:ext uri="{FF2B5EF4-FFF2-40B4-BE49-F238E27FC236}">
                <a16:creationId xmlns:a16="http://schemas.microsoft.com/office/drawing/2014/main" id="{7CA75909-AAE0-CB4D-860E-5A0C7BA2C21D}"/>
              </a:ext>
            </a:extLst>
          </p:cNvPr>
          <p:cNvSpPr txBox="1"/>
          <p:nvPr/>
        </p:nvSpPr>
        <p:spPr>
          <a:xfrm>
            <a:off x="2605086" y="2378571"/>
            <a:ext cx="1566454" cy="307777"/>
          </a:xfrm>
          <a:prstGeom prst="rect">
            <a:avLst/>
          </a:prstGeom>
          <a:noFill/>
        </p:spPr>
        <p:txBody>
          <a:bodyPr wrap="none" rtlCol="0">
            <a:spAutoFit/>
          </a:bodyPr>
          <a:lstStyle/>
          <a:p>
            <a:pPr marL="285750" indent="-285750" fontAlgn="ctr">
              <a:buFont typeface="Wingdings" pitchFamily="2" charset="2"/>
              <a:buChar char="q"/>
            </a:pPr>
            <a:r>
              <a:rPr lang="fr-FR" b="1" dirty="0"/>
              <a:t>Composition</a:t>
            </a:r>
          </a:p>
        </p:txBody>
      </p:sp>
      <p:cxnSp>
        <p:nvCxnSpPr>
          <p:cNvPr id="9" name="Connecteur droit 14">
            <a:extLst>
              <a:ext uri="{FF2B5EF4-FFF2-40B4-BE49-F238E27FC236}">
                <a16:creationId xmlns:a16="http://schemas.microsoft.com/office/drawing/2014/main" id="{FA64EE09-E917-EA47-802E-D7E700B51268}"/>
              </a:ext>
            </a:extLst>
          </p:cNvPr>
          <p:cNvCxnSpPr>
            <a:cxnSpLocks/>
            <a:stCxn id="10" idx="3"/>
            <a:endCxn id="7" idx="1"/>
          </p:cNvCxnSpPr>
          <p:nvPr/>
        </p:nvCxnSpPr>
        <p:spPr>
          <a:xfrm>
            <a:off x="4646991" y="3413561"/>
            <a:ext cx="3212020" cy="41659"/>
          </a:xfrm>
          <a:prstGeom prst="line">
            <a:avLst/>
          </a:prstGeom>
          <a:ln w="127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10" name="Losange 3">
            <a:extLst>
              <a:ext uri="{FF2B5EF4-FFF2-40B4-BE49-F238E27FC236}">
                <a16:creationId xmlns:a16="http://schemas.microsoft.com/office/drawing/2014/main" id="{9B655ED9-D6F1-B646-BB95-7DFF8DC90B94}"/>
              </a:ext>
            </a:extLst>
          </p:cNvPr>
          <p:cNvSpPr/>
          <p:nvPr/>
        </p:nvSpPr>
        <p:spPr>
          <a:xfrm>
            <a:off x="4391793" y="3355658"/>
            <a:ext cx="255198" cy="115805"/>
          </a:xfrm>
          <a:prstGeom prst="diamond">
            <a:avLst/>
          </a:prstGeom>
          <a:solidFill>
            <a:schemeClr val="tx2">
              <a:lumMod val="1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a:extLst>
              <a:ext uri="{FF2B5EF4-FFF2-40B4-BE49-F238E27FC236}">
                <a16:creationId xmlns:a16="http://schemas.microsoft.com/office/drawing/2014/main" id="{F98F030B-3214-C142-A82D-6F0562A1E2D6}"/>
              </a:ext>
            </a:extLst>
          </p:cNvPr>
          <p:cNvPicPr>
            <a:picLocks noChangeAspect="1"/>
          </p:cNvPicPr>
          <p:nvPr/>
        </p:nvPicPr>
        <p:blipFill>
          <a:blip r:embed="rId2"/>
          <a:stretch>
            <a:fillRect/>
          </a:stretch>
        </p:blipFill>
        <p:spPr>
          <a:xfrm>
            <a:off x="7103431" y="4660663"/>
            <a:ext cx="3678604" cy="904987"/>
          </a:xfrm>
          <a:prstGeom prst="rect">
            <a:avLst/>
          </a:prstGeom>
        </p:spPr>
      </p:pic>
      <p:sp>
        <p:nvSpPr>
          <p:cNvPr id="12" name="ZoneTexte 5">
            <a:extLst>
              <a:ext uri="{FF2B5EF4-FFF2-40B4-BE49-F238E27FC236}">
                <a16:creationId xmlns:a16="http://schemas.microsoft.com/office/drawing/2014/main" id="{EF9E91FF-2B3E-1440-9DA5-7E85AFC377A9}"/>
              </a:ext>
            </a:extLst>
          </p:cNvPr>
          <p:cNvSpPr txBox="1"/>
          <p:nvPr/>
        </p:nvSpPr>
        <p:spPr>
          <a:xfrm>
            <a:off x="7574959" y="3058172"/>
            <a:ext cx="255198" cy="307777"/>
          </a:xfrm>
          <a:prstGeom prst="rect">
            <a:avLst/>
          </a:prstGeom>
          <a:noFill/>
        </p:spPr>
        <p:txBody>
          <a:bodyPr wrap="none" rtlCol="0">
            <a:spAutoFit/>
          </a:bodyPr>
          <a:lstStyle/>
          <a:p>
            <a:r>
              <a:rPr lang="fr-FR" dirty="0"/>
              <a:t>*</a:t>
            </a:r>
          </a:p>
        </p:txBody>
      </p:sp>
      <p:pic>
        <p:nvPicPr>
          <p:cNvPr id="13" name="Image 6">
            <a:extLst>
              <a:ext uri="{FF2B5EF4-FFF2-40B4-BE49-F238E27FC236}">
                <a16:creationId xmlns:a16="http://schemas.microsoft.com/office/drawing/2014/main" id="{2BA510FF-7F81-E141-8C7C-749E059E821E}"/>
              </a:ext>
            </a:extLst>
          </p:cNvPr>
          <p:cNvPicPr>
            <a:picLocks noChangeAspect="1"/>
          </p:cNvPicPr>
          <p:nvPr/>
        </p:nvPicPr>
        <p:blipFill>
          <a:blip r:embed="rId3"/>
          <a:stretch>
            <a:fillRect/>
          </a:stretch>
        </p:blipFill>
        <p:spPr>
          <a:xfrm>
            <a:off x="2071633" y="4519740"/>
            <a:ext cx="4725939" cy="1195818"/>
          </a:xfrm>
          <a:prstGeom prst="rect">
            <a:avLst/>
          </a:prstGeom>
        </p:spPr>
      </p:pic>
    </p:spTree>
    <p:extLst>
      <p:ext uri="{BB962C8B-B14F-4D97-AF65-F5344CB8AC3E}">
        <p14:creationId xmlns:p14="http://schemas.microsoft.com/office/powerpoint/2010/main" val="13679233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latin typeface="Tahoma" panose="020B0604030504040204" pitchFamily="34" charset="0"/>
                <a:ea typeface="Tahoma" panose="020B0604030504040204" pitchFamily="34" charset="0"/>
                <a:cs typeface="Tahoma" panose="020B0604030504040204" pitchFamily="34" charset="0"/>
                <a:sym typeface="Arial"/>
              </a:rPr>
              <a:t>Implémentation en Java</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79</a:t>
            </a:fld>
            <a:endParaRPr lang="en-US" dirty="0"/>
          </a:p>
        </p:txBody>
      </p:sp>
      <p:sp>
        <p:nvSpPr>
          <p:cNvPr id="4" name="ZoneTexte 9">
            <a:extLst>
              <a:ext uri="{FF2B5EF4-FFF2-40B4-BE49-F238E27FC236}">
                <a16:creationId xmlns:a16="http://schemas.microsoft.com/office/drawing/2014/main" id="{EB805852-7116-0C47-B57F-5246AE5FEB60}"/>
              </a:ext>
            </a:extLst>
          </p:cNvPr>
          <p:cNvSpPr txBox="1"/>
          <p:nvPr/>
        </p:nvSpPr>
        <p:spPr>
          <a:xfrm>
            <a:off x="2275032" y="2727922"/>
            <a:ext cx="184731" cy="338554"/>
          </a:xfrm>
          <a:prstGeom prst="rect">
            <a:avLst/>
          </a:prstGeom>
          <a:noFill/>
        </p:spPr>
        <p:txBody>
          <a:bodyPr wrap="none" rtlCol="0">
            <a:spAutoFit/>
          </a:bodyPr>
          <a:lstStyle/>
          <a:p>
            <a:endParaRPr lang="fr-FR" sz="1600" dirty="0"/>
          </a:p>
        </p:txBody>
      </p:sp>
      <p:sp>
        <p:nvSpPr>
          <p:cNvPr id="6" name="ZoneTexte 11">
            <a:extLst>
              <a:ext uri="{FF2B5EF4-FFF2-40B4-BE49-F238E27FC236}">
                <a16:creationId xmlns:a16="http://schemas.microsoft.com/office/drawing/2014/main" id="{7CA75909-AAE0-CB4D-860E-5A0C7BA2C21D}"/>
              </a:ext>
            </a:extLst>
          </p:cNvPr>
          <p:cNvSpPr txBox="1"/>
          <p:nvPr/>
        </p:nvSpPr>
        <p:spPr>
          <a:xfrm>
            <a:off x="951066" y="1821101"/>
            <a:ext cx="2222083" cy="307777"/>
          </a:xfrm>
          <a:prstGeom prst="rect">
            <a:avLst/>
          </a:prstGeom>
          <a:noFill/>
        </p:spPr>
        <p:txBody>
          <a:bodyPr wrap="none" rtlCol="0">
            <a:spAutoFit/>
          </a:bodyPr>
          <a:lstStyle/>
          <a:p>
            <a:pPr marL="285750" indent="-285750" fontAlgn="ctr">
              <a:buFont typeface="Wingdings" pitchFamily="2" charset="2"/>
              <a:buChar char="q"/>
            </a:pPr>
            <a:r>
              <a:rPr lang="fr-FR" b="1" dirty="0"/>
              <a:t>Classe - Association</a:t>
            </a:r>
          </a:p>
        </p:txBody>
      </p:sp>
      <p:sp>
        <p:nvSpPr>
          <p:cNvPr id="7" name="Rectangle 6">
            <a:extLst>
              <a:ext uri="{FF2B5EF4-FFF2-40B4-BE49-F238E27FC236}">
                <a16:creationId xmlns:a16="http://schemas.microsoft.com/office/drawing/2014/main" id="{A1FF18EC-B6D0-FF42-8885-7A5850FE97D1}"/>
              </a:ext>
            </a:extLst>
          </p:cNvPr>
          <p:cNvSpPr/>
          <p:nvPr/>
        </p:nvSpPr>
        <p:spPr>
          <a:xfrm>
            <a:off x="2131132" y="3822604"/>
            <a:ext cx="1224136" cy="432048"/>
          </a:xfrm>
          <a:prstGeom prst="rect">
            <a:avLst/>
          </a:prstGeom>
          <a:solidFill>
            <a:srgbClr val="FFFF99"/>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600" b="1" dirty="0"/>
              <a:t>Société</a:t>
            </a:r>
          </a:p>
        </p:txBody>
      </p:sp>
      <p:sp>
        <p:nvSpPr>
          <p:cNvPr id="8" name="Rectangle 7">
            <a:extLst>
              <a:ext uri="{FF2B5EF4-FFF2-40B4-BE49-F238E27FC236}">
                <a16:creationId xmlns:a16="http://schemas.microsoft.com/office/drawing/2014/main" id="{E2FF3B28-2399-364B-A5FF-0707B0BCB3CA}"/>
              </a:ext>
            </a:extLst>
          </p:cNvPr>
          <p:cNvSpPr/>
          <p:nvPr/>
        </p:nvSpPr>
        <p:spPr>
          <a:xfrm>
            <a:off x="6945106" y="3865880"/>
            <a:ext cx="1368152" cy="432048"/>
          </a:xfrm>
          <a:prstGeom prst="rect">
            <a:avLst/>
          </a:prstGeom>
          <a:solidFill>
            <a:srgbClr val="00B050"/>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600" b="1" dirty="0"/>
              <a:t>Personne</a:t>
            </a:r>
          </a:p>
        </p:txBody>
      </p:sp>
      <p:sp>
        <p:nvSpPr>
          <p:cNvPr id="9" name="Rectangle 8">
            <a:extLst>
              <a:ext uri="{FF2B5EF4-FFF2-40B4-BE49-F238E27FC236}">
                <a16:creationId xmlns:a16="http://schemas.microsoft.com/office/drawing/2014/main" id="{9F5FDA8B-995F-7748-AB32-67C6567FC6A1}"/>
              </a:ext>
            </a:extLst>
          </p:cNvPr>
          <p:cNvSpPr/>
          <p:nvPr/>
        </p:nvSpPr>
        <p:spPr>
          <a:xfrm>
            <a:off x="4040035" y="2583430"/>
            <a:ext cx="2010526" cy="78584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err="1"/>
              <a:t>dateEmbauche</a:t>
            </a:r>
            <a:r>
              <a:rPr lang="fr-FR" sz="1400" b="1" dirty="0"/>
              <a:t>: Date</a:t>
            </a:r>
          </a:p>
        </p:txBody>
      </p:sp>
      <p:cxnSp>
        <p:nvCxnSpPr>
          <p:cNvPr id="10" name="Connecteur droit 21">
            <a:extLst>
              <a:ext uri="{FF2B5EF4-FFF2-40B4-BE49-F238E27FC236}">
                <a16:creationId xmlns:a16="http://schemas.microsoft.com/office/drawing/2014/main" id="{261E9D73-B4F7-B041-896C-C8CFE9D5CC98}"/>
              </a:ext>
            </a:extLst>
          </p:cNvPr>
          <p:cNvCxnSpPr>
            <a:cxnSpLocks/>
          </p:cNvCxnSpPr>
          <p:nvPr/>
        </p:nvCxnSpPr>
        <p:spPr>
          <a:xfrm>
            <a:off x="5045298" y="3413263"/>
            <a:ext cx="0" cy="712630"/>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11" name="ZoneTexte 22">
            <a:extLst>
              <a:ext uri="{FF2B5EF4-FFF2-40B4-BE49-F238E27FC236}">
                <a16:creationId xmlns:a16="http://schemas.microsoft.com/office/drawing/2014/main" id="{90FAEBC7-F67A-C544-A471-29E6006538D0}"/>
              </a:ext>
            </a:extLst>
          </p:cNvPr>
          <p:cNvSpPr txBox="1"/>
          <p:nvPr/>
        </p:nvSpPr>
        <p:spPr>
          <a:xfrm>
            <a:off x="6594433" y="3866628"/>
            <a:ext cx="288031" cy="338554"/>
          </a:xfrm>
          <a:prstGeom prst="rect">
            <a:avLst/>
          </a:prstGeom>
          <a:noFill/>
        </p:spPr>
        <p:txBody>
          <a:bodyPr wrap="square" rtlCol="0">
            <a:spAutoFit/>
          </a:bodyPr>
          <a:lstStyle/>
          <a:p>
            <a:r>
              <a:rPr lang="fr-FR" sz="1600" dirty="0"/>
              <a:t>*</a:t>
            </a:r>
          </a:p>
        </p:txBody>
      </p:sp>
      <p:cxnSp>
        <p:nvCxnSpPr>
          <p:cNvPr id="12" name="Connecteur droit avec flèche 25">
            <a:extLst>
              <a:ext uri="{FF2B5EF4-FFF2-40B4-BE49-F238E27FC236}">
                <a16:creationId xmlns:a16="http://schemas.microsoft.com/office/drawing/2014/main" id="{084AF68E-B2AA-E24F-8E53-FE6B0D7BA7B1}"/>
              </a:ext>
            </a:extLst>
          </p:cNvPr>
          <p:cNvCxnSpPr/>
          <p:nvPr/>
        </p:nvCxnSpPr>
        <p:spPr>
          <a:xfrm>
            <a:off x="3345106" y="4081904"/>
            <a:ext cx="3600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5">
            <a:extLst>
              <a:ext uri="{FF2B5EF4-FFF2-40B4-BE49-F238E27FC236}">
                <a16:creationId xmlns:a16="http://schemas.microsoft.com/office/drawing/2014/main" id="{3F3530BE-2BB0-ED43-B4C5-F0D0FA25735C}"/>
              </a:ext>
            </a:extLst>
          </p:cNvPr>
          <p:cNvSpPr txBox="1"/>
          <p:nvPr/>
        </p:nvSpPr>
        <p:spPr>
          <a:xfrm>
            <a:off x="3502101" y="4728296"/>
            <a:ext cx="2301513" cy="830997"/>
          </a:xfrm>
          <a:prstGeom prst="rect">
            <a:avLst/>
          </a:prstGeom>
          <a:solidFill>
            <a:srgbClr val="FFFF99"/>
          </a:solidFill>
          <a:ln w="3175">
            <a:solidFill>
              <a:schemeClr val="tx1"/>
            </a:solidFill>
          </a:ln>
        </p:spPr>
        <p:txBody>
          <a:bodyPr wrap="square" rtlCol="0">
            <a:spAutoFit/>
          </a:bodyPr>
          <a:lstStyle/>
          <a:p>
            <a:r>
              <a:rPr lang="fr-MA" sz="1600" dirty="0">
                <a:solidFill>
                  <a:schemeClr val="tx1">
                    <a:lumMod val="85000"/>
                    <a:lumOff val="15000"/>
                  </a:schemeClr>
                </a:solidFill>
              </a:rPr>
              <a:t>Class </a:t>
            </a:r>
            <a:r>
              <a:rPr lang="fr-MA" sz="1600" dirty="0" err="1">
                <a:solidFill>
                  <a:schemeClr val="tx1">
                    <a:lumMod val="85000"/>
                    <a:lumOff val="15000"/>
                  </a:schemeClr>
                </a:solidFill>
              </a:rPr>
              <a:t>Societe</a:t>
            </a:r>
            <a:r>
              <a:rPr lang="fr-MA" sz="1600" dirty="0">
                <a:solidFill>
                  <a:schemeClr val="tx1">
                    <a:lumMod val="85000"/>
                    <a:lumOff val="15000"/>
                  </a:schemeClr>
                </a:solidFill>
              </a:rPr>
              <a:t> {</a:t>
            </a:r>
          </a:p>
          <a:p>
            <a:r>
              <a:rPr lang="fr-MA" sz="1600" dirty="0">
                <a:solidFill>
                  <a:srgbClr val="FF0000"/>
                </a:solidFill>
              </a:rPr>
              <a:t>List&lt;Emploi&gt; emplois</a:t>
            </a:r>
            <a:r>
              <a:rPr lang="fr-MA" sz="1600" dirty="0">
                <a:solidFill>
                  <a:schemeClr val="tx1">
                    <a:lumMod val="85000"/>
                    <a:lumOff val="15000"/>
                  </a:schemeClr>
                </a:solidFill>
              </a:rPr>
              <a:t>;</a:t>
            </a:r>
          </a:p>
          <a:p>
            <a:r>
              <a:rPr lang="fr-MA" sz="1600" dirty="0">
                <a:solidFill>
                  <a:schemeClr val="tx1">
                    <a:lumMod val="85000"/>
                    <a:lumOff val="15000"/>
                  </a:schemeClr>
                </a:solidFill>
              </a:rPr>
              <a:t>}</a:t>
            </a:r>
          </a:p>
        </p:txBody>
      </p:sp>
      <p:sp>
        <p:nvSpPr>
          <p:cNvPr id="14" name="TextBox 17">
            <a:extLst>
              <a:ext uri="{FF2B5EF4-FFF2-40B4-BE49-F238E27FC236}">
                <a16:creationId xmlns:a16="http://schemas.microsoft.com/office/drawing/2014/main" id="{C94ADEB7-B51F-0043-8492-7816FC86C917}"/>
              </a:ext>
            </a:extLst>
          </p:cNvPr>
          <p:cNvSpPr txBox="1"/>
          <p:nvPr/>
        </p:nvSpPr>
        <p:spPr>
          <a:xfrm>
            <a:off x="1295932" y="4543630"/>
            <a:ext cx="1867078" cy="1631216"/>
          </a:xfrm>
          <a:prstGeom prst="rect">
            <a:avLst/>
          </a:prstGeom>
          <a:solidFill>
            <a:srgbClr val="FFFF99"/>
          </a:solidFill>
          <a:ln>
            <a:solidFill>
              <a:schemeClr val="accent1"/>
            </a:solidFill>
          </a:ln>
        </p:spPr>
        <p:txBody>
          <a:bodyPr wrap="square" rtlCol="0">
            <a:spAutoFit/>
          </a:bodyPr>
          <a:lstStyle/>
          <a:p>
            <a:r>
              <a:rPr lang="fr-MA" sz="1600" dirty="0">
                <a:solidFill>
                  <a:schemeClr val="tx1">
                    <a:lumMod val="85000"/>
                    <a:lumOff val="15000"/>
                  </a:schemeClr>
                </a:solidFill>
              </a:rPr>
              <a:t>Class Emploi {</a:t>
            </a:r>
          </a:p>
          <a:p>
            <a:r>
              <a:rPr lang="fr-MA" sz="1600" dirty="0">
                <a:solidFill>
                  <a:schemeClr val="tx1">
                    <a:lumMod val="85000"/>
                    <a:lumOff val="15000"/>
                  </a:schemeClr>
                </a:solidFill>
              </a:rPr>
              <a:t>Date </a:t>
            </a:r>
            <a:r>
              <a:rPr lang="fr-MA" sz="1600" dirty="0" err="1">
                <a:solidFill>
                  <a:schemeClr val="tx1">
                    <a:lumMod val="85000"/>
                    <a:lumOff val="15000"/>
                  </a:schemeClr>
                </a:solidFill>
              </a:rPr>
              <a:t>dateEmbauche</a:t>
            </a:r>
            <a:endParaRPr lang="fr-MA" sz="1600" dirty="0">
              <a:solidFill>
                <a:schemeClr val="tx1">
                  <a:lumMod val="85000"/>
                  <a:lumOff val="15000"/>
                </a:schemeClr>
              </a:solidFill>
            </a:endParaRPr>
          </a:p>
          <a:p>
            <a:r>
              <a:rPr lang="fr-MA" sz="1600" dirty="0">
                <a:solidFill>
                  <a:schemeClr val="tx1">
                    <a:lumMod val="85000"/>
                    <a:lumOff val="15000"/>
                  </a:schemeClr>
                </a:solidFill>
              </a:rPr>
              <a:t>Double salaire</a:t>
            </a:r>
          </a:p>
          <a:p>
            <a:r>
              <a:rPr lang="fr-MA" sz="1600" dirty="0">
                <a:solidFill>
                  <a:srgbClr val="FF0000"/>
                </a:solidFill>
              </a:rPr>
              <a:t>Personne </a:t>
            </a:r>
            <a:r>
              <a:rPr lang="fr-MA" sz="1600" dirty="0" err="1">
                <a:solidFill>
                  <a:srgbClr val="FF0000"/>
                </a:solidFill>
              </a:rPr>
              <a:t>personne</a:t>
            </a:r>
            <a:endParaRPr lang="fr-MA" sz="1600" dirty="0">
              <a:solidFill>
                <a:srgbClr val="FF0000"/>
              </a:solidFill>
            </a:endParaRPr>
          </a:p>
          <a:p>
            <a:r>
              <a:rPr lang="fr-MA" sz="1600" dirty="0" err="1">
                <a:solidFill>
                  <a:srgbClr val="FF0000"/>
                </a:solidFill>
              </a:rPr>
              <a:t>Societe</a:t>
            </a:r>
            <a:r>
              <a:rPr lang="fr-MA" sz="1600" dirty="0">
                <a:solidFill>
                  <a:srgbClr val="FF0000"/>
                </a:solidFill>
              </a:rPr>
              <a:t> </a:t>
            </a:r>
            <a:r>
              <a:rPr lang="fr-MA" sz="1600" dirty="0" err="1">
                <a:solidFill>
                  <a:srgbClr val="FF0000"/>
                </a:solidFill>
              </a:rPr>
              <a:t>societe</a:t>
            </a:r>
            <a:endParaRPr lang="fr-MA" sz="1600" dirty="0">
              <a:solidFill>
                <a:srgbClr val="FF0000"/>
              </a:solidFill>
            </a:endParaRPr>
          </a:p>
          <a:p>
            <a:r>
              <a:rPr lang="fr-MA" sz="1600" dirty="0">
                <a:solidFill>
                  <a:schemeClr val="tx1">
                    <a:lumMod val="85000"/>
                    <a:lumOff val="15000"/>
                  </a:schemeClr>
                </a:solidFill>
              </a:rPr>
              <a:t>}</a:t>
            </a:r>
          </a:p>
        </p:txBody>
      </p:sp>
      <p:sp>
        <p:nvSpPr>
          <p:cNvPr id="15" name="Rectangle 14">
            <a:extLst>
              <a:ext uri="{FF2B5EF4-FFF2-40B4-BE49-F238E27FC236}">
                <a16:creationId xmlns:a16="http://schemas.microsoft.com/office/drawing/2014/main" id="{05BC3A74-7F45-904F-95A4-D839E12AE5A2}"/>
              </a:ext>
            </a:extLst>
          </p:cNvPr>
          <p:cNvSpPr/>
          <p:nvPr/>
        </p:nvSpPr>
        <p:spPr>
          <a:xfrm>
            <a:off x="8511846" y="3048485"/>
            <a:ext cx="1368149" cy="2880319"/>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16" name="Rectangle 15">
            <a:extLst>
              <a:ext uri="{FF2B5EF4-FFF2-40B4-BE49-F238E27FC236}">
                <a16:creationId xmlns:a16="http://schemas.microsoft.com/office/drawing/2014/main" id="{E3D8F584-9165-F14D-A5DD-9D83C3FB6ECA}"/>
              </a:ext>
            </a:extLst>
          </p:cNvPr>
          <p:cNvSpPr/>
          <p:nvPr/>
        </p:nvSpPr>
        <p:spPr>
          <a:xfrm>
            <a:off x="8683958" y="3201756"/>
            <a:ext cx="864093" cy="620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dirty="0"/>
          </a:p>
        </p:txBody>
      </p:sp>
      <p:sp>
        <p:nvSpPr>
          <p:cNvPr id="17" name="Rectangle 16">
            <a:extLst>
              <a:ext uri="{FF2B5EF4-FFF2-40B4-BE49-F238E27FC236}">
                <a16:creationId xmlns:a16="http://schemas.microsoft.com/office/drawing/2014/main" id="{3A9868C1-65A3-F941-85FA-DBE7CAFD8D4B}"/>
              </a:ext>
            </a:extLst>
          </p:cNvPr>
          <p:cNvSpPr/>
          <p:nvPr/>
        </p:nvSpPr>
        <p:spPr>
          <a:xfrm>
            <a:off x="8737807" y="3339077"/>
            <a:ext cx="360041" cy="36933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dirty="0"/>
          </a:p>
        </p:txBody>
      </p:sp>
      <p:sp>
        <p:nvSpPr>
          <p:cNvPr id="18" name="Rectangle 17">
            <a:extLst>
              <a:ext uri="{FF2B5EF4-FFF2-40B4-BE49-F238E27FC236}">
                <a16:creationId xmlns:a16="http://schemas.microsoft.com/office/drawing/2014/main" id="{5D15DB8E-0723-414D-B932-4AE126D1776A}"/>
              </a:ext>
            </a:extLst>
          </p:cNvPr>
          <p:cNvSpPr/>
          <p:nvPr/>
        </p:nvSpPr>
        <p:spPr>
          <a:xfrm>
            <a:off x="8665799" y="4126370"/>
            <a:ext cx="864093" cy="620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dirty="0"/>
          </a:p>
        </p:txBody>
      </p:sp>
      <p:sp>
        <p:nvSpPr>
          <p:cNvPr id="19" name="Rectangle 18">
            <a:extLst>
              <a:ext uri="{FF2B5EF4-FFF2-40B4-BE49-F238E27FC236}">
                <a16:creationId xmlns:a16="http://schemas.microsoft.com/office/drawing/2014/main" id="{CEFF29A0-3911-A24F-8072-529551EB29F0}"/>
              </a:ext>
            </a:extLst>
          </p:cNvPr>
          <p:cNvSpPr/>
          <p:nvPr/>
        </p:nvSpPr>
        <p:spPr>
          <a:xfrm>
            <a:off x="8742378" y="4263725"/>
            <a:ext cx="360041" cy="36933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dirty="0"/>
          </a:p>
        </p:txBody>
      </p:sp>
      <p:sp>
        <p:nvSpPr>
          <p:cNvPr id="20" name="Rectangle 19">
            <a:extLst>
              <a:ext uri="{FF2B5EF4-FFF2-40B4-BE49-F238E27FC236}">
                <a16:creationId xmlns:a16="http://schemas.microsoft.com/office/drawing/2014/main" id="{FAE95C24-3654-AF47-9C1F-5C6315ECAEF0}"/>
              </a:ext>
            </a:extLst>
          </p:cNvPr>
          <p:cNvSpPr/>
          <p:nvPr/>
        </p:nvSpPr>
        <p:spPr>
          <a:xfrm>
            <a:off x="8665802" y="5027587"/>
            <a:ext cx="864093" cy="620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dirty="0"/>
          </a:p>
        </p:txBody>
      </p:sp>
      <p:sp>
        <p:nvSpPr>
          <p:cNvPr id="21" name="Rectangle 20">
            <a:extLst>
              <a:ext uri="{FF2B5EF4-FFF2-40B4-BE49-F238E27FC236}">
                <a16:creationId xmlns:a16="http://schemas.microsoft.com/office/drawing/2014/main" id="{0DA975A2-ACF6-2E44-B1FA-91F58003EDBA}"/>
              </a:ext>
            </a:extLst>
          </p:cNvPr>
          <p:cNvSpPr/>
          <p:nvPr/>
        </p:nvSpPr>
        <p:spPr>
          <a:xfrm>
            <a:off x="8751430" y="5164942"/>
            <a:ext cx="360041" cy="36933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dirty="0"/>
          </a:p>
        </p:txBody>
      </p:sp>
      <p:sp>
        <p:nvSpPr>
          <p:cNvPr id="22" name="TextBox 10">
            <a:extLst>
              <a:ext uri="{FF2B5EF4-FFF2-40B4-BE49-F238E27FC236}">
                <a16:creationId xmlns:a16="http://schemas.microsoft.com/office/drawing/2014/main" id="{A0747BF8-F45F-524B-8A3B-245771DFCB7B}"/>
              </a:ext>
            </a:extLst>
          </p:cNvPr>
          <p:cNvSpPr txBox="1"/>
          <p:nvPr/>
        </p:nvSpPr>
        <p:spPr>
          <a:xfrm>
            <a:off x="8827293" y="2755789"/>
            <a:ext cx="1018053" cy="369332"/>
          </a:xfrm>
          <a:prstGeom prst="rect">
            <a:avLst/>
          </a:prstGeom>
          <a:noFill/>
        </p:spPr>
        <p:txBody>
          <a:bodyPr wrap="square" rtlCol="0">
            <a:spAutoFit/>
          </a:bodyPr>
          <a:lstStyle/>
          <a:p>
            <a:r>
              <a:rPr lang="fr-MA" dirty="0"/>
              <a:t>societe1</a:t>
            </a:r>
          </a:p>
        </p:txBody>
      </p:sp>
      <p:sp>
        <p:nvSpPr>
          <p:cNvPr id="23" name="TextBox 27">
            <a:extLst>
              <a:ext uri="{FF2B5EF4-FFF2-40B4-BE49-F238E27FC236}">
                <a16:creationId xmlns:a16="http://schemas.microsoft.com/office/drawing/2014/main" id="{5F2DC05C-D01B-3E43-86F3-7068CC2D7D50}"/>
              </a:ext>
            </a:extLst>
          </p:cNvPr>
          <p:cNvSpPr txBox="1"/>
          <p:nvPr/>
        </p:nvSpPr>
        <p:spPr>
          <a:xfrm>
            <a:off x="9484070" y="3267207"/>
            <a:ext cx="1018053" cy="307777"/>
          </a:xfrm>
          <a:prstGeom prst="rect">
            <a:avLst/>
          </a:prstGeom>
          <a:noFill/>
        </p:spPr>
        <p:txBody>
          <a:bodyPr wrap="square" rtlCol="0">
            <a:spAutoFit/>
          </a:bodyPr>
          <a:lstStyle/>
          <a:p>
            <a:r>
              <a:rPr lang="fr-MA" dirty="0"/>
              <a:t> e1</a:t>
            </a:r>
          </a:p>
        </p:txBody>
      </p:sp>
      <p:sp>
        <p:nvSpPr>
          <p:cNvPr id="24" name="TextBox 28">
            <a:extLst>
              <a:ext uri="{FF2B5EF4-FFF2-40B4-BE49-F238E27FC236}">
                <a16:creationId xmlns:a16="http://schemas.microsoft.com/office/drawing/2014/main" id="{0116AEBF-C943-1846-95D7-D670C5D21B2A}"/>
              </a:ext>
            </a:extLst>
          </p:cNvPr>
          <p:cNvSpPr txBox="1"/>
          <p:nvPr/>
        </p:nvSpPr>
        <p:spPr>
          <a:xfrm>
            <a:off x="9097848" y="3327225"/>
            <a:ext cx="450204" cy="381183"/>
          </a:xfrm>
          <a:prstGeom prst="rect">
            <a:avLst/>
          </a:prstGeom>
          <a:noFill/>
        </p:spPr>
        <p:txBody>
          <a:bodyPr wrap="square" rtlCol="0">
            <a:spAutoFit/>
          </a:bodyPr>
          <a:lstStyle/>
          <a:p>
            <a:r>
              <a:rPr lang="fr-MA" dirty="0"/>
              <a:t>p1</a:t>
            </a:r>
          </a:p>
        </p:txBody>
      </p:sp>
      <p:sp>
        <p:nvSpPr>
          <p:cNvPr id="25" name="TextBox 29">
            <a:extLst>
              <a:ext uri="{FF2B5EF4-FFF2-40B4-BE49-F238E27FC236}">
                <a16:creationId xmlns:a16="http://schemas.microsoft.com/office/drawing/2014/main" id="{3717D568-1ABC-3C4A-9C71-288493B79E25}"/>
              </a:ext>
            </a:extLst>
          </p:cNvPr>
          <p:cNvSpPr txBox="1"/>
          <p:nvPr/>
        </p:nvSpPr>
        <p:spPr>
          <a:xfrm>
            <a:off x="9540244" y="4203554"/>
            <a:ext cx="1018053" cy="369332"/>
          </a:xfrm>
          <a:prstGeom prst="rect">
            <a:avLst/>
          </a:prstGeom>
          <a:noFill/>
        </p:spPr>
        <p:txBody>
          <a:bodyPr wrap="square" rtlCol="0">
            <a:spAutoFit/>
          </a:bodyPr>
          <a:lstStyle/>
          <a:p>
            <a:r>
              <a:rPr lang="fr-MA" dirty="0"/>
              <a:t>e2</a:t>
            </a:r>
          </a:p>
        </p:txBody>
      </p:sp>
      <p:sp>
        <p:nvSpPr>
          <p:cNvPr id="26" name="TextBox 30">
            <a:extLst>
              <a:ext uri="{FF2B5EF4-FFF2-40B4-BE49-F238E27FC236}">
                <a16:creationId xmlns:a16="http://schemas.microsoft.com/office/drawing/2014/main" id="{05BFFE72-DBFE-134F-9072-D1C6851E88E5}"/>
              </a:ext>
            </a:extLst>
          </p:cNvPr>
          <p:cNvSpPr txBox="1"/>
          <p:nvPr/>
        </p:nvSpPr>
        <p:spPr>
          <a:xfrm>
            <a:off x="9171043" y="4234368"/>
            <a:ext cx="450204" cy="381183"/>
          </a:xfrm>
          <a:prstGeom prst="rect">
            <a:avLst/>
          </a:prstGeom>
          <a:noFill/>
        </p:spPr>
        <p:txBody>
          <a:bodyPr wrap="square" rtlCol="0">
            <a:spAutoFit/>
          </a:bodyPr>
          <a:lstStyle/>
          <a:p>
            <a:r>
              <a:rPr lang="fr-MA" dirty="0"/>
              <a:t>p2</a:t>
            </a:r>
          </a:p>
        </p:txBody>
      </p:sp>
      <p:sp>
        <p:nvSpPr>
          <p:cNvPr id="27" name="TextBox 31">
            <a:extLst>
              <a:ext uri="{FF2B5EF4-FFF2-40B4-BE49-F238E27FC236}">
                <a16:creationId xmlns:a16="http://schemas.microsoft.com/office/drawing/2014/main" id="{D39AF3A5-2AEA-9D4A-9134-DD3A44487C50}"/>
              </a:ext>
            </a:extLst>
          </p:cNvPr>
          <p:cNvSpPr txBox="1"/>
          <p:nvPr/>
        </p:nvSpPr>
        <p:spPr>
          <a:xfrm>
            <a:off x="9540247" y="5138209"/>
            <a:ext cx="1018053" cy="369332"/>
          </a:xfrm>
          <a:prstGeom prst="rect">
            <a:avLst/>
          </a:prstGeom>
          <a:noFill/>
        </p:spPr>
        <p:txBody>
          <a:bodyPr wrap="square" rtlCol="0">
            <a:spAutoFit/>
          </a:bodyPr>
          <a:lstStyle/>
          <a:p>
            <a:r>
              <a:rPr lang="fr-MA" dirty="0"/>
              <a:t>e3</a:t>
            </a:r>
          </a:p>
        </p:txBody>
      </p:sp>
      <p:sp>
        <p:nvSpPr>
          <p:cNvPr id="28" name="TextBox 32">
            <a:extLst>
              <a:ext uri="{FF2B5EF4-FFF2-40B4-BE49-F238E27FC236}">
                <a16:creationId xmlns:a16="http://schemas.microsoft.com/office/drawing/2014/main" id="{8C8688A0-D6E7-BD4F-8122-85FA0D7C4402}"/>
              </a:ext>
            </a:extLst>
          </p:cNvPr>
          <p:cNvSpPr txBox="1"/>
          <p:nvPr/>
        </p:nvSpPr>
        <p:spPr>
          <a:xfrm>
            <a:off x="9154025" y="5198227"/>
            <a:ext cx="450204" cy="381183"/>
          </a:xfrm>
          <a:prstGeom prst="rect">
            <a:avLst/>
          </a:prstGeom>
          <a:noFill/>
        </p:spPr>
        <p:txBody>
          <a:bodyPr wrap="square" rtlCol="0">
            <a:spAutoFit/>
          </a:bodyPr>
          <a:lstStyle/>
          <a:p>
            <a:r>
              <a:rPr lang="fr-MA" dirty="0"/>
              <a:t>p3</a:t>
            </a:r>
          </a:p>
        </p:txBody>
      </p:sp>
      <p:sp>
        <p:nvSpPr>
          <p:cNvPr id="29" name="TextBox 48">
            <a:extLst>
              <a:ext uri="{FF2B5EF4-FFF2-40B4-BE49-F238E27FC236}">
                <a16:creationId xmlns:a16="http://schemas.microsoft.com/office/drawing/2014/main" id="{BD614C03-1728-6F42-BF8D-586EDBD5453D}"/>
              </a:ext>
            </a:extLst>
          </p:cNvPr>
          <p:cNvSpPr txBox="1"/>
          <p:nvPr/>
        </p:nvSpPr>
        <p:spPr>
          <a:xfrm>
            <a:off x="4064781" y="3043931"/>
            <a:ext cx="1377524" cy="338554"/>
          </a:xfrm>
          <a:prstGeom prst="rect">
            <a:avLst/>
          </a:prstGeom>
          <a:noFill/>
        </p:spPr>
        <p:txBody>
          <a:bodyPr wrap="square">
            <a:spAutoFit/>
          </a:bodyPr>
          <a:lstStyle/>
          <a:p>
            <a:r>
              <a:rPr lang="fr-FR" sz="1600" b="1" dirty="0">
                <a:solidFill>
                  <a:srgbClr val="FF0000"/>
                </a:solidFill>
              </a:rPr>
              <a:t>salaire: </a:t>
            </a:r>
            <a:r>
              <a:rPr lang="fr-FR" sz="1600" b="1" dirty="0" err="1">
                <a:solidFill>
                  <a:srgbClr val="FF0000"/>
                </a:solidFill>
              </a:rPr>
              <a:t>float</a:t>
            </a:r>
            <a:endParaRPr lang="fr-FR" sz="1600" b="1" dirty="0">
              <a:solidFill>
                <a:srgbClr val="FF0000"/>
              </a:solidFill>
            </a:endParaRPr>
          </a:p>
        </p:txBody>
      </p:sp>
      <p:sp>
        <p:nvSpPr>
          <p:cNvPr id="30" name="ZoneTexte 16">
            <a:extLst>
              <a:ext uri="{FF2B5EF4-FFF2-40B4-BE49-F238E27FC236}">
                <a16:creationId xmlns:a16="http://schemas.microsoft.com/office/drawing/2014/main" id="{44E6E1D2-457A-C445-8D84-1204F1308A99}"/>
              </a:ext>
            </a:extLst>
          </p:cNvPr>
          <p:cNvSpPr txBox="1"/>
          <p:nvPr/>
        </p:nvSpPr>
        <p:spPr>
          <a:xfrm>
            <a:off x="3458168" y="3884740"/>
            <a:ext cx="157193" cy="338554"/>
          </a:xfrm>
          <a:prstGeom prst="rect">
            <a:avLst/>
          </a:prstGeom>
          <a:noFill/>
        </p:spPr>
        <p:txBody>
          <a:bodyPr wrap="square" rtlCol="0">
            <a:spAutoFit/>
          </a:bodyPr>
          <a:lstStyle/>
          <a:p>
            <a:r>
              <a:rPr lang="fr-FR" sz="1600" dirty="0"/>
              <a:t>*</a:t>
            </a:r>
          </a:p>
        </p:txBody>
      </p:sp>
      <p:sp>
        <p:nvSpPr>
          <p:cNvPr id="31" name="TextBox 15">
            <a:extLst>
              <a:ext uri="{FF2B5EF4-FFF2-40B4-BE49-F238E27FC236}">
                <a16:creationId xmlns:a16="http://schemas.microsoft.com/office/drawing/2014/main" id="{777DD200-E2C2-A249-9A80-ABCD96F69516}"/>
              </a:ext>
            </a:extLst>
          </p:cNvPr>
          <p:cNvSpPr txBox="1"/>
          <p:nvPr/>
        </p:nvSpPr>
        <p:spPr>
          <a:xfrm>
            <a:off x="5894977" y="4721173"/>
            <a:ext cx="2352398" cy="1107996"/>
          </a:xfrm>
          <a:prstGeom prst="rect">
            <a:avLst/>
          </a:prstGeom>
          <a:solidFill>
            <a:srgbClr val="FFFF99"/>
          </a:solidFill>
          <a:ln w="3175">
            <a:solidFill>
              <a:schemeClr val="tx1"/>
            </a:solidFill>
          </a:ln>
        </p:spPr>
        <p:txBody>
          <a:bodyPr wrap="square" rtlCol="0">
            <a:spAutoFit/>
          </a:bodyPr>
          <a:lstStyle/>
          <a:p>
            <a:r>
              <a:rPr lang="fr-MA" sz="1600" dirty="0">
                <a:solidFill>
                  <a:schemeClr val="tx1">
                    <a:lumMod val="85000"/>
                    <a:lumOff val="15000"/>
                  </a:schemeClr>
                </a:solidFill>
              </a:rPr>
              <a:t>Class Personne {</a:t>
            </a:r>
          </a:p>
          <a:p>
            <a:r>
              <a:rPr lang="fr-MA" sz="1600" dirty="0">
                <a:solidFill>
                  <a:schemeClr val="tx1">
                    <a:lumMod val="85000"/>
                    <a:lumOff val="15000"/>
                  </a:schemeClr>
                </a:solidFill>
              </a:rPr>
              <a:t>// attributs de Personne ;</a:t>
            </a:r>
          </a:p>
          <a:p>
            <a:r>
              <a:rPr lang="fr-MA" sz="1600" dirty="0">
                <a:solidFill>
                  <a:schemeClr val="tx1">
                    <a:lumMod val="85000"/>
                    <a:lumOff val="15000"/>
                  </a:schemeClr>
                </a:solidFill>
              </a:rPr>
              <a:t>// Méthodes de Personne;</a:t>
            </a:r>
          </a:p>
          <a:p>
            <a:r>
              <a:rPr lang="fr-MA" sz="1600" dirty="0">
                <a:solidFill>
                  <a:schemeClr val="tx1">
                    <a:lumMod val="85000"/>
                    <a:lumOff val="15000"/>
                  </a:schemeClr>
                </a:solidFill>
              </a:rPr>
              <a:t>}</a:t>
            </a:r>
          </a:p>
        </p:txBody>
      </p:sp>
      <p:sp>
        <p:nvSpPr>
          <p:cNvPr id="32" name="Rectangle 31">
            <a:extLst>
              <a:ext uri="{FF2B5EF4-FFF2-40B4-BE49-F238E27FC236}">
                <a16:creationId xmlns:a16="http://schemas.microsoft.com/office/drawing/2014/main" id="{5E186973-BFB7-744F-8C16-3B305A30CA5E}"/>
              </a:ext>
            </a:extLst>
          </p:cNvPr>
          <p:cNvSpPr/>
          <p:nvPr/>
        </p:nvSpPr>
        <p:spPr>
          <a:xfrm>
            <a:off x="4038698" y="2123200"/>
            <a:ext cx="2010526" cy="46023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Emploi</a:t>
            </a:r>
          </a:p>
        </p:txBody>
      </p:sp>
    </p:spTree>
    <p:extLst>
      <p:ext uri="{BB962C8B-B14F-4D97-AF65-F5344CB8AC3E}">
        <p14:creationId xmlns:p14="http://schemas.microsoft.com/office/powerpoint/2010/main" val="3408120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Diagramme de classes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
        <p:nvSpPr>
          <p:cNvPr id="7" name="Espace réservé du texte 2">
            <a:extLst>
              <a:ext uri="{FF2B5EF4-FFF2-40B4-BE49-F238E27FC236}">
                <a16:creationId xmlns:a16="http://schemas.microsoft.com/office/drawing/2014/main" id="{2D4531F5-EE4C-C569-23D1-ECD43F642EDF}"/>
              </a:ext>
            </a:extLst>
          </p:cNvPr>
          <p:cNvSpPr txBox="1">
            <a:spLocks/>
          </p:cNvSpPr>
          <p:nvPr/>
        </p:nvSpPr>
        <p:spPr>
          <a:xfrm>
            <a:off x="1980868" y="2426697"/>
            <a:ext cx="6462600"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14300" indent="0" algn="l" rtl="0">
              <a:buFont typeface="Wingdings 2" panose="05020102010507070707" pitchFamily="18" charset="2"/>
              <a:buNone/>
            </a:pPr>
            <a:endParaRPr lang="fr-MA" sz="2000" dirty="0">
              <a:latin typeface="Tw Cen MT" panose="020B0602020104020603" pitchFamily="34" charset="0"/>
            </a:endParaRPr>
          </a:p>
          <a:p>
            <a:pPr algn="l" rtl="0"/>
            <a:r>
              <a:rPr lang="fr-FR" sz="2000" dirty="0">
                <a:latin typeface="Tw Cen MT" panose="020B0602020104020603" pitchFamily="34" charset="0"/>
              </a:rPr>
              <a:t>La description du diagramme de classes est centrée sur trois concepts : </a:t>
            </a:r>
          </a:p>
          <a:p>
            <a:pPr lvl="1" algn="l" rtl="0">
              <a:buSzPct val="100000"/>
              <a:buFont typeface="Arial" panose="020B0604020202020204" pitchFamily="34" charset="0"/>
              <a:buChar char="•"/>
            </a:pPr>
            <a:r>
              <a:rPr lang="fr-MA" sz="2000" dirty="0">
                <a:solidFill>
                  <a:srgbClr val="000000"/>
                </a:solidFill>
                <a:latin typeface="Tw Cen MT" panose="020B0602020104020603" pitchFamily="34" charset="0"/>
              </a:rPr>
              <a:t>Le concept d’objets </a:t>
            </a:r>
          </a:p>
          <a:p>
            <a:pPr lvl="1" algn="l" rtl="0">
              <a:buSzPct val="100000"/>
              <a:buFont typeface="Arial" panose="020B0604020202020204" pitchFamily="34" charset="0"/>
              <a:buChar char="•"/>
            </a:pPr>
            <a:r>
              <a:rPr lang="fr-FR" sz="2000" dirty="0">
                <a:solidFill>
                  <a:srgbClr val="000000"/>
                </a:solidFill>
                <a:latin typeface="Tw Cen MT" panose="020B0602020104020603" pitchFamily="34" charset="0"/>
              </a:rPr>
              <a:t>Le concept de classes d’objets comprenant des attributs et des opérations </a:t>
            </a:r>
          </a:p>
          <a:p>
            <a:pPr lvl="1" algn="l" rtl="0">
              <a:buSzPct val="100000"/>
              <a:buFont typeface="Arial" panose="020B0604020202020204" pitchFamily="34" charset="0"/>
              <a:buChar char="•"/>
            </a:pPr>
            <a:r>
              <a:rPr lang="fr-FR" sz="2000" dirty="0">
                <a:solidFill>
                  <a:srgbClr val="000000"/>
                </a:solidFill>
                <a:latin typeface="Tw Cen MT" panose="020B0602020104020603" pitchFamily="34" charset="0"/>
              </a:rPr>
              <a:t>Les différents types de relations entre classes. </a:t>
            </a:r>
          </a:p>
          <a:p>
            <a:pPr marL="0" indent="0" algn="l" rtl="0">
              <a:buNone/>
            </a:pPr>
            <a:endParaRPr lang="fr-MA" sz="2800" dirty="0"/>
          </a:p>
        </p:txBody>
      </p:sp>
    </p:spTree>
    <p:extLst>
      <p:ext uri="{BB962C8B-B14F-4D97-AF65-F5344CB8AC3E}">
        <p14:creationId xmlns:p14="http://schemas.microsoft.com/office/powerpoint/2010/main" val="24384133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MA" dirty="0"/>
              <a:t>Diagramme d’objets</a:t>
            </a:r>
            <a:endParaRPr lang="fr-FR" dirty="0"/>
          </a:p>
        </p:txBody>
      </p:sp>
      <p:sp>
        <p:nvSpPr>
          <p:cNvPr id="3" name="Subtitle 2"/>
          <p:cNvSpPr>
            <a:spLocks noGrp="1"/>
          </p:cNvSpPr>
          <p:nvPr>
            <p:ph type="subTitle" idx="1"/>
          </p:nvPr>
        </p:nvSpPr>
        <p:spPr/>
        <p:txBody>
          <a:bodyPr/>
          <a:lstStyle/>
          <a:p>
            <a:endParaRPr lang="ar-SA"/>
          </a:p>
        </p:txBody>
      </p:sp>
      <p:sp>
        <p:nvSpPr>
          <p:cNvPr id="5" name="Slide Number Placeholder 4"/>
          <p:cNvSpPr>
            <a:spLocks noGrp="1"/>
          </p:cNvSpPr>
          <p:nvPr>
            <p:ph type="sldNum" sz="quarter" idx="12"/>
          </p:nvPr>
        </p:nvSpPr>
        <p:spPr/>
        <p:txBody>
          <a:bodyPr/>
          <a:lstStyle/>
          <a:p>
            <a:fld id="{D57F1E4F-1CFF-5643-939E-217C01CDF565}" type="slidenum">
              <a:rPr lang="en-US" smtClean="0"/>
              <a:pPr/>
              <a:t>80</a:t>
            </a:fld>
            <a:endParaRPr lang="en-US" dirty="0"/>
          </a:p>
        </p:txBody>
      </p:sp>
    </p:spTree>
    <p:extLst>
      <p:ext uri="{BB962C8B-B14F-4D97-AF65-F5344CB8AC3E}">
        <p14:creationId xmlns:p14="http://schemas.microsoft.com/office/powerpoint/2010/main" val="4184126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MA" dirty="0"/>
              <a:t>Diagramme d’objets</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81</a:t>
            </a:fld>
            <a:endParaRPr lang="en-US" dirty="0"/>
          </a:p>
        </p:txBody>
      </p:sp>
      <p:sp>
        <p:nvSpPr>
          <p:cNvPr id="11" name="Espace réservé du texte 2">
            <a:extLst>
              <a:ext uri="{FF2B5EF4-FFF2-40B4-BE49-F238E27FC236}">
                <a16:creationId xmlns:a16="http://schemas.microsoft.com/office/drawing/2014/main" id="{347F0CDA-2FEE-9E6D-944D-FC3E253812ED}"/>
              </a:ext>
            </a:extLst>
          </p:cNvPr>
          <p:cNvSpPr txBox="1">
            <a:spLocks/>
          </p:cNvSpPr>
          <p:nvPr/>
        </p:nvSpPr>
        <p:spPr>
          <a:xfrm>
            <a:off x="1667902" y="2575102"/>
            <a:ext cx="7919851" cy="3552300"/>
          </a:xfrm>
          <a:prstGeom prst="rect">
            <a:avLst/>
          </a:prstGeom>
        </p:spPr>
        <p:txBody>
          <a:bodyPr vert="horz" lIns="91440" tIns="45720" rIns="91440" bIns="45720" rtlCol="0" anchor="ctr">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fr-FR" dirty="0"/>
              <a:t>Un diagramme d'objets UML représente une instance spécifique d'un diagramme de classes à un moment précis. Dans sa représentation visuelle, il est </a:t>
            </a:r>
            <a:r>
              <a:rPr lang="fr-FR" dirty="0">
                <a:solidFill>
                  <a:schemeClr val="tx1"/>
                </a:solidFill>
                <a:hlinkClick r:id="rId2"/>
              </a:rPr>
              <a:t>très similaire à un diagramme de classes</a:t>
            </a:r>
            <a:r>
              <a:rPr lang="fr-FR" dirty="0"/>
              <a:t>.</a:t>
            </a:r>
            <a:endParaRPr lang="fr-MA" dirty="0"/>
          </a:p>
        </p:txBody>
      </p:sp>
    </p:spTree>
    <p:extLst>
      <p:ext uri="{BB962C8B-B14F-4D97-AF65-F5344CB8AC3E}">
        <p14:creationId xmlns:p14="http://schemas.microsoft.com/office/powerpoint/2010/main" val="1694106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MA" dirty="0"/>
              <a:t>Diagramme d’objets</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82</a:t>
            </a:fld>
            <a:endParaRPr lang="en-US" dirty="0"/>
          </a:p>
        </p:txBody>
      </p:sp>
      <p:pic>
        <p:nvPicPr>
          <p:cNvPr id="3" name="Picture 2"/>
          <p:cNvPicPr>
            <a:picLocks noChangeAspect="1"/>
          </p:cNvPicPr>
          <p:nvPr/>
        </p:nvPicPr>
        <p:blipFill>
          <a:blip r:embed="rId2"/>
          <a:stretch>
            <a:fillRect/>
          </a:stretch>
        </p:blipFill>
        <p:spPr>
          <a:xfrm>
            <a:off x="2582772" y="2207096"/>
            <a:ext cx="6463597" cy="4022725"/>
          </a:xfrm>
          <a:prstGeom prst="rect">
            <a:avLst/>
          </a:prstGeom>
        </p:spPr>
      </p:pic>
    </p:spTree>
    <p:extLst>
      <p:ext uri="{BB962C8B-B14F-4D97-AF65-F5344CB8AC3E}">
        <p14:creationId xmlns:p14="http://schemas.microsoft.com/office/powerpoint/2010/main" val="29826427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Éléments</a:t>
            </a:r>
            <a:r>
              <a:rPr lang="en-US" b="1" dirty="0"/>
              <a:t> des </a:t>
            </a:r>
            <a:r>
              <a:rPr lang="en-US" b="1" dirty="0" err="1"/>
              <a:t>diagrammes</a:t>
            </a:r>
            <a:r>
              <a:rPr lang="en-US" b="1" dirty="0"/>
              <a:t> </a:t>
            </a:r>
            <a:r>
              <a:rPr lang="en-US" b="1" dirty="0" err="1"/>
              <a:t>d'objets</a:t>
            </a:r>
            <a:endParaRPr lang="en-US" b="1"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83</a:t>
            </a:fld>
            <a:endParaRPr lang="en-US" dirty="0"/>
          </a:p>
        </p:txBody>
      </p:sp>
      <p:sp>
        <p:nvSpPr>
          <p:cNvPr id="3" name="Rectangle 2"/>
          <p:cNvSpPr/>
          <p:nvPr/>
        </p:nvSpPr>
        <p:spPr>
          <a:xfrm>
            <a:off x="470263" y="2254070"/>
            <a:ext cx="9914708" cy="646331"/>
          </a:xfrm>
          <a:prstGeom prst="rect">
            <a:avLst/>
          </a:prstGeom>
        </p:spPr>
        <p:txBody>
          <a:bodyPr wrap="square">
            <a:spAutoFit/>
          </a:bodyPr>
          <a:lstStyle/>
          <a:p>
            <a:r>
              <a:rPr lang="fr-FR" dirty="0">
                <a:solidFill>
                  <a:srgbClr val="282C33"/>
                </a:solidFill>
                <a:latin typeface="Graphik"/>
              </a:rPr>
              <a:t>Les diagrammes d'objets sont simples à créer : ils sont composés d'objets, représentés par des rectangles et reliés par des lignes. Voici les principaux éléments d'un diagramme d'objets </a:t>
            </a:r>
            <a:endParaRPr lang="ar-SA" dirty="0"/>
          </a:p>
        </p:txBody>
      </p:sp>
      <p:pic>
        <p:nvPicPr>
          <p:cNvPr id="8" name="Picture 7"/>
          <p:cNvPicPr>
            <a:picLocks noChangeAspect="1"/>
          </p:cNvPicPr>
          <p:nvPr/>
        </p:nvPicPr>
        <p:blipFill>
          <a:blip r:embed="rId2"/>
          <a:stretch>
            <a:fillRect/>
          </a:stretch>
        </p:blipFill>
        <p:spPr>
          <a:xfrm>
            <a:off x="2821305" y="3216728"/>
            <a:ext cx="6000750" cy="3429000"/>
          </a:xfrm>
          <a:prstGeom prst="rect">
            <a:avLst/>
          </a:prstGeom>
        </p:spPr>
      </p:pic>
    </p:spTree>
    <p:extLst>
      <p:ext uri="{BB962C8B-B14F-4D97-AF65-F5344CB8AC3E}">
        <p14:creationId xmlns:p14="http://schemas.microsoft.com/office/powerpoint/2010/main" val="12847330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Éléments</a:t>
            </a:r>
            <a:r>
              <a:rPr lang="en-US" b="1" dirty="0"/>
              <a:t> des </a:t>
            </a:r>
            <a:r>
              <a:rPr lang="en-US" b="1" dirty="0" err="1"/>
              <a:t>diagrammes</a:t>
            </a:r>
            <a:r>
              <a:rPr lang="en-US" b="1" dirty="0"/>
              <a:t> </a:t>
            </a:r>
            <a:r>
              <a:rPr lang="en-US" b="1" dirty="0" err="1"/>
              <a:t>d'objets</a:t>
            </a:r>
            <a:endParaRPr lang="en-US" b="1"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84</a:t>
            </a:fld>
            <a:endParaRPr lang="en-US" dirty="0"/>
          </a:p>
        </p:txBody>
      </p:sp>
      <p:sp>
        <p:nvSpPr>
          <p:cNvPr id="3" name="Rectangle 2"/>
          <p:cNvSpPr/>
          <p:nvPr/>
        </p:nvSpPr>
        <p:spPr>
          <a:xfrm>
            <a:off x="470263" y="2254070"/>
            <a:ext cx="9914708" cy="646331"/>
          </a:xfrm>
          <a:prstGeom prst="rect">
            <a:avLst/>
          </a:prstGeom>
        </p:spPr>
        <p:txBody>
          <a:bodyPr wrap="square">
            <a:spAutoFit/>
          </a:bodyPr>
          <a:lstStyle/>
          <a:p>
            <a:r>
              <a:rPr lang="fr-FR" dirty="0">
                <a:solidFill>
                  <a:srgbClr val="282C33"/>
                </a:solidFill>
                <a:latin typeface="Graphik"/>
              </a:rPr>
              <a:t>Les diagrammes d'objets sont simples à créer : ils sont composés d'objets, représentés par des rectangles et reliés par des lignes. Voici les principaux éléments d'un diagramme d'objets </a:t>
            </a:r>
            <a:endParaRPr lang="ar-SA" dirty="0"/>
          </a:p>
        </p:txBody>
      </p:sp>
      <p:pic>
        <p:nvPicPr>
          <p:cNvPr id="4" name="Picture 3"/>
          <p:cNvPicPr>
            <a:picLocks noChangeAspect="1"/>
          </p:cNvPicPr>
          <p:nvPr/>
        </p:nvPicPr>
        <p:blipFill>
          <a:blip r:embed="rId2"/>
          <a:stretch>
            <a:fillRect/>
          </a:stretch>
        </p:blipFill>
        <p:spPr>
          <a:xfrm>
            <a:off x="2974521" y="3025612"/>
            <a:ext cx="5981700" cy="3295650"/>
          </a:xfrm>
          <a:prstGeom prst="rect">
            <a:avLst/>
          </a:prstGeom>
        </p:spPr>
      </p:pic>
    </p:spTree>
    <p:extLst>
      <p:ext uri="{BB962C8B-B14F-4D97-AF65-F5344CB8AC3E}">
        <p14:creationId xmlns:p14="http://schemas.microsoft.com/office/powerpoint/2010/main" val="10225300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Éléments</a:t>
            </a:r>
            <a:r>
              <a:rPr lang="en-US" b="1" dirty="0"/>
              <a:t> des </a:t>
            </a:r>
            <a:r>
              <a:rPr lang="en-US" b="1" dirty="0" err="1"/>
              <a:t>diagrammes</a:t>
            </a:r>
            <a:r>
              <a:rPr lang="en-US" b="1" dirty="0"/>
              <a:t> </a:t>
            </a:r>
            <a:r>
              <a:rPr lang="en-US" b="1" dirty="0" err="1"/>
              <a:t>d'objets</a:t>
            </a:r>
            <a:endParaRPr lang="en-US" b="1"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85</a:t>
            </a:fld>
            <a:endParaRPr lang="en-US" dirty="0"/>
          </a:p>
        </p:txBody>
      </p:sp>
      <p:sp>
        <p:nvSpPr>
          <p:cNvPr id="3" name="Rectangle 2"/>
          <p:cNvSpPr/>
          <p:nvPr/>
        </p:nvSpPr>
        <p:spPr>
          <a:xfrm>
            <a:off x="470263" y="2254070"/>
            <a:ext cx="9914708" cy="646331"/>
          </a:xfrm>
          <a:prstGeom prst="rect">
            <a:avLst/>
          </a:prstGeom>
        </p:spPr>
        <p:txBody>
          <a:bodyPr wrap="square">
            <a:spAutoFit/>
          </a:bodyPr>
          <a:lstStyle/>
          <a:p>
            <a:r>
              <a:rPr lang="fr-FR" dirty="0">
                <a:solidFill>
                  <a:srgbClr val="282C33"/>
                </a:solidFill>
                <a:latin typeface="Graphik"/>
              </a:rPr>
              <a:t>Les diagrammes d'objets sont simples à créer : ils sont composés d'objets, représentés par des rectangles et reliés par des lignes. Voici les principaux éléments d'un diagramme d'objets </a:t>
            </a:r>
            <a:endParaRPr lang="ar-SA" dirty="0"/>
          </a:p>
        </p:txBody>
      </p:sp>
      <p:pic>
        <p:nvPicPr>
          <p:cNvPr id="6" name="Picture 5"/>
          <p:cNvPicPr>
            <a:picLocks noChangeAspect="1"/>
          </p:cNvPicPr>
          <p:nvPr/>
        </p:nvPicPr>
        <p:blipFill>
          <a:blip r:embed="rId2"/>
          <a:stretch>
            <a:fillRect/>
          </a:stretch>
        </p:blipFill>
        <p:spPr>
          <a:xfrm>
            <a:off x="2994932" y="3140529"/>
            <a:ext cx="5810250" cy="3581400"/>
          </a:xfrm>
          <a:prstGeom prst="rect">
            <a:avLst/>
          </a:prstGeom>
        </p:spPr>
      </p:pic>
    </p:spTree>
    <p:extLst>
      <p:ext uri="{BB962C8B-B14F-4D97-AF65-F5344CB8AC3E}">
        <p14:creationId xmlns:p14="http://schemas.microsoft.com/office/powerpoint/2010/main" val="22858461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Éléments</a:t>
            </a:r>
            <a:r>
              <a:rPr lang="en-US" b="1" dirty="0"/>
              <a:t> des </a:t>
            </a:r>
            <a:r>
              <a:rPr lang="en-US" b="1" dirty="0" err="1"/>
              <a:t>diagrammes</a:t>
            </a:r>
            <a:r>
              <a:rPr lang="en-US" b="1" dirty="0"/>
              <a:t> </a:t>
            </a:r>
            <a:r>
              <a:rPr lang="en-US" b="1" dirty="0" err="1"/>
              <a:t>d'objets</a:t>
            </a:r>
            <a:endParaRPr lang="en-US" b="1"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86</a:t>
            </a:fld>
            <a:endParaRPr lang="en-US" dirty="0"/>
          </a:p>
        </p:txBody>
      </p:sp>
      <p:sp>
        <p:nvSpPr>
          <p:cNvPr id="3" name="Rectangle 2"/>
          <p:cNvSpPr/>
          <p:nvPr/>
        </p:nvSpPr>
        <p:spPr>
          <a:xfrm>
            <a:off x="470263" y="2254070"/>
            <a:ext cx="9914708" cy="646331"/>
          </a:xfrm>
          <a:prstGeom prst="rect">
            <a:avLst/>
          </a:prstGeom>
        </p:spPr>
        <p:txBody>
          <a:bodyPr wrap="square">
            <a:spAutoFit/>
          </a:bodyPr>
          <a:lstStyle/>
          <a:p>
            <a:r>
              <a:rPr lang="fr-FR" dirty="0">
                <a:solidFill>
                  <a:srgbClr val="282C33"/>
                </a:solidFill>
                <a:latin typeface="Graphik"/>
              </a:rPr>
              <a:t>Les diagrammes d'objets sont simples à créer : ils sont composés d'objets, représentés par des rectangles et reliés par des lignes. Voici les principaux éléments d'un diagramme d'objets </a:t>
            </a:r>
            <a:endParaRPr lang="ar-SA" dirty="0"/>
          </a:p>
        </p:txBody>
      </p:sp>
      <p:pic>
        <p:nvPicPr>
          <p:cNvPr id="4" name="Picture 3"/>
          <p:cNvPicPr>
            <a:picLocks noChangeAspect="1"/>
          </p:cNvPicPr>
          <p:nvPr/>
        </p:nvPicPr>
        <p:blipFill>
          <a:blip r:embed="rId2"/>
          <a:stretch>
            <a:fillRect/>
          </a:stretch>
        </p:blipFill>
        <p:spPr>
          <a:xfrm>
            <a:off x="2856956" y="3207476"/>
            <a:ext cx="5981700" cy="3238500"/>
          </a:xfrm>
          <a:prstGeom prst="rect">
            <a:avLst/>
          </a:prstGeom>
        </p:spPr>
      </p:pic>
    </p:spTree>
    <p:extLst>
      <p:ext uri="{BB962C8B-B14F-4D97-AF65-F5344CB8AC3E}">
        <p14:creationId xmlns:p14="http://schemas.microsoft.com/office/powerpoint/2010/main" val="30605966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Éléments</a:t>
            </a:r>
            <a:r>
              <a:rPr lang="en-US" b="1" dirty="0"/>
              <a:t> des </a:t>
            </a:r>
            <a:r>
              <a:rPr lang="en-US" b="1" dirty="0" err="1"/>
              <a:t>diagrammes</a:t>
            </a:r>
            <a:r>
              <a:rPr lang="en-US" b="1" dirty="0"/>
              <a:t> </a:t>
            </a:r>
            <a:r>
              <a:rPr lang="en-US" b="1" dirty="0" err="1"/>
              <a:t>d'objets</a:t>
            </a:r>
            <a:endParaRPr lang="en-US" b="1"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87</a:t>
            </a:fld>
            <a:endParaRPr lang="en-US" dirty="0"/>
          </a:p>
        </p:txBody>
      </p:sp>
      <p:sp>
        <p:nvSpPr>
          <p:cNvPr id="3" name="Rectangle 2"/>
          <p:cNvSpPr/>
          <p:nvPr/>
        </p:nvSpPr>
        <p:spPr>
          <a:xfrm>
            <a:off x="470263" y="2254070"/>
            <a:ext cx="9914708" cy="646331"/>
          </a:xfrm>
          <a:prstGeom prst="rect">
            <a:avLst/>
          </a:prstGeom>
        </p:spPr>
        <p:txBody>
          <a:bodyPr wrap="square">
            <a:spAutoFit/>
          </a:bodyPr>
          <a:lstStyle/>
          <a:p>
            <a:r>
              <a:rPr lang="fr-FR" dirty="0">
                <a:solidFill>
                  <a:srgbClr val="282C33"/>
                </a:solidFill>
                <a:latin typeface="Graphik"/>
              </a:rPr>
              <a:t>Les diagrammes d'objets sont simples à créer : ils sont composés d'objets, représentés par des rectangles et reliés par des lignes. Voici les principaux éléments d'un diagramme d'objets </a:t>
            </a:r>
            <a:endParaRPr lang="ar-SA" dirty="0"/>
          </a:p>
        </p:txBody>
      </p:sp>
      <p:pic>
        <p:nvPicPr>
          <p:cNvPr id="6" name="Picture 5"/>
          <p:cNvPicPr>
            <a:picLocks noChangeAspect="1"/>
          </p:cNvPicPr>
          <p:nvPr/>
        </p:nvPicPr>
        <p:blipFill>
          <a:blip r:embed="rId2"/>
          <a:stretch>
            <a:fillRect/>
          </a:stretch>
        </p:blipFill>
        <p:spPr>
          <a:xfrm>
            <a:off x="3032896" y="3081201"/>
            <a:ext cx="5838825" cy="3543300"/>
          </a:xfrm>
          <a:prstGeom prst="rect">
            <a:avLst/>
          </a:prstGeom>
        </p:spPr>
      </p:pic>
    </p:spTree>
    <p:extLst>
      <p:ext uri="{BB962C8B-B14F-4D97-AF65-F5344CB8AC3E}">
        <p14:creationId xmlns:p14="http://schemas.microsoft.com/office/powerpoint/2010/main" val="33849752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MA" dirty="0"/>
              <a:t>Diagramme d’objets</a:t>
            </a:r>
            <a:endParaRPr lang="fr-FR"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88</a:t>
            </a:fld>
            <a:endParaRPr lang="en-US" dirty="0"/>
          </a:p>
        </p:txBody>
      </p:sp>
      <p:pic>
        <p:nvPicPr>
          <p:cNvPr id="3" name="Picture 2"/>
          <p:cNvPicPr>
            <a:picLocks noChangeAspect="1"/>
          </p:cNvPicPr>
          <p:nvPr/>
        </p:nvPicPr>
        <p:blipFill>
          <a:blip r:embed="rId2"/>
          <a:stretch>
            <a:fillRect/>
          </a:stretch>
        </p:blipFill>
        <p:spPr>
          <a:xfrm>
            <a:off x="3328987" y="2839130"/>
            <a:ext cx="5534025" cy="2486025"/>
          </a:xfrm>
          <a:prstGeom prst="rect">
            <a:avLst/>
          </a:prstGeom>
        </p:spPr>
      </p:pic>
    </p:spTree>
    <p:extLst>
      <p:ext uri="{BB962C8B-B14F-4D97-AF65-F5344CB8AC3E}">
        <p14:creationId xmlns:p14="http://schemas.microsoft.com/office/powerpoint/2010/main" val="3850934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Qu’est ce </a:t>
            </a:r>
            <a:r>
              <a:rPr lang="fr-FR" dirty="0" err="1"/>
              <a:t>q’une</a:t>
            </a:r>
            <a:r>
              <a:rPr lang="fr-FR" dirty="0"/>
              <a:t> Classe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
        <p:nvSpPr>
          <p:cNvPr id="10" name="Rectangle 9"/>
          <p:cNvSpPr/>
          <p:nvPr/>
        </p:nvSpPr>
        <p:spPr>
          <a:xfrm>
            <a:off x="2198914" y="3233785"/>
            <a:ext cx="8264434" cy="1569660"/>
          </a:xfrm>
          <a:prstGeom prst="rect">
            <a:avLst/>
          </a:prstGeom>
        </p:spPr>
        <p:txBody>
          <a:bodyPr wrap="square">
            <a:spAutoFit/>
          </a:bodyPr>
          <a:lstStyle/>
          <a:p>
            <a:r>
              <a:rPr lang="fr-FR" sz="2400" dirty="0">
                <a:latin typeface="Tahoma" panose="020B0604030504040204" pitchFamily="34" charset="0"/>
                <a:ea typeface="Tahoma" panose="020B0604030504040204" pitchFamily="34" charset="0"/>
                <a:cs typeface="Tahoma" panose="020B0604030504040204" pitchFamily="34" charset="0"/>
              </a:rPr>
              <a:t>«Une classe est une description d’un ensemble d’objets ayant une sémantique, des attributs, des méthodes et des relations en commun.  Un objet est une instance d’une classe»</a:t>
            </a:r>
          </a:p>
        </p:txBody>
      </p:sp>
    </p:spTree>
    <p:extLst>
      <p:ext uri="{BB962C8B-B14F-4D97-AF65-F5344CB8AC3E}">
        <p14:creationId xmlns:p14="http://schemas.microsoft.com/office/powerpoint/2010/main" val="156422463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883</TotalTime>
  <Words>3205</Words>
  <Application>Microsoft Office PowerPoint</Application>
  <PresentationFormat>Grand écran</PresentationFormat>
  <Paragraphs>628</Paragraphs>
  <Slides>88</Slides>
  <Notes>0</Notes>
  <HiddenSlides>0</HiddenSlides>
  <MMClips>0</MMClips>
  <ScaleCrop>false</ScaleCrop>
  <HeadingPairs>
    <vt:vector size="6" baseType="variant">
      <vt:variant>
        <vt:lpstr>Polices utilisées</vt:lpstr>
      </vt:variant>
      <vt:variant>
        <vt:i4>15</vt:i4>
      </vt:variant>
      <vt:variant>
        <vt:lpstr>Thème</vt:lpstr>
      </vt:variant>
      <vt:variant>
        <vt:i4>1</vt:i4>
      </vt:variant>
      <vt:variant>
        <vt:lpstr>Titres des diapositives</vt:lpstr>
      </vt:variant>
      <vt:variant>
        <vt:i4>88</vt:i4>
      </vt:variant>
    </vt:vector>
  </HeadingPairs>
  <TitlesOfParts>
    <vt:vector size="104" baseType="lpstr">
      <vt:lpstr>Arial</vt:lpstr>
      <vt:lpstr>Calibri</vt:lpstr>
      <vt:lpstr>Courier New</vt:lpstr>
      <vt:lpstr>Gill Sans MT</vt:lpstr>
      <vt:lpstr>Graphik</vt:lpstr>
      <vt:lpstr>Inter</vt:lpstr>
      <vt:lpstr>Lato</vt:lpstr>
      <vt:lpstr>Raleway</vt:lpstr>
      <vt:lpstr>Tahoma</vt:lpstr>
      <vt:lpstr>TimesNewRomanPSMT</vt:lpstr>
      <vt:lpstr>Tw Cen MT</vt:lpstr>
      <vt:lpstr>Tw Cen MT Condensed</vt:lpstr>
      <vt:lpstr>Verdana</vt:lpstr>
      <vt:lpstr>Wingdings</vt:lpstr>
      <vt:lpstr>Wingdings 2</vt:lpstr>
      <vt:lpstr>Dividend</vt:lpstr>
      <vt:lpstr>UML :  diagramme de classes</vt:lpstr>
      <vt:lpstr>plan</vt:lpstr>
      <vt:lpstr>Introduction</vt:lpstr>
      <vt:lpstr>Réalite </vt:lpstr>
      <vt:lpstr>Modèle</vt:lpstr>
      <vt:lpstr>Diagramme de classes</vt:lpstr>
      <vt:lpstr>Diagramme de classes</vt:lpstr>
      <vt:lpstr>Diagramme de classes</vt:lpstr>
      <vt:lpstr>Qu’est ce q’une Classe ?</vt:lpstr>
      <vt:lpstr>Qu’est ce q’une Classe ?</vt:lpstr>
      <vt:lpstr>Qu’est ce q’une Classe ?</vt:lpstr>
      <vt:lpstr>Qu’est ce q’un objet?</vt:lpstr>
      <vt:lpstr>Qu’est ce q’un objet?</vt:lpstr>
      <vt:lpstr>Qu’est ce q’un attribut?</vt:lpstr>
      <vt:lpstr>Qu’est ce q’un attribut?</vt:lpstr>
      <vt:lpstr>Qu’est ce q’un attribut?</vt:lpstr>
      <vt:lpstr>Qu’est ce q’un attribut?</vt:lpstr>
      <vt:lpstr>Qu’est ce q’un attribut?</vt:lpstr>
      <vt:lpstr>Qu’est ce q’un attribut?</vt:lpstr>
      <vt:lpstr>Qu’est ce q’un attribut?</vt:lpstr>
      <vt:lpstr>Qu’est ce q’une opération?</vt:lpstr>
      <vt:lpstr>Qu’est ce q’une opération?</vt:lpstr>
      <vt:lpstr>Qu’est ce q’une opération?</vt:lpstr>
      <vt:lpstr>Qu’est ce q’une opération?</vt:lpstr>
      <vt:lpstr>annotation</vt:lpstr>
      <vt:lpstr>Relation </vt:lpstr>
      <vt:lpstr>Relation : association</vt:lpstr>
      <vt:lpstr>Relation : association</vt:lpstr>
      <vt:lpstr>Relation : association</vt:lpstr>
      <vt:lpstr>Relation : association</vt:lpstr>
      <vt:lpstr>Relation : association</vt:lpstr>
      <vt:lpstr>Relation : association</vt:lpstr>
      <vt:lpstr>Relation : association</vt:lpstr>
      <vt:lpstr>Relation : association</vt:lpstr>
      <vt:lpstr>Relation : association</vt:lpstr>
      <vt:lpstr>Relation : association</vt:lpstr>
      <vt:lpstr>Relation : association</vt:lpstr>
      <vt:lpstr>Relation : association</vt:lpstr>
      <vt:lpstr>Relation : association</vt:lpstr>
      <vt:lpstr>Relation : association</vt:lpstr>
      <vt:lpstr>Relation : association</vt:lpstr>
      <vt:lpstr>Relation : association</vt:lpstr>
      <vt:lpstr>Relation : association</vt:lpstr>
      <vt:lpstr>Relation : association</vt:lpstr>
      <vt:lpstr>Relation : association</vt:lpstr>
      <vt:lpstr>Relation : association</vt:lpstr>
      <vt:lpstr>Relation : association</vt:lpstr>
      <vt:lpstr>Relation : association</vt:lpstr>
      <vt:lpstr>Relation : association</vt:lpstr>
      <vt:lpstr>Relation : association</vt:lpstr>
      <vt:lpstr>Relation : association</vt:lpstr>
      <vt:lpstr>classe abstraite</vt:lpstr>
      <vt:lpstr>classe abstraite</vt:lpstr>
      <vt:lpstr>classe abstraite</vt:lpstr>
      <vt:lpstr>Interface</vt:lpstr>
      <vt:lpstr>Interface</vt:lpstr>
      <vt:lpstr>Concepts avancés des associations  CONTRAINTES sur les attributs</vt:lpstr>
      <vt:lpstr>Concepts avancés des associations  CONTRAINTES sur les associations</vt:lpstr>
      <vt:lpstr>Concepts avancés des associations  CONTRAINTES sur les associations</vt:lpstr>
      <vt:lpstr>Concepts avancés des associations  CONTRAINTES sur les associations</vt:lpstr>
      <vt:lpstr>Concepts avancés des associations  CONTRAINTES sur les associations</vt:lpstr>
      <vt:lpstr>Concepts avancés des associations  CONTRAINTES sur les associations</vt:lpstr>
      <vt:lpstr>Concepts avancés des associations  CONTRAINTES sur les associations</vt:lpstr>
      <vt:lpstr>Diagramme de classes : Méthodologie</vt:lpstr>
      <vt:lpstr>exercice</vt:lpstr>
      <vt:lpstr>Implémentation en Java</vt:lpstr>
      <vt:lpstr>Implémentation en Java</vt:lpstr>
      <vt:lpstr>Implémentation en Java</vt:lpstr>
      <vt:lpstr>Implémentation en Java</vt:lpstr>
      <vt:lpstr>Implémentation en Java</vt:lpstr>
      <vt:lpstr>Implémentation en Java</vt:lpstr>
      <vt:lpstr>Implémentation en Java</vt:lpstr>
      <vt:lpstr>Implémentation en Java</vt:lpstr>
      <vt:lpstr>Implémentation en Java</vt:lpstr>
      <vt:lpstr>Implémentation en Java</vt:lpstr>
      <vt:lpstr>Implémentation en Java</vt:lpstr>
      <vt:lpstr>Implémentation en Java</vt:lpstr>
      <vt:lpstr>Implémentation en Java</vt:lpstr>
      <vt:lpstr>Implémentation en Java</vt:lpstr>
      <vt:lpstr>Diagramme d’objets</vt:lpstr>
      <vt:lpstr>Diagramme d’objets</vt:lpstr>
      <vt:lpstr>Diagramme d’objets</vt:lpstr>
      <vt:lpstr>Éléments des diagrammes d'objets</vt:lpstr>
      <vt:lpstr>Éléments des diagrammes d'objets</vt:lpstr>
      <vt:lpstr>Éléments des diagrammes d'objets</vt:lpstr>
      <vt:lpstr>Éléments des diagrammes d'objets</vt:lpstr>
      <vt:lpstr>Éléments des diagrammes d'objets</vt:lpstr>
      <vt:lpstr>Diagramme d’objets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  Modélisation Orientée Objet</dc:title>
  <dc:creator>Fujitsu</dc:creator>
  <cp:lastModifiedBy>User Ob</cp:lastModifiedBy>
  <cp:revision>76</cp:revision>
  <dcterms:created xsi:type="dcterms:W3CDTF">2023-09-21T14:20:40Z</dcterms:created>
  <dcterms:modified xsi:type="dcterms:W3CDTF">2024-10-22T10:24:26Z</dcterms:modified>
</cp:coreProperties>
</file>