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93" r:id="rId6"/>
    <p:sldId id="294" r:id="rId7"/>
    <p:sldId id="296" r:id="rId8"/>
    <p:sldId id="295" r:id="rId9"/>
    <p:sldId id="282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1" autoAdjust="0"/>
  </p:normalViewPr>
  <p:slideViewPr>
    <p:cSldViewPr snapToGrid="0">
      <p:cViewPr varScale="1">
        <p:scale>
          <a:sx n="120" d="100"/>
          <a:sy n="120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B3A99-B468-4814-B681-A8E9A0DED7CB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BE6FD-176F-4DA5-B619-6FB662F41FA4}">
      <dgm:prSet phldrT="[Text]"/>
      <dgm:spPr/>
      <dgm:t>
        <a:bodyPr/>
        <a:lstStyle/>
        <a:p>
          <a:r>
            <a:rPr lang="fr-FR" b="1" dirty="0" smtClean="0">
              <a:latin typeface="Candara" panose="020E0502030303020204" pitchFamily="34" charset="0"/>
            </a:rPr>
            <a:t>Venceslas KOUASSI</a:t>
          </a:r>
          <a:endParaRPr lang="en-US" b="1" dirty="0">
            <a:latin typeface="Candara" panose="020E0502030303020204" pitchFamily="34" charset="0"/>
          </a:endParaRPr>
        </a:p>
      </dgm:t>
    </dgm:pt>
    <dgm:pt modelId="{8487E9D2-DEEF-437A-8875-5E91F6EA89A4}" type="parTrans" cxnId="{11E72825-546C-463D-AA88-BFBE1B3B7350}">
      <dgm:prSet/>
      <dgm:spPr/>
      <dgm:t>
        <a:bodyPr/>
        <a:lstStyle/>
        <a:p>
          <a:endParaRPr lang="en-US"/>
        </a:p>
      </dgm:t>
    </dgm:pt>
    <dgm:pt modelId="{9C0D7575-EBD9-4AC3-99E8-E6F6B2E05799}" type="sibTrans" cxnId="{11E72825-546C-463D-AA88-BFBE1B3B7350}">
      <dgm:prSet/>
      <dgm:spPr/>
      <dgm:t>
        <a:bodyPr/>
        <a:lstStyle/>
        <a:p>
          <a:endParaRPr lang="en-US"/>
        </a:p>
      </dgm:t>
    </dgm:pt>
    <dgm:pt modelId="{A2517FC1-8098-4404-A812-B576275EE742}">
      <dgm:prSet phldrT="[Text]"/>
      <dgm:spPr/>
      <dgm:t>
        <a:bodyPr/>
        <a:lstStyle/>
        <a:p>
          <a:r>
            <a:rPr lang="fr-FR" b="1" dirty="0" smtClean="0">
              <a:latin typeface="Candara" panose="020E0502030303020204" pitchFamily="34" charset="0"/>
            </a:rPr>
            <a:t>Lucas BONMARIN</a:t>
          </a:r>
          <a:endParaRPr lang="en-US" b="1" dirty="0">
            <a:latin typeface="Candara" panose="020E0502030303020204" pitchFamily="34" charset="0"/>
          </a:endParaRPr>
        </a:p>
      </dgm:t>
    </dgm:pt>
    <dgm:pt modelId="{2DAA52AB-4915-458E-B589-445D2E082B02}" type="parTrans" cxnId="{0FE7F0A5-6C37-49AA-B0F5-F44CB4E4BD17}">
      <dgm:prSet/>
      <dgm:spPr/>
      <dgm:t>
        <a:bodyPr/>
        <a:lstStyle/>
        <a:p>
          <a:endParaRPr lang="en-US"/>
        </a:p>
      </dgm:t>
    </dgm:pt>
    <dgm:pt modelId="{A89B38D6-A97E-42F1-AAA4-D096F12B1794}" type="sibTrans" cxnId="{0FE7F0A5-6C37-49AA-B0F5-F44CB4E4BD17}">
      <dgm:prSet/>
      <dgm:spPr/>
      <dgm:t>
        <a:bodyPr/>
        <a:lstStyle/>
        <a:p>
          <a:endParaRPr lang="en-US"/>
        </a:p>
      </dgm:t>
    </dgm:pt>
    <dgm:pt modelId="{C87326B5-4704-424E-8B12-5A6495A25585}" type="pres">
      <dgm:prSet presAssocID="{250B3A99-B468-4814-B681-A8E9A0DED7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60DE1-373B-48C3-A721-18A5BB71F9E0}" type="pres">
      <dgm:prSet presAssocID="{532BE6FD-176F-4DA5-B619-6FB662F41FA4}" presName="composite" presStyleCnt="0"/>
      <dgm:spPr/>
      <dgm:t>
        <a:bodyPr/>
        <a:lstStyle/>
        <a:p>
          <a:endParaRPr lang="en-US"/>
        </a:p>
      </dgm:t>
    </dgm:pt>
    <dgm:pt modelId="{07C8F4DA-6AC6-4E19-92A2-322D1994D799}" type="pres">
      <dgm:prSet presAssocID="{532BE6FD-176F-4DA5-B619-6FB662F41FA4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95FD8028-ECCA-4BC6-A7BF-F4CE6AB1561D}" type="pres">
      <dgm:prSet presAssocID="{532BE6FD-176F-4DA5-B619-6FB662F41FA4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8A01E-2BAF-45BF-82B1-C7246002DE02}" type="pres">
      <dgm:prSet presAssocID="{9C0D7575-EBD9-4AC3-99E8-E6F6B2E05799}" presName="sibTrans" presStyleCnt="0"/>
      <dgm:spPr/>
      <dgm:t>
        <a:bodyPr/>
        <a:lstStyle/>
        <a:p>
          <a:endParaRPr lang="en-US"/>
        </a:p>
      </dgm:t>
    </dgm:pt>
    <dgm:pt modelId="{E047526C-F58E-42D9-AAC3-C54AA97E8663}" type="pres">
      <dgm:prSet presAssocID="{A2517FC1-8098-4404-A812-B576275EE742}" presName="composite" presStyleCnt="0"/>
      <dgm:spPr/>
      <dgm:t>
        <a:bodyPr/>
        <a:lstStyle/>
        <a:p>
          <a:endParaRPr lang="en-US"/>
        </a:p>
      </dgm:t>
    </dgm:pt>
    <dgm:pt modelId="{C63A2CE1-47A9-4915-8BB3-8018BA09D3A0}" type="pres">
      <dgm:prSet presAssocID="{A2517FC1-8098-4404-A812-B576275EE742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66D4AAD8-B97E-407D-9D83-7EA0C65FDFFE}" type="pres">
      <dgm:prSet presAssocID="{A2517FC1-8098-4404-A812-B576275EE742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72825-546C-463D-AA88-BFBE1B3B7350}" srcId="{250B3A99-B468-4814-B681-A8E9A0DED7CB}" destId="{532BE6FD-176F-4DA5-B619-6FB662F41FA4}" srcOrd="0" destOrd="0" parTransId="{8487E9D2-DEEF-437A-8875-5E91F6EA89A4}" sibTransId="{9C0D7575-EBD9-4AC3-99E8-E6F6B2E05799}"/>
    <dgm:cxn modelId="{760244B3-1ED7-4196-80DA-43DB87D8AEFA}" type="presOf" srcId="{A2517FC1-8098-4404-A812-B576275EE742}" destId="{66D4AAD8-B97E-407D-9D83-7EA0C65FDFFE}" srcOrd="0" destOrd="0" presId="urn:microsoft.com/office/officeart/2008/layout/BendingPictureCaptionList"/>
    <dgm:cxn modelId="{CF564BA7-43EB-483C-96AB-ED1DC9BF4C10}" type="presOf" srcId="{532BE6FD-176F-4DA5-B619-6FB662F41FA4}" destId="{95FD8028-ECCA-4BC6-A7BF-F4CE6AB1561D}" srcOrd="0" destOrd="0" presId="urn:microsoft.com/office/officeart/2008/layout/BendingPictureCaptionList"/>
    <dgm:cxn modelId="{5D413E5F-181D-4DBD-9DFB-EC24F8C89EDB}" type="presOf" srcId="{250B3A99-B468-4814-B681-A8E9A0DED7CB}" destId="{C87326B5-4704-424E-8B12-5A6495A25585}" srcOrd="0" destOrd="0" presId="urn:microsoft.com/office/officeart/2008/layout/BendingPictureCaptionList"/>
    <dgm:cxn modelId="{0FE7F0A5-6C37-49AA-B0F5-F44CB4E4BD17}" srcId="{250B3A99-B468-4814-B681-A8E9A0DED7CB}" destId="{A2517FC1-8098-4404-A812-B576275EE742}" srcOrd="1" destOrd="0" parTransId="{2DAA52AB-4915-458E-B589-445D2E082B02}" sibTransId="{A89B38D6-A97E-42F1-AAA4-D096F12B1794}"/>
    <dgm:cxn modelId="{2D756B77-0D66-42B0-8BF1-412812155981}" type="presParOf" srcId="{C87326B5-4704-424E-8B12-5A6495A25585}" destId="{DB360DE1-373B-48C3-A721-18A5BB71F9E0}" srcOrd="0" destOrd="0" presId="urn:microsoft.com/office/officeart/2008/layout/BendingPictureCaptionList"/>
    <dgm:cxn modelId="{EC2050F6-F9FA-4EA8-81BE-D7CD05D20D48}" type="presParOf" srcId="{DB360DE1-373B-48C3-A721-18A5BB71F9E0}" destId="{07C8F4DA-6AC6-4E19-92A2-322D1994D799}" srcOrd="0" destOrd="0" presId="urn:microsoft.com/office/officeart/2008/layout/BendingPictureCaptionList"/>
    <dgm:cxn modelId="{66DD4380-1E9A-4074-BF76-43BA62947121}" type="presParOf" srcId="{DB360DE1-373B-48C3-A721-18A5BB71F9E0}" destId="{95FD8028-ECCA-4BC6-A7BF-F4CE6AB1561D}" srcOrd="1" destOrd="0" presId="urn:microsoft.com/office/officeart/2008/layout/BendingPictureCaptionList"/>
    <dgm:cxn modelId="{69B4EB79-43B3-4295-95B1-69DC184200A8}" type="presParOf" srcId="{C87326B5-4704-424E-8B12-5A6495A25585}" destId="{4268A01E-2BAF-45BF-82B1-C7246002DE02}" srcOrd="1" destOrd="0" presId="urn:microsoft.com/office/officeart/2008/layout/BendingPictureCaptionList"/>
    <dgm:cxn modelId="{C6115CBA-4219-4A4B-9B86-7AFECEBA58BC}" type="presParOf" srcId="{C87326B5-4704-424E-8B12-5A6495A25585}" destId="{E047526C-F58E-42D9-AAC3-C54AA97E8663}" srcOrd="2" destOrd="0" presId="urn:microsoft.com/office/officeart/2008/layout/BendingPictureCaptionList"/>
    <dgm:cxn modelId="{D6488582-7B9B-4B27-8E79-FAE09E407A1D}" type="presParOf" srcId="{E047526C-F58E-42D9-AAC3-C54AA97E8663}" destId="{C63A2CE1-47A9-4915-8BB3-8018BA09D3A0}" srcOrd="0" destOrd="0" presId="urn:microsoft.com/office/officeart/2008/layout/BendingPictureCaptionList"/>
    <dgm:cxn modelId="{E156ED83-8344-4257-9E0C-FF858963B3C9}" type="presParOf" srcId="{E047526C-F58E-42D9-AAC3-C54AA97E8663}" destId="{66D4AAD8-B97E-407D-9D83-7EA0C65FDF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5B013-8179-426F-8869-712E349202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95898D-3992-40A4-8A70-02C62F7274D0}">
      <dgm:prSet phldrT="[Text]" custT="1"/>
      <dgm:spPr/>
      <dgm:t>
        <a:bodyPr/>
        <a:lstStyle/>
        <a:p>
          <a:r>
            <a:rPr lang="fr-FR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NMF : WHAT IS IT ?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271099-1D14-43D9-B2D6-E4FB0BEE976F}" type="par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BAB6F8-7E00-4E8A-B653-36252339C992}" type="sib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A9FD25-9DEA-4C63-BE3C-BC3F7EACA5F2}">
      <dgm:prSet phldrT="[Text]" custT="1"/>
      <dgm:spPr/>
      <dgm:t>
        <a:bodyPr/>
        <a:lstStyle/>
        <a:p>
          <a:r>
            <a:rPr lang="fr-FR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DIFFICULTIES IN NMF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0FEAE5-8DDE-4622-B940-2A068F4D6B28}" type="parTrans" cxnId="{51D5B054-840C-4890-A31D-3D6EA27D1A46}">
      <dgm:prSet/>
      <dgm:spPr/>
      <dgm:t>
        <a:bodyPr/>
        <a:lstStyle/>
        <a:p>
          <a:endParaRPr lang="en-US"/>
        </a:p>
      </dgm:t>
    </dgm:pt>
    <dgm:pt modelId="{5C55A211-21CD-4CEC-AEA8-11E35BE5BDD0}" type="sibTrans" cxnId="{51D5B054-840C-4890-A31D-3D6EA27D1A46}">
      <dgm:prSet/>
      <dgm:spPr/>
      <dgm:t>
        <a:bodyPr/>
        <a:lstStyle/>
        <a:p>
          <a:endParaRPr lang="en-US"/>
        </a:p>
      </dgm:t>
    </dgm:pt>
    <dgm:pt modelId="{FEF717A4-E5F6-4C6F-AA63-6D6A1A3CC066}">
      <dgm:prSet phldrT="[Text]" custT="1"/>
      <dgm:spPr/>
      <dgm:t>
        <a:bodyPr/>
        <a:lstStyle/>
        <a:p>
          <a:r>
            <a:rPr lang="fr-FR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NMF : SOME APPLICATIONS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287A18-8237-4F88-90E0-DE022A38967C}" type="parTrans" cxnId="{E0DF61BC-8A2F-46C6-A276-5611129C26A4}">
      <dgm:prSet/>
      <dgm:spPr/>
      <dgm:t>
        <a:bodyPr/>
        <a:lstStyle/>
        <a:p>
          <a:endParaRPr lang="en-US"/>
        </a:p>
      </dgm:t>
    </dgm:pt>
    <dgm:pt modelId="{8E56DC51-A534-490A-822C-F5AA5EBD501D}" type="sibTrans" cxnId="{E0DF61BC-8A2F-46C6-A276-5611129C26A4}">
      <dgm:prSet/>
      <dgm:spPr/>
      <dgm:t>
        <a:bodyPr/>
        <a:lstStyle/>
        <a:p>
          <a:endParaRPr lang="en-US"/>
        </a:p>
      </dgm:t>
    </dgm:pt>
    <dgm:pt modelId="{DAE0D115-5579-4798-8D35-C89C560264AD}" type="pres">
      <dgm:prSet presAssocID="{8105B013-8179-426F-8869-712E349202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7B62BF9-19C6-4AAA-B177-A8A96C8CA0E5}" type="pres">
      <dgm:prSet presAssocID="{8105B013-8179-426F-8869-712E349202B9}" presName="Name1" presStyleCnt="0"/>
      <dgm:spPr/>
      <dgm:t>
        <a:bodyPr/>
        <a:lstStyle/>
        <a:p>
          <a:endParaRPr lang="en-US"/>
        </a:p>
      </dgm:t>
    </dgm:pt>
    <dgm:pt modelId="{4A3D4CBB-DC00-40C9-A28E-1A02508B83E1}" type="pres">
      <dgm:prSet presAssocID="{8105B013-8179-426F-8869-712E349202B9}" presName="cycle" presStyleCnt="0"/>
      <dgm:spPr/>
      <dgm:t>
        <a:bodyPr/>
        <a:lstStyle/>
        <a:p>
          <a:endParaRPr lang="en-US"/>
        </a:p>
      </dgm:t>
    </dgm:pt>
    <dgm:pt modelId="{77678CB2-10CE-488A-8DE8-19107148BDC3}" type="pres">
      <dgm:prSet presAssocID="{8105B013-8179-426F-8869-712E349202B9}" presName="srcNode" presStyleLbl="node1" presStyleIdx="0" presStyleCnt="3"/>
      <dgm:spPr/>
      <dgm:t>
        <a:bodyPr/>
        <a:lstStyle/>
        <a:p>
          <a:endParaRPr lang="en-US"/>
        </a:p>
      </dgm:t>
    </dgm:pt>
    <dgm:pt modelId="{793FAB9C-36D6-454A-BD2E-BEBEE8303AC9}" type="pres">
      <dgm:prSet presAssocID="{8105B013-8179-426F-8869-712E349202B9}" presName="conn" presStyleLbl="parChTrans1D2" presStyleIdx="0" presStyleCnt="1"/>
      <dgm:spPr/>
      <dgm:t>
        <a:bodyPr/>
        <a:lstStyle/>
        <a:p>
          <a:endParaRPr lang="en-US"/>
        </a:p>
      </dgm:t>
    </dgm:pt>
    <dgm:pt modelId="{F8B63ECA-18C0-4B22-A083-717BE69BC884}" type="pres">
      <dgm:prSet presAssocID="{8105B013-8179-426F-8869-712E349202B9}" presName="extraNode" presStyleLbl="node1" presStyleIdx="0" presStyleCnt="3"/>
      <dgm:spPr/>
      <dgm:t>
        <a:bodyPr/>
        <a:lstStyle/>
        <a:p>
          <a:endParaRPr lang="en-US"/>
        </a:p>
      </dgm:t>
    </dgm:pt>
    <dgm:pt modelId="{011F98D7-17B2-46B0-8318-BA752FCB2C62}" type="pres">
      <dgm:prSet presAssocID="{8105B013-8179-426F-8869-712E349202B9}" presName="dstNode" presStyleLbl="node1" presStyleIdx="0" presStyleCnt="3"/>
      <dgm:spPr/>
      <dgm:t>
        <a:bodyPr/>
        <a:lstStyle/>
        <a:p>
          <a:endParaRPr lang="en-US"/>
        </a:p>
      </dgm:t>
    </dgm:pt>
    <dgm:pt modelId="{6B4EF1B1-1463-4CF8-8177-EEA0B5D16D1C}" type="pres">
      <dgm:prSet presAssocID="{7395898D-3992-40A4-8A70-02C62F7274D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688C-0B1C-4FF0-B066-97CA52807B25}" type="pres">
      <dgm:prSet presAssocID="{7395898D-3992-40A4-8A70-02C62F7274D0}" presName="accent_1" presStyleCnt="0"/>
      <dgm:spPr/>
      <dgm:t>
        <a:bodyPr/>
        <a:lstStyle/>
        <a:p>
          <a:endParaRPr lang="en-US"/>
        </a:p>
      </dgm:t>
    </dgm:pt>
    <dgm:pt modelId="{7528B2A8-1937-48AE-8F67-E03D068B28DB}" type="pres">
      <dgm:prSet presAssocID="{7395898D-3992-40A4-8A70-02C62F7274D0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6B4CEBFB-28A5-4A7F-9CFD-2E5D0B36F265}" type="pres">
      <dgm:prSet presAssocID="{19A9FD25-9DEA-4C63-BE3C-BC3F7EACA5F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86ECE-2B2D-4536-A98D-33EE999EFAB0}" type="pres">
      <dgm:prSet presAssocID="{19A9FD25-9DEA-4C63-BE3C-BC3F7EACA5F2}" presName="accent_2" presStyleCnt="0"/>
      <dgm:spPr/>
    </dgm:pt>
    <dgm:pt modelId="{C833B7AA-5DEF-4F83-8CC1-4C5BDF431BCD}" type="pres">
      <dgm:prSet presAssocID="{19A9FD25-9DEA-4C63-BE3C-BC3F7EACA5F2}" presName="accentRepeatNode" presStyleLbl="solidFgAcc1" presStyleIdx="1" presStyleCnt="3"/>
      <dgm:spPr/>
    </dgm:pt>
    <dgm:pt modelId="{5E434885-5780-4AD5-B536-F53055C770D2}" type="pres">
      <dgm:prSet presAssocID="{FEF717A4-E5F6-4C6F-AA63-6D6A1A3CC06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41BDB-BF8E-4CC1-90AE-746F61F171D7}" type="pres">
      <dgm:prSet presAssocID="{FEF717A4-E5F6-4C6F-AA63-6D6A1A3CC066}" presName="accent_3" presStyleCnt="0"/>
      <dgm:spPr/>
    </dgm:pt>
    <dgm:pt modelId="{6757690F-2428-46A5-9F3D-267970300263}" type="pres">
      <dgm:prSet presAssocID="{FEF717A4-E5F6-4C6F-AA63-6D6A1A3CC066}" presName="accentRepeatNode" presStyleLbl="solidFgAcc1" presStyleIdx="2" presStyleCnt="3"/>
      <dgm:spPr/>
    </dgm:pt>
  </dgm:ptLst>
  <dgm:cxnLst>
    <dgm:cxn modelId="{37768961-B992-496C-917C-B53B248ACABC}" srcId="{8105B013-8179-426F-8869-712E349202B9}" destId="{7395898D-3992-40A4-8A70-02C62F7274D0}" srcOrd="0" destOrd="0" parTransId="{8C271099-1D14-43D9-B2D6-E4FB0BEE976F}" sibTransId="{76BAB6F8-7E00-4E8A-B653-36252339C992}"/>
    <dgm:cxn modelId="{51D5B054-840C-4890-A31D-3D6EA27D1A46}" srcId="{8105B013-8179-426F-8869-712E349202B9}" destId="{19A9FD25-9DEA-4C63-BE3C-BC3F7EACA5F2}" srcOrd="1" destOrd="0" parTransId="{F40FEAE5-8DDE-4622-B940-2A068F4D6B28}" sibTransId="{5C55A211-21CD-4CEC-AEA8-11E35BE5BDD0}"/>
    <dgm:cxn modelId="{F5D3ED2D-62F6-45A7-9D96-5286D72D9709}" type="presOf" srcId="{FEF717A4-E5F6-4C6F-AA63-6D6A1A3CC066}" destId="{5E434885-5780-4AD5-B536-F53055C770D2}" srcOrd="0" destOrd="0" presId="urn:microsoft.com/office/officeart/2008/layout/VerticalCurvedList"/>
    <dgm:cxn modelId="{EC73871B-A98D-40E7-A77F-E4A0A6BA8D16}" type="presOf" srcId="{19A9FD25-9DEA-4C63-BE3C-BC3F7EACA5F2}" destId="{6B4CEBFB-28A5-4A7F-9CFD-2E5D0B36F265}" srcOrd="0" destOrd="0" presId="urn:microsoft.com/office/officeart/2008/layout/VerticalCurvedList"/>
    <dgm:cxn modelId="{5B155388-F0B6-4503-9521-7D9BFBC44703}" type="presOf" srcId="{7395898D-3992-40A4-8A70-02C62F7274D0}" destId="{6B4EF1B1-1463-4CF8-8177-EEA0B5D16D1C}" srcOrd="0" destOrd="0" presId="urn:microsoft.com/office/officeart/2008/layout/VerticalCurvedList"/>
    <dgm:cxn modelId="{83B02B69-44A2-4987-9C3F-C9BBC81E4E74}" type="presOf" srcId="{76BAB6F8-7E00-4E8A-B653-36252339C992}" destId="{793FAB9C-36D6-454A-BD2E-BEBEE8303AC9}" srcOrd="0" destOrd="0" presId="urn:microsoft.com/office/officeart/2008/layout/VerticalCurvedList"/>
    <dgm:cxn modelId="{E0DF61BC-8A2F-46C6-A276-5611129C26A4}" srcId="{8105B013-8179-426F-8869-712E349202B9}" destId="{FEF717A4-E5F6-4C6F-AA63-6D6A1A3CC066}" srcOrd="2" destOrd="0" parTransId="{01287A18-8237-4F88-90E0-DE022A38967C}" sibTransId="{8E56DC51-A534-490A-822C-F5AA5EBD501D}"/>
    <dgm:cxn modelId="{19E850E8-8221-4DE3-859B-4060177E222B}" type="presOf" srcId="{8105B013-8179-426F-8869-712E349202B9}" destId="{DAE0D115-5579-4798-8D35-C89C560264AD}" srcOrd="0" destOrd="0" presId="urn:microsoft.com/office/officeart/2008/layout/VerticalCurvedList"/>
    <dgm:cxn modelId="{A6BEE6EA-7E26-4C1E-924C-92D4502E6BB0}" type="presParOf" srcId="{DAE0D115-5579-4798-8D35-C89C560264AD}" destId="{37B62BF9-19C6-4AAA-B177-A8A96C8CA0E5}" srcOrd="0" destOrd="0" presId="urn:microsoft.com/office/officeart/2008/layout/VerticalCurvedList"/>
    <dgm:cxn modelId="{F442D12C-E264-4215-B37A-F5742C78B58D}" type="presParOf" srcId="{37B62BF9-19C6-4AAA-B177-A8A96C8CA0E5}" destId="{4A3D4CBB-DC00-40C9-A28E-1A02508B83E1}" srcOrd="0" destOrd="0" presId="urn:microsoft.com/office/officeart/2008/layout/VerticalCurvedList"/>
    <dgm:cxn modelId="{045E17DA-3522-4521-A2CF-05DFA86AE5D5}" type="presParOf" srcId="{4A3D4CBB-DC00-40C9-A28E-1A02508B83E1}" destId="{77678CB2-10CE-488A-8DE8-19107148BDC3}" srcOrd="0" destOrd="0" presId="urn:microsoft.com/office/officeart/2008/layout/VerticalCurvedList"/>
    <dgm:cxn modelId="{FA470213-5AF8-4950-8452-1A0AEA10E42F}" type="presParOf" srcId="{4A3D4CBB-DC00-40C9-A28E-1A02508B83E1}" destId="{793FAB9C-36D6-454A-BD2E-BEBEE8303AC9}" srcOrd="1" destOrd="0" presId="urn:microsoft.com/office/officeart/2008/layout/VerticalCurvedList"/>
    <dgm:cxn modelId="{66C3E3A7-C6FE-4579-AAA4-756A1953394E}" type="presParOf" srcId="{4A3D4CBB-DC00-40C9-A28E-1A02508B83E1}" destId="{F8B63ECA-18C0-4B22-A083-717BE69BC884}" srcOrd="2" destOrd="0" presId="urn:microsoft.com/office/officeart/2008/layout/VerticalCurvedList"/>
    <dgm:cxn modelId="{184C0158-306D-4321-872A-ADD047345C4C}" type="presParOf" srcId="{4A3D4CBB-DC00-40C9-A28E-1A02508B83E1}" destId="{011F98D7-17B2-46B0-8318-BA752FCB2C62}" srcOrd="3" destOrd="0" presId="urn:microsoft.com/office/officeart/2008/layout/VerticalCurvedList"/>
    <dgm:cxn modelId="{845520FF-0852-4F54-B600-487B81E61BD3}" type="presParOf" srcId="{37B62BF9-19C6-4AAA-B177-A8A96C8CA0E5}" destId="{6B4EF1B1-1463-4CF8-8177-EEA0B5D16D1C}" srcOrd="1" destOrd="0" presId="urn:microsoft.com/office/officeart/2008/layout/VerticalCurvedList"/>
    <dgm:cxn modelId="{038BD650-44BD-4ED0-ADFF-03286AB2B3CB}" type="presParOf" srcId="{37B62BF9-19C6-4AAA-B177-A8A96C8CA0E5}" destId="{57B1688C-0B1C-4FF0-B066-97CA52807B25}" srcOrd="2" destOrd="0" presId="urn:microsoft.com/office/officeart/2008/layout/VerticalCurvedList"/>
    <dgm:cxn modelId="{94B7BADD-1A6B-4B7F-8CD4-265481F0737E}" type="presParOf" srcId="{57B1688C-0B1C-4FF0-B066-97CA52807B25}" destId="{7528B2A8-1937-48AE-8F67-E03D068B28DB}" srcOrd="0" destOrd="0" presId="urn:microsoft.com/office/officeart/2008/layout/VerticalCurvedList"/>
    <dgm:cxn modelId="{7C3E75A1-853D-4EE5-978D-81BE594DEEB5}" type="presParOf" srcId="{37B62BF9-19C6-4AAA-B177-A8A96C8CA0E5}" destId="{6B4CEBFB-28A5-4A7F-9CFD-2E5D0B36F265}" srcOrd="3" destOrd="0" presId="urn:microsoft.com/office/officeart/2008/layout/VerticalCurvedList"/>
    <dgm:cxn modelId="{0980BBA4-3AA7-49F8-8C2F-83CD36A6FA31}" type="presParOf" srcId="{37B62BF9-19C6-4AAA-B177-A8A96C8CA0E5}" destId="{B5886ECE-2B2D-4536-A98D-33EE999EFAB0}" srcOrd="4" destOrd="0" presId="urn:microsoft.com/office/officeart/2008/layout/VerticalCurvedList"/>
    <dgm:cxn modelId="{95122FD1-7A87-4978-B646-154CB97C6DBD}" type="presParOf" srcId="{B5886ECE-2B2D-4536-A98D-33EE999EFAB0}" destId="{C833B7AA-5DEF-4F83-8CC1-4C5BDF431BCD}" srcOrd="0" destOrd="0" presId="urn:microsoft.com/office/officeart/2008/layout/VerticalCurvedList"/>
    <dgm:cxn modelId="{46E70E72-E8E9-4206-B3D8-CD96D17674D7}" type="presParOf" srcId="{37B62BF9-19C6-4AAA-B177-A8A96C8CA0E5}" destId="{5E434885-5780-4AD5-B536-F53055C770D2}" srcOrd="5" destOrd="0" presId="urn:microsoft.com/office/officeart/2008/layout/VerticalCurvedList"/>
    <dgm:cxn modelId="{C6B8B63F-FE61-47C6-B236-C7EAD1DB5437}" type="presParOf" srcId="{37B62BF9-19C6-4AAA-B177-A8A96C8CA0E5}" destId="{72841BDB-BF8E-4CC1-90AE-746F61F171D7}" srcOrd="6" destOrd="0" presId="urn:microsoft.com/office/officeart/2008/layout/VerticalCurvedList"/>
    <dgm:cxn modelId="{3DC8C3DB-B09A-476C-9D6F-B41C39856090}" type="presParOf" srcId="{72841BDB-BF8E-4CC1-90AE-746F61F171D7}" destId="{6757690F-2428-46A5-9F3D-2679703002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F4DA-6AC6-4E19-92A2-322D1994D799}">
      <dsp:nvSpPr>
        <dsp:cNvPr id="0" name=""/>
        <dsp:cNvSpPr/>
      </dsp:nvSpPr>
      <dsp:spPr>
        <a:xfrm>
          <a:off x="256420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FD8028-ECCA-4BC6-A7BF-F4CE6AB1561D}">
      <dsp:nvSpPr>
        <dsp:cNvPr id="0" name=""/>
        <dsp:cNvSpPr/>
      </dsp:nvSpPr>
      <dsp:spPr>
        <a:xfrm>
          <a:off x="392938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Candara" panose="020E0502030303020204" pitchFamily="34" charset="0"/>
            </a:rPr>
            <a:t>Venceslas KOUASSI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392938" y="1092278"/>
        <a:ext cx="1350002" cy="424719"/>
      </dsp:txXfrm>
    </dsp:sp>
    <dsp:sp modelId="{C63A2CE1-47A9-4915-8BB3-8018BA09D3A0}">
      <dsp:nvSpPr>
        <dsp:cNvPr id="0" name=""/>
        <dsp:cNvSpPr/>
      </dsp:nvSpPr>
      <dsp:spPr>
        <a:xfrm>
          <a:off x="1924962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D4AAD8-B97E-407D-9D83-7EA0C65FDFFE}">
      <dsp:nvSpPr>
        <dsp:cNvPr id="0" name=""/>
        <dsp:cNvSpPr/>
      </dsp:nvSpPr>
      <dsp:spPr>
        <a:xfrm>
          <a:off x="2061479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Candara" panose="020E0502030303020204" pitchFamily="34" charset="0"/>
            </a:rPr>
            <a:t>Lucas BONMARIN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2061479" y="1092278"/>
        <a:ext cx="1350002" cy="424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FAB9C-36D6-454A-BD2E-BEBEE8303AC9}">
      <dsp:nvSpPr>
        <dsp:cNvPr id="0" name=""/>
        <dsp:cNvSpPr/>
      </dsp:nvSpPr>
      <dsp:spPr>
        <a:xfrm>
          <a:off x="-3779745" y="-580568"/>
          <a:ext cx="4505141" cy="4505141"/>
        </a:xfrm>
        <a:prstGeom prst="blockArc">
          <a:avLst>
            <a:gd name="adj1" fmla="val 18900000"/>
            <a:gd name="adj2" fmla="val 2700000"/>
            <a:gd name="adj3" fmla="val 479"/>
          </a:avLst>
        </a:pr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F1B1-1463-4CF8-8177-EEA0B5D16D1C}">
      <dsp:nvSpPr>
        <dsp:cNvPr id="0" name=""/>
        <dsp:cNvSpPr/>
      </dsp:nvSpPr>
      <dsp:spPr>
        <a:xfrm>
          <a:off x="466480" y="334400"/>
          <a:ext cx="4582072" cy="668800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NMF : WHAT IS IT ?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6480" y="334400"/>
        <a:ext cx="4582072" cy="668800"/>
      </dsp:txXfrm>
    </dsp:sp>
    <dsp:sp modelId="{7528B2A8-1937-48AE-8F67-E03D068B28DB}">
      <dsp:nvSpPr>
        <dsp:cNvPr id="0" name=""/>
        <dsp:cNvSpPr/>
      </dsp:nvSpPr>
      <dsp:spPr>
        <a:xfrm>
          <a:off x="48479" y="250800"/>
          <a:ext cx="836001" cy="8360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B4CEBFB-28A5-4A7F-9CFD-2E5D0B36F265}">
      <dsp:nvSpPr>
        <dsp:cNvPr id="0" name=""/>
        <dsp:cNvSpPr/>
      </dsp:nvSpPr>
      <dsp:spPr>
        <a:xfrm>
          <a:off x="709589" y="1337601"/>
          <a:ext cx="4338963" cy="668800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DIFFICULTIES IN NMF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589" y="1337601"/>
        <a:ext cx="4338963" cy="668800"/>
      </dsp:txXfrm>
    </dsp:sp>
    <dsp:sp modelId="{C833B7AA-5DEF-4F83-8CC1-4C5BDF431BCD}">
      <dsp:nvSpPr>
        <dsp:cNvPr id="0" name=""/>
        <dsp:cNvSpPr/>
      </dsp:nvSpPr>
      <dsp:spPr>
        <a:xfrm>
          <a:off x="291588" y="1254001"/>
          <a:ext cx="836001" cy="8360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E434885-5780-4AD5-B536-F53055C770D2}">
      <dsp:nvSpPr>
        <dsp:cNvPr id="0" name=""/>
        <dsp:cNvSpPr/>
      </dsp:nvSpPr>
      <dsp:spPr>
        <a:xfrm>
          <a:off x="466480" y="2340802"/>
          <a:ext cx="4582072" cy="668800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NMF : SOME APPLICATIONS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6480" y="2340802"/>
        <a:ext cx="4582072" cy="668800"/>
      </dsp:txXfrm>
    </dsp:sp>
    <dsp:sp modelId="{6757690F-2428-46A5-9F3D-267970300263}">
      <dsp:nvSpPr>
        <dsp:cNvPr id="0" name=""/>
        <dsp:cNvSpPr/>
      </dsp:nvSpPr>
      <dsp:spPr>
        <a:xfrm>
          <a:off x="48479" y="2257202"/>
          <a:ext cx="836001" cy="8360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c12d25143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c12d25143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dfe7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dfe7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dfe7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dfe7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86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5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01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8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22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62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110832" y="-1990"/>
            <a:ext cx="5032371" cy="5150651"/>
          </a:xfrm>
          <a:custGeom>
            <a:avLst/>
            <a:gdLst/>
            <a:ahLst/>
            <a:cxnLst/>
            <a:rect l="l" t="t" r="r" b="b"/>
            <a:pathLst>
              <a:path w="5277" h="7199" extrusionOk="0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1906" y="2057791"/>
            <a:ext cx="6865938" cy="3089672"/>
          </a:xfrm>
          <a:custGeom>
            <a:avLst/>
            <a:gdLst/>
            <a:ahLst/>
            <a:cxnLst/>
            <a:rect l="l" t="t" r="r" b="b"/>
            <a:pathLst>
              <a:path w="7199" h="4319" extrusionOk="0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5494338" cy="4119561"/>
          </a:xfrm>
          <a:custGeom>
            <a:avLst/>
            <a:gdLst/>
            <a:ahLst/>
            <a:cxnLst/>
            <a:rect l="l" t="t" r="r" b="b"/>
            <a:pathLst>
              <a:path w="5761" h="5758" extrusionOk="0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59000"/>
            <a:ext cx="1762124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3203575" y="688181"/>
            <a:ext cx="53133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maire">
  <p:cSld name="Sommai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2401491"/>
            <a:ext cx="5038727" cy="2747967"/>
          </a:xfrm>
          <a:custGeom>
            <a:avLst/>
            <a:gdLst/>
            <a:ahLst/>
            <a:cxnLst/>
            <a:rect l="l" t="t" r="r" b="b"/>
            <a:pathLst>
              <a:path w="5283" h="3841" extrusionOk="0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27600" y="237206"/>
            <a:ext cx="39726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375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AutoNum type="arabicPeriod"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3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17539" y="632799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">
  <p:cSld name="Titre et contenu visue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2 colonnes &amp; logo">
  <p:cSld name="Titre et contenu 2 colonnes &amp; log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617538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736939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617538" y="1056085"/>
            <a:ext cx="78993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">
  <p:cSld name="Chapit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1371600"/>
            <a:ext cx="5038727" cy="3777856"/>
          </a:xfrm>
          <a:custGeom>
            <a:avLst/>
            <a:gdLst/>
            <a:ahLst/>
            <a:cxnLst/>
            <a:rect l="l" t="t" r="r" b="b"/>
            <a:pathLst>
              <a:path w="5283" h="5281" extrusionOk="0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8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1373189" y="688181"/>
            <a:ext cx="7143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 &amp; logo">
  <p:cSld name="Titre et contenu visuel &amp; log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7538" y="1056085"/>
            <a:ext cx="78993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" name="Google Shape;12;p1" descr="logo_couv_1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2000" y="4545806"/>
            <a:ext cx="642599" cy="378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6/4/21/11447838/self-driving-cars-challenges-obstacles?fbclid=IwAR3_GQOXtSetCRvRulJGJeTpT3gKtOynQzlMMoRjF7GeGY179vVS8CInIZ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mages.readwrite.com/wp-content/uploads/2018/03/volcosd-825x500.jp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images.readwrite.com/wp-content/uploads/2018/03/volcosd-825x500.jp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34" name="Title Bar 11"/>
          <p:cNvSpPr/>
          <p:nvPr/>
        </p:nvSpPr>
        <p:spPr>
          <a:xfrm>
            <a:off x="5303520" y="2328037"/>
            <a:ext cx="3748667" cy="1146683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3600" b="1" dirty="0" smtClean="0">
                <a:solidFill>
                  <a:schemeClr val="bg1"/>
                </a:solidFill>
                <a:latin typeface="Tahoma"/>
              </a:rPr>
              <a:t>AI</a:t>
            </a:r>
          </a:p>
          <a:p>
            <a:pPr algn="ctr">
              <a:lnSpc>
                <a:spcPct val="100000"/>
              </a:lnSpc>
            </a:pPr>
            <a:r>
              <a:rPr lang="fr-FR" sz="3600" b="1" dirty="0" smtClean="0">
                <a:solidFill>
                  <a:schemeClr val="bg1"/>
                </a:solidFill>
                <a:latin typeface="Tahoma"/>
              </a:rPr>
              <a:t>PROJECT </a:t>
            </a:r>
            <a:r>
              <a:rPr lang="fr-FR" sz="3600" b="1" dirty="0" smtClean="0">
                <a:solidFill>
                  <a:schemeClr val="bg1"/>
                </a:solidFill>
                <a:latin typeface="Tahoma"/>
              </a:rPr>
              <a:t>P2</a:t>
            </a:r>
            <a:endParaRPr lang="fr-FR" sz="3600" b="1" dirty="0" smtClean="0">
              <a:solidFill>
                <a:schemeClr val="bg1"/>
              </a:solidFill>
              <a:latin typeface="Tahoma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0613964"/>
              </p:ext>
            </p:extLst>
          </p:nvPr>
        </p:nvGraphicFramePr>
        <p:xfrm>
          <a:off x="1016000" y="3474720"/>
          <a:ext cx="3698240" cy="1517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2"/>
          </p:nvPr>
        </p:nvSpPr>
        <p:spPr>
          <a:xfrm>
            <a:off x="197460" y="857377"/>
            <a:ext cx="8766199" cy="24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000000"/>
              </a:buClr>
              <a:buSzPts val="1400"/>
              <a:buAutoNum type="arabicPeriod"/>
            </a:pPr>
            <a:endParaRPr lang="en-US" sz="1550" b="1" i="1" dirty="0" smtClean="0">
              <a:solidFill>
                <a:schemeClr val="dk1"/>
              </a:solidFill>
              <a:hlinkClick r:id="rId3"/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550" b="1" i="1" dirty="0">
                <a:solidFill>
                  <a:schemeClr val="dk1"/>
                </a:solidFill>
              </a:rPr>
              <a:t>Topic Modeling with Scikit </a:t>
            </a:r>
            <a:r>
              <a:rPr lang="en-US" sz="1550" b="1" i="1" dirty="0" smtClean="0">
                <a:solidFill>
                  <a:schemeClr val="dk1"/>
                </a:solidFill>
              </a:rPr>
              <a:t>Learn, </a:t>
            </a:r>
            <a:r>
              <a:rPr lang="fr-FR" sz="1550" b="1" i="1" dirty="0" smtClean="0">
                <a:solidFill>
                  <a:schemeClr val="dk1"/>
                </a:solidFill>
              </a:rPr>
              <a:t>https://medium.com/mlreview/topic-modeling-with-scikit-learn-e80d33668730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550" b="1" i="1" dirty="0">
                <a:solidFill>
                  <a:schemeClr val="dk1"/>
                </a:solidFill>
              </a:rPr>
              <a:t>A Practical Introduction to NMF (nonnegative matrix </a:t>
            </a:r>
            <a:r>
              <a:rPr lang="en-US" sz="1550" b="1" i="1" dirty="0" smtClean="0">
                <a:solidFill>
                  <a:schemeClr val="dk1"/>
                </a:solidFill>
              </a:rPr>
              <a:t>factorization, </a:t>
            </a:r>
            <a:r>
              <a:rPr lang="fr-FR" sz="1550" b="1" i="1" dirty="0" smtClean="0">
                <a:solidFill>
                  <a:schemeClr val="dk1"/>
                </a:solidFill>
              </a:rPr>
              <a:t>http://mlexplained.com/2017/12/28/a-practical-introduction-to-nmf-nonnegative-matrix-factorization/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fr-FR" sz="1550" b="1" i="1" dirty="0" smtClean="0">
                <a:solidFill>
                  <a:schemeClr val="dk1"/>
                </a:solidFill>
              </a:rPr>
              <a:t>A tutorial on nonnegative matrix Factorisation with applications to AUDIOVISUAL CONTENT analysis, https://perso.telecom-paristech.fr/essid/teach/NMF_tutorial_ICME-2014.pdf</a:t>
            </a:r>
            <a:endParaRPr lang="fr-FR" sz="1550" b="1" i="1" dirty="0">
              <a:solidFill>
                <a:schemeClr val="dk1"/>
              </a:solidFill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endParaRPr lang="en-US" sz="1550" b="1" i="1" dirty="0" smtClean="0">
              <a:solidFill>
                <a:schemeClr val="dk1"/>
              </a:solidFill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endParaRPr lang="fr" sz="1550" b="1" i="1" dirty="0" smtClean="0"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03394" y="171029"/>
            <a:ext cx="7743000" cy="3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REFERENCES</a:t>
            </a:r>
            <a:endParaRPr dirty="0"/>
          </a:p>
        </p:txBody>
      </p:sp>
      <p:sp>
        <p:nvSpPr>
          <p:cNvPr id="5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6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7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8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11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135975" y="237200"/>
            <a:ext cx="28872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endParaRPr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7" name="Title Bar 11"/>
          <p:cNvSpPr/>
          <p:nvPr/>
        </p:nvSpPr>
        <p:spPr>
          <a:xfrm>
            <a:off x="4118016" y="1637436"/>
            <a:ext cx="3855580" cy="501464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2356" b="1" dirty="0" err="1" smtClean="0">
                <a:solidFill>
                  <a:srgbClr val="0E7C67"/>
                </a:solidFill>
                <a:latin typeface="Tahoma"/>
              </a:rPr>
              <a:t>Unsupervised</a:t>
            </a:r>
            <a:r>
              <a:rPr lang="fr-FR" sz="2356" b="1" dirty="0" smtClean="0">
                <a:solidFill>
                  <a:srgbClr val="0E7C67"/>
                </a:solidFill>
                <a:latin typeface="Tahoma"/>
              </a:rPr>
              <a:t> </a:t>
            </a:r>
            <a:r>
              <a:rPr lang="fr-FR" sz="2356" b="1" dirty="0" smtClean="0">
                <a:solidFill>
                  <a:srgbClr val="0E7C67"/>
                </a:solidFill>
                <a:latin typeface="Tahoma"/>
              </a:rPr>
              <a:t>Learning</a:t>
            </a:r>
            <a:endParaRPr lang="fr-FR" sz="2000" b="1" i="1" dirty="0" smtClean="0">
              <a:solidFill>
                <a:srgbClr val="0E7C67"/>
              </a:solidFill>
              <a:latin typeface="Tahoma"/>
            </a:endParaRPr>
          </a:p>
        </p:txBody>
      </p:sp>
      <p:sp>
        <p:nvSpPr>
          <p:cNvPr id="10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itle Bar 11"/>
          <p:cNvSpPr/>
          <p:nvPr/>
        </p:nvSpPr>
        <p:spPr>
          <a:xfrm>
            <a:off x="3330436" y="2402087"/>
            <a:ext cx="5430741" cy="818192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2400" b="1" dirty="0" smtClean="0">
                <a:solidFill>
                  <a:srgbClr val="0070C0"/>
                </a:solidFill>
                <a:latin typeface="Tahoma"/>
              </a:rPr>
              <a:t>Nonnegative Matrix </a:t>
            </a:r>
            <a:r>
              <a:rPr lang="fr-FR" sz="2400" b="1" dirty="0" err="1" smtClean="0">
                <a:solidFill>
                  <a:srgbClr val="0070C0"/>
                </a:solidFill>
                <a:latin typeface="Tahoma"/>
              </a:rPr>
              <a:t>Factorization</a:t>
            </a:r>
            <a:r>
              <a:rPr lang="fr-FR" sz="2400" b="1" dirty="0" smtClean="0">
                <a:solidFill>
                  <a:srgbClr val="0070C0"/>
                </a:solidFill>
                <a:latin typeface="Tahoma"/>
              </a:rPr>
              <a:t> (</a:t>
            </a:r>
            <a:r>
              <a:rPr lang="fr-FR" sz="2000" b="1" dirty="0" smtClean="0">
                <a:solidFill>
                  <a:srgbClr val="0070C0"/>
                </a:solidFill>
                <a:latin typeface="Tahoma"/>
              </a:rPr>
              <a:t>NMF)</a:t>
            </a:r>
            <a:endParaRPr lang="fr-FR" sz="2000" b="1" dirty="0">
              <a:solidFill>
                <a:srgbClr val="0070C0"/>
              </a:solidFill>
              <a:latin typeface="Tahom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46" name="Google Shape;98;p12"/>
          <p:cNvSpPr txBox="1">
            <a:spLocks noGrp="1"/>
          </p:cNvSpPr>
          <p:nvPr>
            <p:ph type="title"/>
          </p:nvPr>
        </p:nvSpPr>
        <p:spPr>
          <a:xfrm>
            <a:off x="135975" y="237200"/>
            <a:ext cx="1759937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8573172"/>
              </p:ext>
            </p:extLst>
          </p:nvPr>
        </p:nvGraphicFramePr>
        <p:xfrm>
          <a:off x="3495041" y="730155"/>
          <a:ext cx="5092368" cy="334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49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50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3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8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4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NMF : WHAT IS IT?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Bar 11"/>
          <p:cNvSpPr/>
          <p:nvPr/>
        </p:nvSpPr>
        <p:spPr>
          <a:xfrm>
            <a:off x="235633" y="938254"/>
            <a:ext cx="8525544" cy="763325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NMF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(Nonnegative Matrix Factorization) 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is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a matrix factorization method where we constrain the matrices to be nonnegative. </a:t>
            </a:r>
            <a:endParaRPr lang="en-US" sz="1800" b="1" dirty="0" smtClean="0">
              <a:solidFill>
                <a:srgbClr val="0E7C67"/>
              </a:solidFill>
              <a:latin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itle Bar 11"/>
              <p:cNvSpPr/>
              <p:nvPr/>
            </p:nvSpPr>
            <p:spPr>
              <a:xfrm>
                <a:off x="235633" y="2146852"/>
                <a:ext cx="3891094" cy="1550504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342900" lvl="2" indent="-342900">
                  <a:buFont typeface="Courier New" panose="02070309020205020404" pitchFamily="49" charset="0"/>
                  <a:buChar char="o"/>
                </a:pP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Suppose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we factorize a matrix X  into two matrices W  and H  so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b="1" dirty="0" smtClean="0">
                  <a:solidFill>
                    <a:srgbClr val="C00000"/>
                  </a:solidFill>
                  <a:latin typeface="Tahoma"/>
                </a:endParaRPr>
              </a:p>
              <a:p>
                <a:pPr marL="342900" lvl="2" indent="-342900">
                  <a:buFont typeface="Courier New" panose="02070309020205020404" pitchFamily="49" charset="0"/>
                  <a:buChar char="o"/>
                </a:pP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Each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row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  can be considered a data point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.</a:t>
                </a:r>
              </a:p>
            </p:txBody>
          </p:sp>
        </mc:Choice>
        <mc:Fallback>
          <p:sp>
            <p:nvSpPr>
              <p:cNvPr id="20" name="Title Bar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3" y="2146852"/>
                <a:ext cx="3891094" cy="1550504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3443" t="-1172" r="-3286" b="-4688"/>
                </a:stretch>
              </a:blipFill>
              <a:ln w="7600" cap="flat">
                <a:solidFill>
                  <a:srgbClr val="7ECCB6"/>
                </a:solidFill>
                <a:beve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82" y="1924215"/>
            <a:ext cx="4358168" cy="1995777"/>
          </a:xfrm>
          <a:prstGeom prst="rect">
            <a:avLst/>
          </a:prstGeom>
        </p:spPr>
      </p:pic>
      <p:sp>
        <p:nvSpPr>
          <p:cNvPr id="22" name="Title Bar 11">
            <a:hlinkClick r:id="rId5"/>
          </p:cNvPr>
          <p:cNvSpPr/>
          <p:nvPr/>
        </p:nvSpPr>
        <p:spPr>
          <a:xfrm>
            <a:off x="5962850" y="3872283"/>
            <a:ext cx="1316231" cy="38671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1200" b="1" dirty="0" smtClean="0">
                <a:solidFill>
                  <a:srgbClr val="0070C0"/>
                </a:solidFill>
                <a:latin typeface="Tahoma"/>
              </a:rPr>
              <a:t>Source : [1]</a:t>
            </a:r>
            <a:endParaRPr lang="fr-FR" sz="1200" b="1" dirty="0" smtClean="0">
              <a:solidFill>
                <a:srgbClr val="0070C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9953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89" y="745960"/>
            <a:ext cx="5124780" cy="2161304"/>
          </a:xfrm>
          <a:prstGeom prst="rect">
            <a:avLst/>
          </a:prstGeom>
        </p:spPr>
      </p:pic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  <a:latin typeface="Arial"/>
              </a:rPr>
              <a:t>5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NMF : WHAT IS IT?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itle Bar 11"/>
              <p:cNvSpPr/>
              <p:nvPr/>
            </p:nvSpPr>
            <p:spPr>
              <a:xfrm>
                <a:off x="262395" y="909147"/>
                <a:ext cx="2680453" cy="699719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342900" lvl="2" indent="-342900">
                  <a:buFont typeface="Courier New" panose="02070309020205020404" pitchFamily="49" charset="0"/>
                  <a:buChar char="o"/>
                </a:pP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 row 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, can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be written 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as</a:t>
                </a:r>
              </a:p>
            </p:txBody>
          </p:sp>
        </mc:Choice>
        <mc:Fallback>
          <p:sp>
            <p:nvSpPr>
              <p:cNvPr id="20" name="Title Bar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5" y="909147"/>
                <a:ext cx="2680453" cy="699719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4989" r="-4535" b="-12069"/>
                </a:stretch>
              </a:blipFill>
              <a:ln w="7600" cap="flat">
                <a:solidFill>
                  <a:srgbClr val="7ECCB6"/>
                </a:solidFill>
                <a:beve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Bar 11">
            <a:hlinkClick r:id="rId5"/>
          </p:cNvPr>
          <p:cNvSpPr/>
          <p:nvPr/>
        </p:nvSpPr>
        <p:spPr>
          <a:xfrm>
            <a:off x="6554605" y="2520546"/>
            <a:ext cx="1316231" cy="38671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1200" b="1" dirty="0" smtClean="0">
                <a:solidFill>
                  <a:srgbClr val="0070C0"/>
                </a:solidFill>
                <a:latin typeface="Tahoma"/>
              </a:rPr>
              <a:t>Source : [1]</a:t>
            </a:r>
            <a:endParaRPr lang="fr-FR" sz="1200" b="1" dirty="0" smtClean="0">
              <a:solidFill>
                <a:srgbClr val="0070C0"/>
              </a:solidFill>
              <a:latin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Bar 11"/>
              <p:cNvSpPr/>
              <p:nvPr/>
            </p:nvSpPr>
            <p:spPr>
              <a:xfrm>
                <a:off x="262395" y="3054363"/>
                <a:ext cx="8722580" cy="1231390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marL="342900" lvl="2" indent="-342900">
                  <a:buFont typeface="Courier New" panose="02070309020205020404" pitchFamily="49" charset="0"/>
                  <a:buChar char="o"/>
                </a:pP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we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can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 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to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be a weighted sum of some components (or 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bases),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where each row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is a component, and each row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 contains </a:t>
                </a: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the weights of each component</a:t>
                </a:r>
                <a:r>
                  <a:rPr lang="en-US" sz="1800" b="1" dirty="0" smtClean="0">
                    <a:solidFill>
                      <a:srgbClr val="0E7C67"/>
                    </a:solidFill>
                    <a:latin typeface="Tahoma"/>
                  </a:rPr>
                  <a:t>.</a:t>
                </a:r>
              </a:p>
              <a:p>
                <a:pPr marL="342900" lvl="2" indent="-342900">
                  <a:buFont typeface="Courier New" panose="02070309020205020404" pitchFamily="49" charset="0"/>
                  <a:buChar char="o"/>
                </a:pPr>
                <a:r>
                  <a:rPr lang="en-US" sz="1800" b="1" dirty="0">
                    <a:solidFill>
                      <a:srgbClr val="0E7C67"/>
                    </a:solidFill>
                    <a:latin typeface="Tahoma"/>
                  </a:rPr>
                  <a:t>NMF decomposes each data point into an overlay of certain components</a:t>
                </a:r>
                <a:endParaRPr lang="en-US" sz="1800" b="1" dirty="0">
                  <a:solidFill>
                    <a:srgbClr val="0E7C67"/>
                  </a:solidFill>
                  <a:latin typeface="Tahoma"/>
                </a:endParaRPr>
              </a:p>
            </p:txBody>
          </p:sp>
        </mc:Choice>
        <mc:Fallback>
          <p:sp>
            <p:nvSpPr>
              <p:cNvPr id="15" name="Title Bar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5" y="3054363"/>
                <a:ext cx="8722580" cy="1231390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536" t="-493" r="-2095" b="-7389"/>
                </a:stretch>
              </a:blipFill>
              <a:ln w="7600" cap="flat">
                <a:solidFill>
                  <a:srgbClr val="7ECCB6"/>
                </a:solidFill>
                <a:beve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0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  <a:latin typeface="Arial"/>
              </a:rPr>
              <a:t>6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NMF : WHAT IS IT?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335437" y="1207818"/>
            <a:ext cx="8253094" cy="1723886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Formalization of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an objective function and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iterative optimization.</a:t>
            </a:r>
          </a:p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NMF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is an NP-hard problem in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general 	</a:t>
            </a: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local </a:t>
            </a:r>
            <a:r>
              <a:rPr lang="en-US" sz="1800" b="1" dirty="0">
                <a:solidFill>
                  <a:srgbClr val="C00000"/>
                </a:solidFill>
                <a:latin typeface="Tahoma"/>
              </a:rPr>
              <a:t>minima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.</a:t>
            </a:r>
          </a:p>
          <a:p>
            <a:pPr lvl="2"/>
            <a:endParaRPr lang="en-US" sz="1800" b="1" dirty="0">
              <a:solidFill>
                <a:srgbClr val="0E7C67"/>
              </a:solidFill>
              <a:latin typeface="Tahoma"/>
            </a:endParaRPr>
          </a:p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E7C67"/>
                </a:solidFill>
                <a:latin typeface="Tahoma"/>
              </a:rPr>
              <a:t>Although there are some variants, a generally used measures of distance is the frobenius norm (the sum of element-wise squared errors). </a:t>
            </a:r>
            <a:endParaRPr lang="en-US" sz="1800" b="1" dirty="0" smtClean="0">
              <a:solidFill>
                <a:srgbClr val="0E7C67"/>
              </a:solidFill>
              <a:latin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Bar 11"/>
              <p:cNvSpPr/>
              <p:nvPr/>
            </p:nvSpPr>
            <p:spPr>
              <a:xfrm>
                <a:off x="966376" y="3379406"/>
                <a:ext cx="6991215" cy="486578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𝒎𝒊𝒏𝒊𝒎𝒊𝒛𝒆</m:t>
                      </m:r>
                      <m:sSubSup>
                        <m:sSubSupPr>
                          <m:ctrlPr>
                            <a:rPr lang="fr-F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fr-F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F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𝑾𝑯</m:t>
                              </m:r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fr-F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fr-F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 smtClean="0">
                  <a:solidFill>
                    <a:srgbClr val="C00000"/>
                  </a:solidFill>
                  <a:latin typeface="Tahoma"/>
                </a:endParaRPr>
              </a:p>
            </p:txBody>
          </p:sp>
        </mc:Choice>
        <mc:Fallback>
          <p:sp>
            <p:nvSpPr>
              <p:cNvPr id="15" name="Title Bar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76" y="3379406"/>
                <a:ext cx="6991215" cy="486578"/>
              </a:xfrm>
              <a:custGeom>
                <a:avLst/>
                <a:gdLst/>
                <a:ahLst/>
                <a:cxnLst/>
                <a:rect l="l" t="t" r="r" b="b"/>
                <a:pathLst>
                  <a:path w="7068000" h="1717600">
                    <a:moveTo>
                      <a:pt x="0" y="0"/>
                    </a:moveTo>
                    <a:lnTo>
                      <a:pt x="7068000" y="0"/>
                    </a:lnTo>
                    <a:lnTo>
                      <a:pt x="7068000" y="1717600"/>
                    </a:lnTo>
                    <a:lnTo>
                      <a:pt x="0" y="1717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7600" cap="flat">
                <a:solidFill>
                  <a:srgbClr val="7ECCB6"/>
                </a:solidFill>
                <a:beve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5192203" y="1614113"/>
            <a:ext cx="516834" cy="127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7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DIFFICULTIES IN NMF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477077" y="1180588"/>
            <a:ext cx="8094427" cy="179064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Choice of Suitable Model </a:t>
            </a:r>
            <a:r>
              <a:rPr lang="en-US" sz="1800" b="1" dirty="0">
                <a:solidFill>
                  <a:srgbClr val="C00000"/>
                </a:solidFill>
                <a:latin typeface="Tahoma"/>
              </a:rPr>
              <a:t>order K </a:t>
            </a: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: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number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of rank-1 matrices within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the approximation. </a:t>
            </a: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Data fitting / Model complexity tradeoff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: A greater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K leads to a better data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approximation /A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smaller K leads to a less complex model (easier to estimate, less</a:t>
            </a: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parameters, </a:t>
            </a:r>
            <a:r>
              <a:rPr lang="en-US" sz="1800" b="1" dirty="0" err="1">
                <a:solidFill>
                  <a:srgbClr val="0E7C67"/>
                </a:solidFill>
                <a:latin typeface="Tahoma"/>
              </a:rPr>
              <a:t>etc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...)</a:t>
            </a:r>
            <a:endParaRPr lang="en-US" sz="1800" b="1" dirty="0">
              <a:solidFill>
                <a:srgbClr val="0E7C67"/>
              </a:solidFill>
              <a:latin typeface="Tahoma"/>
            </a:endParaRPr>
          </a:p>
        </p:txBody>
      </p:sp>
      <p:sp>
        <p:nvSpPr>
          <p:cNvPr id="10" name="Title Bar 11"/>
          <p:cNvSpPr/>
          <p:nvPr/>
        </p:nvSpPr>
        <p:spPr>
          <a:xfrm>
            <a:off x="477078" y="3357055"/>
            <a:ext cx="8094426" cy="49137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Ill-posed Problem :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The solution is not unique</a:t>
            </a:r>
          </a:p>
        </p:txBody>
      </p:sp>
    </p:spTree>
    <p:extLst>
      <p:ext uri="{BB962C8B-B14F-4D97-AF65-F5344CB8AC3E}">
        <p14:creationId xmlns:p14="http://schemas.microsoft.com/office/powerpoint/2010/main" val="3337431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87" y="1820849"/>
            <a:ext cx="3592956" cy="16777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14" y="1732390"/>
            <a:ext cx="2824826" cy="1766183"/>
          </a:xfrm>
          <a:prstGeom prst="rect">
            <a:avLst/>
          </a:prstGeom>
        </p:spPr>
      </p:pic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8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NMF : SOME APPLICATIONS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Bar 11"/>
          <p:cNvSpPr/>
          <p:nvPr/>
        </p:nvSpPr>
        <p:spPr>
          <a:xfrm>
            <a:off x="225241" y="802803"/>
            <a:ext cx="8275826" cy="1018046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  <a:latin typeface="Tahoma"/>
              </a:rPr>
              <a:t>Face decomposition : Comparison with PCA</a:t>
            </a:r>
          </a:p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PCA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(Principle Components Analysis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) is a factorization method that creates both positive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and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negative factors</a:t>
            </a:r>
          </a:p>
        </p:txBody>
      </p:sp>
      <p:sp>
        <p:nvSpPr>
          <p:cNvPr id="12" name="Title Bar 11"/>
          <p:cNvSpPr/>
          <p:nvPr/>
        </p:nvSpPr>
        <p:spPr>
          <a:xfrm>
            <a:off x="230833" y="3589906"/>
            <a:ext cx="8348624" cy="81420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C00000"/>
                </a:solidFill>
                <a:latin typeface="Tahoma"/>
              </a:rPr>
              <a:t>Topic Modeling :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yield components that could be considered “topics”, and decompose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term-document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m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atrix </a:t>
            </a:r>
            <a:r>
              <a:rPr lang="en-US" sz="1800" b="1" dirty="0">
                <a:solidFill>
                  <a:srgbClr val="0E7C67"/>
                </a:solidFill>
                <a:latin typeface="Tahoma"/>
              </a:rPr>
              <a:t>into a weighted sum of </a:t>
            </a: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topics</a:t>
            </a:r>
            <a:endParaRPr lang="en-US" sz="1800" b="1" dirty="0">
              <a:solidFill>
                <a:srgbClr val="0E7C67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773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17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827240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ircle"/>
          <p:cNvSpPr/>
          <p:nvPr/>
        </p:nvSpPr>
        <p:spPr>
          <a:xfrm>
            <a:off x="8238859" y="-14448"/>
            <a:ext cx="647319" cy="660400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13" name="Circle"/>
          <p:cNvSpPr/>
          <p:nvPr/>
        </p:nvSpPr>
        <p:spPr>
          <a:xfrm>
            <a:off x="8302898" y="33804"/>
            <a:ext cx="531079" cy="456842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14" name="Text 126"/>
          <p:cNvSpPr txBox="1"/>
          <p:nvPr/>
        </p:nvSpPr>
        <p:spPr>
          <a:xfrm>
            <a:off x="8271590" y="82455"/>
            <a:ext cx="614588" cy="3718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END</a:t>
            </a: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15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1152434"/>
            <a:ext cx="5142218" cy="35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278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Candara</vt:lpstr>
      <vt:lpstr>Courier New</vt:lpstr>
      <vt:lpstr>Tahoma</vt:lpstr>
      <vt:lpstr>IMT Atlantique</vt:lpstr>
      <vt:lpstr>PowerPoint Presentation</vt:lpstr>
      <vt:lpstr>TOPIC</vt:lpstr>
      <vt:lpstr>PLAN</vt:lpstr>
      <vt:lpstr>NMF : WHAT IS IT?</vt:lpstr>
      <vt:lpstr>NMF : WHAT IS IT?</vt:lpstr>
      <vt:lpstr>NMF : WHAT IS IT?</vt:lpstr>
      <vt:lpstr>DIFFICULTIES IN NMF</vt:lpstr>
      <vt:lpstr>NMF : SOME APPLICATIONS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VENCESLAS BAUDOUIN KOUASSI</dc:creator>
  <cp:lastModifiedBy>VENCESLAS BAUDOUIN KOUASSI</cp:lastModifiedBy>
  <cp:revision>133</cp:revision>
  <dcterms:modified xsi:type="dcterms:W3CDTF">2018-11-20T11:10:08Z</dcterms:modified>
</cp:coreProperties>
</file>