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2257D-8912-4D51-B329-D75A3EA3081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02EE0-3C4C-4F6B-9CFD-3B26CD13A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ar-SA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08D6B7-39FF-49B2-A89A-7F4AE66B8A05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ar-SA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7F6E86B-7D38-42C6-B2AA-AE6E444612F7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552"/>
          <p:cNvSpPr txBox="1"/>
          <p:nvPr/>
        </p:nvSpPr>
        <p:spPr>
          <a:xfrm>
            <a:off x="1907704" y="0"/>
            <a:ext cx="5952262" cy="677100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AdvertisingMedium"/>
                <a:cs typeface="AdvertisingMedium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AdvertisingMedium"/>
                <a:cs typeface="AdvertisingMedium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AdvertisingMedium"/>
                <a:cs typeface="AdvertisingMedium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AdvertisingMedium"/>
                <a:cs typeface="AdvertisingMedium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AdvertisingMedium"/>
                <a:cs typeface="AdvertisingMedium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dvertisingMedium"/>
                <a:cs typeface="AdvertisingMedium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dvertisingMedium"/>
                <a:cs typeface="AdvertisingMedium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dvertisingMedium"/>
                <a:cs typeface="AdvertisingMedium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AdvertisingMedium"/>
                <a:cs typeface="AdvertisingMedium"/>
              </a:defRPr>
            </a:lvl9pPr>
          </a:lstStyle>
          <a:p>
            <a:pPr algn="ctr" eaLnBrk="1" hangingPunct="1">
              <a:lnSpc>
                <a:spcPct val="152000"/>
              </a:lnSpc>
              <a:spcAft>
                <a:spcPts val="963"/>
              </a:spcAft>
              <a:defRPr/>
            </a:pPr>
            <a:r>
              <a:rPr lang="en-US" altLang="en-US" sz="7200" b="1" smtClean="0">
                <a:solidFill>
                  <a:srgbClr val="000000"/>
                </a:solidFill>
                <a:latin typeface="Dreaming Outloud Pro"/>
              </a:rPr>
              <a:t>Physics</a:t>
            </a:r>
            <a:endParaRPr lang="en-US" altLang="en-US" sz="1400" smtClean="0">
              <a:solidFill>
                <a:srgbClr val="000000"/>
              </a:solidFill>
              <a:latin typeface="Gill Sans MT" pitchFamily="34" charset="0"/>
            </a:endParaRPr>
          </a:p>
          <a:p>
            <a:pPr algn="ctr" eaLnBrk="1" hangingPunct="1">
              <a:lnSpc>
                <a:spcPct val="152000"/>
              </a:lnSpc>
              <a:spcAft>
                <a:spcPts val="963"/>
              </a:spcAft>
              <a:defRPr/>
            </a:pPr>
            <a:r>
              <a:rPr lang="en-US" altLang="en-US" sz="7200" b="1" smtClean="0">
                <a:solidFill>
                  <a:srgbClr val="000000"/>
                </a:solidFill>
                <a:latin typeface="Dreaming Outloud Pro"/>
              </a:rPr>
              <a:t>for</a:t>
            </a:r>
            <a:endParaRPr lang="en-US" altLang="en-US" sz="1400" smtClean="0">
              <a:solidFill>
                <a:srgbClr val="000000"/>
              </a:solidFill>
              <a:latin typeface="Gill Sans MT" pitchFamily="34" charset="0"/>
            </a:endParaRPr>
          </a:p>
          <a:p>
            <a:pPr algn="ctr" eaLnBrk="1" hangingPunct="1">
              <a:lnSpc>
                <a:spcPct val="152000"/>
              </a:lnSpc>
              <a:spcAft>
                <a:spcPts val="963"/>
              </a:spcAft>
              <a:defRPr/>
            </a:pPr>
            <a:r>
              <a:rPr lang="en-US" altLang="en-US" sz="7200" b="1" smtClean="0">
                <a:solidFill>
                  <a:srgbClr val="000000"/>
                </a:solidFill>
                <a:latin typeface="Dreaming Outloud Pro"/>
              </a:rPr>
              <a:t>computer science</a:t>
            </a:r>
            <a:endParaRPr lang="en-US" altLang="en-US" sz="1400" smtClean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20987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6143625"/>
          </a:xfrm>
        </p:spPr>
        <p:txBody>
          <a:bodyPr/>
          <a:lstStyle/>
          <a:p>
            <a:pPr algn="l"/>
            <a:r>
              <a:rPr lang="en-US" altLang="en-US" b="1" dirty="0" smtClean="0"/>
              <a:t>DIMENSIONAL ANALYSIS</a:t>
            </a:r>
          </a:p>
          <a:p>
            <a:pPr algn="l" rtl="0"/>
            <a:r>
              <a:rPr lang="en-US" altLang="en-US" sz="2800" dirty="0" smtClean="0"/>
              <a:t>In physics, the word </a:t>
            </a:r>
            <a:r>
              <a:rPr lang="en-US" altLang="en-US" sz="2800" b="1" i="1" u="sng" dirty="0" smtClean="0"/>
              <a:t>dimension</a:t>
            </a:r>
            <a:r>
              <a:rPr lang="en-US" altLang="en-US" sz="2800" i="1" dirty="0" smtClean="0"/>
              <a:t> denotes the physical nature of a quantity. </a:t>
            </a:r>
          </a:p>
          <a:p>
            <a:pPr algn="l" rtl="0"/>
            <a:r>
              <a:rPr lang="en-US" altLang="en-US" sz="2800" dirty="0" smtClean="0"/>
              <a:t>The symbols that we use in this section to specify the dimensions of length L ,   mass M,  and time T.</a:t>
            </a:r>
            <a:endParaRPr lang="en-US" altLang="en-US" sz="2800" i="1" dirty="0" smtClean="0"/>
          </a:p>
          <a:p>
            <a:pPr algn="l" rtl="0"/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In 1960, an international committee agreed on a standard system of units for the fundamental quantities of science, called SI </a:t>
            </a:r>
          </a:p>
          <a:p>
            <a:pPr algn="l" rtl="0">
              <a:buFont typeface="Wingdings 2" pitchFamily="18" charset="2"/>
              <a:buNone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altLang="en-US" sz="2800" b="1" dirty="0" err="1" smtClean="0">
                <a:latin typeface="Times New Roman" pitchFamily="18" charset="0"/>
                <a:cs typeface="Times New Roman" pitchFamily="18" charset="0"/>
              </a:rPr>
              <a:t>Syst</a:t>
            </a:r>
            <a:r>
              <a:rPr lang="en-US" altLang="en-US" sz="2800" b="1" dirty="0" err="1" smtClean="0">
                <a:latin typeface="Calibri" pitchFamily="34" charset="0"/>
                <a:cs typeface="Times New Roman" pitchFamily="18" charset="0"/>
              </a:rPr>
              <a:t>è</a:t>
            </a:r>
            <a:r>
              <a:rPr lang="en-US" altLang="en-US" sz="2800" b="1" dirty="0" err="1" smtClean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 International). Its units of length (meter), mass (kilogram) and time are the meter (second):(</a:t>
            </a:r>
            <a:r>
              <a:rPr lang="en-US" altLang="en-US" sz="2800" b="1" dirty="0" err="1" smtClean="0">
                <a:latin typeface="Times New Roman" pitchFamily="18" charset="0"/>
                <a:cs typeface="Times New Roman" pitchFamily="18" charset="0"/>
              </a:rPr>
              <a:t>mks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 units).</a:t>
            </a:r>
            <a:endParaRPr lang="en-US" altLang="en-US" sz="2800" i="1" dirty="0" smtClean="0"/>
          </a:p>
          <a:p>
            <a:pPr algn="l" rtl="0"/>
            <a:r>
              <a:rPr lang="en-US" altLang="en-US" sz="2800" dirty="0" smtClean="0"/>
              <a:t>For example, </a:t>
            </a:r>
            <a:r>
              <a:rPr lang="en-US" altLang="en-US" sz="2800" i="1" dirty="0" smtClean="0"/>
              <a:t>The </a:t>
            </a:r>
            <a:r>
              <a:rPr lang="en-US" altLang="en-US" sz="2800" dirty="0" smtClean="0"/>
              <a:t>distance between two points, can be measured in feet and meters.</a:t>
            </a:r>
            <a:endParaRPr lang="en-US" alt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7053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63" y="115888"/>
            <a:ext cx="7604125" cy="115252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indent="457200" algn="ctr" rtl="0">
              <a:defRPr/>
            </a:pPr>
            <a:r>
              <a:rPr lang="en-US" altLang="en-US" sz="1800" b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800" b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1800" b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Standard system of units for the fundamental quantities of science, </a:t>
            </a:r>
            <a:br>
              <a:rPr lang="en-US" altLang="en-US" sz="1800" b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800" b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altLang="en-US" sz="2400" b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en-US" sz="1800" b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(Syst</a:t>
            </a:r>
            <a:r>
              <a:rPr lang="en-US" altLang="en-US" sz="1800" b="1" smtClean="0">
                <a:solidFill>
                  <a:schemeClr val="tx1"/>
                </a:solidFill>
                <a:effectLst/>
                <a:latin typeface="Calibri" pitchFamily="34" charset="0"/>
                <a:cs typeface="Times New Roman" pitchFamily="18" charset="0"/>
              </a:rPr>
              <a:t>è</a:t>
            </a:r>
            <a:r>
              <a:rPr lang="en-US" altLang="en-US" sz="1800" b="1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 International). Its units of length (meter), mass (kilogram) and time are the meter (second):(mks units).</a:t>
            </a:r>
            <a:r>
              <a:rPr lang="en-US" altLang="en-US" sz="1800" smtClean="0"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NewBaskerville-Roman" charset="0"/>
              </a:rPr>
              <a:t> </a:t>
            </a:r>
            <a:br>
              <a:rPr lang="en-US" altLang="en-US" sz="1800" smtClean="0"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NewBaskerville-Roman" charset="0"/>
              </a:rPr>
            </a:br>
            <a:r>
              <a:rPr lang="en-US" altLang="en-US" sz="1600" smtClean="0">
                <a:solidFill>
                  <a:schemeClr val="tx1"/>
                </a:solidFill>
                <a:effectLst/>
                <a:latin typeface="Arial" pitchFamily="34" charset="0"/>
                <a:ea typeface="AdvertisingMedium"/>
                <a:cs typeface="AdvertisingMedium"/>
              </a:rPr>
              <a:t/>
            </a:r>
            <a:br>
              <a:rPr lang="en-US" altLang="en-US" sz="1600" smtClean="0">
                <a:solidFill>
                  <a:schemeClr val="tx1"/>
                </a:solidFill>
                <a:effectLst/>
                <a:latin typeface="Arial" pitchFamily="34" charset="0"/>
                <a:ea typeface="AdvertisingMedium"/>
                <a:cs typeface="AdvertisingMedium"/>
              </a:rPr>
            </a:br>
            <a:endParaRPr lang="ar-SA" altLang="en-US" sz="3900" smtClean="0">
              <a:effectLst>
                <a:outerShdw blurRad="38100" dist="38100" dir="2700000" algn="tl">
                  <a:srgbClr val="C0C0C0"/>
                </a:outerShdw>
              </a:effectLst>
              <a:ea typeface="Majalla U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7624" y="1124746"/>
          <a:ext cx="7704856" cy="5638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838"/>
                <a:gridCol w="2084004"/>
                <a:gridCol w="2027771"/>
                <a:gridCol w="1696243"/>
              </a:tblGrid>
              <a:tr h="68407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Quantity</a:t>
                      </a:r>
                      <a:endParaRPr lang="en-US" sz="9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Abbreviation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Unit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  <a:tr h="68407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Length or</a:t>
                      </a:r>
                      <a:endParaRPr lang="en-US" sz="900">
                        <a:effectLst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Distance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Ɩ, x, d, r, h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highlight>
                            <a:srgbClr val="FFFF00"/>
                          </a:highlight>
                        </a:rPr>
                        <a:t>m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  <a:tr h="34203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Mass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highlight>
                            <a:srgbClr val="FFFF00"/>
                          </a:highlight>
                        </a:rPr>
                        <a:t>kg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  <a:tr h="34203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time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highlight>
                            <a:srgbClr val="FFFF00"/>
                          </a:highlight>
                        </a:rPr>
                        <a:t>s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  <a:tr h="34203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  <a:tr h="34203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Force</a:t>
                      </a:r>
                      <a:endParaRPr lang="en-US" sz="9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F= mg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highlight>
                            <a:srgbClr val="FFFF00"/>
                          </a:highlight>
                        </a:rPr>
                        <a:t>N</a:t>
                      </a:r>
                      <a:r>
                        <a:rPr lang="en-US" sz="2400" dirty="0">
                          <a:effectLst/>
                        </a:rPr>
                        <a:t>ewton 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kg m/s</a:t>
                      </a:r>
                      <a:r>
                        <a:rPr lang="en-US" sz="2400" baseline="30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  <a:tr h="68407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Capacitance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highlight>
                            <a:srgbClr val="FFFF00"/>
                          </a:highlight>
                        </a:rPr>
                        <a:t>F</a:t>
                      </a:r>
                      <a:r>
                        <a:rPr lang="en-US" sz="2400" dirty="0">
                          <a:effectLst/>
                        </a:rPr>
                        <a:t>arad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  <a:tr h="34203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Charge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Q, q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highlight>
                            <a:srgbClr val="FFFF00"/>
                          </a:highlight>
                        </a:rPr>
                        <a:t>C</a:t>
                      </a:r>
                      <a:r>
                        <a:rPr lang="en-US" sz="2400" dirty="0">
                          <a:effectLst/>
                        </a:rPr>
                        <a:t>oulomb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  <a:tr h="68407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Temperature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30000" dirty="0" err="1">
                          <a:effectLst/>
                          <a:highlight>
                            <a:srgbClr val="FFFF00"/>
                          </a:highlight>
                        </a:rPr>
                        <a:t>o</a:t>
                      </a:r>
                      <a:r>
                        <a:rPr lang="en-US" sz="2400" dirty="0" err="1">
                          <a:effectLst/>
                          <a:highlight>
                            <a:srgbClr val="FFFF00"/>
                          </a:highlight>
                        </a:rPr>
                        <a:t>C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baseline="30000" dirty="0" err="1">
                          <a:effectLst/>
                        </a:rPr>
                        <a:t>o</a:t>
                      </a:r>
                      <a:r>
                        <a:rPr lang="en-US" sz="2400" dirty="0" err="1">
                          <a:effectLst/>
                        </a:rPr>
                        <a:t>K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baseline="30000" dirty="0" err="1">
                          <a:effectLst/>
                        </a:rPr>
                        <a:t>o</a:t>
                      </a:r>
                      <a:r>
                        <a:rPr lang="en-US" sz="2400" dirty="0" err="1">
                          <a:effectLst/>
                        </a:rPr>
                        <a:t>F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  <a:tr h="68407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Energy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indent="457200"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 (KE),</a:t>
                      </a:r>
                    </a:p>
                    <a:p>
                      <a:pPr indent="457200" algn="l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U (PE)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highlight>
                            <a:srgbClr val="FFFF00"/>
                          </a:highlight>
                        </a:rPr>
                        <a:t>J</a:t>
                      </a:r>
                      <a:r>
                        <a:rPr lang="en-US" sz="2400">
                          <a:effectLst/>
                        </a:rPr>
                        <a:t>oule</a:t>
                      </a:r>
                      <a:endParaRPr lang="en-US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marL="45085" algn="ctr" rtl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kg m</a:t>
                      </a:r>
                      <a:r>
                        <a:rPr lang="en-US" sz="2400" baseline="30000" dirty="0">
                          <a:effectLst/>
                        </a:rPr>
                        <a:t>2</a:t>
                      </a:r>
                      <a:r>
                        <a:rPr lang="en-US" sz="2400" dirty="0">
                          <a:effectLst/>
                        </a:rPr>
                        <a:t>/s</a:t>
                      </a:r>
                      <a:r>
                        <a:rPr lang="en-US" sz="2400" baseline="300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  <a:tr h="34203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58703" marR="5870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7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 01T06.jpg                                                      000454C6smeagol                        B7464D7A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052513"/>
            <a:ext cx="89662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1219200"/>
            <a:ext cx="76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450" y="15875"/>
            <a:ext cx="6985000" cy="4318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200" b="1" dirty="0" smtClean="0">
                <a:solidFill>
                  <a:srgbClr val="00FF99"/>
                </a:solidFill>
              </a:rPr>
              <a:t>Dimensional formulae for some physical quantities</a:t>
            </a:r>
            <a:endParaRPr lang="en-IN" altLang="en-US" sz="2200" dirty="0" smtClean="0">
              <a:solidFill>
                <a:srgbClr val="00FF9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3" y="476672"/>
          <a:ext cx="8352931" cy="619200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78434"/>
                <a:gridCol w="1953817"/>
                <a:gridCol w="482454"/>
                <a:gridCol w="2993133"/>
                <a:gridCol w="1252939"/>
                <a:gridCol w="1392154"/>
              </a:tblGrid>
              <a:tr h="565393"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</a:t>
                      </a: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IN" sz="20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IN" sz="12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IN" sz="20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Dimensional formula</a:t>
                      </a:r>
                      <a:endParaRPr lang="en-IN" sz="16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endParaRPr lang="en-IN" sz="20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5074">
                <a:tc rowSpan="11">
                  <a:txBody>
                    <a:bodyPr/>
                    <a:lstStyle/>
                    <a:p>
                      <a:pPr marL="71755" marR="71755"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</a:t>
                      </a:r>
                      <a:endParaRPr lang="en-IN" sz="24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1755" marR="71755"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T]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 x breadth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baseline="300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 x breadth x height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density 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/ length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Density 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l-GR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/ volume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lang="en-US" sz="2000" b="1" baseline="300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58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gravity </a:t>
                      </a: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density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 of the substance / </a:t>
                      </a: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water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––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</a:t>
                      </a: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/ density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period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taken for 1 </a:t>
                      </a: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oscillation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T]</a:t>
                      </a:r>
                      <a:endParaRPr lang="en-IN" sz="20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5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/ time period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Hz or s</a:t>
                      </a:r>
                      <a:r>
                        <a:rPr lang="en-US" sz="20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511" y="332656"/>
          <a:ext cx="8784977" cy="604463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92833"/>
                <a:gridCol w="2855118"/>
                <a:gridCol w="658873"/>
                <a:gridCol w="2415869"/>
                <a:gridCol w="1171330"/>
                <a:gridCol w="1390954"/>
              </a:tblGrid>
              <a:tr h="602656">
                <a:tc rowSpan="9">
                  <a:txBody>
                    <a:bodyPr/>
                    <a:lstStyle/>
                    <a:p>
                      <a:pPr marL="71755" marR="71755"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Mechanics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vert="vert27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Distance, displacement, </a:t>
                      </a: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wavelength, focal length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s, λ,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</a:tr>
              <a:tr h="602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/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s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</a:tr>
              <a:tr h="602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Displacement / time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s</a:t>
                      </a:r>
                      <a:r>
                        <a:rPr lang="en-US" sz="1800" b="1" baseline="30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</a:tr>
              <a:tr h="602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gradient 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dv / dx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</a:tr>
              <a:tr h="853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Acceleration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acceleration due to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743200" algn="ctr"/>
                          <a:tab pos="5486400" algn="r"/>
                          <a:tab pos="45720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gravity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or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Velocity / time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s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</a:tr>
              <a:tr h="602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 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x velocity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[MLT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 s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</a:tr>
              <a:tr h="9725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x acceleration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[MLT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 s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newton (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</a:tr>
              <a:tr h="602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 constant or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 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 / extension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m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</a:tr>
              <a:tr h="602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Impulse 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 x time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[MLT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s 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s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6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504" y="0"/>
          <a:ext cx="8784977" cy="386678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32049"/>
                <a:gridCol w="2715902"/>
                <a:gridCol w="658873"/>
                <a:gridCol w="2415869"/>
                <a:gridCol w="1171330"/>
                <a:gridCol w="1390954"/>
              </a:tblGrid>
              <a:tr h="602656">
                <a:tc rowSpan="6">
                  <a:txBody>
                    <a:bodyPr/>
                    <a:lstStyle/>
                    <a:p>
                      <a:pPr marL="71755" marR="71755"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Mechanics</a:t>
                      </a:r>
                      <a:endParaRPr lang="en-IN" sz="20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7024" marR="67024" marT="0" marB="0" vert="vert27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 x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Displacement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joule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(J)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2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 to do work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</a:t>
                      </a:r>
                      <a:r>
                        <a:rPr lang="en-US" sz="1800" b="1" baseline="30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30000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joule (J)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2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density 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/ volume</a:t>
                      </a:r>
                      <a:endParaRPr lang="en-US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m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2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(Work or energy) /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3000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–3</a:t>
                      </a: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s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Watt (W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3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 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 / area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[ML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m</a:t>
                      </a:r>
                      <a:r>
                        <a:rPr lang="en-US" sz="1800" b="1" baseline="300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1" dirty="0" smtClean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(Pa)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2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 head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b="1" baseline="30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  <a:r>
                        <a:rPr lang="en-US" sz="1800" b="1" baseline="30000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8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513" y="4293097"/>
          <a:ext cx="8784977" cy="201622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46694"/>
                <a:gridCol w="2695900"/>
                <a:gridCol w="642803"/>
                <a:gridCol w="2356945"/>
                <a:gridCol w="1214184"/>
                <a:gridCol w="1428451"/>
              </a:tblGrid>
              <a:tr h="512105">
                <a:tc rowSpan="3">
                  <a:txBody>
                    <a:bodyPr/>
                    <a:lstStyle/>
                    <a:p>
                      <a:pPr marL="71755" marR="71755"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Gravitation</a:t>
                      </a:r>
                      <a:endParaRPr lang="en-IN" sz="2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Gravitational </a:t>
                      </a:r>
                      <a:endParaRPr lang="en-US" sz="18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P E / mass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18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kg</a:t>
                      </a:r>
                      <a:r>
                        <a:rPr lang="en-US" sz="1800" b="1" baseline="3000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20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 </a:t>
                      </a:r>
                      <a:endParaRPr lang="en-US" sz="18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gravitational </a:t>
                      </a: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 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= F d</a:t>
                      </a:r>
                      <a:r>
                        <a:rPr lang="en-US" sz="18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/(m</a:t>
                      </a:r>
                      <a:r>
                        <a:rPr lang="en-US" sz="1800" b="1" baseline="-25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800" b="1" baseline="-25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18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m</a:t>
                      </a:r>
                      <a:r>
                        <a:rPr lang="en-US" sz="18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  <a:r>
                        <a:rPr lang="en-US" sz="18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520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Intensity of </a:t>
                      </a:r>
                      <a:endParaRPr lang="en-US" sz="1800" b="1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gravitational </a:t>
                      </a:r>
                    </a:p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/ m</a:t>
                      </a:r>
                      <a:endParaRPr lang="en-IN" sz="1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</a:t>
                      </a:r>
                      <a:r>
                        <a:rPr lang="en-US" sz="18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8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–2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kg</a:t>
                      </a:r>
                      <a:r>
                        <a:rPr lang="en-US" sz="1800" b="1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–1</a:t>
                      </a:r>
                      <a:endParaRPr lang="en-IN" sz="1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16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xfrm>
            <a:off x="2771775" y="274638"/>
            <a:ext cx="4032250" cy="1143000"/>
          </a:xfrm>
          <a:ln cap="flat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Volume of</a:t>
            </a:r>
            <a:endParaRPr lang="ar-SA" b="1" smtClean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79388" y="1700213"/>
            <a:ext cx="8713787" cy="4033837"/>
          </a:xfrm>
        </p:spPr>
        <p:txBody>
          <a:bodyPr/>
          <a:lstStyle/>
          <a:p>
            <a:pPr algn="l" rtl="0" eaLnBrk="1" hangingPunct="1"/>
            <a:r>
              <a:rPr lang="en-US" altLang="en-US" sz="3600" b="1" smtClean="0"/>
              <a:t>   (</a:t>
            </a:r>
            <a:r>
              <a:rPr lang="en-US" altLang="en-US" b="1" smtClean="0"/>
              <a:t>Cube of side L</a:t>
            </a:r>
            <a:r>
              <a:rPr lang="en-US" altLang="en-US" sz="3600" b="1" smtClean="0"/>
              <a:t>) = L</a:t>
            </a:r>
            <a:r>
              <a:rPr lang="en-US" altLang="en-US" sz="3600" b="1" baseline="30000" smtClean="0"/>
              <a:t>3 </a:t>
            </a:r>
          </a:p>
          <a:p>
            <a:pPr algn="l" rtl="0" eaLnBrk="1" hangingPunct="1">
              <a:buFont typeface="Wingdings 2" pitchFamily="18" charset="2"/>
              <a:buNone/>
            </a:pPr>
            <a:r>
              <a:rPr lang="en-US" altLang="en-US" sz="3600" b="1" baseline="30000" smtClean="0"/>
              <a:t>                      </a:t>
            </a:r>
            <a:endParaRPr lang="en-US" altLang="en-US" sz="3600" b="1" smtClean="0"/>
          </a:p>
          <a:p>
            <a:pPr algn="l" rtl="0" eaLnBrk="1" hangingPunct="1"/>
            <a:r>
              <a:rPr lang="en-US" altLang="en-US" sz="3600" b="1" smtClean="0"/>
              <a:t>   (</a:t>
            </a:r>
            <a:r>
              <a:rPr lang="en-US" altLang="en-US" b="1" smtClean="0"/>
              <a:t>Sphere of Radius r</a:t>
            </a:r>
            <a:r>
              <a:rPr lang="en-US" altLang="en-US" sz="3600" b="1" smtClean="0"/>
              <a:t>) = </a:t>
            </a:r>
          </a:p>
          <a:p>
            <a:pPr algn="l" rtl="0" eaLnBrk="1" hangingPunct="1">
              <a:buFont typeface="Wingdings 2" pitchFamily="18" charset="2"/>
              <a:buNone/>
            </a:pPr>
            <a:endParaRPr lang="en-US" altLang="en-US" sz="3600" b="1" smtClean="0"/>
          </a:p>
          <a:p>
            <a:pPr algn="l" rtl="0" eaLnBrk="1" hangingPunct="1">
              <a:spcBef>
                <a:spcPts val="1200"/>
              </a:spcBef>
            </a:pPr>
            <a:r>
              <a:rPr lang="en-US" altLang="en-US" sz="3600" b="1" smtClean="0"/>
              <a:t>  (</a:t>
            </a:r>
            <a:r>
              <a:rPr lang="en-US" altLang="en-US" b="1" smtClean="0"/>
              <a:t>Cylinder of Radius L and Height H</a:t>
            </a:r>
            <a:r>
              <a:rPr lang="en-US" altLang="en-US" sz="3600" b="1" smtClean="0"/>
              <a:t>)</a:t>
            </a:r>
          </a:p>
          <a:p>
            <a:pPr algn="l" rtl="0" eaLnBrk="1" hangingPunct="1">
              <a:spcBef>
                <a:spcPts val="1200"/>
              </a:spcBef>
              <a:buFont typeface="Wingdings 2" pitchFamily="18" charset="2"/>
              <a:buNone/>
            </a:pPr>
            <a:r>
              <a:rPr lang="en-US" altLang="en-US" sz="3600" b="1" smtClean="0"/>
              <a:t>                                     = </a:t>
            </a:r>
            <a:endParaRPr lang="ar-SA" altLang="en-US" smtClean="0">
              <a:ea typeface="Majalla UI"/>
            </a:endParaRP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altLang="en-US" sz="18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525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700">
                <a:latin typeface="Arial" pitchFamily="34" charset="0"/>
                <a:cs typeface="Arial" pitchFamily="34" charset="0"/>
              </a:rPr>
              <a:t> </a:t>
            </a:r>
            <a:endParaRPr lang="en-US" altLang="en-US" sz="18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>
              <a:latin typeface="Calibri" pitchFamily="34" charset="0"/>
            </a:endParaRPr>
          </a:p>
        </p:txBody>
      </p:sp>
      <p:pic>
        <p:nvPicPr>
          <p:cNvPr id="23560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852738"/>
            <a:ext cx="1512887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>
              <a:latin typeface="Calibri" pitchFamily="34" charset="0"/>
            </a:endParaRPr>
          </a:p>
        </p:txBody>
      </p:sp>
      <p:pic>
        <p:nvPicPr>
          <p:cNvPr id="23562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41888"/>
            <a:ext cx="100806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763713" y="671513"/>
            <a:ext cx="5545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le 1"/>
          <p:cNvSpPr>
            <a:spLocks noGrp="1"/>
          </p:cNvSpPr>
          <p:nvPr>
            <p:ph type="title"/>
          </p:nvPr>
        </p:nvSpPr>
        <p:spPr bwMode="auto">
          <a:ln cap="flat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ar-SA" smtClean="0">
                <a:solidFill>
                  <a:schemeClr val="tx2">
                    <a:satMod val="130000"/>
                  </a:schemeClr>
                </a:solidFill>
              </a:rPr>
              <a:t>الكثافة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39750" y="1773238"/>
            <a:ext cx="8135938" cy="4968875"/>
          </a:xfrm>
        </p:spPr>
        <p:txBody>
          <a:bodyPr/>
          <a:lstStyle/>
          <a:p>
            <a:pPr eaLnBrk="1" hangingPunct="1"/>
            <a:r>
              <a:rPr lang="ar-SA" altLang="en-US" smtClean="0">
                <a:ea typeface="Majalla UI"/>
              </a:rPr>
              <a:t>في الكميات الصغيرة من المائع يمكن كتابة الصيغة الرياضية في الصورة التالية:</a:t>
            </a:r>
          </a:p>
          <a:p>
            <a:pPr eaLnBrk="1" hangingPunct="1"/>
            <a:endParaRPr lang="ar-SA" altLang="en-US" smtClean="0">
              <a:ea typeface="Majalla UI"/>
            </a:endParaRPr>
          </a:p>
          <a:p>
            <a:pPr eaLnBrk="1" hangingPunct="1"/>
            <a:endParaRPr lang="ar-SA" altLang="en-US" smtClean="0">
              <a:ea typeface="Majalla UI"/>
            </a:endParaRPr>
          </a:p>
          <a:p>
            <a:pPr eaLnBrk="1" hangingPunct="1"/>
            <a:endParaRPr lang="ar-SA" altLang="en-US" smtClean="0">
              <a:ea typeface="Majalla UI"/>
            </a:endParaRP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>
              <a:ea typeface="Majalla UI"/>
              <a:cs typeface="Majalla UI"/>
            </a:endParaRPr>
          </a:p>
          <a:p>
            <a:pPr eaLnBrk="1" hangingPunct="1"/>
            <a:r>
              <a:rPr lang="ar-SA" altLang="en-US" smtClean="0">
                <a:ea typeface="Majalla UI"/>
              </a:rPr>
              <a:t>وحدة قياس الكثافة </a:t>
            </a:r>
          </a:p>
          <a:p>
            <a:pPr eaLnBrk="1" hangingPunct="1"/>
            <a:endParaRPr lang="ar-SA" altLang="en-US" smtClean="0">
              <a:ea typeface="Majalla UI"/>
            </a:endParaRP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2700338" y="3068638"/>
          <a:ext cx="3186112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533169" imgH="393529" progId="Equation.3">
                  <p:embed/>
                </p:oleObj>
              </mc:Choice>
              <mc:Fallback>
                <p:oleObj name="Equation" r:id="rId4" imgW="5331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68638"/>
                        <a:ext cx="3186112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3138488" y="4797425"/>
          <a:ext cx="219551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558558" imgH="482391" progId="Equation.3">
                  <p:embed/>
                </p:oleObj>
              </mc:Choice>
              <mc:Fallback>
                <p:oleObj name="Equation" r:id="rId6" imgW="55855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797425"/>
                        <a:ext cx="2195512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 bwMode="auto">
          <a:ln cap="flat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ar-SA" smtClean="0">
                <a:solidFill>
                  <a:schemeClr val="tx2">
                    <a:satMod val="130000"/>
                  </a:schemeClr>
                </a:solidFill>
              </a:rPr>
              <a:t>الضغط </a:t>
            </a:r>
          </a:p>
        </p:txBody>
      </p:sp>
      <p:sp>
        <p:nvSpPr>
          <p:cNvPr id="25603" name="TextBox 6"/>
          <p:cNvSpPr txBox="1">
            <a:spLocks noChangeArrowheads="1"/>
          </p:cNvSpPr>
          <p:nvPr/>
        </p:nvSpPr>
        <p:spPr bwMode="auto">
          <a:xfrm>
            <a:off x="468313" y="1341438"/>
            <a:ext cx="8207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ar-SA" altLang="en-US">
                <a:latin typeface="Calibri" pitchFamily="34" charset="0"/>
              </a:rPr>
              <a:t>هو القوة المؤثرة على وحدة المساحة من المائع، وهو كمية قياسية                                 </a:t>
            </a:r>
          </a:p>
        </p:txBody>
      </p:sp>
      <p:grpSp>
        <p:nvGrpSpPr>
          <p:cNvPr id="25604" name="Group 5"/>
          <p:cNvGrpSpPr>
            <a:grpSpLocks/>
          </p:cNvGrpSpPr>
          <p:nvPr/>
        </p:nvGrpSpPr>
        <p:grpSpPr bwMode="auto">
          <a:xfrm>
            <a:off x="1331913" y="2349500"/>
            <a:ext cx="6408737" cy="3679825"/>
            <a:chOff x="1332258" y="2349131"/>
            <a:chExt cx="6408095" cy="3680868"/>
          </a:xfrm>
        </p:grpSpPr>
        <p:graphicFrame>
          <p:nvGraphicFramePr>
            <p:cNvPr id="25605" name="Content Placeholder 3"/>
            <p:cNvGraphicFramePr>
              <a:graphicFrameLocks noChangeAspect="1"/>
            </p:cNvGraphicFramePr>
            <p:nvPr/>
          </p:nvGraphicFramePr>
          <p:xfrm>
            <a:off x="3059832" y="2349131"/>
            <a:ext cx="2439222" cy="2520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4" imgW="380835" imgH="393529" progId="Equation.3">
                    <p:embed/>
                  </p:oleObj>
                </mc:Choice>
                <mc:Fallback>
                  <p:oleObj name="Equation" r:id="rId4" imgW="380835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2349131"/>
                          <a:ext cx="2439222" cy="2520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/>
            <p:cNvCxnSpPr/>
            <p:nvPr/>
          </p:nvCxnSpPr>
          <p:spPr>
            <a:xfrm rot="5400000">
              <a:off x="2519610" y="3895732"/>
              <a:ext cx="792450" cy="4333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859452" y="4581672"/>
              <a:ext cx="73015" cy="79086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148335" y="2780792"/>
              <a:ext cx="1728540" cy="136892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32258" y="4508743"/>
              <a:ext cx="1871475" cy="5859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ar-SA" sz="3200" dirty="0"/>
                <a:t>الضغط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52955" y="5445633"/>
              <a:ext cx="2014335" cy="5843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ar-SA" sz="3200" dirty="0"/>
                <a:t>المساحة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67291" y="4149866"/>
              <a:ext cx="1873062" cy="58436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>
              <a:spAutoFit/>
            </a:bodyPr>
            <a:lstStyle/>
            <a:p>
              <a:pPr algn="ctr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ar-SA" sz="3200" dirty="0"/>
                <a:t>القوة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84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3" t="6451" r="3992" b="14516"/>
          <a:stretch>
            <a:fillRect/>
          </a:stretch>
        </p:blipFill>
        <p:spPr bwMode="auto">
          <a:xfrm>
            <a:off x="112713" y="115888"/>
            <a:ext cx="8859837" cy="64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25" y="1344612"/>
            <a:ext cx="9145588" cy="55895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rtl="0">
              <a:defRPr/>
            </a:pPr>
            <a:r>
              <a:rPr lang="en-US" alt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(1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 and Measurements</a:t>
            </a:r>
            <a:r>
              <a:rPr lang="en-US" sz="4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(2) : Vectors </a:t>
            </a:r>
            <a:b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(3) : Kinematics</a:t>
            </a:r>
            <a:b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(4) : Dynamics </a:t>
            </a:r>
            <a:b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(5) : Circular and Rotational Motion</a:t>
            </a:r>
            <a:b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(6) : Oscillations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(7) : Wave Motion </a:t>
            </a:r>
            <a:b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(8) : Magnetism </a:t>
            </a:r>
            <a:r>
              <a:rPr lang="en-US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ar-SA" altLang="en-US" sz="25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Majalla U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79613" y="284163"/>
            <a:ext cx="5832475" cy="830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(General Physics)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0" t="9000" r="4691" b="24500"/>
          <a:stretch>
            <a:fillRect/>
          </a:stretch>
        </p:blipFill>
        <p:spPr bwMode="auto">
          <a:xfrm>
            <a:off x="0" y="981075"/>
            <a:ext cx="88392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4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2" t="21500" r="1329" b="26999"/>
          <a:stretch>
            <a:fillRect/>
          </a:stretch>
        </p:blipFill>
        <p:spPr bwMode="auto">
          <a:xfrm>
            <a:off x="0" y="1573213"/>
            <a:ext cx="9144000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86200" y="685800"/>
            <a:ext cx="3597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ar-EG" sz="3200" b="1" dirty="0"/>
              <a:t>نظرية الأبعاد و تطبيقاتها: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736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2" t="29900" r="3226" b="13345"/>
          <a:stretch>
            <a:fillRect/>
          </a:stretch>
        </p:blipFill>
        <p:spPr bwMode="auto">
          <a:xfrm>
            <a:off x="-252413" y="1412875"/>
            <a:ext cx="9663113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67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2" t="15878" r="3226" b="18243"/>
          <a:stretch>
            <a:fillRect/>
          </a:stretch>
        </p:blipFill>
        <p:spPr bwMode="auto">
          <a:xfrm>
            <a:off x="300038" y="862013"/>
            <a:ext cx="884078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3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1" t="29730" r="5504" b="33109"/>
          <a:stretch>
            <a:fillRect/>
          </a:stretch>
        </p:blipFill>
        <p:spPr bwMode="auto">
          <a:xfrm>
            <a:off x="-109538" y="1011238"/>
            <a:ext cx="9217026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70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7" t="11487" r="3510" b="22298"/>
          <a:stretch>
            <a:fillRect/>
          </a:stretch>
        </p:blipFill>
        <p:spPr bwMode="auto">
          <a:xfrm>
            <a:off x="-25400" y="549275"/>
            <a:ext cx="9142413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3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8" t="25676" r="6169" b="33783"/>
          <a:stretch>
            <a:fillRect/>
          </a:stretch>
        </p:blipFill>
        <p:spPr bwMode="auto">
          <a:xfrm>
            <a:off x="25400" y="1052513"/>
            <a:ext cx="9118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4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5096" y="-41288"/>
            <a:ext cx="281038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</a:t>
            </a: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57" y="748651"/>
            <a:ext cx="412311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Periodic &amp;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Oscillatory</a:t>
            </a:r>
            <a:r>
              <a:rPr lang="en-US" sz="2400" b="1" dirty="0"/>
              <a:t> Motion: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57" y="16002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motion in which repeats after a regular interval of time is called periodic motion. 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periodic motion in which there is existence of a restoring force and the body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same path to and fro about a definite point called equilibrium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position/mean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position, is called oscillatory motion. 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 all type of oscillatory motion one thing is common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body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oscillatory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motion) is subjected to a restoring force that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increase 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mean position.</a:t>
            </a:r>
          </a:p>
        </p:txBody>
      </p:sp>
    </p:spTree>
    <p:extLst>
      <p:ext uri="{BB962C8B-B14F-4D97-AF65-F5344CB8AC3E}">
        <p14:creationId xmlns:p14="http://schemas.microsoft.com/office/powerpoint/2010/main" val="258399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oscillatory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 two types such as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oscillation and circular oscillation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linear oscillation:-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Oscillation of mass spring system.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Oscillation of fluid column in a U-tube.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Oscillation of floating cylinder.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Oscillation of body dropped in a tunnel along earth diameter.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Oscillation of strings of musical instruments</a:t>
            </a:r>
          </a:p>
        </p:txBody>
      </p:sp>
    </p:spTree>
    <p:extLst>
      <p:ext uri="{BB962C8B-B14F-4D97-AF65-F5344CB8AC3E}">
        <p14:creationId xmlns:p14="http://schemas.microsoft.com/office/powerpoint/2010/main" val="36842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81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circular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oscillation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Oscillation of simple pendulum.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Oscillation of solid sphere in a cylinder (If solid sphere rolls without slipping).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Oscillation of a circular ring suspended on a nail.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Oscillation of balance wheel of a clock.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Rotation of the earth around the sun. </a:t>
            </a:r>
          </a:p>
        </p:txBody>
      </p:sp>
    </p:spTree>
    <p:extLst>
      <p:ext uri="{BB962C8B-B14F-4D97-AF65-F5344CB8AC3E}">
        <p14:creationId xmlns:p14="http://schemas.microsoft.com/office/powerpoint/2010/main" val="391571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23875" y="1177925"/>
            <a:ext cx="4267200" cy="4016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Fundamental Quantity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85763" y="547688"/>
            <a:ext cx="9082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A quantity which is measurable is called ‘physical quantity’.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146300" y="2789238"/>
            <a:ext cx="5561013" cy="4603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Length, Mass, Time, etc.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15938" y="3998913"/>
            <a:ext cx="85502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66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A physical quantity which can be derived or expressed from base or fundamental quantity / quantities is called ‘derived quantity’.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555875" y="85725"/>
            <a:ext cx="3960813" cy="52387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 Quantity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84175" y="1746250"/>
            <a:ext cx="86820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A physical quantity which is the base and can not be derived from any other quantity is called ‘fundamental quantity’.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93675" y="5172075"/>
            <a:ext cx="9066213" cy="12001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rtl="0">
              <a:spcBef>
                <a:spcPct val="50000"/>
              </a:spcBef>
              <a:defRPr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Speed, velocity, acceleration, force, momentum, torque, energy, pressure, density, thermal conductivity, resistance, magnetic moment, etc.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85763" y="3581400"/>
            <a:ext cx="4340225" cy="4000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Derived  Quantity</a:t>
            </a:r>
          </a:p>
        </p:txBody>
      </p:sp>
    </p:spTree>
    <p:extLst>
      <p:ext uri="{BB962C8B-B14F-4D97-AF65-F5344CB8AC3E}">
        <p14:creationId xmlns:p14="http://schemas.microsoft.com/office/powerpoint/2010/main" val="14718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782" y="457200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Oscillatory </a:t>
            </a:r>
            <a:r>
              <a:rPr lang="en-US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6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 which the object exhibit to &amp; fro motion about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restoring force is called oscillatory system.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Oscillatory system is of two types such as mechanical and non- mechanical 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</a:t>
            </a:r>
          </a:p>
        </p:txBody>
      </p:sp>
    </p:spTree>
    <p:extLst>
      <p:ext uri="{BB962C8B-B14F-4D97-AF65-F5344CB8AC3E}">
        <p14:creationId xmlns:p14="http://schemas.microsoft.com/office/powerpoint/2010/main" val="3965487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57200"/>
            <a:ext cx="851361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Non-mechanical </a:t>
            </a:r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oscillatory </a:t>
            </a:r>
            <a:r>
              <a:rPr lang="en-US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system, body itself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doesn't change its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but its physical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varies periodically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e.g.:The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current in an oscillatory circuit, the lamp of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which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heated and cooled periodically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in a gas through a medium in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sound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propagates, the electric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waves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propagates undergoes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oscillatory change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303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78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3798888" y="63500"/>
            <a:ext cx="1577975" cy="6461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rtl="0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250825" y="715963"/>
            <a:ext cx="89471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 rtl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Measurement of any physical quantity involves comparison with a certain basic, arbitrarily chosen, internationally accepted reference standard called unit.</a:t>
            </a: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493713" y="1916113"/>
            <a:ext cx="4222750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spcBef>
                <a:spcPct val="50000"/>
              </a:spcBef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Fundamental Units</a:t>
            </a:r>
          </a:p>
        </p:txBody>
      </p:sp>
      <p:sp>
        <p:nvSpPr>
          <p:cNvPr id="86" name="Rectangle 9"/>
          <p:cNvSpPr>
            <a:spLocks noChangeArrowheads="1"/>
          </p:cNvSpPr>
          <p:nvPr/>
        </p:nvSpPr>
        <p:spPr bwMode="auto">
          <a:xfrm>
            <a:off x="250825" y="2703513"/>
            <a:ext cx="818991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 rtl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The units of the fundamental or base quantities are called fundamental or base units.</a:t>
            </a:r>
          </a:p>
        </p:txBody>
      </p: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1609725" y="3514725"/>
            <a:ext cx="6611938" cy="4619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spcBef>
                <a:spcPct val="50000"/>
              </a:spcBef>
              <a:defRPr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kilogramme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second, etc.</a:t>
            </a: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493713" y="4273550"/>
            <a:ext cx="2979737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spcBef>
                <a:spcPct val="50000"/>
              </a:spcBef>
              <a:defRPr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Derived  Units</a:t>
            </a: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339725" y="4797425"/>
            <a:ext cx="84963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l" rtl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The units of the derived quantities which can be expressed from the base or fundamental quantities are called derived units.</a:t>
            </a:r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1143000" y="6011863"/>
            <a:ext cx="7412038" cy="4603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>
              <a:spcBef>
                <a:spcPct val="50000"/>
              </a:spcBef>
              <a:defRPr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alt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metre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/sec, kg/m</a:t>
            </a:r>
            <a:r>
              <a:rPr lang="en-US" alt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kg m/s</a:t>
            </a:r>
            <a:r>
              <a:rPr lang="en-US" alt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kg m</a:t>
            </a:r>
            <a:r>
              <a:rPr lang="en-US" alt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en-US" alt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8561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/>
      <p:bldP spid="85" grpId="0" animBg="1"/>
      <p:bldP spid="86" grpId="0"/>
      <p:bldP spid="87" grpId="0" animBg="1"/>
      <p:bldP spid="88" grpId="0" animBg="1"/>
      <p:bldP spid="89" grpId="0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5513" y="476250"/>
            <a:ext cx="4502150" cy="6461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/>
              <a:t>Measurements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0188" y="1700213"/>
          <a:ext cx="8712200" cy="3241675"/>
        </p:xfrm>
        <a:graphic>
          <a:graphicData uri="http://schemas.openxmlformats.org/drawingml/2006/table">
            <a:tbl>
              <a:tblPr/>
              <a:tblGrid>
                <a:gridCol w="1743165"/>
                <a:gridCol w="2031276"/>
                <a:gridCol w="1453242"/>
                <a:gridCol w="1741352"/>
                <a:gridCol w="1743165"/>
              </a:tblGrid>
              <a:tr h="67359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Quantity</a:t>
                      </a:r>
                      <a:endParaRPr kumimoji="0" lang="en-I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Dimension</a:t>
                      </a:r>
                      <a:endParaRPr kumimoji="0" lang="en-I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System of units</a:t>
                      </a:r>
                      <a:endParaRPr kumimoji="0" lang="en-I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fps</a:t>
                      </a:r>
                      <a:endParaRPr kumimoji="0" lang="en-I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cgs</a:t>
                      </a:r>
                      <a:endParaRPr kumimoji="0" lang="en-I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mks</a:t>
                      </a:r>
                      <a:endParaRPr kumimoji="0" lang="en-I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14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Length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oot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enti metre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etre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6314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Mass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ound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ramme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ilogramme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6314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Time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econd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econd</a:t>
                      </a:r>
                      <a:endParaRPr kumimoji="0" lang="en-I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econd</a:t>
                      </a:r>
                      <a:endParaRPr kumimoji="0" lang="en-I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1" marR="91431" marT="45739" marB="4573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3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39750" y="666750"/>
            <a:ext cx="7200900" cy="52228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2800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US" altLang="en-US" sz="2800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nternational unites (SI Units)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50825" y="1557338"/>
            <a:ext cx="8893175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rtl="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 system with standard scheme of symbols, units and abbreviations was developed and recommended by </a:t>
            </a:r>
            <a:r>
              <a:rPr lang="en-US" altLang="en-US" sz="2800" b="1" u="sng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Conference on Weights and Measures in 1971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international usage in scientific, technical, industrial and commercial work.</a:t>
            </a:r>
          </a:p>
          <a:p>
            <a:pPr algn="just" rtl="0"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en-US" sz="2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system of units which is at present accepted internationally.</a:t>
            </a:r>
          </a:p>
          <a:p>
            <a:pPr algn="just" rtl="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system uses </a:t>
            </a:r>
            <a:r>
              <a:rPr lang="en-US" altLang="en-US" sz="3200" b="1" u="sng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system </a:t>
            </a:r>
            <a:r>
              <a:rPr lang="en-US" altLang="en-US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therefore conversions within the system are quite simple and convenient.</a:t>
            </a:r>
          </a:p>
        </p:txBody>
      </p:sp>
    </p:spTree>
    <p:extLst>
      <p:ext uri="{BB962C8B-B14F-4D97-AF65-F5344CB8AC3E}">
        <p14:creationId xmlns:p14="http://schemas.microsoft.com/office/powerpoint/2010/main" val="1661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4340" name="Picture 5" descr="80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1288"/>
            <a:ext cx="9144000" cy="707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2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31913" y="36513"/>
            <a:ext cx="6480175" cy="5842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rtl="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en-US" sz="3200" b="1" kern="0" dirty="0" smtClean="0">
                <a:solidFill>
                  <a:srgbClr val="99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 Units in SI system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5900" y="981075"/>
          <a:ext cx="8712200" cy="5743580"/>
        </p:xfrm>
        <a:graphic>
          <a:graphicData uri="http://schemas.openxmlformats.org/drawingml/2006/table">
            <a:tbl>
              <a:tblPr/>
              <a:tblGrid>
                <a:gridCol w="1979958"/>
                <a:gridCol w="2160130"/>
                <a:gridCol w="1303174"/>
                <a:gridCol w="1829877"/>
                <a:gridCol w="1439061"/>
              </a:tblGrid>
              <a:tr h="396208"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Quantity</a:t>
                      </a:r>
                      <a:endParaRPr kumimoji="0" lang="en-I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  <a:endParaRPr kumimoji="0" lang="en-I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SI unit</a:t>
                      </a:r>
                      <a:endParaRPr kumimoji="0" lang="en-I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  <a:endParaRPr kumimoji="0" lang="en-I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516911">
                <a:tc rowSpan="7"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Main units</a:t>
                      </a:r>
                      <a:endParaRPr kumimoji="0" lang="en-I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Length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L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metre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endParaRPr kumimoji="0" lang="en-I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506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Mass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endParaRPr kumimoji="0" lang="en-I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kilogramme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kg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506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Time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second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552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Electric Current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ampere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873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Thermodynamic Temperature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kelvin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506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Light Intensity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Cd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candela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cd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873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Amount of substance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mole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mole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</a:rPr>
                        <a:t>mol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506218">
                <a:tc rowSpan="2"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Supplementary units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Plane angle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  <a:r>
                        <a:rPr kumimoji="0" lang="el-G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θ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radian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rad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506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Solid angle</a:t>
                      </a:r>
                      <a:endParaRPr kumimoji="0" lang="en-I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  <a:r>
                        <a:rPr kumimoji="0" lang="el-G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Ω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steradian</a:t>
                      </a:r>
                      <a:endParaRPr kumimoji="0" lang="en-I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marL="0" algn="r" rtl="1" eaLnBrk="0" latinLnBrk="0" hangingPunct="0">
                        <a:spcBef>
                          <a:spcPct val="20000"/>
                        </a:spcBef>
                        <a:defRPr kumimoji="0" sz="28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1pPr>
                      <a:lvl2pPr marL="742950" indent="-285750" algn="r" rtl="1" eaLnBrk="0" latinLnBrk="0" hangingPunct="0">
                        <a:spcBef>
                          <a:spcPct val="20000"/>
                        </a:spcBef>
                        <a:defRPr kumimoji="0" sz="24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2pPr>
                      <a:lvl3pPr marL="1143000" indent="-228600" algn="r" rtl="1" eaLnBrk="0" latinLnBrk="0" hangingPunct="0">
                        <a:spcBef>
                          <a:spcPct val="20000"/>
                        </a:spcBef>
                        <a:defRPr kumimoji="0" sz="200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3pPr>
                      <a:lvl4pPr marL="16002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4pPr>
                      <a:lvl5pPr marL="2057400" indent="-228600" algn="r" rtl="1" eaLnBrk="0" latinLnBrk="0" hangingPunct="0">
                        <a:spcBef>
                          <a:spcPct val="20000"/>
                        </a:spcBef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5pPr>
                      <a:lvl6pPr marL="25146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6pPr>
                      <a:lvl7pPr marL="29718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7pPr>
                      <a:lvl8pPr marL="34290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8pPr>
                      <a:lvl9pPr marL="3886200" indent="-228600" algn="r" rtl="1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0" kern="1200">
                          <a:solidFill>
                            <a:schemeClr val="tx1"/>
                          </a:solidFill>
                          <a:latin typeface="Arial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sr</a:t>
                      </a:r>
                      <a:endParaRPr kumimoji="0" lang="en-I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23" marR="91423" marT="45706" marB="4570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82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177"/>
              </p:ext>
            </p:extLst>
          </p:nvPr>
        </p:nvGraphicFramePr>
        <p:xfrm>
          <a:off x="2071688" y="500063"/>
          <a:ext cx="6072187" cy="6699255"/>
        </p:xfrm>
        <a:graphic>
          <a:graphicData uri="http://schemas.openxmlformats.org/drawingml/2006/table">
            <a:tbl>
              <a:tblPr/>
              <a:tblGrid>
                <a:gridCol w="1276350"/>
                <a:gridCol w="1400175"/>
                <a:gridCol w="1911350"/>
                <a:gridCol w="1484312"/>
              </a:tblGrid>
              <a:tr h="431799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Bold" charset="0"/>
                          <a:ea typeface="Times New Roman" pitchFamily="18" charset="0"/>
                          <a:cs typeface="NewBaskerville-Bold" charset="0"/>
                        </a:rPr>
                        <a:t>Power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Bold" charset="0"/>
                          <a:ea typeface="Times New Roman" pitchFamily="18" charset="0"/>
                          <a:cs typeface="NewBaskerville-Bold" charset="0"/>
                        </a:rPr>
                        <a:t>Prefix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Bold" charset="0"/>
                          <a:ea typeface="Times New Roman" pitchFamily="18" charset="0"/>
                          <a:cs typeface="NewBaskerville-Bold" charset="0"/>
                        </a:rPr>
                        <a:t>Abbreviation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Exa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Peta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P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199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Tera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 or Viga</a:t>
                      </a: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T or V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Giga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G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Mega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Kilo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k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Deca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da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7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 =1</a:t>
                      </a: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xxxxxxxx</a:t>
                      </a: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-1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deci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d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-2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centi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-3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milli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m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-6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micro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µ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-9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nano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-12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pico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p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-15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femto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f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-18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Baskerville-Roman" charset="0"/>
                          <a:ea typeface="Times New Roman" pitchFamily="18" charset="0"/>
                          <a:cs typeface="NewBaskerville-Roman" charset="0"/>
                        </a:rPr>
                        <a:t>atto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pitchFamily="34" charset="0"/>
                        </a:rPr>
                        <a:t>a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algn="r" rtl="1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474" marR="3647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alibri" pitchFamily="34" charset="0"/>
                <a:ea typeface="Times New Roman" pitchFamily="18" charset="0"/>
                <a:cs typeface="NewBaskerville-Bold" charset="0"/>
              </a:rPr>
              <a:t>Some Prefixes for Powers Used with “Metric” (SI and cgs) Units</a:t>
            </a:r>
            <a:endParaRPr lang="en-US" altLang="en-US" sz="1800">
              <a:latin typeface="Arial" pitchFamily="34" charset="0"/>
              <a:ea typeface="Times New Roman" pitchFamily="18" charset="0"/>
              <a:cs typeface="NewBaskerville-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1368</Words>
  <Application>Microsoft Office PowerPoint</Application>
  <PresentationFormat>On-screen Show (4:3)</PresentationFormat>
  <Paragraphs>449</Paragraphs>
  <Slides>32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PowerPoint Presentation</vt:lpstr>
      <vt:lpstr> Chapter (1): Physics and Measurements Chapter (2) : Vectors  Chapter (3) : Kinematics Chapter (4) : Dynamics  Chapter (5) : Circular and Rotational Motion Chapter (6) : Oscillations Chapter (7) : Wave Motion  Chapter (8) : Magnetism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Standard system of units for the fundamental quantities of science,  called SI (Système International). Its units of length (meter), mass (kilogram) and time are the meter (second):(mks units).   </vt:lpstr>
      <vt:lpstr>PowerPoint Presentation</vt:lpstr>
      <vt:lpstr>PowerPoint Presentation</vt:lpstr>
      <vt:lpstr>PowerPoint Presentation</vt:lpstr>
      <vt:lpstr>PowerPoint Presentation</vt:lpstr>
      <vt:lpstr>Volume of</vt:lpstr>
      <vt:lpstr>الكثافة</vt:lpstr>
      <vt:lpstr>الضغط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2006-08-16T00:00:00Z</dcterms:created>
  <dcterms:modified xsi:type="dcterms:W3CDTF">2025-04-08T10:33:29Z</dcterms:modified>
</cp:coreProperties>
</file>