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26"/>
  </p:notesMasterIdLst>
  <p:sldIdLst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94BAB-FC95-4834-B160-BCCE2AC2A8A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654A9-E311-4443-8C91-499B6B3C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7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0A6AF8C3-2BC9-4C52-A363-C6000B343CBF}" type="slidenum">
              <a:rPr lang="en-US" altLang="en-US">
                <a:latin typeface="Arial" charset="0"/>
              </a:rPr>
              <a:pPr/>
              <a:t>11</a:t>
            </a:fld>
            <a:endParaRPr lang="en-US" altLang="en-US">
              <a:latin typeface="Arial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B37DC2FA-9C25-47EE-A2EE-66A5D7166B11}" type="slidenum">
              <a:rPr lang="en-US" altLang="en-US">
                <a:latin typeface="Arial" charset="0"/>
              </a:rPr>
              <a:pPr/>
              <a:t>12</a:t>
            </a:fld>
            <a:endParaRPr lang="en-US" alt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A5DA77-C84B-434A-A916-6D8F7209396C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08FDE-0740-4544-B01A-BD263FFA2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63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53AB15-0BEC-4387-AD4C-BB26597A4DF6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A4340-BCA6-4EB1-97CD-F0237BC1E7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8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5643E-22D8-4ECC-BDBC-FEC1C82187DC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A3732-4438-486F-8DAD-622196D5E2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27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53000" y="1752600"/>
            <a:ext cx="3733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0" y="3886200"/>
            <a:ext cx="37338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微分方程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7BA12-1A5C-4986-80A5-4051D2A24F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2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微分方程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8960EFB-0E94-4780-9ED2-D0EA3512D6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977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D404-CD64-4943-8F98-4384A71921D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6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7E78B-9951-48D5-B79E-81B3464F62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6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36B9A-BE2C-45FA-B489-B736F04047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6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2E691-4BDE-419A-998F-2B3CAAB4C8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2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F2534-78C6-40C1-9D2C-3969891FC4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45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CDA8-1070-465E-9836-5943D22B6B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E6A32-D634-478D-B1A1-F0E5EB0686D7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5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5B8AA2-4685-4BDD-A2C5-AF53B05FB5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606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2E83B-5B02-4757-83A6-9D5FE5E947A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85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8559C-C2E1-440E-93C2-7D73A8029B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524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1F393-D79C-4ECC-B67C-CB90B5E56B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21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91B5C-F969-4C70-8CD5-3D66DEE7C9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26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A4F7C-7A2E-46E4-A55B-5FF980F659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38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40D404-CD64-4943-8F98-4384A71921D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9532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27E78B-9951-48D5-B79E-81B3464F628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0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136B9A-BE2C-45FA-B489-B736F04047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672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2E691-4BDE-419A-998F-2B3CAAB4C8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36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F2534-78C6-40C1-9D2C-3969891FC4F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5BC79E-E56E-4652-96E8-89782413F05B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73EFF-C7CF-4E84-B15C-3A980D6F57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491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CDA8-1070-465E-9836-5943D22B6B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91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2E83B-5B02-4757-83A6-9D5FE5E947A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48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8559C-C2E1-440E-93C2-7D73A8029B5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82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1F393-D79C-4ECC-B67C-CB90B5E56B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62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91B5C-F969-4C70-8CD5-3D66DEE7C9A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1549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A4F7C-7A2E-46E4-A55B-5FF980F659E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289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7010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57800" y="19812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57800" y="41148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6912E6-25E8-45D1-AF3B-4EDDE8B2BE7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078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23C22-542C-406E-8544-0E801AEF5A0D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40794-239D-426C-B1FC-0B8C93867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F9727C-DD37-4C5F-AC75-61D0CDC1AD66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52892-329D-4228-A992-C3B6DED4A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43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67FDC4-C32C-4DB8-BD2B-0B734C7FF405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4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8CA97-3A35-4C63-BD29-996A40A3F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17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36DB7E-774C-4A0A-8640-04FD80DBC450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9CC6E-04DB-4C0C-B5CA-2CF3935561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31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AF29A8-9A7E-4746-A72B-9C7C587E7AD3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6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1E4EE-560F-4240-BDAD-3332A5224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D2A25F-B32E-4A88-8E36-AFE22DD3FDED}" type="datetimeFigureOut">
              <a:rPr lang="en-US" altLang="en-US"/>
              <a:pPr/>
              <a:t>3/17/2025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C52E3C-5C25-416A-8753-005B68D761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60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1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A7A399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975012-B8E9-4D72-9959-465BFBC6A70B}" type="datetimeFigureOut">
              <a:rPr lang="en-US" alt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3/17/2025</a:t>
            </a:fld>
            <a:endParaRPr lang="en-US" altLang="en-US" smtClean="0">
              <a:cs typeface="Arial" pitchFamily="34" charset="0"/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A7A399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A7A399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84A363-345C-4739-A89B-5EF27411A4ED}" type="slidenum">
              <a:rPr lang="en-US" altLang="en-US" smtClean="0"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anose="020B0604030504040204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D478C7-C551-4FC9-A1B0-8528BBC42BB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D478C7-C551-4FC9-A1B0-8528BBC42BB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28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png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9138"/>
            <a:ext cx="7721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Arial" charset="0"/>
              </a:rPr>
              <a:t>Wave </a:t>
            </a:r>
            <a:r>
              <a:rPr lang="en-US" altLang="zh-CN" dirty="0">
                <a:latin typeface="Arial" charset="0"/>
              </a:rPr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60119196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609600"/>
          </a:xfrm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Wave Properties</a:t>
            </a:r>
            <a:endParaRPr lang="en-US" altLang="en-US" b="0" dirty="0" smtClean="0"/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40688" cy="4343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charset="0"/>
              <a:buChar char="〉"/>
              <a:defRPr/>
            </a:pPr>
            <a:r>
              <a:rPr lang="en-US" altLang="en-US" sz="2800" dirty="0" smtClean="0"/>
              <a:t>What are some ways to measure and compare waves?</a:t>
            </a:r>
          </a:p>
          <a:p>
            <a:pPr eaLnBrk="1" hangingPunct="1">
              <a:lnSpc>
                <a:spcPct val="90000"/>
              </a:lnSpc>
              <a:buFont typeface="Arial Unicode MS" charset="0"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Arial Unicode MS" charset="0"/>
              <a:buChar char="〉"/>
              <a:defRPr/>
            </a:pPr>
            <a:r>
              <a:rPr lang="en-US" altLang="en-US" sz="2800" dirty="0" smtClean="0">
                <a:solidFill>
                  <a:srgbClr val="C00000"/>
                </a:solidFill>
              </a:rPr>
              <a:t>Amplitude and wavelength are measurements of distance.</a:t>
            </a:r>
          </a:p>
          <a:p>
            <a:pPr eaLnBrk="1" hangingPunct="1">
              <a:lnSpc>
                <a:spcPct val="90000"/>
              </a:lnSpc>
              <a:buFont typeface="Arial Unicode MS" charset="0"/>
              <a:buChar char="〉"/>
              <a:defRPr/>
            </a:pPr>
            <a:r>
              <a:rPr lang="en-US" altLang="en-US" sz="2800" dirty="0" smtClean="0">
                <a:solidFill>
                  <a:srgbClr val="C00000"/>
                </a:solidFill>
              </a:rPr>
              <a:t> Period and frequency are measurements based on time.</a:t>
            </a:r>
          </a:p>
          <a:p>
            <a:pPr eaLnBrk="1" hangingPunct="1">
              <a:lnSpc>
                <a:spcPct val="90000"/>
              </a:lnSpc>
              <a:buFont typeface="Arial Unicode MS" charset="0"/>
              <a:buNone/>
              <a:defRPr/>
            </a:pPr>
            <a:endParaRPr lang="en-US" altLang="en-US" sz="2800" dirty="0" smtClean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60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010400" cy="12954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Amplitude</a:t>
            </a:r>
            <a:endParaRPr lang="en-US" altLang="en-US" sz="2400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458200" cy="2667000"/>
          </a:xfrm>
          <a:noFill/>
        </p:spPr>
        <p:txBody>
          <a:bodyPr/>
          <a:lstStyle/>
          <a:p>
            <a:pPr eaLnBrk="1" hangingPunct="1">
              <a:buClr>
                <a:schemeClr val="bg1"/>
              </a:buClr>
            </a:pPr>
            <a:endParaRPr lang="en-US" altLang="en-US" sz="1400" dirty="0" smtClean="0"/>
          </a:p>
          <a:p>
            <a:pPr lvl="1" eaLnBrk="1" hangingPunct="1">
              <a:buClr>
                <a:schemeClr val="bg1"/>
              </a:buClr>
            </a:pPr>
            <a:r>
              <a:rPr lang="en-US" altLang="en-US" sz="2800" b="1" dirty="0" smtClean="0">
                <a:solidFill>
                  <a:srgbClr val="FFCC00"/>
                </a:solidFill>
              </a:rPr>
              <a:t>Amplitude:</a:t>
            </a:r>
            <a:r>
              <a:rPr lang="en-US" altLang="en-US" sz="2800" b="1" dirty="0" smtClean="0"/>
              <a:t> </a:t>
            </a:r>
            <a:r>
              <a:rPr lang="en-US" altLang="en-US" sz="2800" dirty="0" smtClean="0"/>
              <a:t>the maximum distance that the particles of a wave’s medium vibrate from their rest position</a:t>
            </a:r>
          </a:p>
          <a:p>
            <a:pPr lvl="2" eaLnBrk="1" hangingPunct="1"/>
            <a:r>
              <a:rPr lang="en-US" altLang="en-US" sz="2700" dirty="0" smtClean="0"/>
              <a:t>for a transverse wave, measured from the rest position to the crest or the trough</a:t>
            </a:r>
          </a:p>
          <a:p>
            <a:pPr lvl="2" eaLnBrk="1" hangingPunct="1"/>
            <a:r>
              <a:rPr lang="en-US" altLang="en-US" sz="2700" dirty="0" smtClean="0"/>
              <a:t>expressed in the SI unit meters (m)</a:t>
            </a:r>
            <a:endParaRPr lang="en-US" altLang="en-US" sz="2800" dirty="0" smtClean="0"/>
          </a:p>
        </p:txBody>
      </p:sp>
      <p:pic>
        <p:nvPicPr>
          <p:cNvPr id="10244" name="Picture 4" descr="514_sp08se_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" y="4419600"/>
            <a:ext cx="8839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438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6513"/>
            <a:ext cx="7010400" cy="129540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Wavelength</a:t>
            </a:r>
            <a:endParaRPr lang="en-US" altLang="en-US" i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1371600"/>
            <a:ext cx="495300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FFCC00"/>
                </a:solidFill>
                <a:latin typeface="Arial" charset="0"/>
              </a:rPr>
              <a:t>wavelength:</a:t>
            </a:r>
            <a:r>
              <a:rPr lang="en-US" altLang="en-US" sz="28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altLang="en-US" sz="2800" dirty="0">
                <a:solidFill>
                  <a:schemeClr val="tx2"/>
                </a:solidFill>
                <a:latin typeface="Arial" charset="0"/>
              </a:rPr>
              <a:t>the distance from any point on a wave to an identical point on the next wave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</a:pPr>
            <a:r>
              <a:rPr lang="en-US" altLang="en-US" sz="2400" dirty="0">
                <a:solidFill>
                  <a:schemeClr val="tx2"/>
                </a:solidFill>
                <a:latin typeface="Arial" charset="0"/>
              </a:rPr>
              <a:t>for a transverse wave, measured from crest to crest or trough to trough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</a:pPr>
            <a:r>
              <a:rPr lang="en-US" altLang="en-US" sz="2400" dirty="0">
                <a:solidFill>
                  <a:schemeClr val="tx2"/>
                </a:solidFill>
                <a:latin typeface="Arial" charset="0"/>
              </a:rPr>
              <a:t>represented by the symbol </a:t>
            </a:r>
            <a:r>
              <a:rPr lang="en-US" altLang="en-US" sz="2400" i="1" dirty="0">
                <a:solidFill>
                  <a:schemeClr val="tx2"/>
                </a:solidFill>
                <a:latin typeface="Symbol" pitchFamily="18" charset="2"/>
              </a:rPr>
              <a:t>l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p"/>
            </a:pPr>
            <a:r>
              <a:rPr lang="en-US" altLang="en-US" sz="2400" dirty="0">
                <a:solidFill>
                  <a:schemeClr val="tx2"/>
                </a:solidFill>
                <a:latin typeface="Arial" charset="0"/>
              </a:rPr>
              <a:t>expressed in the SI unit meters (m)</a:t>
            </a:r>
          </a:p>
        </p:txBody>
      </p:sp>
      <p:pic>
        <p:nvPicPr>
          <p:cNvPr id="13317" name="Picture 5" descr="515_sp08se_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411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965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696200" cy="2382838"/>
          </a:xfrm>
          <a:noFill/>
        </p:spPr>
        <p:txBody>
          <a:bodyPr/>
          <a:lstStyle/>
          <a:p>
            <a:pPr eaLnBrk="1" hangingPunct="1"/>
            <a:r>
              <a:rPr lang="en-US" altLang="en-US" sz="3600" dirty="0" smtClean="0"/>
              <a:t>Amplitude and wavelength tell you about energy.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3600" dirty="0" smtClean="0"/>
          </a:p>
          <a:p>
            <a:pPr lvl="1" eaLnBrk="1" hangingPunct="1"/>
            <a:r>
              <a:rPr lang="en-US" altLang="en-US" sz="3300" dirty="0" smtClean="0"/>
              <a:t>larger amplitude = more energy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en-US" sz="3300" dirty="0" smtClean="0"/>
          </a:p>
          <a:p>
            <a:pPr lvl="1" eaLnBrk="1" hangingPunct="1"/>
            <a:r>
              <a:rPr lang="en-US" altLang="en-US" sz="3300" dirty="0" smtClean="0"/>
              <a:t>shorter wavelength = more energy</a:t>
            </a:r>
            <a:endParaRPr lang="en-US" altLang="en-US" sz="3700" b="1" dirty="0" smtClean="0"/>
          </a:p>
        </p:txBody>
      </p:sp>
    </p:spTree>
    <p:extLst>
      <p:ext uri="{BB962C8B-B14F-4D97-AF65-F5344CB8AC3E}">
        <p14:creationId xmlns:p14="http://schemas.microsoft.com/office/powerpoint/2010/main" val="12602094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75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The period is a measurement of the time it takes for a wave to pass a given point.</a:t>
            </a:r>
          </a:p>
        </p:txBody>
      </p:sp>
      <p:sp>
        <p:nvSpPr>
          <p:cNvPr id="1156105" name="Rectangle 9"/>
          <p:cNvSpPr>
            <a:spLocks noChangeArrowheads="1"/>
          </p:cNvSpPr>
          <p:nvPr/>
        </p:nvSpPr>
        <p:spPr bwMode="auto">
          <a:xfrm>
            <a:off x="-34636" y="2857500"/>
            <a:ext cx="4953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 eaLnBrk="1" hangingPunct="1">
              <a:buClr>
                <a:schemeClr val="bg1"/>
              </a:buClr>
              <a:defRPr/>
            </a:pPr>
            <a:r>
              <a:rPr lang="en-US" altLang="en-US" b="1" baseline="0" dirty="0" smtClean="0">
                <a:solidFill>
                  <a:schemeClr val="tx1"/>
                </a:solidFill>
              </a:rPr>
              <a:t>period: </a:t>
            </a:r>
            <a:r>
              <a:rPr lang="en-US" altLang="en-US" baseline="0" dirty="0" smtClean="0">
                <a:solidFill>
                  <a:schemeClr val="tx1"/>
                </a:solidFill>
              </a:rPr>
              <a:t>in physics, the time that it takes a complete cycle or wave oscillation to occur</a:t>
            </a:r>
          </a:p>
          <a:p>
            <a:pPr lvl="1" eaLnBrk="1" hangingPunct="1">
              <a:defRPr/>
            </a:pPr>
            <a:r>
              <a:rPr lang="en-US" altLang="en-US" baseline="0" dirty="0" smtClean="0">
                <a:solidFill>
                  <a:schemeClr val="tx1"/>
                </a:solidFill>
              </a:rPr>
              <a:t>represented by the symbol </a:t>
            </a:r>
            <a:r>
              <a:rPr lang="en-US" altLang="en-US" i="1" baseline="0" dirty="0" smtClean="0">
                <a:solidFill>
                  <a:schemeClr val="tx1"/>
                </a:solidFill>
              </a:rPr>
              <a:t>T</a:t>
            </a:r>
          </a:p>
          <a:p>
            <a:pPr lvl="1" eaLnBrk="1" hangingPunct="1">
              <a:defRPr/>
            </a:pPr>
            <a:r>
              <a:rPr lang="en-US" altLang="en-US" baseline="0" dirty="0" smtClean="0">
                <a:solidFill>
                  <a:schemeClr val="tx1"/>
                </a:solidFill>
              </a:rPr>
              <a:t>expressed in the SI unit seconds (s)</a:t>
            </a:r>
          </a:p>
          <a:p>
            <a:pPr lvl="1" eaLnBrk="1" hangingPunct="1">
              <a:defRPr/>
            </a:pPr>
            <a:r>
              <a:rPr lang="en-US" altLang="en-US" baseline="0" dirty="0" smtClean="0">
                <a:solidFill>
                  <a:schemeClr val="tx1"/>
                </a:solidFill>
              </a:rPr>
              <a:t>in the diagram, </a:t>
            </a:r>
            <a:r>
              <a:rPr lang="en-US" altLang="en-US" i="1" baseline="0" dirty="0" smtClean="0">
                <a:solidFill>
                  <a:schemeClr val="tx1"/>
                </a:solidFill>
              </a:rPr>
              <a:t>T</a:t>
            </a:r>
            <a:r>
              <a:rPr lang="en-US" altLang="en-US" baseline="0" dirty="0" smtClean="0">
                <a:solidFill>
                  <a:schemeClr val="tx1"/>
                </a:solidFill>
              </a:rPr>
              <a:t> = 2 s</a:t>
            </a:r>
          </a:p>
          <a:p>
            <a:pPr lvl="1" eaLnBrk="1" hangingPunct="1">
              <a:buFontTx/>
              <a:buNone/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chemeClr val="bg1"/>
              </a:buClr>
              <a:buFontTx/>
              <a:buChar char="•"/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</p:txBody>
      </p:sp>
      <p:pic>
        <p:nvPicPr>
          <p:cNvPr id="18436" name="Picture 11" descr="HSS_Teaching_P_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31" y="2667000"/>
            <a:ext cx="368308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81254" y="533400"/>
            <a:ext cx="1495922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en-US" sz="4000" dirty="0"/>
              <a:t>period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69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10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75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Frequency is a measurement of the vibration rate.</a:t>
            </a:r>
          </a:p>
        </p:txBody>
      </p:sp>
      <p:sp>
        <p:nvSpPr>
          <p:cNvPr id="1195013" name="Rectangle 5"/>
          <p:cNvSpPr>
            <a:spLocks noChangeArrowheads="1"/>
          </p:cNvSpPr>
          <p:nvPr/>
        </p:nvSpPr>
        <p:spPr bwMode="auto">
          <a:xfrm>
            <a:off x="499842" y="2867891"/>
            <a:ext cx="4953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 eaLnBrk="1" hangingPunct="1">
              <a:buClr>
                <a:schemeClr val="bg1"/>
              </a:buClr>
              <a:defRPr/>
            </a:pPr>
            <a:r>
              <a:rPr lang="en-US" altLang="en-US" b="1" baseline="0" dirty="0" smtClean="0">
                <a:solidFill>
                  <a:schemeClr val="tx1"/>
                </a:solidFill>
              </a:rPr>
              <a:t>frequency:</a:t>
            </a:r>
            <a:r>
              <a:rPr lang="en-US" altLang="en-US" baseline="0" dirty="0" smtClean="0">
                <a:solidFill>
                  <a:schemeClr val="tx1"/>
                </a:solidFill>
              </a:rPr>
              <a:t> the number of cycles or vibrations per unit of time; also the number of waves produced in a given amount of time</a:t>
            </a:r>
          </a:p>
          <a:p>
            <a:pPr lvl="1" eaLnBrk="1" hangingPunct="1">
              <a:defRPr/>
            </a:pPr>
            <a:r>
              <a:rPr lang="en-US" altLang="en-US" baseline="0" dirty="0" smtClean="0">
                <a:solidFill>
                  <a:schemeClr val="tx1"/>
                </a:solidFill>
              </a:rPr>
              <a:t>represented by the symbol </a:t>
            </a:r>
            <a:r>
              <a:rPr lang="en-US" altLang="en-US" i="1" baseline="0" dirty="0" smtClean="0">
                <a:solidFill>
                  <a:schemeClr val="tx1"/>
                </a:solidFill>
              </a:rPr>
              <a:t>f</a:t>
            </a:r>
          </a:p>
          <a:p>
            <a:pPr lvl="1" eaLnBrk="1" hangingPunct="1">
              <a:defRPr/>
            </a:pPr>
            <a:r>
              <a:rPr lang="en-US" altLang="en-US" baseline="0" dirty="0" smtClean="0">
                <a:solidFill>
                  <a:schemeClr val="tx1"/>
                </a:solidFill>
              </a:rPr>
              <a:t>expressed in the SI unit hertz (Hz), which equals 1/s</a:t>
            </a:r>
          </a:p>
          <a:p>
            <a:pPr lvl="1" eaLnBrk="1" hangingPunct="1">
              <a:defRPr/>
            </a:pPr>
            <a:r>
              <a:rPr lang="en-US" altLang="en-US" baseline="0" dirty="0" smtClean="0">
                <a:solidFill>
                  <a:schemeClr val="tx1"/>
                </a:solidFill>
              </a:rPr>
              <a:t>in the diagram, </a:t>
            </a:r>
            <a:r>
              <a:rPr lang="en-US" altLang="en-US" i="1" baseline="0" dirty="0" smtClean="0">
                <a:solidFill>
                  <a:schemeClr val="tx1"/>
                </a:solidFill>
              </a:rPr>
              <a:t>f</a:t>
            </a:r>
            <a:r>
              <a:rPr lang="en-US" altLang="en-US" baseline="0" dirty="0" smtClean="0">
                <a:solidFill>
                  <a:schemeClr val="tx1"/>
                </a:solidFill>
              </a:rPr>
              <a:t> = 0.5 Hz</a:t>
            </a:r>
          </a:p>
          <a:p>
            <a:pPr lvl="1" eaLnBrk="1" hangingPunct="1"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chemeClr val="bg1"/>
              </a:buClr>
              <a:buFontTx/>
              <a:buChar char="•"/>
              <a:defRPr/>
            </a:pPr>
            <a:endParaRPr lang="en-US" altLang="en-US" baseline="0" dirty="0" smtClean="0">
              <a:solidFill>
                <a:schemeClr val="tx1"/>
              </a:solidFill>
            </a:endParaRPr>
          </a:p>
        </p:txBody>
      </p:sp>
      <p:pic>
        <p:nvPicPr>
          <p:cNvPr id="1195015" name="Picture 7" descr="HSS_Teaching_P_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624" y="2667000"/>
            <a:ext cx="3452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21474" y="609599"/>
            <a:ext cx="213391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en-US" sz="3600" dirty="0"/>
              <a:t>Frequency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45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8763"/>
            <a:ext cx="7975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chemeClr val="bg1"/>
              </a:buClr>
              <a:defRPr/>
            </a:pPr>
            <a:r>
              <a:rPr lang="en-US" altLang="en-US" smtClean="0"/>
              <a:t>The frequency and period of a wave are related.</a:t>
            </a:r>
          </a:p>
          <a:p>
            <a:pPr eaLnBrk="1" hangingPunct="1">
              <a:buClr>
                <a:schemeClr val="bg1"/>
              </a:buClr>
              <a:buFontTx/>
              <a:buNone/>
              <a:defRPr/>
            </a:pPr>
            <a:endParaRPr lang="en-US" altLang="en-US" smtClean="0"/>
          </a:p>
          <a:p>
            <a:pPr lvl="1" eaLnBrk="1" hangingPunct="1">
              <a:buClr>
                <a:schemeClr val="bg1"/>
              </a:buClr>
              <a:defRPr/>
            </a:pPr>
            <a:r>
              <a:rPr lang="en-US" altLang="en-US" smtClean="0"/>
              <a:t>The frequency is the inverse of the period.</a:t>
            </a:r>
          </a:p>
        </p:txBody>
      </p:sp>
      <p:graphicFrame>
        <p:nvGraphicFramePr>
          <p:cNvPr id="1165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684374"/>
              </p:ext>
            </p:extLst>
          </p:nvPr>
        </p:nvGraphicFramePr>
        <p:xfrm>
          <a:off x="2362200" y="4419600"/>
          <a:ext cx="601368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52012698" imgH="11225397" progId="Equation.DSMT4">
                  <p:embed/>
                </p:oleObj>
              </mc:Choice>
              <mc:Fallback>
                <p:oleObj name="Equation" r:id="rId4" imgW="52012698" imgH="1122539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19600"/>
                        <a:ext cx="6013682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96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001000" cy="609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Wave Speed</a:t>
            </a:r>
            <a:endParaRPr lang="en-US" altLang="en-US" b="0" smtClean="0"/>
          </a:p>
        </p:txBody>
      </p:sp>
      <p:sp>
        <p:nvSpPr>
          <p:cNvPr id="119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40688" cy="43434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Arial Unicode MS" charset="0"/>
              <a:buChar char="〉"/>
              <a:defRPr/>
            </a:pPr>
            <a:r>
              <a:rPr lang="en-US" altLang="en-US" sz="2800" dirty="0" smtClean="0"/>
              <a:t>How can you calculate the speed of a wave?</a:t>
            </a:r>
          </a:p>
          <a:p>
            <a:pPr eaLnBrk="1" hangingPunct="1">
              <a:lnSpc>
                <a:spcPct val="90000"/>
              </a:lnSpc>
              <a:buFont typeface="Arial Unicode MS" charset="0"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Arial Unicode MS" charset="0"/>
              <a:buNone/>
              <a:defRPr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Arial Unicode MS" charset="0"/>
              <a:buNone/>
              <a:defRPr/>
            </a:pPr>
            <a:endParaRPr lang="en-US" altLang="en-US" sz="2800" dirty="0" smtClean="0"/>
          </a:p>
          <a:p>
            <a:pPr eaLnBrk="1" hangingPunct="1">
              <a:lnSpc>
                <a:spcPct val="90000"/>
              </a:lnSpc>
              <a:buFont typeface="Arial Unicode MS" charset="0"/>
              <a:buChar char="〉"/>
              <a:defRPr/>
            </a:pPr>
            <a:r>
              <a:rPr lang="en-US" altLang="en-US" sz="2800" dirty="0" smtClean="0"/>
              <a:t>The speed of a wave is equal to wavelength divided by period, or to frequency multiplied by wavelength.</a:t>
            </a:r>
          </a:p>
          <a:p>
            <a:pPr eaLnBrk="1" hangingPunct="1">
              <a:lnSpc>
                <a:spcPct val="90000"/>
              </a:lnSpc>
              <a:buFont typeface="Arial Unicode MS" charset="0"/>
              <a:buNone/>
              <a:defRPr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249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Wave Speed</a:t>
            </a:r>
            <a:endParaRPr lang="en-US" altLang="en-US" b="0" i="1" dirty="0" smtClean="0"/>
          </a:p>
        </p:txBody>
      </p:sp>
      <p:sp>
        <p:nvSpPr>
          <p:cNvPr id="1169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1200" y="1600200"/>
            <a:ext cx="79756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Wave speed equals wavelength divided by period.</a:t>
            </a:r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/>
              <a:t>	speed = distance/time</a:t>
            </a:r>
          </a:p>
          <a:p>
            <a:pPr lvl="1" eaLnBrk="1" hangingPunct="1">
              <a:buFontTx/>
              <a:buNone/>
              <a:defRPr/>
            </a:pPr>
            <a:endParaRPr lang="en-US" altLang="en-US" i="1" dirty="0" smtClean="0">
              <a:solidFill>
                <a:srgbClr val="FFCC00"/>
              </a:solidFill>
            </a:endParaRPr>
          </a:p>
          <a:p>
            <a:pPr lvl="1" eaLnBrk="1" hangingPunct="1">
              <a:buFontTx/>
              <a:buNone/>
              <a:defRPr/>
            </a:pPr>
            <a:endParaRPr lang="en-US" altLang="en-US" i="1" dirty="0" smtClean="0">
              <a:solidFill>
                <a:srgbClr val="FFCC00"/>
              </a:solidFill>
            </a:endParaRPr>
          </a:p>
          <a:p>
            <a:pPr lvl="1" eaLnBrk="1" hangingPunct="1">
              <a:buFontTx/>
              <a:buNone/>
              <a:defRPr/>
            </a:pPr>
            <a:endParaRPr lang="en-US" altLang="en-US" dirty="0" smtClean="0"/>
          </a:p>
          <a:p>
            <a:pPr eaLnBrk="1" hangingPunct="1">
              <a:defRPr/>
            </a:pPr>
            <a:r>
              <a:rPr lang="en-US" altLang="en-US" dirty="0" smtClean="0"/>
              <a:t>Wave speed equals frequency times wavelength.</a:t>
            </a:r>
            <a:endParaRPr lang="en-US" altLang="en-US" sz="2000" dirty="0" smtClean="0"/>
          </a:p>
          <a:p>
            <a:pPr lvl="1" eaLnBrk="1" hangingPunct="1">
              <a:buFontTx/>
              <a:buNone/>
              <a:defRPr/>
            </a:pPr>
            <a:r>
              <a:rPr lang="en-US" altLang="en-US" dirty="0" smtClean="0">
                <a:solidFill>
                  <a:srgbClr val="C00000"/>
                </a:solidFill>
              </a:rPr>
              <a:t>wave speed = frequency </a:t>
            </a:r>
            <a:r>
              <a:rPr lang="en-US" altLang="en-US" dirty="0" smtClean="0">
                <a:solidFill>
                  <a:srgbClr val="C00000"/>
                </a:solidFill>
                <a:sym typeface="Symbol" charset="2"/>
              </a:rPr>
              <a:t></a:t>
            </a:r>
            <a:r>
              <a:rPr lang="en-US" altLang="en-US" dirty="0" smtClean="0">
                <a:solidFill>
                  <a:srgbClr val="C00000"/>
                </a:solidFill>
              </a:rPr>
              <a:t> wavelength, or </a:t>
            </a:r>
            <a:r>
              <a:rPr lang="en-US" altLang="en-US" i="1" dirty="0" smtClean="0">
                <a:solidFill>
                  <a:srgbClr val="C00000"/>
                </a:solidFill>
              </a:rPr>
              <a:t>v</a:t>
            </a:r>
            <a:r>
              <a:rPr lang="en-US" altLang="en-US" dirty="0" smtClean="0">
                <a:solidFill>
                  <a:srgbClr val="C00000"/>
                </a:solidFill>
              </a:rPr>
              <a:t> = </a:t>
            </a:r>
            <a:r>
              <a:rPr lang="en-US" altLang="en-US" i="1" dirty="0" smtClean="0">
                <a:solidFill>
                  <a:srgbClr val="C00000"/>
                </a:solidFill>
              </a:rPr>
              <a:t>f </a:t>
            </a:r>
            <a:r>
              <a:rPr lang="en-US" altLang="en-US" dirty="0" smtClean="0">
                <a:solidFill>
                  <a:srgbClr val="C00000"/>
                </a:solidFill>
                <a:sym typeface="Symbol" charset="2"/>
              </a:rPr>
              <a:t></a:t>
            </a:r>
            <a:r>
              <a:rPr lang="en-US" altLang="en-US" i="1" dirty="0" smtClean="0">
                <a:solidFill>
                  <a:srgbClr val="C00000"/>
                </a:solidFill>
              </a:rPr>
              <a:t> </a:t>
            </a:r>
            <a:r>
              <a:rPr lang="en-US" altLang="en-US" i="1" dirty="0" smtClean="0">
                <a:solidFill>
                  <a:srgbClr val="C00000"/>
                </a:solidFill>
                <a:latin typeface="Symbol" charset="2"/>
              </a:rPr>
              <a:t>l</a:t>
            </a:r>
          </a:p>
        </p:txBody>
      </p:sp>
      <p:graphicFrame>
        <p:nvGraphicFramePr>
          <p:cNvPr id="11694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377885"/>
              </p:ext>
            </p:extLst>
          </p:nvPr>
        </p:nvGraphicFramePr>
        <p:xfrm>
          <a:off x="1676400" y="3505200"/>
          <a:ext cx="628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52012698" imgH="3809524" progId="Equation.DSMT4">
                  <p:embed/>
                </p:oleObj>
              </mc:Choice>
              <mc:Fallback>
                <p:oleObj name="Equation" r:id="rId4" imgW="52012698" imgH="3809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5200"/>
                        <a:ext cx="6286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425" name="Object 17"/>
          <p:cNvGraphicFramePr>
            <a:graphicFrameLocks noChangeAspect="1"/>
          </p:cNvGraphicFramePr>
          <p:nvPr/>
        </p:nvGraphicFramePr>
        <p:xfrm>
          <a:off x="1219200" y="4248150"/>
          <a:ext cx="2019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29676190" imgH="12609524" progId="Equation.DSMT4">
                  <p:embed/>
                </p:oleObj>
              </mc:Choice>
              <mc:Fallback>
                <p:oleObj name="Equation" r:id="rId6" imgW="29676190" imgH="12609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48150"/>
                        <a:ext cx="20193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63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839200" cy="5943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defRPr/>
            </a:pPr>
            <a:r>
              <a:rPr lang="en-US" altLang="en-US" dirty="0" smtClean="0"/>
              <a:t>The speed of a wave depends on </a:t>
            </a:r>
            <a:r>
              <a:rPr lang="en-US" altLang="en-US" b="1" u="sng" dirty="0" smtClean="0"/>
              <a:t>the medium.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In general, wave speed is greatest in solids and least in gases.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In a given medium, the speed of waves is constant.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defRPr/>
            </a:pPr>
            <a:r>
              <a:rPr lang="en-US" altLang="en-US" dirty="0" smtClean="0"/>
              <a:t>Kinetic theory explains differences in wave speed.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Tx/>
              <a:buNone/>
              <a:defRPr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defRPr/>
            </a:pPr>
            <a:r>
              <a:rPr lang="en-US" altLang="en-US" dirty="0" smtClean="0"/>
              <a:t>Light has a finite speed.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the speed of light (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) = 3.00 </a:t>
            </a:r>
            <a:r>
              <a:rPr lang="en-US" altLang="en-US" dirty="0" smtClean="0">
                <a:sym typeface="Symbol" charset="2"/>
              </a:rPr>
              <a:t></a:t>
            </a:r>
            <a:r>
              <a:rPr lang="en-US" altLang="en-US" dirty="0" smtClean="0"/>
              <a:t> 10</a:t>
            </a:r>
            <a:r>
              <a:rPr lang="en-US" altLang="en-US" baseline="30000" dirty="0" smtClean="0"/>
              <a:t>8</a:t>
            </a:r>
            <a:r>
              <a:rPr lang="en-US" altLang="en-US" dirty="0" smtClean="0"/>
              <a:t> m/s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 smtClean="0"/>
              <a:t>for electromagnetic waves,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charset="2"/>
              </a:rPr>
              <a:t></a:t>
            </a:r>
            <a:r>
              <a:rPr lang="en-US" altLang="en-US" dirty="0" smtClean="0"/>
              <a:t> </a:t>
            </a:r>
            <a:r>
              <a:rPr lang="en-US" altLang="en-US" dirty="0" smtClean="0">
                <a:latin typeface="Symbol" charset="2"/>
              </a:rPr>
              <a:t>l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90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07984A-2746-4757-97B8-5B0DC40C6167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 smtClean="0"/>
              <a:t>Waves are everywhere in nature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3622675" cy="4114800"/>
          </a:xfrm>
        </p:spPr>
        <p:txBody>
          <a:bodyPr/>
          <a:lstStyle/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Sound waves,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visible light waves,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radio waves,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microwaves,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water waves,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sine waves, 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997325" y="1981200"/>
            <a:ext cx="3622675" cy="4114800"/>
          </a:xfrm>
        </p:spPr>
        <p:txBody>
          <a:bodyPr/>
          <a:lstStyle/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telephone chord waves,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stadium waves, 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earthquake waves,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waves on a string, </a:t>
            </a:r>
          </a:p>
          <a:p>
            <a:pPr lvl="1" eaLnBrk="1" hangingPunct="1"/>
            <a:r>
              <a:rPr lang="en-US" altLang="en-US" dirty="0" smtClean="0">
                <a:latin typeface="Verdana" pitchFamily="34" charset="0"/>
              </a:rPr>
              <a:t>slinky waves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34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14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34636"/>
            <a:ext cx="7772400" cy="1143000"/>
          </a:xfrm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Math Skills</a:t>
            </a:r>
          </a:p>
        </p:txBody>
      </p:sp>
      <p:sp>
        <p:nvSpPr>
          <p:cNvPr id="1170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75600" cy="57912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altLang="en-US" b="1" dirty="0" smtClean="0"/>
              <a:t>Wave Speed 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altLang="en-US" b="1" dirty="0" smtClean="0"/>
              <a:t>	</a:t>
            </a:r>
            <a:r>
              <a:rPr lang="en-US" altLang="en-US" dirty="0" smtClean="0"/>
              <a:t>The string of a piano that produces the note middle C vibrates with a frequency of 262 Hz. If the sound waves produced by this string have a wavelength in air of 1.30 m, what is the speed of the sound waves?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en-US" b="1" dirty="0" smtClean="0"/>
              <a:t>List the given and unknown values.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altLang="en-US" b="1" dirty="0" smtClean="0"/>
              <a:t>	</a:t>
            </a:r>
            <a:r>
              <a:rPr lang="en-US" altLang="en-US" dirty="0" smtClean="0"/>
              <a:t>Given: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	frequency, f </a:t>
            </a:r>
            <a:r>
              <a:rPr lang="en-US" altLang="en-US" dirty="0" smtClean="0"/>
              <a:t>= 262 Hz</a:t>
            </a:r>
          </a:p>
          <a:p>
            <a:pPr marL="1371600" lvl="2" indent="-457200" eaLnBrk="1" hangingPunct="1">
              <a:buFontTx/>
              <a:buNone/>
              <a:defRPr/>
            </a:pPr>
            <a:r>
              <a:rPr lang="en-US" altLang="en-US" i="1" dirty="0" smtClean="0"/>
              <a:t>		wavelength, </a:t>
            </a:r>
            <a:r>
              <a:rPr lang="en-US" altLang="en-US" i="1" dirty="0" smtClean="0">
                <a:sym typeface="Symbol" charset="2"/>
              </a:rPr>
              <a:t>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= 1.30 m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altLang="en-US" b="1" dirty="0" smtClean="0"/>
              <a:t>	</a:t>
            </a:r>
            <a:r>
              <a:rPr lang="en-US" altLang="en-US" dirty="0" smtClean="0"/>
              <a:t>Unknown: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wave speed, v </a:t>
            </a:r>
            <a:r>
              <a:rPr lang="en-US" altLang="en-US" dirty="0" smtClean="0"/>
              <a:t>= ? m/s</a:t>
            </a:r>
          </a:p>
          <a:p>
            <a:pPr marL="457200" indent="-457200" eaLnBrk="1" hangingPunct="1">
              <a:buFontTx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5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3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574964"/>
            <a:ext cx="7975600" cy="4419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1" hangingPunct="1">
              <a:buFontTx/>
              <a:buAutoNum type="arabicPeriod" startAt="2"/>
              <a:defRPr/>
            </a:pPr>
            <a:r>
              <a:rPr lang="en-US" altLang="en-US" b="1" dirty="0" smtClean="0"/>
              <a:t>Write the equation for wave speed.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v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charset="2"/>
              </a:rPr>
              <a:t>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charset="2"/>
              </a:rPr>
              <a:t></a:t>
            </a:r>
            <a:endParaRPr lang="en-US" altLang="en-US" dirty="0" smtClean="0"/>
          </a:p>
          <a:p>
            <a:pPr marL="457200" indent="-457200" algn="ctr" eaLnBrk="1" hangingPunct="1">
              <a:buFont typeface="Symbol" charset="2"/>
              <a:buNone/>
              <a:defRPr/>
            </a:pPr>
            <a:endParaRPr lang="en-US" altLang="en-US" dirty="0" smtClean="0">
              <a:sym typeface="Symbol" charset="2"/>
            </a:endParaRPr>
          </a:p>
          <a:p>
            <a:pPr marL="457200" indent="-457200" eaLnBrk="1" hangingPunct="1">
              <a:buFontTx/>
              <a:buAutoNum type="arabicPeriod" startAt="3"/>
              <a:defRPr/>
            </a:pPr>
            <a:r>
              <a:rPr lang="en-US" altLang="en-US" b="1" dirty="0" smtClean="0">
                <a:sym typeface="Symbol" charset="2"/>
              </a:rPr>
              <a:t>Insert the known values into the equation, and solve.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altLang="en-US" i="1" dirty="0" smtClean="0">
                <a:sym typeface="Symbol" charset="2"/>
              </a:rPr>
              <a:t>		v </a:t>
            </a:r>
            <a:r>
              <a:rPr lang="en-US" altLang="en-US" dirty="0" smtClean="0">
                <a:sym typeface="Symbol" charset="2"/>
              </a:rPr>
              <a:t>= 262 Hz  1.30 m</a:t>
            </a:r>
          </a:p>
          <a:p>
            <a:pPr marL="457200" indent="-457200" eaLnBrk="1" hangingPunct="1">
              <a:buFontTx/>
              <a:buNone/>
              <a:defRPr/>
            </a:pPr>
            <a:endParaRPr lang="en-US" altLang="en-US" sz="2000" dirty="0" smtClean="0">
              <a:sym typeface="Symbol" charset="2"/>
            </a:endParaRPr>
          </a:p>
          <a:p>
            <a:pPr marL="457200" indent="-457200" eaLnBrk="1" hangingPunct="1">
              <a:buFontTx/>
              <a:buNone/>
              <a:defRPr/>
            </a:pPr>
            <a:r>
              <a:rPr lang="en-US" altLang="en-US" dirty="0" smtClean="0">
                <a:sym typeface="Symbol" charset="2"/>
              </a:rPr>
              <a:t>		</a:t>
            </a:r>
            <a:r>
              <a:rPr lang="en-US" altLang="en-US" i="1" dirty="0" smtClean="0">
                <a:sym typeface="Symbol" charset="2"/>
              </a:rPr>
              <a:t>v</a:t>
            </a:r>
            <a:r>
              <a:rPr lang="en-US" altLang="en-US" dirty="0" smtClean="0">
                <a:sym typeface="Symbol" charset="2"/>
              </a:rPr>
              <a:t> = 341 m/s</a:t>
            </a:r>
          </a:p>
          <a:p>
            <a:pPr marL="457200" indent="-457200" eaLnBrk="1" hangingPunct="1">
              <a:buFontTx/>
              <a:buNone/>
              <a:defRPr/>
            </a:pPr>
            <a:endParaRPr lang="en-US" altLang="en-US" i="1" dirty="0" smtClean="0">
              <a:sym typeface="Symbol" charset="2"/>
            </a:endParaRPr>
          </a:p>
          <a:p>
            <a:pPr marL="457200" indent="-457200" algn="ctr" eaLnBrk="1" hangingPunct="1">
              <a:buFontTx/>
              <a:buNone/>
              <a:defRPr/>
            </a:pPr>
            <a:endParaRPr lang="en-US" altLang="en-US" dirty="0" smtClean="0">
              <a:sym typeface="Symbol" charset="2"/>
            </a:endParaRPr>
          </a:p>
        </p:txBody>
      </p:sp>
      <p:sp>
        <p:nvSpPr>
          <p:cNvPr id="1171466" name="Rectangle 10"/>
          <p:cNvSpPr>
            <a:spLocks noChangeArrowheads="1"/>
          </p:cNvSpPr>
          <p:nvPr/>
        </p:nvSpPr>
        <p:spPr bwMode="auto">
          <a:xfrm>
            <a:off x="1447800" y="4419600"/>
            <a:ext cx="2362200" cy="5334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6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1460" grpId="0" build="p"/>
      <p:bldP spid="11714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b="1" dirty="0" smtClean="0"/>
              <a:t>Waves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50292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 smtClean="0"/>
              <a:t>Wave: a disturbance that transfers energy through matter or space.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sz="2800" b="1" dirty="0" smtClean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en-US" sz="2800" b="1" dirty="0" smtClean="0"/>
              <a:t>particles of matter don’t move along with wave.</a:t>
            </a:r>
          </a:p>
          <a:p>
            <a:pPr lvl="2" eaLnBrk="1" hangingPunct="1">
              <a:lnSpc>
                <a:spcPct val="90000"/>
              </a:lnSpc>
              <a:buFontTx/>
              <a:buChar char="-"/>
            </a:pPr>
            <a:endParaRPr lang="en-US" altLang="en-US" sz="2800" b="1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 smtClean="0"/>
              <a:t>Medium: substance or region through which a wave is transmitted.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 smtClean="0"/>
              <a:t>	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800" b="1" dirty="0" smtClean="0"/>
              <a:t>Exception to rule: light can be transmitted through a vacuum.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221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7772400" cy="5029200"/>
          </a:xfrm>
        </p:spPr>
        <p:txBody>
          <a:bodyPr/>
          <a:lstStyle/>
          <a:p>
            <a:pPr algn="just"/>
            <a:r>
              <a:rPr lang="en-US" altLang="en-US" b="1" dirty="0" smtClean="0"/>
              <a:t>Mechanical</a:t>
            </a:r>
            <a:r>
              <a:rPr lang="en-US" altLang="en-US" dirty="0" smtClean="0"/>
              <a:t>: A mechanical or material wave is a wave that needs a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medium to travel</a:t>
            </a:r>
          </a:p>
          <a:p>
            <a:pPr marL="0" indent="0" algn="just">
              <a:buNone/>
            </a:pPr>
            <a:endParaRPr lang="en-US" altLang="en-US" dirty="0" smtClean="0"/>
          </a:p>
          <a:p>
            <a:pPr algn="just"/>
            <a:r>
              <a:rPr lang="en-US" altLang="en-US" b="1" dirty="0" smtClean="0"/>
              <a:t>Electromagnetic</a:t>
            </a:r>
            <a:r>
              <a:rPr lang="en-US" altLang="en-US" dirty="0" smtClean="0"/>
              <a:t>: a wave propagated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through space </a:t>
            </a:r>
            <a:r>
              <a:rPr lang="en-US" altLang="en-US" dirty="0" smtClean="0"/>
              <a:t>or matter by oscillating electric and magnetic fields: in a vacuum it travels at </a:t>
            </a:r>
            <a:r>
              <a:rPr lang="en-US" altLang="en-US" b="1" u="sng" dirty="0" smtClean="0">
                <a:solidFill>
                  <a:srgbClr val="FF0000"/>
                </a:solidFill>
              </a:rPr>
              <a:t>the speed of light</a:t>
            </a:r>
          </a:p>
          <a:p>
            <a:endParaRPr lang="en-US" altLang="en-US" dirty="0" smtClean="0"/>
          </a:p>
        </p:txBody>
      </p:sp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609600" y="228600"/>
            <a:ext cx="7696200" cy="7699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 smtClean="0">
                <a:solidFill>
                  <a:srgbClr val="000000"/>
                </a:solidFill>
              </a:rPr>
              <a:t>Types of Waves</a:t>
            </a:r>
          </a:p>
        </p:txBody>
      </p:sp>
    </p:spTree>
    <p:extLst>
      <p:ext uri="{BB962C8B-B14F-4D97-AF65-F5344CB8AC3E}">
        <p14:creationId xmlns:p14="http://schemas.microsoft.com/office/powerpoint/2010/main" val="9646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609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Vibrations and Waves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Arial Unicode MS" pitchFamily="34" charset="-128"/>
              <a:buChar char="〉"/>
            </a:pPr>
            <a:r>
              <a:rPr lang="en-US" altLang="en-US" sz="3600" dirty="0" smtClean="0"/>
              <a:t>How are waves generated?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Arial Unicode MS" pitchFamily="34" charset="-128"/>
              <a:buChar char="〉"/>
            </a:pPr>
            <a:endParaRPr lang="en-US" altLang="en-US" sz="1400" dirty="0" smtClean="0"/>
          </a:p>
          <a:p>
            <a:pPr lvl="1" eaLnBrk="1" hangingPunct="1">
              <a:lnSpc>
                <a:spcPct val="90000"/>
              </a:lnSpc>
              <a:buClr>
                <a:schemeClr val="bg1"/>
              </a:buClr>
              <a:buFont typeface="Arial Unicode MS" pitchFamily="34" charset="-128"/>
              <a:buChar char="〉"/>
            </a:pPr>
            <a:r>
              <a:rPr lang="en-US" altLang="en-US" sz="3200" dirty="0" smtClean="0">
                <a:solidFill>
                  <a:srgbClr val="FF0000"/>
                </a:solidFill>
              </a:rPr>
              <a:t>Most waves are caused by vibrating objects.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Arial Unicode MS" pitchFamily="34" charset="-128"/>
              <a:buChar char="〉"/>
            </a:pPr>
            <a:endParaRPr lang="en-US" altLang="en-US" sz="1400" dirty="0" smtClean="0">
              <a:solidFill>
                <a:srgbClr val="FFCC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sound waves produced by a singer are caused by vibrating vocal cords.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Electromagnetic waves may be caused by vibrating charged particles.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9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For mechanical waves, the particles in the medium through which the wave passes vibrate, too.</a:t>
            </a:r>
          </a:p>
        </p:txBody>
      </p:sp>
    </p:spTree>
    <p:extLst>
      <p:ext uri="{BB962C8B-B14F-4D97-AF65-F5344CB8AC3E}">
        <p14:creationId xmlns:p14="http://schemas.microsoft.com/office/powerpoint/2010/main" val="2106654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0273" y="838200"/>
            <a:ext cx="82296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</a:pPr>
            <a:r>
              <a:rPr lang="en-US" altLang="en-US" sz="3200" dirty="0" smtClean="0"/>
              <a:t>Transverse waves have perpendicular motion.</a:t>
            </a:r>
            <a:endParaRPr lang="en-US" altLang="en-US" sz="3200" b="1" dirty="0" smtClean="0">
              <a:solidFill>
                <a:srgbClr val="FFCC00"/>
              </a:solidFill>
            </a:endParaRPr>
          </a:p>
          <a:p>
            <a:pPr lvl="1" eaLnBrk="1" hangingPunct="1">
              <a:buClr>
                <a:schemeClr val="bg1"/>
              </a:buClr>
            </a:pPr>
            <a:r>
              <a:rPr lang="en-US" altLang="en-US" sz="2800" b="1" dirty="0" smtClean="0">
                <a:solidFill>
                  <a:srgbClr val="002060"/>
                </a:solidFill>
              </a:rPr>
              <a:t>transverse wave</a:t>
            </a:r>
            <a:r>
              <a:rPr lang="en-US" altLang="en-US" sz="2800" dirty="0" smtClean="0">
                <a:solidFill>
                  <a:srgbClr val="002060"/>
                </a:solidFill>
              </a:rPr>
              <a:t>: </a:t>
            </a:r>
            <a:r>
              <a:rPr lang="en-US" altLang="en-US" sz="2800" dirty="0" smtClean="0"/>
              <a:t>a wave in which the particles of the medium move perpendicularly to the direction the wave is traveling</a:t>
            </a:r>
          </a:p>
          <a:p>
            <a:pPr eaLnBrk="1" hangingPunct="1">
              <a:buClr>
                <a:schemeClr val="bg1"/>
              </a:buClr>
            </a:pPr>
            <a:endParaRPr lang="en-US" altLang="en-US" sz="3200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38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2600" y="6276"/>
            <a:ext cx="502455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en-US" sz="4000" dirty="0"/>
              <a:t>Transverse waves </a:t>
            </a:r>
            <a:endParaRPr lang="en-US" sz="4000" dirty="0"/>
          </a:p>
        </p:txBody>
      </p:sp>
      <p:pic>
        <p:nvPicPr>
          <p:cNvPr id="5" name="Picture 10" descr="transverse wav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419893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tr wave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14" y="5181600"/>
            <a:ext cx="30480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trwave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0" y="5623070"/>
            <a:ext cx="3048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633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508000" y="1219200"/>
            <a:ext cx="8183562" cy="4187825"/>
          </a:xfrm>
        </p:spPr>
        <p:txBody>
          <a:bodyPr/>
          <a:lstStyle/>
          <a:p>
            <a:pPr eaLnBrk="1" hangingPunct="1">
              <a:buClr>
                <a:schemeClr val="bg1"/>
              </a:buClr>
            </a:pPr>
            <a:r>
              <a:rPr lang="en-US" altLang="en-US" sz="3200" dirty="0" smtClean="0"/>
              <a:t>Longitudinal waves have parallel motion.</a:t>
            </a:r>
          </a:p>
          <a:p>
            <a:pPr lvl="1" eaLnBrk="1" hangingPunct="1">
              <a:buClr>
                <a:schemeClr val="bg1"/>
              </a:buClr>
            </a:pPr>
            <a:r>
              <a:rPr lang="en-US" altLang="en-US" sz="2800" b="1" dirty="0" smtClean="0">
                <a:solidFill>
                  <a:srgbClr val="002060"/>
                </a:solidFill>
              </a:rPr>
              <a:t>longitudinal wave</a:t>
            </a:r>
            <a:r>
              <a:rPr lang="en-US" altLang="en-US" sz="2800" dirty="0" smtClean="0">
                <a:solidFill>
                  <a:srgbClr val="002060"/>
                </a:solidFill>
              </a:rPr>
              <a:t>: </a:t>
            </a:r>
            <a:r>
              <a:rPr lang="en-US" altLang="en-US" sz="2800" dirty="0" smtClean="0"/>
              <a:t>a wave in which the particles of the medium vibrate parallel to the direction of wave motion</a:t>
            </a:r>
          </a:p>
          <a:p>
            <a:pPr eaLnBrk="1" hangingPunct="1"/>
            <a:endParaRPr lang="en-US" altLang="en-US" dirty="0" smtClean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1" y="3810000"/>
            <a:ext cx="858996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085109" y="152400"/>
            <a:ext cx="4791696" cy="7694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en-US" sz="4400" dirty="0"/>
              <a:t>Longitudinal waves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9951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41052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Waves have crests and troughs or compressions and rarefactions.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04800" y="1600200"/>
            <a:ext cx="4648200" cy="487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crest:</a:t>
            </a: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highest point of a wave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trough</a:t>
            </a:r>
            <a:r>
              <a:rPr lang="en-US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lowest point of a wave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compressions:</a:t>
            </a:r>
            <a:r>
              <a:rPr lang="en-US" alt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crowded areas of a longitudinal wave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rarefactions:</a:t>
            </a:r>
            <a:r>
              <a:rPr lang="en-US" alt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stretched-out areas of a longitudinal wave</a:t>
            </a:r>
            <a:endParaRPr lang="en-US" altLang="en-US" sz="32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1749" name="Picture 5" descr="512_sp08se_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0"/>
            <a:ext cx="43434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210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001000" cy="609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Surface Waves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83563" cy="4187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Arial Unicode MS" pitchFamily="34" charset="-128"/>
              <a:buNone/>
            </a:pPr>
            <a:r>
              <a:rPr lang="en-US" altLang="en-US" sz="3600" dirty="0" smtClean="0">
                <a:solidFill>
                  <a:srgbClr val="002060"/>
                </a:solidFill>
              </a:rPr>
              <a:t>The particles in a surface wave move both perpendicularly and parallel to the direction in which the wave travels.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Arial Unicode MS" pitchFamily="34" charset="-128"/>
              <a:buNone/>
            </a:pPr>
            <a:endParaRPr lang="en-US" altLang="en-US" sz="3600" dirty="0" smtClean="0">
              <a:solidFill>
                <a:srgbClr val="002060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bg1"/>
              </a:buClr>
            </a:pPr>
            <a:r>
              <a:rPr lang="en-US" altLang="en-US" sz="3600" b="1" i="1" dirty="0" smtClean="0">
                <a:solidFill>
                  <a:srgbClr val="002060"/>
                </a:solidFill>
              </a:rPr>
              <a:t>surface waves:</a:t>
            </a:r>
            <a:r>
              <a:rPr lang="en-US" altLang="en-US" sz="3600" b="1" dirty="0" smtClean="0">
                <a:solidFill>
                  <a:srgbClr val="002060"/>
                </a:solidFill>
              </a:rPr>
              <a:t> </a:t>
            </a:r>
            <a:r>
              <a:rPr lang="en-US" altLang="en-US" sz="2800" dirty="0" smtClean="0">
                <a:solidFill>
                  <a:srgbClr val="002060"/>
                </a:solidFill>
              </a:rPr>
              <a:t>waves that occur at the boundary between two different mediums, such as water and air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Arial Unicode MS" pitchFamily="34" charset="-128"/>
              <a:buChar char="〉"/>
            </a:pPr>
            <a:endParaRPr lang="en-US" altLang="en-US" sz="3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48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725</Words>
  <Application>Microsoft Office PowerPoint</Application>
  <PresentationFormat>On-screen Show (4:3)</PresentationFormat>
  <Paragraphs>130</Paragraphs>
  <Slides>22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Aspect</vt:lpstr>
      <vt:lpstr>Default Design</vt:lpstr>
      <vt:lpstr>1_Default Design</vt:lpstr>
      <vt:lpstr>Equation</vt:lpstr>
      <vt:lpstr>Wave Motion</vt:lpstr>
      <vt:lpstr>Waves are everywhere in nature </vt:lpstr>
      <vt:lpstr>Waves</vt:lpstr>
      <vt:lpstr>PowerPoint Presentation</vt:lpstr>
      <vt:lpstr>Vibrations and Waves</vt:lpstr>
      <vt:lpstr>PowerPoint Presentation</vt:lpstr>
      <vt:lpstr>PowerPoint Presentation</vt:lpstr>
      <vt:lpstr>PowerPoint Presentation</vt:lpstr>
      <vt:lpstr>Surface Waves</vt:lpstr>
      <vt:lpstr>Wave Properties</vt:lpstr>
      <vt:lpstr>Amplitude</vt:lpstr>
      <vt:lpstr>Wavelength</vt:lpstr>
      <vt:lpstr>PowerPoint Presentation</vt:lpstr>
      <vt:lpstr>PowerPoint Presentation</vt:lpstr>
      <vt:lpstr>PowerPoint Presentation</vt:lpstr>
      <vt:lpstr>PowerPoint Presentation</vt:lpstr>
      <vt:lpstr>Wave Speed</vt:lpstr>
      <vt:lpstr>Wave Speed</vt:lpstr>
      <vt:lpstr>PowerPoint Presentation</vt:lpstr>
      <vt:lpstr>Math Skills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 Motion</dc:title>
  <dc:creator>user</dc:creator>
  <cp:lastModifiedBy>user</cp:lastModifiedBy>
  <cp:revision>15</cp:revision>
  <dcterms:created xsi:type="dcterms:W3CDTF">2006-08-16T00:00:00Z</dcterms:created>
  <dcterms:modified xsi:type="dcterms:W3CDTF">2025-03-18T05:35:22Z</dcterms:modified>
</cp:coreProperties>
</file>