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84" r:id="rId5"/>
    <p:sldId id="285" r:id="rId6"/>
    <p:sldId id="278" r:id="rId7"/>
    <p:sldId id="279" r:id="rId8"/>
    <p:sldId id="282" r:id="rId9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B3C"/>
    <a:srgbClr val="E7E6E6"/>
    <a:srgbClr val="C28D6D"/>
    <a:srgbClr val="A3573E"/>
    <a:srgbClr val="D8BEB2"/>
    <a:srgbClr val="753F2D"/>
    <a:srgbClr val="5E3324"/>
    <a:srgbClr val="8A4C34"/>
    <a:srgbClr val="815550"/>
    <a:srgbClr val="D298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33F7E-3633-4FA3-974D-CA21FB24834F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82836-E43C-41FF-A11B-3D8AB6E6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12/24/2023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Presentation title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58C0D-1BC3-EDF9-F264-641F5A16C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102635"/>
            <a:ext cx="10515600" cy="1224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dirty="0">
                <a:ea typeface="+mj-lt"/>
                <a:cs typeface="+mj-lt"/>
              </a:rPr>
              <a:t>Scholar Information Management System</a:t>
            </a:r>
            <a:endParaRPr lang="en-US" sz="3200" dirty="0">
              <a:cs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198382-24DB-1860-286A-D74DFDD393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07559" y="3342503"/>
            <a:ext cx="2016871" cy="459647"/>
          </a:xfrm>
          <a:solidFill>
            <a:srgbClr val="C28D6D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Arial"/>
              </a:rPr>
              <a:t>Group - 02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799E40-79FB-A6EC-3882-D5A04AE354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69085" y="3792866"/>
            <a:ext cx="4353286" cy="1270859"/>
          </a:xfrm>
          <a:ln w="12700">
            <a:solidFill>
              <a:srgbClr val="C28D6D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dirty="0" err="1">
                <a:ea typeface="+mn-lt"/>
                <a:cs typeface="+mn-lt"/>
              </a:rPr>
              <a:t>Junnun</a:t>
            </a:r>
            <a:r>
              <a:rPr lang="en-US" dirty="0">
                <a:ea typeface="+mn-lt"/>
                <a:cs typeface="+mn-lt"/>
              </a:rPr>
              <a:t> Mohamed Karim (2022-1-60-108)</a:t>
            </a:r>
            <a:endParaRPr lang="en-US" dirty="0"/>
          </a:p>
          <a:p>
            <a:pPr marL="283210" indent="-283210"/>
            <a:r>
              <a:rPr lang="en-US" dirty="0">
                <a:ea typeface="+mn-lt"/>
                <a:cs typeface="+mn-lt"/>
              </a:rPr>
              <a:t>Md. Yousuf </a:t>
            </a:r>
            <a:r>
              <a:rPr lang="en-US" dirty="0" err="1">
                <a:ea typeface="+mn-lt"/>
                <a:cs typeface="+mn-lt"/>
              </a:rPr>
              <a:t>Hozaifa</a:t>
            </a:r>
            <a:r>
              <a:rPr lang="en-US" dirty="0">
                <a:ea typeface="+mn-lt"/>
                <a:cs typeface="+mn-lt"/>
              </a:rPr>
              <a:t> (2022-1-60-162) </a:t>
            </a:r>
            <a:endParaRPr lang="en-US" dirty="0">
              <a:cs typeface="Arial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D1ED293-C102-54BB-B342-D51BA5A919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29106" y="3846527"/>
            <a:ext cx="2103979" cy="104953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cs typeface="Arial"/>
              </a:rPr>
              <a:t>Course: CSE302</a:t>
            </a:r>
          </a:p>
          <a:p>
            <a:pPr marL="0" indent="0">
              <a:buNone/>
            </a:pPr>
            <a:r>
              <a:rPr lang="en-US" dirty="0">
                <a:cs typeface="Arial"/>
              </a:rPr>
              <a:t>Section: 05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82B0AD5-FF7E-5284-9A0B-F54C8F413DAB}"/>
              </a:ext>
            </a:extLst>
          </p:cNvPr>
          <p:cNvCxnSpPr/>
          <p:nvPr/>
        </p:nvCxnSpPr>
        <p:spPr>
          <a:xfrm flipV="1">
            <a:off x="1378040" y="4830651"/>
            <a:ext cx="1612004" cy="8584"/>
          </a:xfrm>
          <a:prstGeom prst="straightConnector1">
            <a:avLst/>
          </a:prstGeom>
          <a:ln w="57150">
            <a:solidFill>
              <a:srgbClr val="C28D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1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3909266" cy="168274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>
                <a:ea typeface="+mj-lt"/>
                <a:cs typeface="+mj-lt"/>
              </a:rPr>
              <a:t>Project Objective </a:t>
            </a:r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7BD9E92F-AB14-C95B-FE50-405389036752}"/>
              </a:ext>
            </a:extLst>
          </p:cNvPr>
          <p:cNvSpPr txBox="1">
            <a:spLocks/>
          </p:cNvSpPr>
          <p:nvPr/>
        </p:nvSpPr>
        <p:spPr>
          <a:xfrm>
            <a:off x="4886605" y="863161"/>
            <a:ext cx="6317350" cy="12550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/>
            <a:r>
              <a:rPr lang="en-US" sz="2000" b="1" i="0" dirty="0">
                <a:effectLst/>
                <a:latin typeface="Söhne"/>
              </a:rPr>
              <a:t>User Registration and Authentication</a:t>
            </a:r>
            <a:r>
              <a:rPr lang="en-US" sz="2000" b="1" dirty="0"/>
              <a:t>:</a:t>
            </a:r>
            <a:endParaRPr lang="en-US" sz="2000" dirty="0">
              <a:cs typeface="Arial"/>
            </a:endParaRPr>
          </a:p>
          <a:p>
            <a:pPr marL="457200" lvl="1" indent="0">
              <a:buNone/>
            </a:pPr>
            <a:r>
              <a:rPr lang="en-US" sz="1600" dirty="0"/>
              <a:t>1. Allow scholars and administrators to register accounts.</a:t>
            </a:r>
          </a:p>
          <a:p>
            <a:pPr marL="457200" lvl="1" indent="0">
              <a:buNone/>
            </a:pPr>
            <a:r>
              <a:rPr lang="en-US" sz="1600" dirty="0"/>
              <a:t>2. Implement a secure login system to authenticate users.</a:t>
            </a:r>
            <a:br>
              <a:rPr lang="en-US" dirty="0"/>
            </a:br>
            <a:br>
              <a:rPr lang="en-US" dirty="0"/>
            </a:br>
            <a:endParaRPr lang="en-US" dirty="0">
              <a:cs typeface="Arial"/>
            </a:endParaRPr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65A7D9C2-B1F6-423A-1051-5FFF75EDA3D5}"/>
              </a:ext>
            </a:extLst>
          </p:cNvPr>
          <p:cNvSpPr txBox="1">
            <a:spLocks/>
          </p:cNvSpPr>
          <p:nvPr/>
        </p:nvSpPr>
        <p:spPr>
          <a:xfrm>
            <a:off x="4886605" y="2118167"/>
            <a:ext cx="6317350" cy="15394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ea typeface="+mn-lt"/>
                <a:cs typeface="+mn-lt"/>
              </a:rPr>
              <a:t>User Profile Management:</a:t>
            </a: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       </a:t>
            </a:r>
            <a:r>
              <a:rPr lang="en-US" sz="1600" dirty="0">
                <a:ea typeface="+mn-lt"/>
                <a:cs typeface="+mn-lt"/>
              </a:rPr>
              <a:t>1. Provide scholars with the ability to create and update 	their 	profiles.</a:t>
            </a: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       2. Store essential information about scholars, such as 	their 	names, contact details, nationality, and university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873C05A5-5539-1853-F0B7-5F373C4F44DC}"/>
              </a:ext>
            </a:extLst>
          </p:cNvPr>
          <p:cNvSpPr txBox="1">
            <a:spLocks/>
          </p:cNvSpPr>
          <p:nvPr/>
        </p:nvSpPr>
        <p:spPr>
          <a:xfrm>
            <a:off x="4886605" y="3657601"/>
            <a:ext cx="6317350" cy="15394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/>
            <a:r>
              <a:rPr lang="en-US" sz="2000" b="1" dirty="0">
                <a:ea typeface="+mn-lt"/>
                <a:cs typeface="+mn-lt"/>
              </a:rPr>
              <a:t>Database Management: </a:t>
            </a:r>
          </a:p>
          <a:p>
            <a:pPr marL="0" lvl="1" indent="0">
              <a:buNone/>
            </a:pPr>
            <a:r>
              <a:rPr lang="en-US" sz="1600" dirty="0">
                <a:ea typeface="+mn-lt"/>
                <a:cs typeface="+mn-lt"/>
              </a:rPr>
              <a:t>     1.Design and implement a database schema that efficiently            	stores and retrieves scholar, research paper, and subject 	information.</a:t>
            </a:r>
          </a:p>
          <a:p>
            <a:pPr marL="0" lvl="1" indent="0">
              <a:buNone/>
            </a:pPr>
            <a:r>
              <a:rPr lang="en-US" sz="1600" dirty="0">
                <a:ea typeface="+mn-lt"/>
                <a:cs typeface="+mn-lt"/>
              </a:rPr>
              <a:t>     2.Establish relationships between tables to maintain data 	integrity.</a:t>
            </a:r>
            <a:endParaRPr lang="en-US" sz="1600" dirty="0">
              <a:cs typeface="Arial"/>
            </a:endParaRP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C383BDAF-DD0E-7C50-4D45-E620E3B9799A}"/>
              </a:ext>
            </a:extLst>
          </p:cNvPr>
          <p:cNvSpPr txBox="1">
            <a:spLocks/>
          </p:cNvSpPr>
          <p:nvPr/>
        </p:nvSpPr>
        <p:spPr>
          <a:xfrm>
            <a:off x="4886605" y="5335928"/>
            <a:ext cx="6317350" cy="13079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/>
            <a:r>
              <a:rPr lang="en-US" sz="2000" b="1" dirty="0">
                <a:ea typeface="+mn-lt"/>
                <a:cs typeface="+mn-lt"/>
              </a:rPr>
              <a:t>User-Friendly Interface:</a:t>
            </a:r>
          </a:p>
          <a:p>
            <a:pPr marL="0" lvl="1" indent="0">
              <a:buNone/>
            </a:pPr>
            <a:r>
              <a:rPr lang="en-US" sz="1600" dirty="0">
                <a:ea typeface="+mn-lt"/>
                <a:cs typeface="+mn-lt"/>
              </a:rPr>
              <a:t>     1.Develop a user-friendly interface for scholars and 	administrators to interact with the system.</a:t>
            </a:r>
          </a:p>
          <a:p>
            <a:pPr marL="0" lvl="1" indent="0">
              <a:buNone/>
            </a:pPr>
            <a:r>
              <a:rPr lang="en-US" sz="1600" dirty="0">
                <a:ea typeface="+mn-lt"/>
                <a:cs typeface="+mn-lt"/>
              </a:rPr>
              <a:t>     2. Ensure that the system is intuitive and easy to navigate.</a:t>
            </a:r>
            <a:endParaRPr lang="en-US" sz="1600" b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572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566" y="2847304"/>
            <a:ext cx="3691138" cy="1682749"/>
          </a:xfrm>
        </p:spPr>
        <p:txBody>
          <a:bodyPr/>
          <a:lstStyle/>
          <a:p>
            <a:r>
              <a:rPr lang="en-US" sz="4600"/>
              <a:t>Program Flow</a:t>
            </a:r>
            <a:endParaRPr lang="en-US" sz="4600">
              <a:cs typeface="Arial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66A1BD-2500-AB18-9DCA-0585F33C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707651-8C3B-D1E8-E8F7-FE8A5932E404}"/>
              </a:ext>
            </a:extLst>
          </p:cNvPr>
          <p:cNvSpPr txBox="1"/>
          <p:nvPr/>
        </p:nvSpPr>
        <p:spPr>
          <a:xfrm>
            <a:off x="791348" y="438912"/>
            <a:ext cx="4561558" cy="60578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rgbClr val="333B3C"/>
                </a:solidFill>
                <a:ea typeface="+mn-lt"/>
                <a:cs typeface="+mn-lt"/>
              </a:rPr>
              <a:t>1. Login Function 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rgbClr val="333B3C"/>
                </a:solidFill>
                <a:ea typeface="+mn-lt"/>
                <a:cs typeface="+mn-lt"/>
              </a:rPr>
              <a:t>2. Logout Function 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rgbClr val="333B3C"/>
                </a:solidFill>
                <a:ea typeface="+mn-lt"/>
                <a:cs typeface="+mn-lt"/>
              </a:rPr>
              <a:t>3. Registration Function 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rgbClr val="333B3C"/>
                </a:solidFill>
                <a:ea typeface="+mn-lt"/>
                <a:cs typeface="+mn-lt"/>
              </a:rPr>
              <a:t>4. Profile Function (profile view function):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rgbClr val="333B3C"/>
                </a:solidFill>
                <a:ea typeface="+mn-lt"/>
                <a:cs typeface="+mn-lt"/>
              </a:rPr>
              <a:t>5. Edit Profile Helper Function 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rgbClr val="333B3C"/>
                </a:solidFill>
                <a:ea typeface="+mn-lt"/>
                <a:cs typeface="+mn-lt"/>
              </a:rPr>
              <a:t>6. Edit Profile Function 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rgbClr val="333B3C"/>
                </a:solidFill>
                <a:ea typeface="+mn-lt"/>
                <a:cs typeface="+mn-lt"/>
              </a:rPr>
              <a:t>7. User List Function 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rgbClr val="333B3C"/>
                </a:solidFill>
                <a:ea typeface="+mn-lt"/>
                <a:cs typeface="+mn-lt"/>
              </a:rPr>
              <a:t>8. Paper List Function 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rgbClr val="333B3C"/>
                </a:solidFill>
                <a:ea typeface="+mn-lt"/>
                <a:cs typeface="+mn-lt"/>
              </a:rPr>
              <a:t>9. Add Paper Function 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rgbClr val="333B3C"/>
                </a:solidFill>
                <a:ea typeface="+mn-lt"/>
                <a:cs typeface="+mn-lt"/>
              </a:rPr>
              <a:t>10. Edit Paper Helper Function 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rgbClr val="333B3C"/>
                </a:solidFill>
                <a:ea typeface="+mn-lt"/>
                <a:cs typeface="+mn-lt"/>
              </a:rPr>
              <a:t>11. Edit Paper Function 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rgbClr val="333B3C"/>
                </a:solidFill>
                <a:ea typeface="+mn-lt"/>
                <a:cs typeface="+mn-lt"/>
              </a:rPr>
              <a:t>12. Delete Paper Function 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rgbClr val="333B3C"/>
                </a:solidFill>
                <a:ea typeface="+mn-lt"/>
                <a:cs typeface="+mn-lt"/>
              </a:rPr>
              <a:t>13. Delete User Function 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rgbClr val="333B3C"/>
                </a:solidFill>
                <a:ea typeface="+mn-lt"/>
                <a:cs typeface="+mn-lt"/>
              </a:rPr>
              <a:t>14. Add Subject Function </a:t>
            </a:r>
          </a:p>
        </p:txBody>
      </p:sp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81" y="1441962"/>
            <a:ext cx="3624162" cy="834890"/>
          </a:xfrm>
        </p:spPr>
        <p:txBody>
          <a:bodyPr/>
          <a:lstStyle/>
          <a:p>
            <a:r>
              <a:rPr lang="en-US" dirty="0" err="1"/>
              <a:t>FeatureS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A88B46-87C0-6031-0831-E5FA67FB3BE5}"/>
              </a:ext>
            </a:extLst>
          </p:cNvPr>
          <p:cNvSpPr txBox="1"/>
          <p:nvPr/>
        </p:nvSpPr>
        <p:spPr>
          <a:xfrm>
            <a:off x="5135421" y="968642"/>
            <a:ext cx="5976551" cy="6061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lvl="1" indent="-285750">
              <a:buFont typeface="Arial"/>
              <a:buChar char="•"/>
            </a:pPr>
            <a:r>
              <a:rPr lang="en-US" sz="1600" b="1" dirty="0">
                <a:solidFill>
                  <a:schemeClr val="bg1"/>
                </a:solidFill>
                <a:cs typeface="Arial"/>
              </a:rPr>
              <a:t>Core Functionalities:</a:t>
            </a:r>
            <a:endParaRPr lang="en-US" sz="1600" dirty="0">
              <a:solidFill>
                <a:schemeClr val="bg1"/>
              </a:solidFill>
              <a:cs typeface="Arial"/>
            </a:endParaRPr>
          </a:p>
          <a:p>
            <a:pPr marL="857250" lvl="1" indent="-285750">
              <a:lnSpc>
                <a:spcPct val="9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US" sz="1400" b="1" i="1" dirty="0">
                <a:solidFill>
                  <a:schemeClr val="bg1"/>
                </a:solidFill>
                <a:cs typeface="Arial"/>
              </a:rPr>
              <a:t>Register User </a:t>
            </a:r>
            <a:r>
              <a:rPr lang="en-US" sz="1400" dirty="0">
                <a:solidFill>
                  <a:schemeClr val="bg1"/>
                </a:solidFill>
                <a:cs typeface="Arial"/>
              </a:rPr>
              <a:t>: Register new Users.</a:t>
            </a:r>
          </a:p>
          <a:p>
            <a:pPr marL="857250" lvl="1" indent="-285750">
              <a:lnSpc>
                <a:spcPct val="9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US" sz="1400" b="1" i="1" dirty="0">
                <a:solidFill>
                  <a:schemeClr val="bg1"/>
                </a:solidFill>
                <a:cs typeface="Arial"/>
              </a:rPr>
              <a:t>Login</a:t>
            </a:r>
            <a:r>
              <a:rPr lang="en-US" sz="1400" dirty="0">
                <a:solidFill>
                  <a:schemeClr val="bg1"/>
                </a:solidFill>
                <a:cs typeface="Arial"/>
              </a:rPr>
              <a:t>: Easily login as a User or as an Admin.</a:t>
            </a:r>
          </a:p>
          <a:p>
            <a:pPr marL="1314450" lvl="2" indent="-285750">
              <a:lnSpc>
                <a:spcPct val="9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US" sz="1400" b="1" dirty="0">
                <a:solidFill>
                  <a:schemeClr val="bg1"/>
                </a:solidFill>
                <a:cs typeface="Arial"/>
              </a:rPr>
              <a:t>Login as User</a:t>
            </a:r>
            <a:r>
              <a:rPr lang="en-US" sz="1400" dirty="0">
                <a:solidFill>
                  <a:schemeClr val="bg1"/>
                </a:solidFill>
                <a:cs typeface="Arial"/>
              </a:rPr>
              <a:t>:</a:t>
            </a:r>
          </a:p>
          <a:p>
            <a:pPr marL="1771650" lvl="3" indent="-285750">
              <a:lnSpc>
                <a:spcPct val="9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US" sz="1400" dirty="0">
                <a:solidFill>
                  <a:schemeClr val="bg1"/>
                </a:solidFill>
                <a:cs typeface="Arial"/>
              </a:rPr>
              <a:t>Show personal information</a:t>
            </a:r>
          </a:p>
          <a:p>
            <a:pPr marL="1771650" lvl="3" indent="-285750">
              <a:lnSpc>
                <a:spcPct val="9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US" sz="1400" dirty="0">
                <a:solidFill>
                  <a:schemeClr val="bg1"/>
                </a:solidFill>
                <a:cs typeface="Arial"/>
              </a:rPr>
              <a:t>Let User modify their personal information</a:t>
            </a:r>
          </a:p>
          <a:p>
            <a:pPr marL="1771650" lvl="3" indent="-285750">
              <a:lnSpc>
                <a:spcPct val="9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US" sz="1400" dirty="0">
                <a:solidFill>
                  <a:schemeClr val="bg1"/>
                </a:solidFill>
                <a:cs typeface="Arial"/>
              </a:rPr>
              <a:t>Show User’s research paper</a:t>
            </a:r>
          </a:p>
          <a:p>
            <a:pPr marL="2228850" lvl="4" indent="-285750">
              <a:lnSpc>
                <a:spcPct val="9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US" sz="1400" dirty="0">
                <a:solidFill>
                  <a:schemeClr val="bg1"/>
                </a:solidFill>
                <a:cs typeface="Arial"/>
              </a:rPr>
              <a:t>Add paper</a:t>
            </a:r>
          </a:p>
          <a:p>
            <a:pPr marL="2228850" lvl="4" indent="-285750">
              <a:lnSpc>
                <a:spcPct val="9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US" sz="1400" dirty="0">
                <a:solidFill>
                  <a:schemeClr val="bg1"/>
                </a:solidFill>
                <a:cs typeface="Arial"/>
              </a:rPr>
              <a:t>Update Paper</a:t>
            </a:r>
          </a:p>
          <a:p>
            <a:pPr marL="2228850" lvl="4" indent="-285750">
              <a:lnSpc>
                <a:spcPct val="9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US" sz="1400" dirty="0">
                <a:solidFill>
                  <a:schemeClr val="bg1"/>
                </a:solidFill>
                <a:cs typeface="Arial"/>
              </a:rPr>
              <a:t>Delete Paper</a:t>
            </a:r>
          </a:p>
          <a:p>
            <a:pPr marL="1314450" lvl="2" indent="-285750">
              <a:lnSpc>
                <a:spcPct val="9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US" sz="1600" b="1" dirty="0">
                <a:solidFill>
                  <a:schemeClr val="bg1"/>
                </a:solidFill>
                <a:cs typeface="Arial"/>
              </a:rPr>
              <a:t>Login as Admin</a:t>
            </a:r>
            <a:r>
              <a:rPr lang="en-US" sz="1600" dirty="0">
                <a:solidFill>
                  <a:schemeClr val="bg1"/>
                </a:solidFill>
                <a:cs typeface="Arial"/>
              </a:rPr>
              <a:t>:</a:t>
            </a:r>
          </a:p>
          <a:p>
            <a:pPr marL="1771650" lvl="3" indent="-285750">
              <a:lnSpc>
                <a:spcPct val="9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US" sz="1600" dirty="0">
                <a:solidFill>
                  <a:schemeClr val="bg1"/>
                </a:solidFill>
                <a:cs typeface="Arial"/>
              </a:rPr>
              <a:t>Do operations on User</a:t>
            </a:r>
          </a:p>
          <a:p>
            <a:pPr marL="2228850" lvl="4" indent="-285750">
              <a:lnSpc>
                <a:spcPct val="9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US" sz="1600" dirty="0">
                <a:solidFill>
                  <a:schemeClr val="bg1"/>
                </a:solidFill>
                <a:cs typeface="Arial"/>
              </a:rPr>
              <a:t>Add User</a:t>
            </a:r>
          </a:p>
          <a:p>
            <a:pPr marL="2228850" lvl="4" indent="-285750">
              <a:lnSpc>
                <a:spcPct val="9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US" sz="1600" dirty="0">
                <a:solidFill>
                  <a:schemeClr val="bg1"/>
                </a:solidFill>
                <a:cs typeface="Arial"/>
              </a:rPr>
              <a:t>Update User</a:t>
            </a:r>
          </a:p>
          <a:p>
            <a:pPr marL="2228850" lvl="4" indent="-285750">
              <a:lnSpc>
                <a:spcPct val="9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US" sz="1600" dirty="0">
                <a:solidFill>
                  <a:schemeClr val="bg1"/>
                </a:solidFill>
                <a:cs typeface="Arial"/>
              </a:rPr>
              <a:t>Delete User</a:t>
            </a:r>
          </a:p>
          <a:p>
            <a:pPr marL="1771650" lvl="3" indent="-285750">
              <a:lnSpc>
                <a:spcPct val="9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US" sz="1600" dirty="0">
                <a:solidFill>
                  <a:schemeClr val="bg1"/>
                </a:solidFill>
                <a:cs typeface="Arial"/>
              </a:rPr>
              <a:t>Do operations on Paper</a:t>
            </a:r>
          </a:p>
          <a:p>
            <a:pPr marL="2228850" lvl="4" indent="-285750">
              <a:lnSpc>
                <a:spcPct val="9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US" sz="1600" dirty="0">
                <a:solidFill>
                  <a:schemeClr val="bg1"/>
                </a:solidFill>
                <a:cs typeface="Arial"/>
              </a:rPr>
              <a:t>Add Paper</a:t>
            </a:r>
          </a:p>
          <a:p>
            <a:pPr marL="2228850" lvl="4" indent="-285750">
              <a:lnSpc>
                <a:spcPct val="9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US" sz="1600" dirty="0">
                <a:solidFill>
                  <a:schemeClr val="bg1"/>
                </a:solidFill>
                <a:cs typeface="Arial"/>
              </a:rPr>
              <a:t>Update Paper</a:t>
            </a:r>
          </a:p>
          <a:p>
            <a:pPr marL="2228850" lvl="4" indent="-285750">
              <a:lnSpc>
                <a:spcPct val="9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US" sz="1600" dirty="0">
                <a:solidFill>
                  <a:schemeClr val="bg1"/>
                </a:solidFill>
                <a:cs typeface="Arial"/>
              </a:rPr>
              <a:t>Delete Paper</a:t>
            </a:r>
          </a:p>
          <a:p>
            <a:pPr marL="1771650" lvl="3" indent="-285750">
              <a:lnSpc>
                <a:spcPct val="9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US" sz="1600" dirty="0">
                <a:solidFill>
                  <a:schemeClr val="bg1"/>
                </a:solidFill>
                <a:cs typeface="Arial"/>
              </a:rPr>
              <a:t>Add Subjects</a:t>
            </a:r>
          </a:p>
          <a:p>
            <a:pPr marL="1314450" lvl="2" indent="-285750">
              <a:lnSpc>
                <a:spcPct val="90000"/>
              </a:lnSpc>
              <a:spcBef>
                <a:spcPts val="500"/>
              </a:spcBef>
              <a:buFont typeface="Arial,Sans-Serif"/>
              <a:buChar char="•"/>
            </a:pPr>
            <a:endParaRPr lang="en-US" sz="1600" dirty="0">
              <a:solidFill>
                <a:schemeClr val="bg1"/>
              </a:solidFill>
              <a:cs typeface="Arial"/>
            </a:endParaRPr>
          </a:p>
          <a:p>
            <a:pPr marL="857250" lvl="1" indent="-285750">
              <a:lnSpc>
                <a:spcPct val="90000"/>
              </a:lnSpc>
              <a:spcBef>
                <a:spcPts val="500"/>
              </a:spcBef>
              <a:buFont typeface="Arial,Sans-Serif"/>
              <a:buChar char="•"/>
            </a:pPr>
            <a:endParaRPr lang="en-US" sz="1400" b="1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635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10AA-DDBA-D5A2-A34D-69E21671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9804E48-D44D-C8A3-0944-D8913675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54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783CE7D-BFC6-4030-A335-E7F88DB66414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1F98F7-6576-47F1-AD63-56E26C339747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328</Words>
  <Application>Microsoft Office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Arial,Sans-Serif</vt:lpstr>
      <vt:lpstr>Calibri</vt:lpstr>
      <vt:lpstr>Söhne</vt:lpstr>
      <vt:lpstr>Office Theme</vt:lpstr>
      <vt:lpstr>Scholar Information Management System</vt:lpstr>
      <vt:lpstr>Project Objective </vt:lpstr>
      <vt:lpstr>Program Flow</vt:lpstr>
      <vt:lpstr>FeatureS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SHAFE</dc:creator>
  <cp:lastModifiedBy>someperson</cp:lastModifiedBy>
  <cp:revision>24</cp:revision>
  <dcterms:created xsi:type="dcterms:W3CDTF">2023-09-04T03:12:05Z</dcterms:created>
  <dcterms:modified xsi:type="dcterms:W3CDTF">2023-12-24T20:51:45Z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