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emf" ContentType="image/x-em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7" r:id="rId2"/>
  </p:sldIdLst>
  <p:sldSz cx="50399950"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15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9CE"/>
    <a:srgbClr val="50C8E8"/>
    <a:srgbClr val="001748"/>
    <a:srgbClr val="F36E25"/>
    <a:srgbClr val="083F64"/>
    <a:srgbClr val="862564"/>
    <a:srgbClr val="A5A5A5"/>
    <a:srgbClr val="003050"/>
    <a:srgbClr val="523864"/>
    <a:srgbClr val="D9E6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997" autoAdjust="0"/>
    <p:restoredTop sz="94660"/>
  </p:normalViewPr>
  <p:slideViewPr>
    <p:cSldViewPr showGuides="1">
      <p:cViewPr>
        <p:scale>
          <a:sx n="30" d="100"/>
          <a:sy n="30" d="100"/>
        </p:scale>
        <p:origin x="472" y="-352"/>
      </p:cViewPr>
      <p:guideLst>
        <p:guide orient="horz" pos="10205"/>
        <p:guide pos="158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ext Placeholder 23">
            <a:extLst>
              <a:ext uri="{FF2B5EF4-FFF2-40B4-BE49-F238E27FC236}">
                <a16:creationId xmlns:a16="http://schemas.microsoft.com/office/drawing/2014/main" xmlns="" id="{FB2762B3-68B3-497F-89DF-F9A18C02AC8D}"/>
              </a:ext>
            </a:extLst>
          </p:cNvPr>
          <p:cNvSpPr>
            <a:spLocks noGrp="1"/>
          </p:cNvSpPr>
          <p:nvPr>
            <p:ph type="body" sz="quarter" idx="13"/>
          </p:nvPr>
        </p:nvSpPr>
        <p:spPr>
          <a:xfrm>
            <a:off x="4693292" y="539989"/>
            <a:ext cx="33126184" cy="3805634"/>
          </a:xfrm>
          <a:prstGeom prst="rect">
            <a:avLst/>
          </a:prstGeom>
        </p:spPr>
        <p:txBody>
          <a:bodyPr/>
          <a:lstStyle>
            <a:lvl1pPr marL="0" indent="0">
              <a:spcBef>
                <a:spcPts val="1417"/>
              </a:spcBef>
              <a:buNone/>
              <a:defRPr sz="6850" b="1">
                <a:solidFill>
                  <a:srgbClr val="D1D4B2"/>
                </a:solidFill>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7693585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1601_BG_55.125x8.25in.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50399950" cy="7542850"/>
          </a:xfrm>
          <a:prstGeom prst="rect">
            <a:avLst/>
          </a:prstGeom>
        </p:spPr>
      </p:pic>
      <p:pic>
        <p:nvPicPr>
          <p:cNvPr id="4" name="Picture 3" descr="PharmSci360_R_logo_4cp.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856202" y="1797844"/>
            <a:ext cx="9650573" cy="2454003"/>
          </a:xfrm>
          <a:prstGeom prst="rect">
            <a:avLst/>
          </a:prstGeom>
        </p:spPr>
      </p:pic>
      <p:pic>
        <p:nvPicPr>
          <p:cNvPr id="9" name="Picture 8" descr="taglin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1829375" y="4769644"/>
            <a:ext cx="9448800" cy="1181100"/>
          </a:xfrm>
          <a:prstGeom prst="rect">
            <a:avLst/>
          </a:prstGeom>
        </p:spPr>
      </p:pic>
    </p:spTree>
    <p:extLst>
      <p:ext uri="{BB962C8B-B14F-4D97-AF65-F5344CB8AC3E}">
        <p14:creationId xmlns:p14="http://schemas.microsoft.com/office/powerpoint/2010/main" val="1872462792"/>
      </p:ext>
    </p:extLst>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txStyles>
    <p:titleStyle>
      <a:lvl1pPr algn="l" defTabSz="3780038" rtl="0" eaLnBrk="1" latinLnBrk="0" hangingPunct="1">
        <a:lnSpc>
          <a:spcPct val="90000"/>
        </a:lnSpc>
        <a:spcBef>
          <a:spcPct val="0"/>
        </a:spcBef>
        <a:buNone/>
        <a:defRPr sz="18189" kern="1200">
          <a:solidFill>
            <a:schemeClr val="tx1"/>
          </a:solidFill>
          <a:latin typeface="+mj-lt"/>
          <a:ea typeface="+mj-ea"/>
          <a:cs typeface="+mj-cs"/>
        </a:defRPr>
      </a:lvl1pPr>
    </p:titleStyle>
    <p:bodyStyle>
      <a:lvl1pPr marL="945010" indent="-945010" algn="l" defTabSz="3780038" rtl="0" eaLnBrk="1" latinLnBrk="0" hangingPunct="1">
        <a:lnSpc>
          <a:spcPct val="90000"/>
        </a:lnSpc>
        <a:spcBef>
          <a:spcPts val="4134"/>
        </a:spcBef>
        <a:buFont typeface="Arial" panose="020B0604020202020204" pitchFamily="34" charset="0"/>
        <a:buChar char="•"/>
        <a:defRPr sz="11575" kern="1200">
          <a:solidFill>
            <a:schemeClr val="tx1"/>
          </a:solidFill>
          <a:latin typeface="+mn-lt"/>
          <a:ea typeface="+mn-ea"/>
          <a:cs typeface="+mn-cs"/>
        </a:defRPr>
      </a:lvl1pPr>
      <a:lvl2pPr marL="2835029" indent="-945010" algn="l" defTabSz="3780038" rtl="0" eaLnBrk="1" latinLnBrk="0" hangingPunct="1">
        <a:lnSpc>
          <a:spcPct val="90000"/>
        </a:lnSpc>
        <a:spcBef>
          <a:spcPts val="2067"/>
        </a:spcBef>
        <a:buFont typeface="Arial" panose="020B0604020202020204" pitchFamily="34" charset="0"/>
        <a:buChar char="•"/>
        <a:defRPr sz="9921" kern="1200">
          <a:solidFill>
            <a:schemeClr val="tx1"/>
          </a:solidFill>
          <a:latin typeface="+mn-lt"/>
          <a:ea typeface="+mn-ea"/>
          <a:cs typeface="+mn-cs"/>
        </a:defRPr>
      </a:lvl2pPr>
      <a:lvl3pPr marL="4725048" indent="-945010" algn="l" defTabSz="3780038" rtl="0" eaLnBrk="1" latinLnBrk="0" hangingPunct="1">
        <a:lnSpc>
          <a:spcPct val="90000"/>
        </a:lnSpc>
        <a:spcBef>
          <a:spcPts val="2067"/>
        </a:spcBef>
        <a:buFont typeface="Arial" panose="020B0604020202020204" pitchFamily="34" charset="0"/>
        <a:buChar char="•"/>
        <a:defRPr sz="8268" kern="1200">
          <a:solidFill>
            <a:schemeClr val="tx1"/>
          </a:solidFill>
          <a:latin typeface="+mn-lt"/>
          <a:ea typeface="+mn-ea"/>
          <a:cs typeface="+mn-cs"/>
        </a:defRPr>
      </a:lvl3pPr>
      <a:lvl4pPr marL="6615067"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4pPr>
      <a:lvl5pPr marL="8505086"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5pPr>
      <a:lvl6pPr marL="10395105"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6pPr>
      <a:lvl7pPr marL="12285124"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7pPr>
      <a:lvl8pPr marL="14175143"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8pPr>
      <a:lvl9pPr marL="16065162"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9pPr>
    </p:bodyStyle>
    <p:otherStyle>
      <a:defPPr>
        <a:defRPr lang="en-US"/>
      </a:defPPr>
      <a:lvl1pPr marL="0" algn="l" defTabSz="3780038" rtl="0" eaLnBrk="1" latinLnBrk="0" hangingPunct="1">
        <a:defRPr sz="7441" kern="1200">
          <a:solidFill>
            <a:schemeClr val="tx1"/>
          </a:solidFill>
          <a:latin typeface="+mn-lt"/>
          <a:ea typeface="+mn-ea"/>
          <a:cs typeface="+mn-cs"/>
        </a:defRPr>
      </a:lvl1pPr>
      <a:lvl2pPr marL="1890019" algn="l" defTabSz="3780038" rtl="0" eaLnBrk="1" latinLnBrk="0" hangingPunct="1">
        <a:defRPr sz="7441" kern="1200">
          <a:solidFill>
            <a:schemeClr val="tx1"/>
          </a:solidFill>
          <a:latin typeface="+mn-lt"/>
          <a:ea typeface="+mn-ea"/>
          <a:cs typeface="+mn-cs"/>
        </a:defRPr>
      </a:lvl2pPr>
      <a:lvl3pPr marL="3780038" algn="l" defTabSz="3780038" rtl="0" eaLnBrk="1" latinLnBrk="0" hangingPunct="1">
        <a:defRPr sz="7441" kern="1200">
          <a:solidFill>
            <a:schemeClr val="tx1"/>
          </a:solidFill>
          <a:latin typeface="+mn-lt"/>
          <a:ea typeface="+mn-ea"/>
          <a:cs typeface="+mn-cs"/>
        </a:defRPr>
      </a:lvl3pPr>
      <a:lvl4pPr marL="5670057" algn="l" defTabSz="3780038" rtl="0" eaLnBrk="1" latinLnBrk="0" hangingPunct="1">
        <a:defRPr sz="7441" kern="1200">
          <a:solidFill>
            <a:schemeClr val="tx1"/>
          </a:solidFill>
          <a:latin typeface="+mn-lt"/>
          <a:ea typeface="+mn-ea"/>
          <a:cs typeface="+mn-cs"/>
        </a:defRPr>
      </a:lvl4pPr>
      <a:lvl5pPr marL="7560076" algn="l" defTabSz="3780038" rtl="0" eaLnBrk="1" latinLnBrk="0" hangingPunct="1">
        <a:defRPr sz="7441" kern="1200">
          <a:solidFill>
            <a:schemeClr val="tx1"/>
          </a:solidFill>
          <a:latin typeface="+mn-lt"/>
          <a:ea typeface="+mn-ea"/>
          <a:cs typeface="+mn-cs"/>
        </a:defRPr>
      </a:lvl5pPr>
      <a:lvl6pPr marL="9450095" algn="l" defTabSz="3780038" rtl="0" eaLnBrk="1" latinLnBrk="0" hangingPunct="1">
        <a:defRPr sz="7441" kern="1200">
          <a:solidFill>
            <a:schemeClr val="tx1"/>
          </a:solidFill>
          <a:latin typeface="+mn-lt"/>
          <a:ea typeface="+mn-ea"/>
          <a:cs typeface="+mn-cs"/>
        </a:defRPr>
      </a:lvl6pPr>
      <a:lvl7pPr marL="11340114" algn="l" defTabSz="3780038" rtl="0" eaLnBrk="1" latinLnBrk="0" hangingPunct="1">
        <a:defRPr sz="7441" kern="1200">
          <a:solidFill>
            <a:schemeClr val="tx1"/>
          </a:solidFill>
          <a:latin typeface="+mn-lt"/>
          <a:ea typeface="+mn-ea"/>
          <a:cs typeface="+mn-cs"/>
        </a:defRPr>
      </a:lvl7pPr>
      <a:lvl8pPr marL="13230134" algn="l" defTabSz="3780038" rtl="0" eaLnBrk="1" latinLnBrk="0" hangingPunct="1">
        <a:defRPr sz="7441" kern="1200">
          <a:solidFill>
            <a:schemeClr val="tx1"/>
          </a:solidFill>
          <a:latin typeface="+mn-lt"/>
          <a:ea typeface="+mn-ea"/>
          <a:cs typeface="+mn-cs"/>
        </a:defRPr>
      </a:lvl8pPr>
      <a:lvl9pPr marL="15120153" algn="l" defTabSz="3780038" rtl="0" eaLnBrk="1" latinLnBrk="0" hangingPunct="1">
        <a:defRPr sz="74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3" Type="http://schemas.openxmlformats.org/officeDocument/2006/relationships/image" Target="../media/image8.svg"/><Relationship Id="rId14"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9.jpg"/><Relationship Id="rId8" Type="http://schemas.openxmlformats.org/officeDocument/2006/relationships/image" Target="../media/image10.jpg"/><Relationship Id="rId9" Type="http://schemas.openxmlformats.org/officeDocument/2006/relationships/image" Target="../media/image11.jpg"/><Relationship Id="rId10"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1138" y="30848662"/>
            <a:ext cx="5158255" cy="1187863"/>
          </a:xfrm>
          <a:prstGeom prst="rect">
            <a:avLst/>
          </a:prstGeom>
        </p:spPr>
      </p:pic>
      <p:sp>
        <p:nvSpPr>
          <p:cNvPr id="41" name="Rectangle 40">
            <a:extLst>
              <a:ext uri="{FF2B5EF4-FFF2-40B4-BE49-F238E27FC236}">
                <a16:creationId xmlns:a16="http://schemas.microsoft.com/office/drawing/2014/main" xmlns="" id="{D238A9A8-C11B-4CC5-B68C-FA4802DE0819}"/>
              </a:ext>
            </a:extLst>
          </p:cNvPr>
          <p:cNvSpPr>
            <a:spLocks noChangeArrowheads="1"/>
          </p:cNvSpPr>
          <p:nvPr/>
        </p:nvSpPr>
        <p:spPr bwMode="auto">
          <a:xfrm>
            <a:off x="37244455" y="30705798"/>
            <a:ext cx="12371955" cy="1436376"/>
          </a:xfrm>
          <a:prstGeom prst="rect">
            <a:avLst/>
          </a:prstGeom>
          <a:solidFill>
            <a:schemeClr val="bg1">
              <a:lumMod val="65000"/>
              <a:alpha val="20000"/>
            </a:schemeClr>
          </a:solidFill>
          <a:ln w="12700">
            <a:solidFill>
              <a:srgbClr val="862564"/>
            </a:solidFill>
            <a:miter lim="800000"/>
            <a:headEnd/>
            <a:tailEnd/>
          </a:ln>
          <a:effectLst/>
          <a:extLst/>
        </p:spPr>
        <p:txBody>
          <a:bodyPr lIns="375509" tIns="375509" rIns="375509" bIns="375509"/>
          <a:lstStyle/>
          <a:p>
            <a:pPr defTabSz="952097"/>
            <a:endParaRPr lang="en-US" sz="2800" dirty="0"/>
          </a:p>
        </p:txBody>
      </p:sp>
      <p:sp>
        <p:nvSpPr>
          <p:cNvPr id="42" name="Rectangle 41">
            <a:extLst>
              <a:ext uri="{FF2B5EF4-FFF2-40B4-BE49-F238E27FC236}">
                <a16:creationId xmlns:a16="http://schemas.microsoft.com/office/drawing/2014/main" xmlns="" id="{D238A9A8-C11B-4CC5-B68C-FA4802DE0819}"/>
              </a:ext>
            </a:extLst>
          </p:cNvPr>
          <p:cNvSpPr>
            <a:spLocks noChangeArrowheads="1"/>
          </p:cNvSpPr>
          <p:nvPr/>
        </p:nvSpPr>
        <p:spPr bwMode="auto">
          <a:xfrm>
            <a:off x="37244455" y="28774795"/>
            <a:ext cx="12371955" cy="1715188"/>
          </a:xfrm>
          <a:prstGeom prst="rect">
            <a:avLst/>
          </a:prstGeom>
          <a:solidFill>
            <a:schemeClr val="bg1">
              <a:lumMod val="65000"/>
              <a:alpha val="20000"/>
            </a:schemeClr>
          </a:solidFill>
          <a:ln w="12700">
            <a:solidFill>
              <a:srgbClr val="862564"/>
            </a:solidFill>
            <a:miter lim="800000"/>
            <a:headEnd/>
            <a:tailEnd/>
          </a:ln>
          <a:effectLst/>
          <a:extLst/>
        </p:spPr>
        <p:txBody>
          <a:bodyPr lIns="375509" tIns="375509" rIns="375509" bIns="375509"/>
          <a:lstStyle/>
          <a:p>
            <a:pPr defTabSz="952097"/>
            <a:endParaRPr lang="en-US" sz="2800" dirty="0"/>
          </a:p>
        </p:txBody>
      </p:sp>
      <p:sp>
        <p:nvSpPr>
          <p:cNvPr id="27" name="Rectangle 26">
            <a:extLst>
              <a:ext uri="{FF2B5EF4-FFF2-40B4-BE49-F238E27FC236}">
                <a16:creationId xmlns:a16="http://schemas.microsoft.com/office/drawing/2014/main" xmlns="" id="{702FC5C0-869A-46F4-9F7C-67A552263593}"/>
              </a:ext>
            </a:extLst>
          </p:cNvPr>
          <p:cNvSpPr>
            <a:spLocks noChangeArrowheads="1"/>
          </p:cNvSpPr>
          <p:nvPr/>
        </p:nvSpPr>
        <p:spPr bwMode="auto">
          <a:xfrm>
            <a:off x="356399" y="7943201"/>
            <a:ext cx="10060775" cy="15849600"/>
          </a:xfrm>
          <a:prstGeom prst="rect">
            <a:avLst/>
          </a:prstGeom>
          <a:solidFill>
            <a:schemeClr val="bg1">
              <a:lumMod val="65000"/>
              <a:alpha val="20000"/>
            </a:schemeClr>
          </a:solidFill>
          <a:ln w="12700">
            <a:solidFill>
              <a:srgbClr val="862564"/>
            </a:solidFill>
          </a:ln>
          <a:effectLst/>
          <a:extLst/>
        </p:spPr>
        <p:txBody>
          <a:bodyPr lIns="375509" tIns="375509" rIns="375509" bIns="375509"/>
          <a:lstStyle/>
          <a:p>
            <a:pPr defTabSz="952097" eaLnBrk="0" hangingPunct="0">
              <a:spcBef>
                <a:spcPct val="50000"/>
              </a:spcBef>
            </a:pPr>
            <a:r>
              <a:rPr lang="en-US" sz="5500" b="1" cap="all" dirty="0">
                <a:solidFill>
                  <a:srgbClr val="862564"/>
                </a:solidFill>
                <a:latin typeface="Arial" charset="0"/>
                <a:ea typeface="Arial" charset="0"/>
                <a:cs typeface="Arial" charset="0"/>
              </a:rPr>
              <a:t>PURPOSE</a:t>
            </a:r>
          </a:p>
          <a:p>
            <a:pPr defTabSz="952097" eaLnBrk="0" hangingPunct="0">
              <a:spcBef>
                <a:spcPct val="50000"/>
              </a:spcBef>
            </a:pPr>
            <a:r>
              <a:rPr lang="en-US" sz="2400" dirty="0">
                <a:latin typeface="Arial" charset="0"/>
                <a:ea typeface="Arial" charset="0"/>
                <a:cs typeface="Arial" charset="0"/>
              </a:rPr>
              <a:t>Stroke kills about 140,000 Americans each year and is the leading cause of long-term disability. Eighty- seven percent of all stroke is ischemic stroke. Nitric oxide (NO), synthesized by nitric oxide synthase (NOS), has a dual role in the ischemic condition. Endothelial nitric oxide synthase (eNOS) derived NO regulates vascular tone in a way that it considered neuroprotective. In contrast, inducible nitric oxide synthase (iNOS) expression increases from 12 hours after the onset of ischemic stroke and can last for 1 week. When iNOS is induced, it can produce 100 to 1000 times more NO than eNOS, concentrations that are neurotoxic, leading to neuronal cell death. Our lab has published that Triacsin C, a fungal metabolite which inhibits long chain fatty acyl CoA synthetase (ACSL), decreases eNOS palmitoylation and increases eNOS derived NO without upregulating eNOS transcription in cultured human coronary endothelial cells. In addition, Triacsin C reduces the infarct volume and inhibits iNOS expression in the mouse middle cerebral artery occlusion (MCAO) model of stroke. In the current study, we wanted to see whether iNOS expression is modulated by ACSL activity.</a:t>
            </a:r>
          </a:p>
          <a:p>
            <a:pPr defTabSz="952097" eaLnBrk="0" hangingPunct="0">
              <a:spcBef>
                <a:spcPct val="50000"/>
              </a:spcBef>
            </a:pPr>
            <a:endParaRPr lang="en-AU" sz="2800" dirty="0">
              <a:latin typeface="Arial" charset="0"/>
            </a:endParaRPr>
          </a:p>
        </p:txBody>
      </p:sp>
      <p:sp>
        <p:nvSpPr>
          <p:cNvPr id="28" name="Rectangle 27">
            <a:extLst>
              <a:ext uri="{FF2B5EF4-FFF2-40B4-BE49-F238E27FC236}">
                <a16:creationId xmlns:a16="http://schemas.microsoft.com/office/drawing/2014/main" xmlns="" id="{D238A9A8-C11B-4CC5-B68C-FA4802DE0819}"/>
              </a:ext>
            </a:extLst>
          </p:cNvPr>
          <p:cNvSpPr>
            <a:spLocks noChangeArrowheads="1"/>
          </p:cNvSpPr>
          <p:nvPr/>
        </p:nvSpPr>
        <p:spPr bwMode="auto">
          <a:xfrm>
            <a:off x="37244456" y="7948334"/>
            <a:ext cx="12371954" cy="12268200"/>
          </a:xfrm>
          <a:prstGeom prst="rect">
            <a:avLst/>
          </a:prstGeom>
          <a:solidFill>
            <a:schemeClr val="bg1">
              <a:lumMod val="65000"/>
              <a:alpha val="20000"/>
            </a:schemeClr>
          </a:solidFill>
          <a:ln w="12700">
            <a:solidFill>
              <a:srgbClr val="862564"/>
            </a:solidFill>
            <a:miter lim="800000"/>
            <a:headEnd/>
            <a:tailEnd/>
          </a:ln>
          <a:effectLst/>
          <a:extLst/>
        </p:spPr>
        <p:txBody>
          <a:bodyPr lIns="375509" tIns="375509" rIns="375509" bIns="375509"/>
          <a:lstStyle/>
          <a:p>
            <a:pPr defTabSz="952097" eaLnBrk="0" hangingPunct="0">
              <a:spcBef>
                <a:spcPct val="50000"/>
              </a:spcBef>
            </a:pPr>
            <a:r>
              <a:rPr lang="en-US" sz="5500" b="1" cap="all" dirty="0" smtClean="0">
                <a:solidFill>
                  <a:srgbClr val="862564"/>
                </a:solidFill>
                <a:latin typeface="Arial" charset="0"/>
                <a:ea typeface="Arial" charset="0"/>
                <a:cs typeface="Arial" charset="0"/>
              </a:rPr>
              <a:t>Cont’d Method</a:t>
            </a:r>
            <a:endParaRPr lang="en-US" sz="5500" b="1" cap="all" dirty="0">
              <a:solidFill>
                <a:srgbClr val="862564"/>
              </a:solidFill>
              <a:latin typeface="Arial" charset="0"/>
              <a:ea typeface="Arial" charset="0"/>
              <a:cs typeface="Arial" charset="0"/>
            </a:endParaRPr>
          </a:p>
          <a:p>
            <a:r>
              <a:rPr lang="en-US" sz="2400" dirty="0">
                <a:latin typeface="Arial" charset="0"/>
                <a:ea typeface="Arial" charset="0"/>
                <a:cs typeface="Arial" charset="0"/>
              </a:rPr>
              <a:t>RNA Isolation and RT-PCR:</a:t>
            </a:r>
          </a:p>
          <a:p>
            <a:r>
              <a:rPr lang="en-US" sz="2400" dirty="0">
                <a:latin typeface="Arial" charset="0"/>
                <a:ea typeface="Arial" charset="0"/>
                <a:cs typeface="Arial" charset="0"/>
              </a:rPr>
              <a:t>Cells were stimulated with cytokine mixture (cytomix) (TNFα, 60 ng/mL; IL-1β, 2 ng/mL; IFNγ, 100 units/mL) in the presence or absence of 5μM Triacsin C for 24 hours. RNA was extracted following the RNeasy Plus Mini Kit (Qiagen) instructions. The concentration and purity of RNA were determined spectrophotometrically. Twenty μl first strand cDNA was synthesized from 1 μg total RNA for each sample using Superscript III First-Strand (Invitrogen). One μl cDNA was amplified using SYBR Green PCR Master Mix (Applied Biosystems) in the CFX96 Touch Real-Time PCR Detection System (BioRad). The expression level in fold change was determined by the comparative threshold cycle method (2</a:t>
            </a:r>
            <a:r>
              <a:rPr lang="en-US" sz="2400" baseline="30000" dirty="0">
                <a:latin typeface="Arial" charset="0"/>
                <a:ea typeface="Arial" charset="0"/>
                <a:cs typeface="Arial" charset="0"/>
              </a:rPr>
              <a:t>–</a:t>
            </a:r>
            <a:r>
              <a:rPr lang="en-US" sz="2400" baseline="30000" dirty="0" err="1">
                <a:latin typeface="Arial" charset="0"/>
                <a:ea typeface="Arial" charset="0"/>
                <a:cs typeface="Arial" charset="0"/>
              </a:rPr>
              <a:t>ΔΔCt</a:t>
            </a:r>
            <a:r>
              <a:rPr lang="en-US" sz="2400" dirty="0">
                <a:latin typeface="Arial" charset="0"/>
                <a:ea typeface="Arial" charset="0"/>
                <a:cs typeface="Arial" charset="0"/>
              </a:rPr>
              <a:t>) with β-actin as the control gene.</a:t>
            </a:r>
          </a:p>
          <a:p>
            <a:endParaRPr lang="en-US" sz="2400" dirty="0">
              <a:latin typeface="Arial" charset="0"/>
              <a:ea typeface="Arial" charset="0"/>
              <a:cs typeface="Arial" charset="0"/>
            </a:endParaRPr>
          </a:p>
          <a:p>
            <a:r>
              <a:rPr lang="en-US" sz="2400" dirty="0">
                <a:latin typeface="Arial" charset="0"/>
                <a:ea typeface="Arial" charset="0"/>
                <a:cs typeface="Arial" charset="0"/>
              </a:rPr>
              <a:t>NOS Catalytic Activity:</a:t>
            </a:r>
          </a:p>
          <a:p>
            <a:r>
              <a:rPr lang="en-US" sz="2400" dirty="0">
                <a:latin typeface="Arial" charset="0"/>
                <a:ea typeface="Arial" charset="0"/>
                <a:cs typeface="Arial" charset="0"/>
              </a:rPr>
              <a:t>Total nitric oxide synthase activity was measured by conversion of [</a:t>
            </a:r>
            <a:r>
              <a:rPr lang="en-US" sz="2400" baseline="30000" dirty="0">
                <a:latin typeface="Arial" charset="0"/>
                <a:ea typeface="Arial" charset="0"/>
                <a:cs typeface="Arial" charset="0"/>
              </a:rPr>
              <a:t>14</a:t>
            </a:r>
            <a:r>
              <a:rPr lang="en-US" sz="2400" dirty="0">
                <a:latin typeface="Arial" charset="0"/>
                <a:ea typeface="Arial" charset="0"/>
                <a:cs typeface="Arial" charset="0"/>
              </a:rPr>
              <a:t>C] arginine to [</a:t>
            </a:r>
            <a:r>
              <a:rPr lang="en-US" sz="2400" baseline="30000" dirty="0">
                <a:latin typeface="Arial" charset="0"/>
                <a:ea typeface="Arial" charset="0"/>
                <a:cs typeface="Arial" charset="0"/>
              </a:rPr>
              <a:t>14</a:t>
            </a:r>
            <a:r>
              <a:rPr lang="en-US" sz="2400" dirty="0">
                <a:latin typeface="Arial" charset="0"/>
                <a:ea typeface="Arial" charset="0"/>
                <a:cs typeface="Arial" charset="0"/>
              </a:rPr>
              <a:t>C] citrulline. C6 astrocytoma cells were grown to confluence under standard conditions, then challenged with cytokine mixture in the presence or absence of Triacsin C following previously mentioned groups. After 24 hours, cells were processed for assay. Activity was assayed by mixing 10 </a:t>
            </a:r>
            <a:r>
              <a:rPr lang="en-US" sz="2400" dirty="0">
                <a:latin typeface="Arial" charset="0"/>
                <a:ea typeface="Arial" charset="0"/>
                <a:cs typeface="Arial" charset="0"/>
                <a:sym typeface="Symbol" charset="2"/>
              </a:rPr>
              <a:t>l </a:t>
            </a:r>
            <a:r>
              <a:rPr lang="en-US" sz="2400" dirty="0">
                <a:latin typeface="Arial" charset="0"/>
                <a:ea typeface="Arial" charset="0"/>
                <a:cs typeface="Arial" charset="0"/>
              </a:rPr>
              <a:t>of cell homogenate and 40 </a:t>
            </a:r>
            <a:r>
              <a:rPr lang="en-US" sz="2400" dirty="0">
                <a:latin typeface="Arial" charset="0"/>
                <a:ea typeface="Arial" charset="0"/>
                <a:cs typeface="Arial" charset="0"/>
                <a:sym typeface="Symbol" charset="2"/>
              </a:rPr>
              <a:t>l </a:t>
            </a:r>
            <a:r>
              <a:rPr lang="en-US" sz="2400" dirty="0">
                <a:latin typeface="Arial" charset="0"/>
                <a:ea typeface="Arial" charset="0"/>
                <a:cs typeface="Arial" charset="0"/>
              </a:rPr>
              <a:t>of NOS assay cocktail. After 10 min at 37 </a:t>
            </a:r>
            <a:r>
              <a:rPr lang="en-US" sz="2400" baseline="30000" dirty="0">
                <a:latin typeface="Arial" charset="0"/>
                <a:ea typeface="Arial" charset="0"/>
                <a:cs typeface="Arial" charset="0"/>
              </a:rPr>
              <a:t>0</a:t>
            </a:r>
            <a:r>
              <a:rPr lang="en-US" sz="2400" dirty="0">
                <a:latin typeface="Arial" charset="0"/>
                <a:ea typeface="Arial" charset="0"/>
                <a:cs typeface="Arial" charset="0"/>
              </a:rPr>
              <a:t>C, the reaction was terminated by adding 400 </a:t>
            </a:r>
            <a:r>
              <a:rPr lang="en-US" sz="2400" dirty="0">
                <a:latin typeface="Arial" charset="0"/>
                <a:ea typeface="Arial" charset="0"/>
                <a:cs typeface="Arial" charset="0"/>
                <a:sym typeface="Symbol" charset="2"/>
              </a:rPr>
              <a:t>l</a:t>
            </a:r>
            <a:r>
              <a:rPr lang="en-US" sz="2400" dirty="0">
                <a:latin typeface="Arial" charset="0"/>
                <a:ea typeface="Arial" charset="0"/>
                <a:cs typeface="Arial" charset="0"/>
              </a:rPr>
              <a:t> of stop solution (50 </a:t>
            </a:r>
            <a:r>
              <a:rPr lang="en-US" sz="2400" dirty="0" err="1">
                <a:latin typeface="Arial" charset="0"/>
                <a:ea typeface="Arial" charset="0"/>
                <a:cs typeface="Arial" charset="0"/>
              </a:rPr>
              <a:t>mM</a:t>
            </a:r>
            <a:r>
              <a:rPr lang="en-US" sz="2400" dirty="0">
                <a:latin typeface="Arial" charset="0"/>
                <a:ea typeface="Arial" charset="0"/>
                <a:cs typeface="Arial" charset="0"/>
              </a:rPr>
              <a:t> HEPES, pH 5.5, 5 </a:t>
            </a:r>
            <a:r>
              <a:rPr lang="en-US" sz="2400" dirty="0" err="1">
                <a:latin typeface="Arial" charset="0"/>
                <a:ea typeface="Arial" charset="0"/>
                <a:cs typeface="Arial" charset="0"/>
              </a:rPr>
              <a:t>mM</a:t>
            </a:r>
            <a:r>
              <a:rPr lang="en-US" sz="2400" dirty="0">
                <a:latin typeface="Arial" charset="0"/>
                <a:ea typeface="Arial" charset="0"/>
                <a:cs typeface="Arial" charset="0"/>
              </a:rPr>
              <a:t> EDTA). The unreacted substrate was removed by </a:t>
            </a:r>
            <a:r>
              <a:rPr lang="en-US" sz="2400" dirty="0" err="1">
                <a:latin typeface="Arial" charset="0"/>
                <a:ea typeface="Arial" charset="0"/>
                <a:cs typeface="Arial" charset="0"/>
              </a:rPr>
              <a:t>Dowex</a:t>
            </a:r>
            <a:r>
              <a:rPr lang="en-US" sz="2400" dirty="0">
                <a:latin typeface="Arial" charset="0"/>
                <a:ea typeface="Arial" charset="0"/>
                <a:cs typeface="Arial" charset="0"/>
              </a:rPr>
              <a:t> 50WX8 (100-200 mesh) ion-exchange resin chromatography. Product formation was calculated as </a:t>
            </a:r>
            <a:r>
              <a:rPr lang="en-US" sz="2400" dirty="0" err="1">
                <a:latin typeface="Arial" charset="0"/>
                <a:ea typeface="Arial" charset="0"/>
                <a:cs typeface="Arial" charset="0"/>
              </a:rPr>
              <a:t>fmol</a:t>
            </a:r>
            <a:r>
              <a:rPr lang="en-US" sz="2400" dirty="0">
                <a:latin typeface="Arial" charset="0"/>
                <a:ea typeface="Arial" charset="0"/>
                <a:cs typeface="Arial" charset="0"/>
              </a:rPr>
              <a:t> product/min/</a:t>
            </a:r>
            <a:r>
              <a:rPr lang="en-US" sz="2400" dirty="0">
                <a:latin typeface="Arial" charset="0"/>
                <a:ea typeface="Arial" charset="0"/>
                <a:cs typeface="Arial" charset="0"/>
                <a:sym typeface="Symbol" charset="2"/>
              </a:rPr>
              <a:t> </a:t>
            </a:r>
            <a:r>
              <a:rPr lang="en-US" sz="2400" dirty="0">
                <a:latin typeface="Arial" charset="0"/>
                <a:ea typeface="Arial" charset="0"/>
                <a:cs typeface="Arial" charset="0"/>
              </a:rPr>
              <a:t>g protein.</a:t>
            </a:r>
          </a:p>
          <a:p>
            <a:endParaRPr lang="en-US" sz="2400" dirty="0">
              <a:latin typeface="Arial" charset="0"/>
              <a:ea typeface="Arial" charset="0"/>
              <a:cs typeface="Arial" charset="0"/>
            </a:endParaRPr>
          </a:p>
          <a:p>
            <a:r>
              <a:rPr lang="en-US" sz="2400" dirty="0">
                <a:latin typeface="Arial" charset="0"/>
                <a:ea typeface="Arial" charset="0"/>
                <a:cs typeface="Arial" charset="0"/>
              </a:rPr>
              <a:t>Western Blotting:</a:t>
            </a:r>
          </a:p>
          <a:p>
            <a:r>
              <a:rPr lang="en-US" sz="2400" dirty="0">
                <a:latin typeface="Arial" charset="0"/>
                <a:ea typeface="Arial" charset="0"/>
                <a:cs typeface="Arial" charset="0"/>
              </a:rPr>
              <a:t>bEnd.3 cells were grown to confluence under standard conditions, then challenged with cytokine mixture in the presence or absence of Triacsin C following previously mentioned groups. After 24 hours, cells were washed with ice-cold PBS buffer and protein extracted using RIPA buffer. Proteins were separated by 4-20% </a:t>
            </a:r>
            <a:r>
              <a:rPr lang="en-US" sz="2400" dirty="0" err="1">
                <a:latin typeface="Arial" charset="0"/>
                <a:ea typeface="Arial" charset="0"/>
                <a:cs typeface="Arial" charset="0"/>
              </a:rPr>
              <a:t>Tris</a:t>
            </a:r>
            <a:r>
              <a:rPr lang="en-US" sz="2400" dirty="0">
                <a:latin typeface="Arial" charset="0"/>
                <a:ea typeface="Arial" charset="0"/>
                <a:cs typeface="Arial" charset="0"/>
              </a:rPr>
              <a:t>-Glycine gel and transferred to a PVDF membrane then probed with an antibody against iNOS. After blots were visualized, membrane was stripped and re-probed for alpha actin as a loading control.</a:t>
            </a:r>
          </a:p>
          <a:p>
            <a:pPr defTabSz="952097"/>
            <a:endParaRPr lang="en-US" sz="2400" b="1" dirty="0">
              <a:solidFill>
                <a:srgbClr val="083F64"/>
              </a:solidFill>
              <a:latin typeface="Arial" charset="0"/>
              <a:ea typeface="Arial" charset="0"/>
              <a:cs typeface="Arial" charset="0"/>
            </a:endParaRPr>
          </a:p>
        </p:txBody>
      </p:sp>
      <p:sp>
        <p:nvSpPr>
          <p:cNvPr id="29" name="Rectangle 28">
            <a:extLst>
              <a:ext uri="{FF2B5EF4-FFF2-40B4-BE49-F238E27FC236}">
                <a16:creationId xmlns:a16="http://schemas.microsoft.com/office/drawing/2014/main" xmlns="" id="{E631A58B-38C9-4259-9A97-5D69F1668B11}"/>
              </a:ext>
            </a:extLst>
          </p:cNvPr>
          <p:cNvSpPr>
            <a:spLocks noChangeArrowheads="1"/>
          </p:cNvSpPr>
          <p:nvPr/>
        </p:nvSpPr>
        <p:spPr bwMode="auto">
          <a:xfrm>
            <a:off x="10872749" y="7943201"/>
            <a:ext cx="25754482" cy="24198973"/>
          </a:xfrm>
          <a:prstGeom prst="rect">
            <a:avLst/>
          </a:prstGeom>
          <a:solidFill>
            <a:schemeClr val="bg1">
              <a:lumMod val="65000"/>
              <a:alpha val="20000"/>
            </a:schemeClr>
          </a:solidFill>
          <a:ln w="12700">
            <a:solidFill>
              <a:srgbClr val="862564"/>
            </a:solidFill>
            <a:miter lim="800000"/>
            <a:headEnd/>
            <a:tailEnd/>
          </a:ln>
          <a:effectLst/>
          <a:extLst/>
        </p:spPr>
        <p:txBody>
          <a:bodyPr lIns="375509" tIns="375509" rIns="375509" bIns="375509" numCol="1" spcCol="720685"/>
          <a:lstStyle/>
          <a:p>
            <a:pPr algn="ctr" defTabSz="952097" eaLnBrk="0" hangingPunct="0">
              <a:spcBef>
                <a:spcPct val="50000"/>
              </a:spcBef>
            </a:pPr>
            <a:r>
              <a:rPr lang="en-US" sz="5500" b="1" cap="all" dirty="0" smtClean="0">
                <a:solidFill>
                  <a:srgbClr val="862564"/>
                </a:solidFill>
                <a:latin typeface="Arial" charset="0"/>
                <a:ea typeface="Arial" charset="0"/>
                <a:cs typeface="Arial" charset="0"/>
              </a:rPr>
              <a:t>Results</a:t>
            </a:r>
            <a:endParaRPr lang="en-US" sz="5500" b="1" cap="all" dirty="0">
              <a:solidFill>
                <a:srgbClr val="862564"/>
              </a:solidFill>
              <a:latin typeface="Arial" charset="0"/>
              <a:ea typeface="Arial" charset="0"/>
              <a:cs typeface="Arial" charset="0"/>
            </a:endParaRPr>
          </a:p>
          <a:p>
            <a:pPr defTabSz="952097" eaLnBrk="0" hangingPunct="0">
              <a:spcBef>
                <a:spcPct val="50000"/>
              </a:spcBef>
            </a:pPr>
            <a:endParaRPr lang="en-CA" sz="3600" dirty="0">
              <a:solidFill>
                <a:srgbClr val="003152"/>
              </a:solidFill>
              <a:latin typeface="+mj-lt"/>
            </a:endParaRPr>
          </a:p>
          <a:p>
            <a:pPr defTabSz="952097" eaLnBrk="0" hangingPunct="0">
              <a:spcBef>
                <a:spcPct val="50000"/>
              </a:spcBef>
            </a:pPr>
            <a:endParaRPr lang="en-AU" sz="3000" dirty="0">
              <a:solidFill>
                <a:srgbClr val="00345B"/>
              </a:solidFill>
              <a:latin typeface="+mj-lt"/>
            </a:endParaRPr>
          </a:p>
          <a:p>
            <a:pPr defTabSz="952097" eaLnBrk="0" hangingPunct="0">
              <a:spcBef>
                <a:spcPct val="50000"/>
              </a:spcBef>
            </a:pPr>
            <a:endParaRPr lang="en-AU" sz="3000" dirty="0">
              <a:solidFill>
                <a:srgbClr val="00345B"/>
              </a:solidFill>
              <a:latin typeface="+mj-lt"/>
            </a:endParaRPr>
          </a:p>
        </p:txBody>
      </p:sp>
      <p:sp>
        <p:nvSpPr>
          <p:cNvPr id="30" name="Rectangle 29">
            <a:extLst>
              <a:ext uri="{FF2B5EF4-FFF2-40B4-BE49-F238E27FC236}">
                <a16:creationId xmlns:a16="http://schemas.microsoft.com/office/drawing/2014/main" xmlns="" id="{20E4FD2C-2204-4BE1-8504-B9F779C77117}"/>
              </a:ext>
            </a:extLst>
          </p:cNvPr>
          <p:cNvSpPr>
            <a:spLocks noChangeArrowheads="1"/>
          </p:cNvSpPr>
          <p:nvPr/>
        </p:nvSpPr>
        <p:spPr bwMode="auto">
          <a:xfrm>
            <a:off x="356399" y="23892303"/>
            <a:ext cx="10002487" cy="8249871"/>
          </a:xfrm>
          <a:prstGeom prst="rect">
            <a:avLst/>
          </a:prstGeom>
          <a:solidFill>
            <a:schemeClr val="bg1">
              <a:lumMod val="65000"/>
              <a:alpha val="20000"/>
            </a:schemeClr>
          </a:solidFill>
          <a:ln w="12700">
            <a:solidFill>
              <a:srgbClr val="862564"/>
            </a:solidFill>
          </a:ln>
          <a:effectLst/>
          <a:extLst/>
        </p:spPr>
        <p:txBody>
          <a:bodyPr lIns="375509" tIns="375509" rIns="375509" bIns="375509"/>
          <a:lstStyle/>
          <a:p>
            <a:pPr marL="398972" indent="-398972" defTabSz="952097" eaLnBrk="0" hangingPunct="0">
              <a:spcBef>
                <a:spcPct val="50000"/>
              </a:spcBef>
            </a:pPr>
            <a:r>
              <a:rPr lang="en-US" sz="5500" b="1" cap="all" dirty="0" smtClean="0">
                <a:solidFill>
                  <a:srgbClr val="862564"/>
                </a:solidFill>
                <a:latin typeface="Arial" charset="0"/>
                <a:ea typeface="Arial" charset="0"/>
                <a:cs typeface="Arial" charset="0"/>
              </a:rPr>
              <a:t>Methods</a:t>
            </a:r>
            <a:r>
              <a:rPr lang="en-US" sz="5500" b="1" cap="all" dirty="0" smtClean="0">
                <a:solidFill>
                  <a:srgbClr val="862564"/>
                </a:solidFill>
              </a:rPr>
              <a:t> </a:t>
            </a:r>
            <a:endParaRPr lang="en-US" sz="2800" b="1" cap="all" dirty="0">
              <a:solidFill>
                <a:srgbClr val="862564"/>
              </a:solidFill>
            </a:endParaRPr>
          </a:p>
          <a:p>
            <a:r>
              <a:rPr lang="en-US" sz="2800" b="1" dirty="0">
                <a:solidFill>
                  <a:srgbClr val="083F64"/>
                </a:solidFill>
              </a:rPr>
              <a:t> </a:t>
            </a:r>
          </a:p>
          <a:p>
            <a:r>
              <a:rPr lang="en-US" sz="2800" b="1" dirty="0">
                <a:solidFill>
                  <a:srgbClr val="083F64"/>
                </a:solidFill>
              </a:rPr>
              <a:t> </a:t>
            </a:r>
          </a:p>
          <a:p>
            <a:r>
              <a:rPr lang="en-US" sz="2800" b="1" dirty="0">
                <a:solidFill>
                  <a:srgbClr val="083F64"/>
                </a:solidFill>
              </a:rPr>
              <a:t> </a:t>
            </a:r>
          </a:p>
          <a:p>
            <a:pPr marL="398972" indent="-398972" defTabSz="952097" eaLnBrk="0" hangingPunct="0">
              <a:buSzPct val="60000"/>
            </a:pPr>
            <a:endParaRPr lang="en-CA" sz="2800" b="1" dirty="0">
              <a:solidFill>
                <a:srgbClr val="083F64"/>
              </a:solidFill>
            </a:endParaRPr>
          </a:p>
        </p:txBody>
      </p:sp>
      <p:sp>
        <p:nvSpPr>
          <p:cNvPr id="22" name="Text Placeholder 1">
            <a:extLst>
              <a:ext uri="{FF2B5EF4-FFF2-40B4-BE49-F238E27FC236}">
                <a16:creationId xmlns:a16="http://schemas.microsoft.com/office/drawing/2014/main" xmlns="" id="{6B304855-08F1-4850-BF97-788E90AC231C}"/>
              </a:ext>
            </a:extLst>
          </p:cNvPr>
          <p:cNvSpPr>
            <a:spLocks noGrp="1"/>
          </p:cNvSpPr>
          <p:nvPr>
            <p:ph type="body" sz="quarter" idx="13"/>
          </p:nvPr>
        </p:nvSpPr>
        <p:spPr>
          <a:xfrm>
            <a:off x="5311775" y="1627216"/>
            <a:ext cx="25603200" cy="4142015"/>
          </a:xfrm>
        </p:spPr>
        <p:txBody>
          <a:bodyPr/>
          <a:lstStyle/>
          <a:p>
            <a:pPr lvl="0"/>
            <a:r>
              <a:rPr lang="en-US" sz="8000" dirty="0">
                <a:solidFill>
                  <a:srgbClr val="083F64"/>
                </a:solidFill>
                <a:latin typeface="Calibri (Body)"/>
                <a:cs typeface="Calibri (Body)"/>
              </a:rPr>
              <a:t>Inhibition of Long Chain Fatty Acyl </a:t>
            </a:r>
            <a:r>
              <a:rPr lang="en-US" sz="8000" dirty="0" smtClean="0">
                <a:solidFill>
                  <a:srgbClr val="083F64"/>
                </a:solidFill>
                <a:latin typeface="Calibri (Body)"/>
                <a:cs typeface="Calibri (Body)"/>
              </a:rPr>
              <a:t>CoA </a:t>
            </a:r>
            <a:r>
              <a:rPr lang="en-US" sz="8000" dirty="0">
                <a:solidFill>
                  <a:srgbClr val="083F64"/>
                </a:solidFill>
                <a:latin typeface="Calibri (Body)"/>
                <a:cs typeface="Calibri (Body)"/>
              </a:rPr>
              <a:t>Synthetase Modulates Inducible Nitric Oxide Synthase </a:t>
            </a:r>
            <a:r>
              <a:rPr lang="en-US" sz="8000" dirty="0" smtClean="0">
                <a:solidFill>
                  <a:srgbClr val="083F64"/>
                </a:solidFill>
                <a:latin typeface="Calibri (Body)"/>
                <a:cs typeface="Calibri (Body)"/>
              </a:rPr>
              <a:t>Expression</a:t>
            </a:r>
          </a:p>
          <a:p>
            <a:pPr lvl="0"/>
            <a:r>
              <a:rPr lang="en-US" sz="6000" dirty="0">
                <a:solidFill>
                  <a:srgbClr val="083F64"/>
                </a:solidFill>
                <a:latin typeface="Calibri (Body)"/>
                <a:cs typeface="Calibri (Body)"/>
              </a:rPr>
              <a:t>Md Yousuf Ali, </a:t>
            </a:r>
            <a:r>
              <a:rPr lang="en-US" sz="6000" dirty="0" smtClean="0">
                <a:solidFill>
                  <a:srgbClr val="083F64"/>
                </a:solidFill>
                <a:latin typeface="Calibri (Body)"/>
                <a:cs typeface="Calibri (Body)"/>
              </a:rPr>
              <a:t>Margaret Weis</a:t>
            </a:r>
          </a:p>
          <a:p>
            <a:r>
              <a:rPr lang="en-US" sz="4800" dirty="0">
                <a:solidFill>
                  <a:srgbClr val="083F64"/>
                </a:solidFill>
                <a:latin typeface="Calibri (Body)"/>
                <a:cs typeface="Calibri (Body)"/>
              </a:rPr>
              <a:t>Department of Pharmaceutical Sciences, Texas Tech University Health Sciences Center , Amarillo, TX</a:t>
            </a:r>
          </a:p>
        </p:txBody>
      </p:sp>
      <p:sp>
        <p:nvSpPr>
          <p:cNvPr id="24" name="TextBox 23">
            <a:extLst>
              <a:ext uri="{FF2B5EF4-FFF2-40B4-BE49-F238E27FC236}">
                <a16:creationId xmlns:a16="http://schemas.microsoft.com/office/drawing/2014/main" xmlns="" id="{C45229A3-4F4D-460B-9E66-BDD9B8C6800F}"/>
              </a:ext>
            </a:extLst>
          </p:cNvPr>
          <p:cNvSpPr txBox="1"/>
          <p:nvPr/>
        </p:nvSpPr>
        <p:spPr>
          <a:xfrm>
            <a:off x="1140365" y="2955095"/>
            <a:ext cx="3746414" cy="769441"/>
          </a:xfrm>
          <a:prstGeom prst="rect">
            <a:avLst/>
          </a:prstGeom>
          <a:noFill/>
        </p:spPr>
        <p:txBody>
          <a:bodyPr wrap="square" rtlCol="0">
            <a:spAutoFit/>
          </a:bodyPr>
          <a:lstStyle/>
          <a:p>
            <a:pPr algn="ctr"/>
            <a:r>
              <a:rPr lang="mr-IN" sz="4400" b="1" spc="472">
                <a:solidFill>
                  <a:schemeClr val="bg1"/>
                </a:solidFill>
              </a:rPr>
              <a:t>T0930-10-64</a:t>
            </a:r>
            <a:endParaRPr lang="en-US" sz="4400" b="1" spc="472" baseline="0" dirty="0">
              <a:solidFill>
                <a:schemeClr val="bg1"/>
              </a:solidFill>
            </a:endParaRPr>
          </a:p>
        </p:txBody>
      </p:sp>
      <p:sp>
        <p:nvSpPr>
          <p:cNvPr id="2" name="TextBox 1"/>
          <p:cNvSpPr txBox="1"/>
          <p:nvPr/>
        </p:nvSpPr>
        <p:spPr>
          <a:xfrm>
            <a:off x="32827074" y="5041493"/>
            <a:ext cx="184666"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59" y="25433461"/>
            <a:ext cx="9681032" cy="6017102"/>
          </a:xfrm>
          <a:prstGeom prst="rect">
            <a:avLst/>
          </a:prstGeom>
        </p:spPr>
      </p:pic>
      <p:pic>
        <p:nvPicPr>
          <p:cNvPr id="13" name="Picture 1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118" y="16155850"/>
            <a:ext cx="8733608" cy="7020663"/>
          </a:xfrm>
          <a:prstGeom prst="rect">
            <a:avLst/>
          </a:prstGeom>
        </p:spPr>
      </p:pic>
      <p:sp>
        <p:nvSpPr>
          <p:cNvPr id="31" name="Rectangle 30">
            <a:extLst>
              <a:ext uri="{FF2B5EF4-FFF2-40B4-BE49-F238E27FC236}">
                <a16:creationId xmlns:a16="http://schemas.microsoft.com/office/drawing/2014/main" xmlns="" id="{D238A9A8-C11B-4CC5-B68C-FA4802DE0819}"/>
              </a:ext>
            </a:extLst>
          </p:cNvPr>
          <p:cNvSpPr>
            <a:spLocks noChangeArrowheads="1"/>
          </p:cNvSpPr>
          <p:nvPr/>
        </p:nvSpPr>
        <p:spPr bwMode="auto">
          <a:xfrm>
            <a:off x="37244455" y="20372630"/>
            <a:ext cx="12371955" cy="5573372"/>
          </a:xfrm>
          <a:prstGeom prst="rect">
            <a:avLst/>
          </a:prstGeom>
          <a:solidFill>
            <a:schemeClr val="bg1">
              <a:lumMod val="65000"/>
              <a:alpha val="20000"/>
            </a:schemeClr>
          </a:solidFill>
          <a:ln w="12700">
            <a:solidFill>
              <a:srgbClr val="862564"/>
            </a:solidFill>
            <a:miter lim="800000"/>
            <a:headEnd/>
            <a:tailEnd/>
          </a:ln>
          <a:effectLst/>
          <a:extLst/>
        </p:spPr>
        <p:txBody>
          <a:bodyPr lIns="375509" tIns="375509" rIns="375509" bIns="375509"/>
          <a:lstStyle/>
          <a:p>
            <a:pPr defTabSz="952097" eaLnBrk="0" hangingPunct="0">
              <a:spcBef>
                <a:spcPct val="50000"/>
              </a:spcBef>
            </a:pPr>
            <a:r>
              <a:rPr lang="en-US" sz="5500" b="1" cap="all" dirty="0" smtClean="0">
                <a:solidFill>
                  <a:srgbClr val="862564"/>
                </a:solidFill>
                <a:latin typeface="Arial" charset="0"/>
                <a:ea typeface="Arial" charset="0"/>
                <a:cs typeface="Arial" charset="0"/>
              </a:rPr>
              <a:t>Conclusions</a:t>
            </a:r>
            <a:endParaRPr lang="en-US" sz="5500" b="1" cap="all" dirty="0">
              <a:solidFill>
                <a:srgbClr val="862564"/>
              </a:solidFill>
              <a:latin typeface="Arial" charset="0"/>
              <a:ea typeface="Arial" charset="0"/>
              <a:cs typeface="Arial" charset="0"/>
            </a:endParaRPr>
          </a:p>
          <a:p>
            <a:pPr marL="342893" indent="-342893">
              <a:buFont typeface="Wingdings" charset="2"/>
              <a:buChar char="ü"/>
            </a:pPr>
            <a:r>
              <a:rPr lang="en-US" sz="2400" dirty="0">
                <a:latin typeface="Arial" charset="0"/>
                <a:ea typeface="Arial" charset="0"/>
                <a:cs typeface="Arial" charset="0"/>
              </a:rPr>
              <a:t>ACSL inhibition with Triacsin C reduced cytokine-stimulated iNOS mRNA expression in both C6 astrocytoma and bEnd.3 cells.</a:t>
            </a:r>
          </a:p>
          <a:p>
            <a:pPr marL="342893" indent="-342893">
              <a:buFont typeface="Wingdings" charset="2"/>
              <a:buChar char="ü"/>
            </a:pPr>
            <a:r>
              <a:rPr lang="en-US" sz="2400" dirty="0">
                <a:latin typeface="Arial" charset="0"/>
                <a:ea typeface="Arial" charset="0"/>
                <a:cs typeface="Arial" charset="0"/>
              </a:rPr>
              <a:t>ACSL inhibition with Triacsin C reduced cytokine-stimulated iNOS catalytic activity in C6 astrocytoma cells.</a:t>
            </a:r>
          </a:p>
          <a:p>
            <a:pPr marL="342893" indent="-342893">
              <a:buFont typeface="Wingdings" charset="2"/>
              <a:buChar char="ü"/>
            </a:pPr>
            <a:r>
              <a:rPr lang="en-US" sz="2400" dirty="0">
                <a:latin typeface="Arial" charset="0"/>
                <a:ea typeface="Arial" charset="0"/>
                <a:cs typeface="Arial" charset="0"/>
              </a:rPr>
              <a:t>ACSL inhibition with Triacsin C reduced cytokine-stimulated iNOS protein expression in bEnd.3 cells.</a:t>
            </a:r>
          </a:p>
          <a:p>
            <a:pPr marL="342893" indent="-342893">
              <a:buFont typeface="Wingdings" charset="2"/>
              <a:buChar char="ü"/>
            </a:pPr>
            <a:r>
              <a:rPr lang="en-US" sz="2400" dirty="0">
                <a:latin typeface="Arial" charset="0"/>
                <a:ea typeface="Arial" charset="0"/>
                <a:cs typeface="Arial" charset="0"/>
              </a:rPr>
              <a:t>No change has been observed in nNOS mRNA expression in any group compared to the control in C6 astrocytoma cells.</a:t>
            </a:r>
          </a:p>
          <a:p>
            <a:pPr marL="342893" indent="-342893">
              <a:buFont typeface="Wingdings" charset="2"/>
              <a:buChar char="ü"/>
            </a:pPr>
            <a:r>
              <a:rPr lang="en-US" sz="2400" dirty="0">
                <a:latin typeface="Arial" charset="0"/>
                <a:ea typeface="Arial" charset="0"/>
                <a:cs typeface="Arial" charset="0"/>
              </a:rPr>
              <a:t>No change has been observed in eNOS mRNA expression in any group compared to the control in bEnd.3 cells.</a:t>
            </a:r>
          </a:p>
          <a:p>
            <a:pPr defTabSz="952097"/>
            <a:endParaRPr lang="en-US" sz="2800" b="1" dirty="0">
              <a:solidFill>
                <a:srgbClr val="083F64"/>
              </a:solidFill>
            </a:endParaRPr>
          </a:p>
        </p:txBody>
      </p:sp>
      <p:pic>
        <p:nvPicPr>
          <p:cNvPr id="55" name="Picture 5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52107" y="9235314"/>
            <a:ext cx="6400800" cy="7680960"/>
          </a:xfrm>
          <a:prstGeom prst="rect">
            <a:avLst/>
          </a:prstGeom>
        </p:spPr>
      </p:pic>
      <p:sp>
        <p:nvSpPr>
          <p:cNvPr id="15" name="TextBox 14"/>
          <p:cNvSpPr txBox="1"/>
          <p:nvPr/>
        </p:nvSpPr>
        <p:spPr>
          <a:xfrm>
            <a:off x="17904228" y="12814598"/>
            <a:ext cx="4751771" cy="2031325"/>
          </a:xfrm>
          <a:prstGeom prst="rect">
            <a:avLst/>
          </a:prstGeom>
          <a:noFill/>
        </p:spPr>
        <p:txBody>
          <a:bodyPr wrap="square" rtlCol="0">
            <a:spAutoFit/>
          </a:bodyPr>
          <a:lstStyle/>
          <a:p>
            <a:r>
              <a:rPr lang="en-US" i="1" dirty="0"/>
              <a:t>Fig. 1: </a:t>
            </a:r>
            <a:r>
              <a:rPr lang="en-US" dirty="0"/>
              <a:t>iNOS Gene Expression in C6 Astrocytoma Cells.</a:t>
            </a:r>
          </a:p>
          <a:p>
            <a:r>
              <a:rPr lang="en-US" dirty="0"/>
              <a:t>Cytomix stimulated iNOS expression in the presence of Triacsin C was 72.9 </a:t>
            </a:r>
            <a:r>
              <a:rPr lang="en-US" dirty="0">
                <a:sym typeface="Symbol" charset="2"/>
              </a:rPr>
              <a:t></a:t>
            </a:r>
            <a:r>
              <a:rPr lang="en-US" dirty="0"/>
              <a:t> 1.96 % of cytomix group ( p = 0.0001, n = 3 independent experiments)</a:t>
            </a:r>
          </a:p>
          <a:p>
            <a:endParaRPr lang="en-US" dirty="0"/>
          </a:p>
        </p:txBody>
      </p:sp>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6775" y="17002978"/>
            <a:ext cx="7414265" cy="6666862"/>
          </a:xfrm>
          <a:prstGeom prst="rect">
            <a:avLst/>
          </a:prstGeom>
        </p:spPr>
      </p:pic>
      <p:pic>
        <p:nvPicPr>
          <p:cNvPr id="60" name="Picture 59"/>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94956" y="23974185"/>
            <a:ext cx="8600825" cy="6456079"/>
          </a:xfrm>
          <a:prstGeom prst="rect">
            <a:avLst/>
          </a:prstGeom>
        </p:spPr>
      </p:pic>
      <p:sp>
        <p:nvSpPr>
          <p:cNvPr id="17" name="TextBox 16"/>
          <p:cNvSpPr txBox="1"/>
          <p:nvPr/>
        </p:nvSpPr>
        <p:spPr>
          <a:xfrm>
            <a:off x="18869103" y="19796262"/>
            <a:ext cx="3929941" cy="1477328"/>
          </a:xfrm>
          <a:prstGeom prst="rect">
            <a:avLst/>
          </a:prstGeom>
          <a:noFill/>
        </p:spPr>
        <p:txBody>
          <a:bodyPr wrap="square" rtlCol="0">
            <a:spAutoFit/>
          </a:bodyPr>
          <a:lstStyle/>
          <a:p>
            <a:r>
              <a:rPr lang="en-US" i="1" dirty="0"/>
              <a:t>Fig. 2: </a:t>
            </a:r>
            <a:r>
              <a:rPr lang="en-US" dirty="0"/>
              <a:t>nNOS Gene Expression in C6 Astrocytoma Cells.</a:t>
            </a:r>
          </a:p>
          <a:p>
            <a:r>
              <a:rPr lang="en-US" dirty="0"/>
              <a:t>No significant differences between any groups.</a:t>
            </a:r>
          </a:p>
          <a:p>
            <a:endParaRPr lang="en-US" dirty="0"/>
          </a:p>
        </p:txBody>
      </p:sp>
      <p:sp>
        <p:nvSpPr>
          <p:cNvPr id="18" name="TextBox 17"/>
          <p:cNvSpPr txBox="1"/>
          <p:nvPr/>
        </p:nvSpPr>
        <p:spPr>
          <a:xfrm>
            <a:off x="11557557" y="30586188"/>
            <a:ext cx="7457761" cy="1477328"/>
          </a:xfrm>
          <a:prstGeom prst="rect">
            <a:avLst/>
          </a:prstGeom>
          <a:noFill/>
        </p:spPr>
        <p:txBody>
          <a:bodyPr wrap="square" rtlCol="0">
            <a:spAutoFit/>
          </a:bodyPr>
          <a:lstStyle/>
          <a:p>
            <a:r>
              <a:rPr lang="en-US" i="1" dirty="0"/>
              <a:t>Fig. 3: </a:t>
            </a:r>
            <a:r>
              <a:rPr lang="en-US" dirty="0"/>
              <a:t>NOS Catalytic Activity in C6 Astrocytoma Cells.</a:t>
            </a:r>
          </a:p>
          <a:p>
            <a:r>
              <a:rPr lang="en-US" dirty="0"/>
              <a:t>No significant difference in the presence of calcium or absence of calcium group; suggest that measured activity is from iNOS activity. Triacsin C reduced cytomix stimulated iNOS activity.</a:t>
            </a:r>
          </a:p>
          <a:p>
            <a:endParaRPr lang="en-US" dirty="0"/>
          </a:p>
        </p:txBody>
      </p:sp>
      <p:pic>
        <p:nvPicPr>
          <p:cNvPr id="61" name="Picture 60"/>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864436" y="10243859"/>
            <a:ext cx="6678097" cy="7659369"/>
          </a:xfrm>
          <a:prstGeom prst="rect">
            <a:avLst/>
          </a:prstGeom>
        </p:spPr>
      </p:pic>
      <p:pic>
        <p:nvPicPr>
          <p:cNvPr id="62" name="Picture 61"/>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941709" y="18179709"/>
            <a:ext cx="7318087" cy="6715100"/>
          </a:xfrm>
          <a:prstGeom prst="rect">
            <a:avLst/>
          </a:prstGeom>
        </p:spPr>
      </p:pic>
      <p:grpSp>
        <p:nvGrpSpPr>
          <p:cNvPr id="63" name="Group 62"/>
          <p:cNvGrpSpPr/>
          <p:nvPr/>
        </p:nvGrpSpPr>
        <p:grpSpPr>
          <a:xfrm>
            <a:off x="21606242" y="25617207"/>
            <a:ext cx="9653554" cy="4968981"/>
            <a:chOff x="24106702" y="24187125"/>
            <a:chExt cx="9653554" cy="4968981"/>
          </a:xfrm>
        </p:grpSpPr>
        <p:grpSp>
          <p:nvGrpSpPr>
            <p:cNvPr id="64" name="Group 63"/>
            <p:cNvGrpSpPr/>
            <p:nvPr/>
          </p:nvGrpSpPr>
          <p:grpSpPr>
            <a:xfrm>
              <a:off x="24106702" y="24187125"/>
              <a:ext cx="9653554" cy="4968981"/>
              <a:chOff x="261854" y="141978"/>
              <a:chExt cx="8534905" cy="6122937"/>
            </a:xfrm>
          </p:grpSpPr>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7846" y="898902"/>
                <a:ext cx="6538913" cy="5366013"/>
              </a:xfrm>
              <a:prstGeom prst="rect">
                <a:avLst/>
              </a:prstGeom>
            </p:spPr>
          </p:pic>
          <p:sp>
            <p:nvSpPr>
              <p:cNvPr id="67" name="TextBox 66"/>
              <p:cNvSpPr txBox="1"/>
              <p:nvPr/>
            </p:nvSpPr>
            <p:spPr>
              <a:xfrm>
                <a:off x="449821" y="2089095"/>
                <a:ext cx="962854" cy="644728"/>
              </a:xfrm>
              <a:prstGeom prst="rect">
                <a:avLst/>
              </a:prstGeom>
              <a:noFill/>
            </p:spPr>
            <p:txBody>
              <a:bodyPr wrap="square" rtlCol="0">
                <a:spAutoFit/>
              </a:bodyPr>
              <a:lstStyle/>
              <a:p>
                <a:r>
                  <a:rPr lang="en-US" sz="2800" dirty="0"/>
                  <a:t>iNOS</a:t>
                </a:r>
              </a:p>
            </p:txBody>
          </p:sp>
          <p:sp>
            <p:nvSpPr>
              <p:cNvPr id="68" name="TextBox 67"/>
              <p:cNvSpPr txBox="1"/>
              <p:nvPr/>
            </p:nvSpPr>
            <p:spPr>
              <a:xfrm>
                <a:off x="261854" y="3998657"/>
                <a:ext cx="1268504" cy="644728"/>
              </a:xfrm>
              <a:prstGeom prst="rect">
                <a:avLst/>
              </a:prstGeom>
              <a:noFill/>
            </p:spPr>
            <p:txBody>
              <a:bodyPr wrap="square" rtlCol="0">
                <a:spAutoFit/>
              </a:bodyPr>
              <a:lstStyle/>
              <a:p>
                <a:r>
                  <a:rPr lang="en-US" sz="2800" dirty="0"/>
                  <a:t>⍺-actin</a:t>
                </a:r>
              </a:p>
            </p:txBody>
          </p:sp>
          <p:sp>
            <p:nvSpPr>
              <p:cNvPr id="69" name="TextBox 68"/>
              <p:cNvSpPr txBox="1"/>
              <p:nvPr/>
            </p:nvSpPr>
            <p:spPr>
              <a:xfrm>
                <a:off x="2309533" y="141978"/>
                <a:ext cx="6302122" cy="644728"/>
              </a:xfrm>
              <a:prstGeom prst="rect">
                <a:avLst/>
              </a:prstGeom>
              <a:noFill/>
            </p:spPr>
            <p:txBody>
              <a:bodyPr wrap="square" rtlCol="0">
                <a:spAutoFit/>
              </a:bodyPr>
              <a:lstStyle/>
              <a:p>
                <a:r>
                  <a:rPr lang="en-US" dirty="0"/>
                  <a:t>              </a:t>
                </a:r>
                <a:r>
                  <a:rPr lang="en-US" sz="2800" dirty="0" err="1"/>
                  <a:t>Ctr</a:t>
                </a:r>
                <a:r>
                  <a:rPr lang="en-US" sz="2800" dirty="0"/>
                  <a:t>        </a:t>
                </a:r>
                <a:r>
                  <a:rPr lang="en-US" sz="2800" dirty="0" err="1"/>
                  <a:t>Ctr+TC</a:t>
                </a:r>
                <a:r>
                  <a:rPr lang="en-US" sz="2800" dirty="0"/>
                  <a:t>    </a:t>
                </a:r>
                <a:r>
                  <a:rPr lang="en-US" sz="2800" dirty="0" err="1"/>
                  <a:t>Cyto</a:t>
                </a:r>
                <a:r>
                  <a:rPr lang="en-US" sz="2800" dirty="0"/>
                  <a:t>    </a:t>
                </a:r>
                <a:r>
                  <a:rPr lang="en-US" sz="2800" dirty="0" err="1"/>
                  <a:t>Cyto+TC</a:t>
                </a:r>
                <a:endParaRPr lang="en-US" sz="2800" dirty="0"/>
              </a:p>
            </p:txBody>
          </p:sp>
          <p:sp>
            <p:nvSpPr>
              <p:cNvPr id="70" name="Right Arrow 69"/>
              <p:cNvSpPr/>
              <p:nvPr/>
            </p:nvSpPr>
            <p:spPr>
              <a:xfrm>
                <a:off x="1599634" y="2143180"/>
                <a:ext cx="294468" cy="415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p:cNvSpPr/>
            <p:nvPr/>
          </p:nvSpPr>
          <p:spPr>
            <a:xfrm>
              <a:off x="25603200" y="27447475"/>
              <a:ext cx="335616" cy="289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31026997" y="13664887"/>
            <a:ext cx="4880468" cy="1814853"/>
          </a:xfrm>
          <a:prstGeom prst="rect">
            <a:avLst/>
          </a:prstGeom>
          <a:noFill/>
        </p:spPr>
        <p:txBody>
          <a:bodyPr wrap="square" rtlCol="0">
            <a:spAutoFit/>
          </a:bodyPr>
          <a:lstStyle/>
          <a:p>
            <a:r>
              <a:rPr lang="en-US" i="1" dirty="0"/>
              <a:t>Fig. 4: </a:t>
            </a:r>
            <a:r>
              <a:rPr lang="en-US" dirty="0"/>
              <a:t>iNOS Gene Expression in bEnd.3 Cells.</a:t>
            </a:r>
          </a:p>
          <a:p>
            <a:r>
              <a:rPr lang="en-US" dirty="0"/>
              <a:t>Cytomix stimulated iNOS expression in the presence of Triacsin C was 45.6 </a:t>
            </a:r>
            <a:r>
              <a:rPr lang="en-US" dirty="0">
                <a:sym typeface="Symbol" charset="2"/>
              </a:rPr>
              <a:t></a:t>
            </a:r>
            <a:r>
              <a:rPr lang="en-US" dirty="0"/>
              <a:t> 6.7 % of cytomix group ( p = 0.0001, n = 6 independent experiments)</a:t>
            </a:r>
          </a:p>
          <a:p>
            <a:endParaRPr lang="en-US" dirty="0"/>
          </a:p>
        </p:txBody>
      </p:sp>
      <p:sp>
        <p:nvSpPr>
          <p:cNvPr id="25" name="TextBox 24"/>
          <p:cNvSpPr txBox="1"/>
          <p:nvPr/>
        </p:nvSpPr>
        <p:spPr>
          <a:xfrm>
            <a:off x="31607750" y="20682723"/>
            <a:ext cx="3312432" cy="1477328"/>
          </a:xfrm>
          <a:prstGeom prst="rect">
            <a:avLst/>
          </a:prstGeom>
          <a:noFill/>
        </p:spPr>
        <p:txBody>
          <a:bodyPr wrap="square" rtlCol="0">
            <a:spAutoFit/>
          </a:bodyPr>
          <a:lstStyle/>
          <a:p>
            <a:r>
              <a:rPr lang="en-US" i="1" dirty="0"/>
              <a:t>Fig. 5: </a:t>
            </a:r>
            <a:r>
              <a:rPr lang="en-US" dirty="0"/>
              <a:t>eNOS Gene Expression in bEnd.3 Cells.</a:t>
            </a:r>
          </a:p>
          <a:p>
            <a:r>
              <a:rPr lang="en-US" dirty="0"/>
              <a:t>No significant differences between any groups.</a:t>
            </a:r>
          </a:p>
          <a:p>
            <a:endParaRPr lang="en-US" dirty="0"/>
          </a:p>
        </p:txBody>
      </p:sp>
      <p:sp>
        <p:nvSpPr>
          <p:cNvPr id="26" name="TextBox 25"/>
          <p:cNvSpPr txBox="1"/>
          <p:nvPr/>
        </p:nvSpPr>
        <p:spPr>
          <a:xfrm>
            <a:off x="31708779" y="28626259"/>
            <a:ext cx="3865830" cy="1477328"/>
          </a:xfrm>
          <a:prstGeom prst="rect">
            <a:avLst/>
          </a:prstGeom>
          <a:noFill/>
        </p:spPr>
        <p:txBody>
          <a:bodyPr wrap="square" rtlCol="0">
            <a:spAutoFit/>
          </a:bodyPr>
          <a:lstStyle/>
          <a:p>
            <a:r>
              <a:rPr lang="en-US" i="1" dirty="0"/>
              <a:t>Fig. 6: </a:t>
            </a:r>
            <a:r>
              <a:rPr lang="en-US" dirty="0"/>
              <a:t>iNOS protein Expression in bEnd.3 Cells.</a:t>
            </a:r>
          </a:p>
          <a:p>
            <a:r>
              <a:rPr lang="en-US" dirty="0"/>
              <a:t>Cytomix stimulated iNOS expression in the presence of Triacsin C was reduced.</a:t>
            </a:r>
          </a:p>
          <a:p>
            <a:endParaRPr lang="en-US" dirty="0"/>
          </a:p>
        </p:txBody>
      </p:sp>
      <p:sp>
        <p:nvSpPr>
          <p:cNvPr id="71" name="Rectangle 70">
            <a:extLst>
              <a:ext uri="{FF2B5EF4-FFF2-40B4-BE49-F238E27FC236}">
                <a16:creationId xmlns:a16="http://schemas.microsoft.com/office/drawing/2014/main" xmlns="" id="{D238A9A8-C11B-4CC5-B68C-FA4802DE0819}"/>
              </a:ext>
            </a:extLst>
          </p:cNvPr>
          <p:cNvSpPr>
            <a:spLocks noChangeArrowheads="1"/>
          </p:cNvSpPr>
          <p:nvPr/>
        </p:nvSpPr>
        <p:spPr bwMode="auto">
          <a:xfrm>
            <a:off x="37244455" y="26137733"/>
            <a:ext cx="12373867" cy="2421247"/>
          </a:xfrm>
          <a:prstGeom prst="rect">
            <a:avLst/>
          </a:prstGeom>
          <a:solidFill>
            <a:schemeClr val="bg1">
              <a:lumMod val="65000"/>
              <a:alpha val="20000"/>
            </a:schemeClr>
          </a:solidFill>
          <a:ln w="12700">
            <a:solidFill>
              <a:srgbClr val="862564"/>
            </a:solidFill>
            <a:miter lim="800000"/>
            <a:headEnd/>
            <a:tailEnd/>
          </a:ln>
          <a:effectLst/>
          <a:extLst/>
        </p:spPr>
        <p:txBody>
          <a:bodyPr lIns="375509" tIns="375509" rIns="375509" bIns="375509"/>
          <a:lstStyle/>
          <a:p>
            <a:pPr defTabSz="952097" eaLnBrk="0" hangingPunct="0">
              <a:spcBef>
                <a:spcPct val="50000"/>
              </a:spcBef>
            </a:pPr>
            <a:r>
              <a:rPr lang="en-US" sz="5500" b="1" cap="all" dirty="0" smtClean="0">
                <a:solidFill>
                  <a:srgbClr val="862564"/>
                </a:solidFill>
                <a:latin typeface="Arial" charset="0"/>
                <a:ea typeface="Arial" charset="0"/>
                <a:cs typeface="Arial" charset="0"/>
              </a:rPr>
              <a:t>Acknowledgements</a:t>
            </a:r>
          </a:p>
          <a:p>
            <a:pPr defTabSz="952097" eaLnBrk="0" hangingPunct="0">
              <a:spcBef>
                <a:spcPct val="50000"/>
              </a:spcBef>
            </a:pPr>
            <a:r>
              <a:rPr lang="en-US" sz="2400" dirty="0" smtClean="0">
                <a:latin typeface="Arial" charset="0"/>
                <a:ea typeface="Arial" charset="0"/>
                <a:cs typeface="Arial" charset="0"/>
              </a:rPr>
              <a:t>Research </a:t>
            </a:r>
            <a:r>
              <a:rPr lang="en-US" sz="2400" dirty="0">
                <a:latin typeface="Arial" charset="0"/>
                <a:ea typeface="Arial" charset="0"/>
                <a:cs typeface="Arial" charset="0"/>
              </a:rPr>
              <a:t>Funding Support: Department of Pharmaceutical Sciences, Texas Tech University Health Sciences Center, Amarillo, </a:t>
            </a:r>
            <a:r>
              <a:rPr lang="en-US" sz="2400" dirty="0" smtClean="0">
                <a:latin typeface="Arial" charset="0"/>
                <a:ea typeface="Arial" charset="0"/>
                <a:cs typeface="Arial" charset="0"/>
              </a:rPr>
              <a:t>TX</a:t>
            </a:r>
            <a:endParaRPr lang="en-US" sz="2400" dirty="0">
              <a:latin typeface="Arial" charset="0"/>
              <a:ea typeface="Arial" charset="0"/>
              <a:cs typeface="Arial" charset="0"/>
            </a:endParaRPr>
          </a:p>
        </p:txBody>
      </p:sp>
      <p:grpSp>
        <p:nvGrpSpPr>
          <p:cNvPr id="5" name="Group 4"/>
          <p:cNvGrpSpPr/>
          <p:nvPr/>
        </p:nvGrpSpPr>
        <p:grpSpPr>
          <a:xfrm>
            <a:off x="38132956" y="29133474"/>
            <a:ext cx="10248198" cy="763413"/>
            <a:chOff x="37583177" y="27799122"/>
            <a:chExt cx="10069329" cy="1204495"/>
          </a:xfrm>
        </p:grpSpPr>
        <p:pic>
          <p:nvPicPr>
            <p:cNvPr id="81" name="Graphic 54" descr="Email">
              <a:extLst>
                <a:ext uri="{FF2B5EF4-FFF2-40B4-BE49-F238E27FC236}">
                  <a16:creationId xmlns:a16="http://schemas.microsoft.com/office/drawing/2014/main" xmlns="" id="{E3C34E7F-2BFB-4579-A560-4FE0C85566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7583177" y="28089217"/>
              <a:ext cx="914400" cy="914400"/>
            </a:xfrm>
            <a:prstGeom prst="rect">
              <a:avLst/>
            </a:prstGeom>
            <a:solidFill>
              <a:srgbClr val="FF0000"/>
            </a:solidFill>
          </p:spPr>
        </p:pic>
        <p:sp>
          <p:nvSpPr>
            <p:cNvPr id="82" name="TextBox 81"/>
            <p:cNvSpPr txBox="1"/>
            <p:nvPr/>
          </p:nvSpPr>
          <p:spPr>
            <a:xfrm flipH="1">
              <a:off x="38776028" y="27799122"/>
              <a:ext cx="3923478" cy="830997"/>
            </a:xfrm>
            <a:prstGeom prst="rect">
              <a:avLst/>
            </a:prstGeom>
            <a:noFill/>
          </p:spPr>
          <p:txBody>
            <a:bodyPr wrap="square" rtlCol="0">
              <a:spAutoFit/>
            </a:bodyPr>
            <a:lstStyle/>
            <a:p>
              <a:r>
                <a:rPr lang="en-US" sz="2400" dirty="0" smtClean="0"/>
                <a:t>Yousuf.Ali@ttuhsc.edu</a:t>
              </a:r>
            </a:p>
            <a:p>
              <a:r>
                <a:rPr lang="en-US" sz="2400" dirty="0" smtClean="0"/>
                <a:t>Margaret.Weis@ttuhsc.edu</a:t>
              </a:r>
              <a:endParaRPr lang="en-US" sz="2400" dirty="0"/>
            </a:p>
          </p:txBody>
        </p:sp>
        <p:pic>
          <p:nvPicPr>
            <p:cNvPr id="83" name="Picture 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314631" y="27973103"/>
              <a:ext cx="1420864" cy="913878"/>
            </a:xfrm>
            <a:prstGeom prst="rect">
              <a:avLst/>
            </a:prstGeom>
          </p:spPr>
        </p:pic>
        <p:sp>
          <p:nvSpPr>
            <p:cNvPr id="84" name="Rectangle 83"/>
            <p:cNvSpPr/>
            <p:nvPr/>
          </p:nvSpPr>
          <p:spPr>
            <a:xfrm>
              <a:off x="45255055" y="27973103"/>
              <a:ext cx="2397451" cy="523220"/>
            </a:xfrm>
            <a:prstGeom prst="rect">
              <a:avLst/>
            </a:prstGeom>
          </p:spPr>
          <p:txBody>
            <a:bodyPr wrap="square">
              <a:spAutoFit/>
            </a:bodyPr>
            <a:lstStyle/>
            <a:p>
              <a:pPr defTabSz="952097"/>
              <a:r>
                <a:rPr lang="en-US" sz="2800" dirty="0"/>
                <a:t>y</a:t>
              </a:r>
              <a:r>
                <a:rPr lang="en-US" sz="2800" smtClean="0"/>
                <a:t>ousufali.net</a:t>
              </a:r>
              <a:endParaRPr lang="en-US" sz="2800" dirty="0"/>
            </a:p>
          </p:txBody>
        </p:sp>
      </p:grpSp>
      <p:sp>
        <p:nvSpPr>
          <p:cNvPr id="6" name="TextBox 5"/>
          <p:cNvSpPr txBox="1"/>
          <p:nvPr/>
        </p:nvSpPr>
        <p:spPr>
          <a:xfrm>
            <a:off x="815975" y="6646955"/>
            <a:ext cx="3944413" cy="830997"/>
          </a:xfrm>
          <a:prstGeom prst="rect">
            <a:avLst/>
          </a:prstGeom>
          <a:noFill/>
        </p:spPr>
        <p:txBody>
          <a:bodyPr wrap="none" rtlCol="0">
            <a:spAutoFit/>
          </a:bodyPr>
          <a:lstStyle/>
          <a:p>
            <a:r>
              <a:rPr lang="en-US" sz="2400" dirty="0" smtClean="0"/>
              <a:t>Email: Yousuf.ali@ttuhsc.edu </a:t>
            </a:r>
          </a:p>
          <a:p>
            <a:r>
              <a:rPr lang="en-US" sz="2400" dirty="0" smtClean="0"/>
              <a:t>Phone: 806-437-3297</a:t>
            </a:r>
            <a:endParaRPr lang="en-US" sz="2400" dirty="0"/>
          </a:p>
        </p:txBody>
      </p:sp>
    </p:spTree>
    <p:extLst>
      <p:ext uri="{BB962C8B-B14F-4D97-AF65-F5344CB8AC3E}">
        <p14:creationId xmlns:p14="http://schemas.microsoft.com/office/powerpoint/2010/main" val="1992596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3151</TotalTime>
  <Words>933</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(Body)</vt:lpstr>
      <vt:lpstr>Calibri Light</vt:lpstr>
      <vt:lpstr>Mangal</vt:lpstr>
      <vt:lpstr>Symbol</vt:lpstr>
      <vt:lpstr>Wingdings</vt:lpstr>
      <vt:lpstr>Arial</vt:lpstr>
      <vt:lpstr>Office Theme</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ePoster Presentation</dc:title>
  <dc:subject>AAPS ePoster Template</dc:subject>
  <dc:creator>MLG</dc:creator>
  <cp:keywords>ePoster</cp:keywords>
  <cp:lastModifiedBy>Yousuf Ali</cp:lastModifiedBy>
  <cp:revision>106</cp:revision>
  <cp:lastPrinted>2019-10-14T22:02:14Z</cp:lastPrinted>
  <dcterms:created xsi:type="dcterms:W3CDTF">2017-07-21T16:41:37Z</dcterms:created>
  <dcterms:modified xsi:type="dcterms:W3CDTF">2019-10-14T22:19:19Z</dcterms:modified>
</cp:coreProperties>
</file>