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3" r:id="rId5"/>
    <p:sldId id="284" r:id="rId6"/>
    <p:sldId id="294" r:id="rId7"/>
    <p:sldId id="295" r:id="rId8"/>
    <p:sldId id="296" r:id="rId9"/>
    <p:sldId id="297"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Yousuf Quadri" userId="dc5d4e1ddc89d7db" providerId="LiveId" clId="{30EAF6CC-99E7-4B7C-A1A1-687BCF2A7BCF}"/>
    <pc:docChg chg="custSel modSld">
      <pc:chgData name="Shah Yousuf Quadri" userId="dc5d4e1ddc89d7db" providerId="LiveId" clId="{30EAF6CC-99E7-4B7C-A1A1-687BCF2A7BCF}" dt="2023-08-09T16:52:40.410" v="476" actId="20577"/>
      <pc:docMkLst>
        <pc:docMk/>
      </pc:docMkLst>
      <pc:sldChg chg="modSp mod">
        <pc:chgData name="Shah Yousuf Quadri" userId="dc5d4e1ddc89d7db" providerId="LiveId" clId="{30EAF6CC-99E7-4B7C-A1A1-687BCF2A7BCF}" dt="2023-08-09T16:52:40.410" v="476" actId="20577"/>
        <pc:sldMkLst>
          <pc:docMk/>
          <pc:sldMk cId="94818171" sldId="292"/>
        </pc:sldMkLst>
        <pc:spChg chg="mod">
          <ac:chgData name="Shah Yousuf Quadri" userId="dc5d4e1ddc89d7db" providerId="LiveId" clId="{30EAF6CC-99E7-4B7C-A1A1-687BCF2A7BCF}" dt="2023-08-09T16:52:40.410" v="476" actId="20577"/>
          <ac:spMkLst>
            <pc:docMk/>
            <pc:sldMk cId="94818171" sldId="292"/>
            <ac:spMk id="3" creationId="{2BE8FDE3-DBA4-6A04-C75D-E56FE92EF3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Lending Club Case Study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Shah Yousuf Quadri​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342900" indent="-342900">
              <a:buAutoNum type="arabicParenR"/>
            </a:pPr>
            <a:r>
              <a:rPr lang="en-US" dirty="0"/>
              <a:t>Approximately 14% applicants are defaulters in data provided.</a:t>
            </a:r>
          </a:p>
          <a:p>
            <a:pPr marL="342900" indent="-342900">
              <a:buAutoNum type="arabicParenR"/>
            </a:pPr>
            <a:r>
              <a:rPr lang="en-US" dirty="0"/>
              <a:t>There is a huge increase in applicants for loan during the period </a:t>
            </a:r>
          </a:p>
          <a:p>
            <a:pPr marL="342900" indent="-342900">
              <a:buAutoNum type="arabicParenR"/>
            </a:pPr>
            <a:r>
              <a:rPr lang="en-US" dirty="0"/>
              <a:t>Application with purpose as ‘Small business’ are likely to Charged-off the loan.</a:t>
            </a:r>
          </a:p>
          <a:p>
            <a:pPr marL="342900" indent="-342900">
              <a:buAutoNum type="arabicParenR"/>
            </a:pPr>
            <a:r>
              <a:rPr lang="en-US" dirty="0"/>
              <a:t>Interest rate and defaulters ratio are tightly correlated if interest rate increases the defaulters ratio also increases. </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Shah Yousuf Quadri​</a:t>
            </a:r>
          </a:p>
          <a:p>
            <a:r>
              <a:rPr lang="en-US" dirty="0"/>
              <a:t>Quadri.yousuf8@gmail.com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Data Understanding</a:t>
            </a:r>
          </a:p>
          <a:p>
            <a:r>
              <a:rPr lang="en-US" dirty="0"/>
              <a:t>​Data Cleanup </a:t>
            </a:r>
          </a:p>
          <a:p>
            <a:r>
              <a:rPr lang="en-US" dirty="0"/>
              <a:t>Data Analysis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76659" y="21031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147665"/>
            <a:ext cx="6766560" cy="4775615"/>
          </a:xfrm>
        </p:spPr>
        <p:txBody>
          <a:bodyPr/>
          <a:lstStyle/>
          <a:p>
            <a:r>
              <a:rPr lang="en-US" dirty="0"/>
              <a:t>In this case study, you will use EDA to understand how consumer attributes and loan attributes influence the tendency of default.</a:t>
            </a:r>
          </a:p>
          <a:p>
            <a:r>
              <a:rPr lang="en-US" dirty="0"/>
              <a:t> </a:t>
            </a:r>
          </a:p>
          <a:p>
            <a:pPr algn="l" rtl="0"/>
            <a:r>
              <a:rPr lang="en-US" dirty="0"/>
              <a:t>When a person applies for a loan, there are two types of decisions that could be taken by the company:</a:t>
            </a:r>
          </a:p>
          <a:p>
            <a:pPr algn="l" rtl="0">
              <a:buFont typeface="+mj-lt"/>
              <a:buAutoNum type="arabicPeriod"/>
            </a:pPr>
            <a:r>
              <a:rPr lang="en-US" dirty="0"/>
              <a:t>Loan accepted: If the company approves the loan, there are 3 possible scenarios described below:</a:t>
            </a:r>
          </a:p>
          <a:p>
            <a:pPr marL="742950" lvl="1" indent="-285750" algn="l" rtl="0">
              <a:buFont typeface="+mj-lt"/>
              <a:buAutoNum type="arabicPeriod"/>
            </a:pPr>
            <a:r>
              <a:rPr lang="en-US" dirty="0"/>
              <a:t>Fully paid: Applicant has fully paid the loan (the principal and the interest rate)</a:t>
            </a:r>
          </a:p>
          <a:p>
            <a:pPr marL="742950" lvl="1" indent="-285750" algn="l" rtl="0">
              <a:buFont typeface="+mj-lt"/>
              <a:buAutoNum type="arabicPeriod"/>
            </a:pPr>
            <a:r>
              <a:rPr lang="en-US" dirty="0"/>
              <a:t>Current: Applicant is in the process of paying the instalments, i.e. the tenure of the loan is not yet completed. These candidates are not labelled as 'defaulted'.</a:t>
            </a:r>
          </a:p>
          <a:p>
            <a:pPr marL="742950" lvl="1" indent="-285750" algn="l" rtl="0">
              <a:buFont typeface="+mj-lt"/>
              <a:buAutoNum type="arabicPeriod"/>
            </a:pPr>
            <a:r>
              <a:rPr lang="en-US" dirty="0"/>
              <a:t>Charged-off: Applicant has not paid the instalments in due time for a long period of time, i.e. he/she has defaulted on the loan </a:t>
            </a:r>
          </a:p>
          <a:p>
            <a:pPr algn="l">
              <a:buFont typeface="+mj-lt"/>
              <a:buAutoNum type="arabicPeriod"/>
            </a:pPr>
            <a:r>
              <a:rPr lang="en-US" dirty="0"/>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Data Understanding</a:t>
            </a:r>
            <a:br>
              <a:rPr lang="en-US" dirty="0"/>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4EACA0CE-5B31-B6AE-CC6B-6F19470F3A5C}"/>
              </a:ext>
            </a:extLst>
          </p:cNvPr>
          <p:cNvSpPr>
            <a:spLocks noGrp="1"/>
          </p:cNvSpPr>
          <p:nvPr>
            <p:ph sz="half" idx="1"/>
          </p:nvPr>
        </p:nvSpPr>
        <p:spPr/>
        <p:txBody>
          <a:bodyPr/>
          <a:lstStyle/>
          <a:p>
            <a:pPr algn="l"/>
            <a:r>
              <a:rPr lang="en-US" b="0" i="0" dirty="0">
                <a:solidFill>
                  <a:srgbClr val="45526C"/>
                </a:solidFill>
                <a:effectLst/>
                <a:latin typeface="circular"/>
              </a:rPr>
              <a:t>Business Objectives</a:t>
            </a:r>
          </a:p>
          <a:p>
            <a:pPr marL="0" indent="0" algn="l">
              <a:buNone/>
            </a:pPr>
            <a:r>
              <a:rPr lang="en-US" b="0" i="0" dirty="0">
                <a:solidFill>
                  <a:srgbClr val="091E42"/>
                </a:solidFill>
                <a:effectLst/>
                <a:latin typeface="freight-text-pro"/>
              </a:rPr>
              <a:t>This company is the largest online loan marketplace, facilitating personal loans, business loans, and financing of medical procedures. Borrowers can easily access lower interest rate loans through a fast online interface. </a:t>
            </a:r>
          </a:p>
          <a:p>
            <a:pPr marL="0" indent="0">
              <a:buNone/>
            </a:pPr>
            <a:r>
              <a:rPr lang="en-US" dirty="0"/>
              <a:t>Types of variables </a:t>
            </a:r>
          </a:p>
          <a:p>
            <a:pPr marL="0" indent="0">
              <a:buNone/>
            </a:pPr>
            <a:r>
              <a:rPr lang="en-US" dirty="0"/>
              <a:t>• Customer (applicant) demographic </a:t>
            </a:r>
          </a:p>
          <a:p>
            <a:pPr marL="0" indent="0">
              <a:buNone/>
            </a:pPr>
            <a:r>
              <a:rPr lang="en-US" dirty="0"/>
              <a:t>• Loan related information &amp; characteristics </a:t>
            </a:r>
          </a:p>
          <a:p>
            <a:pPr marL="0" indent="0">
              <a:buNone/>
            </a:pPr>
            <a:r>
              <a:rPr lang="en-US" dirty="0"/>
              <a:t>• Customer behavior (if the loan is granted)</a:t>
            </a:r>
          </a:p>
        </p:txBody>
      </p:sp>
      <p:graphicFrame>
        <p:nvGraphicFramePr>
          <p:cNvPr id="8" name="Table 8">
            <a:extLst>
              <a:ext uri="{FF2B5EF4-FFF2-40B4-BE49-F238E27FC236}">
                <a16:creationId xmlns:a16="http://schemas.microsoft.com/office/drawing/2014/main" id="{B54082A5-3BBE-0C78-BDDF-5FF252A61775}"/>
              </a:ext>
            </a:extLst>
          </p:cNvPr>
          <p:cNvGraphicFramePr>
            <a:graphicFrameLocks noGrp="1"/>
          </p:cNvGraphicFramePr>
          <p:nvPr>
            <p:extLst>
              <p:ext uri="{D42A27DB-BD31-4B8C-83A1-F6EECF244321}">
                <p14:modId xmlns:p14="http://schemas.microsoft.com/office/powerpoint/2010/main" val="769917397"/>
              </p:ext>
            </p:extLst>
          </p:nvPr>
        </p:nvGraphicFramePr>
        <p:xfrm>
          <a:off x="688392" y="4591870"/>
          <a:ext cx="2558661" cy="1752600"/>
        </p:xfrm>
        <a:graphic>
          <a:graphicData uri="http://schemas.openxmlformats.org/drawingml/2006/table">
            <a:tbl>
              <a:tblPr firstRow="1" bandRow="1">
                <a:tableStyleId>{5C22544A-7EE6-4342-B048-85BDC9FD1C3A}</a:tableStyleId>
              </a:tblPr>
              <a:tblGrid>
                <a:gridCol w="2558661">
                  <a:extLst>
                    <a:ext uri="{9D8B030D-6E8A-4147-A177-3AD203B41FA5}">
                      <a16:colId xmlns:a16="http://schemas.microsoft.com/office/drawing/2014/main" val="588646478"/>
                    </a:ext>
                  </a:extLst>
                </a:gridCol>
              </a:tblGrid>
              <a:tr h="370840">
                <a:tc>
                  <a:txBody>
                    <a:bodyPr/>
                    <a:lstStyle/>
                    <a:p>
                      <a:r>
                        <a:rPr lang="en-US" dirty="0">
                          <a:solidFill>
                            <a:schemeClr val="tx1">
                              <a:lumMod val="85000"/>
                              <a:lumOff val="15000"/>
                            </a:schemeClr>
                          </a:solidFill>
                        </a:rPr>
                        <a:t>Customer data</a:t>
                      </a:r>
                    </a:p>
                  </a:txBody>
                  <a:tcPr/>
                </a:tc>
                <a:extLst>
                  <a:ext uri="{0D108BD9-81ED-4DB2-BD59-A6C34878D82A}">
                    <a16:rowId xmlns:a16="http://schemas.microsoft.com/office/drawing/2014/main" val="2928465890"/>
                  </a:ext>
                </a:extLst>
              </a:tr>
              <a:tr h="370840">
                <a:tc>
                  <a:txBody>
                    <a:bodyPr/>
                    <a:lstStyle/>
                    <a:p>
                      <a:r>
                        <a:rPr lang="en-US" dirty="0" err="1"/>
                        <a:t>member_id</a:t>
                      </a:r>
                      <a:endParaRPr lang="en-US" dirty="0"/>
                    </a:p>
                  </a:txBody>
                  <a:tcPr/>
                </a:tc>
                <a:extLst>
                  <a:ext uri="{0D108BD9-81ED-4DB2-BD59-A6C34878D82A}">
                    <a16:rowId xmlns:a16="http://schemas.microsoft.com/office/drawing/2014/main" val="1744110294"/>
                  </a:ext>
                </a:extLst>
              </a:tr>
              <a:tr h="370840">
                <a:tc>
                  <a:txBody>
                    <a:bodyPr/>
                    <a:lstStyle/>
                    <a:p>
                      <a:r>
                        <a:rPr lang="en-US" dirty="0" err="1"/>
                        <a:t>emp_length</a:t>
                      </a:r>
                      <a:r>
                        <a:rPr lang="en-US" dirty="0"/>
                        <a:t>(Experience)</a:t>
                      </a:r>
                    </a:p>
                  </a:txBody>
                  <a:tcPr/>
                </a:tc>
                <a:extLst>
                  <a:ext uri="{0D108BD9-81ED-4DB2-BD59-A6C34878D82A}">
                    <a16:rowId xmlns:a16="http://schemas.microsoft.com/office/drawing/2014/main" val="2137588752"/>
                  </a:ext>
                </a:extLst>
              </a:tr>
              <a:tr h="370840">
                <a:tc>
                  <a:txBody>
                    <a:bodyPr/>
                    <a:lstStyle/>
                    <a:p>
                      <a:r>
                        <a:rPr lang="en-US" dirty="0" err="1"/>
                        <a:t>annual_inc</a:t>
                      </a:r>
                      <a:r>
                        <a:rPr lang="en-US" dirty="0"/>
                        <a:t>(annual income)</a:t>
                      </a:r>
                    </a:p>
                  </a:txBody>
                  <a:tcPr/>
                </a:tc>
                <a:extLst>
                  <a:ext uri="{0D108BD9-81ED-4DB2-BD59-A6C34878D82A}">
                    <a16:rowId xmlns:a16="http://schemas.microsoft.com/office/drawing/2014/main" val="1919201068"/>
                  </a:ext>
                </a:extLst>
              </a:tr>
            </a:tbl>
          </a:graphicData>
        </a:graphic>
      </p:graphicFrame>
      <p:graphicFrame>
        <p:nvGraphicFramePr>
          <p:cNvPr id="10" name="Table 10">
            <a:extLst>
              <a:ext uri="{FF2B5EF4-FFF2-40B4-BE49-F238E27FC236}">
                <a16:creationId xmlns:a16="http://schemas.microsoft.com/office/drawing/2014/main" id="{9EFD1468-37A8-F31F-6C59-4F28AE3E38B7}"/>
              </a:ext>
            </a:extLst>
          </p:cNvPr>
          <p:cNvGraphicFramePr>
            <a:graphicFrameLocks noGrp="1"/>
          </p:cNvGraphicFramePr>
          <p:nvPr>
            <p:extLst>
              <p:ext uri="{D42A27DB-BD31-4B8C-83A1-F6EECF244321}">
                <p14:modId xmlns:p14="http://schemas.microsoft.com/office/powerpoint/2010/main" val="81966984"/>
              </p:ext>
            </p:extLst>
          </p:nvPr>
        </p:nvGraphicFramePr>
        <p:xfrm>
          <a:off x="3564294" y="4586272"/>
          <a:ext cx="3124718" cy="1483360"/>
        </p:xfrm>
        <a:graphic>
          <a:graphicData uri="http://schemas.openxmlformats.org/drawingml/2006/table">
            <a:tbl>
              <a:tblPr firstRow="1" bandRow="1">
                <a:tableStyleId>{F5AB1C69-6EDB-4FF4-983F-18BD219EF322}</a:tableStyleId>
              </a:tblPr>
              <a:tblGrid>
                <a:gridCol w="3124718">
                  <a:extLst>
                    <a:ext uri="{9D8B030D-6E8A-4147-A177-3AD203B41FA5}">
                      <a16:colId xmlns:a16="http://schemas.microsoft.com/office/drawing/2014/main" val="1708335011"/>
                    </a:ext>
                  </a:extLst>
                </a:gridCol>
              </a:tblGrid>
              <a:tr h="370840">
                <a:tc>
                  <a:txBody>
                    <a:bodyPr/>
                    <a:lstStyle/>
                    <a:p>
                      <a:r>
                        <a:rPr lang="en-US" dirty="0">
                          <a:solidFill>
                            <a:schemeClr val="tx1">
                              <a:lumMod val="85000"/>
                              <a:lumOff val="15000"/>
                            </a:schemeClr>
                          </a:solidFill>
                        </a:rPr>
                        <a:t>Loan Related info</a:t>
                      </a:r>
                    </a:p>
                  </a:txBody>
                  <a:tcPr/>
                </a:tc>
                <a:extLst>
                  <a:ext uri="{0D108BD9-81ED-4DB2-BD59-A6C34878D82A}">
                    <a16:rowId xmlns:a16="http://schemas.microsoft.com/office/drawing/2014/main" val="3736797098"/>
                  </a:ext>
                </a:extLst>
              </a:tr>
              <a:tr h="370840">
                <a:tc>
                  <a:txBody>
                    <a:bodyPr/>
                    <a:lstStyle/>
                    <a:p>
                      <a:r>
                        <a:rPr lang="en-US" dirty="0" err="1"/>
                        <a:t>Loan_amount</a:t>
                      </a:r>
                      <a:endParaRPr lang="en-US" dirty="0"/>
                    </a:p>
                  </a:txBody>
                  <a:tcPr/>
                </a:tc>
                <a:extLst>
                  <a:ext uri="{0D108BD9-81ED-4DB2-BD59-A6C34878D82A}">
                    <a16:rowId xmlns:a16="http://schemas.microsoft.com/office/drawing/2014/main" val="1211831918"/>
                  </a:ext>
                </a:extLst>
              </a:tr>
              <a:tr h="370840">
                <a:tc>
                  <a:txBody>
                    <a:bodyPr/>
                    <a:lstStyle/>
                    <a:p>
                      <a:r>
                        <a:rPr lang="en-US" dirty="0" err="1"/>
                        <a:t>Loan_intrest</a:t>
                      </a:r>
                      <a:endParaRPr lang="en-US" dirty="0"/>
                    </a:p>
                  </a:txBody>
                  <a:tcPr/>
                </a:tc>
                <a:extLst>
                  <a:ext uri="{0D108BD9-81ED-4DB2-BD59-A6C34878D82A}">
                    <a16:rowId xmlns:a16="http://schemas.microsoft.com/office/drawing/2014/main" val="3291995907"/>
                  </a:ext>
                </a:extLst>
              </a:tr>
              <a:tr h="370840">
                <a:tc>
                  <a:txBody>
                    <a:bodyPr/>
                    <a:lstStyle/>
                    <a:p>
                      <a:r>
                        <a:rPr lang="en-US" dirty="0" err="1"/>
                        <a:t>Loan_status</a:t>
                      </a:r>
                      <a:endParaRPr lang="en-US" dirty="0"/>
                    </a:p>
                  </a:txBody>
                  <a:tcPr/>
                </a:tc>
                <a:extLst>
                  <a:ext uri="{0D108BD9-81ED-4DB2-BD59-A6C34878D82A}">
                    <a16:rowId xmlns:a16="http://schemas.microsoft.com/office/drawing/2014/main" val="1397317286"/>
                  </a:ext>
                </a:extLst>
              </a:tr>
            </a:tbl>
          </a:graphicData>
        </a:graphic>
      </p:graphicFrame>
      <p:graphicFrame>
        <p:nvGraphicFramePr>
          <p:cNvPr id="11" name="Table 11">
            <a:extLst>
              <a:ext uri="{FF2B5EF4-FFF2-40B4-BE49-F238E27FC236}">
                <a16:creationId xmlns:a16="http://schemas.microsoft.com/office/drawing/2014/main" id="{D0A0F709-A436-65D3-164D-E9E85D4D2144}"/>
              </a:ext>
            </a:extLst>
          </p:cNvPr>
          <p:cNvGraphicFramePr>
            <a:graphicFrameLocks noGrp="1"/>
          </p:cNvGraphicFramePr>
          <p:nvPr>
            <p:extLst>
              <p:ext uri="{D42A27DB-BD31-4B8C-83A1-F6EECF244321}">
                <p14:modId xmlns:p14="http://schemas.microsoft.com/office/powerpoint/2010/main" val="3860993832"/>
              </p:ext>
            </p:extLst>
          </p:nvPr>
        </p:nvGraphicFramePr>
        <p:xfrm>
          <a:off x="6858000" y="4586272"/>
          <a:ext cx="3302000" cy="1483360"/>
        </p:xfrm>
        <a:graphic>
          <a:graphicData uri="http://schemas.openxmlformats.org/drawingml/2006/table">
            <a:tbl>
              <a:tblPr firstRow="1" bandRow="1">
                <a:tableStyleId>{00A15C55-8517-42AA-B614-E9B94910E393}</a:tableStyleId>
              </a:tblPr>
              <a:tblGrid>
                <a:gridCol w="3302000">
                  <a:extLst>
                    <a:ext uri="{9D8B030D-6E8A-4147-A177-3AD203B41FA5}">
                      <a16:colId xmlns:a16="http://schemas.microsoft.com/office/drawing/2014/main" val="420543853"/>
                    </a:ext>
                  </a:extLst>
                </a:gridCol>
              </a:tblGrid>
              <a:tr h="370840">
                <a:tc>
                  <a:txBody>
                    <a:bodyPr/>
                    <a:lstStyle/>
                    <a:p>
                      <a:r>
                        <a:rPr lang="en-US" dirty="0">
                          <a:solidFill>
                            <a:schemeClr val="tx1">
                              <a:lumMod val="85000"/>
                              <a:lumOff val="15000"/>
                            </a:schemeClr>
                          </a:solidFill>
                        </a:rPr>
                        <a:t>Customer </a:t>
                      </a:r>
                      <a:r>
                        <a:rPr lang="en-US" dirty="0" err="1">
                          <a:solidFill>
                            <a:schemeClr val="tx1">
                              <a:lumMod val="85000"/>
                              <a:lumOff val="15000"/>
                            </a:schemeClr>
                          </a:solidFill>
                        </a:rPr>
                        <a:t>Behavious</a:t>
                      </a:r>
                      <a:endParaRPr lang="en-US" dirty="0">
                        <a:solidFill>
                          <a:schemeClr val="tx1">
                            <a:lumMod val="85000"/>
                            <a:lumOff val="15000"/>
                          </a:schemeClr>
                        </a:solidFill>
                      </a:endParaRPr>
                    </a:p>
                  </a:txBody>
                  <a:tcPr/>
                </a:tc>
                <a:extLst>
                  <a:ext uri="{0D108BD9-81ED-4DB2-BD59-A6C34878D82A}">
                    <a16:rowId xmlns:a16="http://schemas.microsoft.com/office/drawing/2014/main" val="3508883246"/>
                  </a:ext>
                </a:extLst>
              </a:tr>
              <a:tr h="370840">
                <a:tc>
                  <a:txBody>
                    <a:bodyPr/>
                    <a:lstStyle/>
                    <a:p>
                      <a:r>
                        <a:rPr lang="en-US" dirty="0"/>
                        <a:t>Application type</a:t>
                      </a:r>
                    </a:p>
                  </a:txBody>
                  <a:tcPr/>
                </a:tc>
                <a:extLst>
                  <a:ext uri="{0D108BD9-81ED-4DB2-BD59-A6C34878D82A}">
                    <a16:rowId xmlns:a16="http://schemas.microsoft.com/office/drawing/2014/main" val="2488654727"/>
                  </a:ext>
                </a:extLst>
              </a:tr>
              <a:tr h="370840">
                <a:tc>
                  <a:txBody>
                    <a:bodyPr/>
                    <a:lstStyle/>
                    <a:p>
                      <a:r>
                        <a:rPr lang="en-US" dirty="0"/>
                        <a:t>Loan purpose</a:t>
                      </a:r>
                    </a:p>
                  </a:txBody>
                  <a:tcPr/>
                </a:tc>
                <a:extLst>
                  <a:ext uri="{0D108BD9-81ED-4DB2-BD59-A6C34878D82A}">
                    <a16:rowId xmlns:a16="http://schemas.microsoft.com/office/drawing/2014/main" val="3980182773"/>
                  </a:ext>
                </a:extLst>
              </a:tr>
              <a:tr h="370840">
                <a:tc>
                  <a:txBody>
                    <a:bodyPr/>
                    <a:lstStyle/>
                    <a:p>
                      <a:r>
                        <a:rPr lang="en-US" dirty="0"/>
                        <a:t>Recoveries</a:t>
                      </a:r>
                    </a:p>
                  </a:txBody>
                  <a:tcPr/>
                </a:tc>
                <a:extLst>
                  <a:ext uri="{0D108BD9-81ED-4DB2-BD59-A6C34878D82A}">
                    <a16:rowId xmlns:a16="http://schemas.microsoft.com/office/drawing/2014/main" val="1079650162"/>
                  </a:ext>
                </a:extLst>
              </a:tr>
            </a:tbl>
          </a:graphicData>
        </a:graphic>
      </p:graphicFrame>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6760" y="661354"/>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Univariate analysis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Content Placeholder 4">
            <a:extLst>
              <a:ext uri="{FF2B5EF4-FFF2-40B4-BE49-F238E27FC236}">
                <a16:creationId xmlns:a16="http://schemas.microsoft.com/office/drawing/2014/main" id="{7AFB624B-D809-D79A-D035-623A549EABDD}"/>
              </a:ext>
            </a:extLst>
          </p:cNvPr>
          <p:cNvSpPr>
            <a:spLocks noGrp="1"/>
          </p:cNvSpPr>
          <p:nvPr>
            <p:ph sz="half" idx="1"/>
          </p:nvPr>
        </p:nvSpPr>
        <p:spPr>
          <a:xfrm>
            <a:off x="755904" y="1633604"/>
            <a:ext cx="10680192" cy="4026532"/>
          </a:xfrm>
        </p:spPr>
        <p:txBody>
          <a:bodyPr/>
          <a:lstStyle/>
          <a:p>
            <a:r>
              <a:rPr lang="en-US" dirty="0"/>
              <a:t>With univariate analysis we see that approx. </a:t>
            </a:r>
          </a:p>
          <a:p>
            <a:r>
              <a:rPr lang="en-US" dirty="0"/>
              <a:t>14% loan borrower defaulted (charged off)</a:t>
            </a:r>
            <a:br>
              <a:rPr lang="en-US" dirty="0"/>
            </a:br>
            <a:r>
              <a:rPr lang="en-US" dirty="0"/>
              <a:t> there loan.</a:t>
            </a:r>
          </a:p>
          <a:p>
            <a:endParaRPr lang="en-US" dirty="0"/>
          </a:p>
        </p:txBody>
      </p:sp>
      <p:pic>
        <p:nvPicPr>
          <p:cNvPr id="10" name="Picture 2">
            <a:extLst>
              <a:ext uri="{FF2B5EF4-FFF2-40B4-BE49-F238E27FC236}">
                <a16:creationId xmlns:a16="http://schemas.microsoft.com/office/drawing/2014/main" id="{07B55E18-9174-BF8E-6535-9A9823E4F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373" y="1812858"/>
            <a:ext cx="4748995" cy="341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1C22-4619-8B4A-0FE6-DF0C7C53F82F}"/>
              </a:ext>
            </a:extLst>
          </p:cNvPr>
          <p:cNvSpPr>
            <a:spLocks noGrp="1"/>
          </p:cNvSpPr>
          <p:nvPr>
            <p:ph type="title"/>
          </p:nvPr>
        </p:nvSpPr>
        <p:spPr>
          <a:xfrm>
            <a:off x="755904" y="34747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Univariate analysis</a:t>
            </a:r>
            <a:endParaRPr lang="en-US" dirty="0"/>
          </a:p>
        </p:txBody>
      </p:sp>
      <p:sp>
        <p:nvSpPr>
          <p:cNvPr id="3" name="Content Placeholder 2">
            <a:extLst>
              <a:ext uri="{FF2B5EF4-FFF2-40B4-BE49-F238E27FC236}">
                <a16:creationId xmlns:a16="http://schemas.microsoft.com/office/drawing/2014/main" id="{0EB84377-2621-64C4-2D84-4099C6D94A11}"/>
              </a:ext>
            </a:extLst>
          </p:cNvPr>
          <p:cNvSpPr>
            <a:spLocks noGrp="1"/>
          </p:cNvSpPr>
          <p:nvPr>
            <p:ph sz="half" idx="1"/>
          </p:nvPr>
        </p:nvSpPr>
        <p:spPr>
          <a:xfrm>
            <a:off x="755904" y="1519208"/>
            <a:ext cx="10680192" cy="4788285"/>
          </a:xfrm>
        </p:spPr>
        <p:txBody>
          <a:bodyPr/>
          <a:lstStyle/>
          <a:p>
            <a:r>
              <a:rPr lang="en-US" dirty="0"/>
              <a:t>Univariate analysis also tells us that there is </a:t>
            </a:r>
          </a:p>
          <a:p>
            <a:pPr marL="0" indent="0">
              <a:buNone/>
            </a:pPr>
            <a:r>
              <a:rPr lang="en-US" dirty="0"/>
              <a:t>a huge increase in loan applicants over the years</a:t>
            </a:r>
          </a:p>
          <a:p>
            <a:pPr marL="0" indent="0">
              <a:buNone/>
            </a:pPr>
            <a:r>
              <a:rPr lang="en-US" dirty="0"/>
              <a:t>From 2007 to 2011 </a:t>
            </a:r>
          </a:p>
          <a:p>
            <a:endParaRPr lang="en-US" dirty="0"/>
          </a:p>
          <a:p>
            <a:endParaRPr lang="en-US" dirty="0"/>
          </a:p>
        </p:txBody>
      </p:sp>
      <p:sp>
        <p:nvSpPr>
          <p:cNvPr id="5" name="Slide Number Placeholder 4">
            <a:extLst>
              <a:ext uri="{FF2B5EF4-FFF2-40B4-BE49-F238E27FC236}">
                <a16:creationId xmlns:a16="http://schemas.microsoft.com/office/drawing/2014/main" id="{E2780090-2738-0435-4CBE-505453AB44B7}"/>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3078" name="Picture 6">
            <a:extLst>
              <a:ext uri="{FF2B5EF4-FFF2-40B4-BE49-F238E27FC236}">
                <a16:creationId xmlns:a16="http://schemas.microsoft.com/office/drawing/2014/main" id="{5708A7AC-60FB-EDDD-DB16-7A9AC0656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8581" y="1983647"/>
            <a:ext cx="5314950"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21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3E1A-D845-B8CE-51EC-250F8F9A5915}"/>
              </a:ext>
            </a:extLst>
          </p:cNvPr>
          <p:cNvSpPr>
            <a:spLocks noGrp="1"/>
          </p:cNvSpPr>
          <p:nvPr>
            <p:ph type="title"/>
          </p:nvPr>
        </p:nvSpPr>
        <p:spPr>
          <a:xfrm>
            <a:off x="755904" y="470076"/>
            <a:ext cx="10671048" cy="768096"/>
          </a:xfrm>
        </p:spPr>
        <p:txBody>
          <a:bodyPr/>
          <a:lstStyle/>
          <a:p>
            <a:r>
              <a:rPr lang="en-US" dirty="0"/>
              <a:t>Bivariate analysis</a:t>
            </a:r>
          </a:p>
        </p:txBody>
      </p:sp>
      <p:sp>
        <p:nvSpPr>
          <p:cNvPr id="3" name="Content Placeholder 2">
            <a:extLst>
              <a:ext uri="{FF2B5EF4-FFF2-40B4-BE49-F238E27FC236}">
                <a16:creationId xmlns:a16="http://schemas.microsoft.com/office/drawing/2014/main" id="{BED73FCC-F001-E4AD-FB6A-3850871D3837}"/>
              </a:ext>
            </a:extLst>
          </p:cNvPr>
          <p:cNvSpPr>
            <a:spLocks noGrp="1"/>
          </p:cNvSpPr>
          <p:nvPr>
            <p:ph sz="half" idx="1"/>
          </p:nvPr>
        </p:nvSpPr>
        <p:spPr>
          <a:xfrm>
            <a:off x="746760" y="1251048"/>
            <a:ext cx="10680192" cy="4879164"/>
          </a:xfrm>
        </p:spPr>
        <p:txBody>
          <a:bodyPr/>
          <a:lstStyle/>
          <a:p>
            <a:r>
              <a:rPr lang="en-US" dirty="0"/>
              <a:t>If we check the loan defaulters against for each year we have this following bivariate plot which states that</a:t>
            </a:r>
          </a:p>
          <a:p>
            <a:pPr marL="0" indent="0">
              <a:buNone/>
            </a:pPr>
            <a:r>
              <a:rPr lang="en-US" dirty="0"/>
              <a:t>After 2008 there is an increase in defaulters. </a:t>
            </a:r>
          </a:p>
        </p:txBody>
      </p:sp>
      <p:sp>
        <p:nvSpPr>
          <p:cNvPr id="5" name="Slide Number Placeholder 4">
            <a:extLst>
              <a:ext uri="{FF2B5EF4-FFF2-40B4-BE49-F238E27FC236}">
                <a16:creationId xmlns:a16="http://schemas.microsoft.com/office/drawing/2014/main" id="{268494E1-4805-97F9-308C-A6A893C54AF2}"/>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098" name="Picture 2">
            <a:extLst>
              <a:ext uri="{FF2B5EF4-FFF2-40B4-BE49-F238E27FC236}">
                <a16:creationId xmlns:a16="http://schemas.microsoft.com/office/drawing/2014/main" id="{760079B7-D97D-C046-FE91-4DA8DEABD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345" y="2066245"/>
            <a:ext cx="551497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E2FF-55AD-F222-81A6-E781D87BF6A2}"/>
              </a:ext>
            </a:extLst>
          </p:cNvPr>
          <p:cNvSpPr>
            <a:spLocks noGrp="1"/>
          </p:cNvSpPr>
          <p:nvPr>
            <p:ph type="title"/>
          </p:nvPr>
        </p:nvSpPr>
        <p:spPr>
          <a:xfrm>
            <a:off x="765048" y="469703"/>
            <a:ext cx="10671048" cy="768096"/>
          </a:xfrm>
        </p:spPr>
        <p:txBody>
          <a:bodyPr/>
          <a:lstStyle/>
          <a:p>
            <a:r>
              <a:rPr lang="en-US" dirty="0"/>
              <a:t>Bivariate Analysis </a:t>
            </a:r>
          </a:p>
        </p:txBody>
      </p:sp>
      <p:sp>
        <p:nvSpPr>
          <p:cNvPr id="3" name="Content Placeholder 2">
            <a:extLst>
              <a:ext uri="{FF2B5EF4-FFF2-40B4-BE49-F238E27FC236}">
                <a16:creationId xmlns:a16="http://schemas.microsoft.com/office/drawing/2014/main" id="{71B99E99-236C-F7CB-9FE0-1290623621DC}"/>
              </a:ext>
            </a:extLst>
          </p:cNvPr>
          <p:cNvSpPr>
            <a:spLocks noGrp="1"/>
          </p:cNvSpPr>
          <p:nvPr>
            <p:ph sz="half" idx="1"/>
          </p:nvPr>
        </p:nvSpPr>
        <p:spPr>
          <a:xfrm>
            <a:off x="755904" y="1427584"/>
            <a:ext cx="10680192" cy="5150498"/>
          </a:xfrm>
        </p:spPr>
        <p:txBody>
          <a:bodyPr/>
          <a:lstStyle/>
          <a:p>
            <a:r>
              <a:rPr lang="en-US" dirty="0"/>
              <a:t>Applicants with loan purpose as small business are likely to default as per the data set given so approving the loan for small business applicants is more risky.</a:t>
            </a:r>
          </a:p>
          <a:p>
            <a:endParaRPr lang="en-US" dirty="0"/>
          </a:p>
          <a:p>
            <a:endParaRPr lang="en-US" dirty="0"/>
          </a:p>
        </p:txBody>
      </p:sp>
      <p:sp>
        <p:nvSpPr>
          <p:cNvPr id="5" name="Slide Number Placeholder 4">
            <a:extLst>
              <a:ext uri="{FF2B5EF4-FFF2-40B4-BE49-F238E27FC236}">
                <a16:creationId xmlns:a16="http://schemas.microsoft.com/office/drawing/2014/main" id="{4FB96009-E495-4E78-3D5D-1AB986CFFEA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124" name="Picture 4">
            <a:extLst>
              <a:ext uri="{FF2B5EF4-FFF2-40B4-BE49-F238E27FC236}">
                <a16:creationId xmlns:a16="http://schemas.microsoft.com/office/drawing/2014/main" id="{488C16CF-0980-D262-2501-98087F2A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59" y="2612572"/>
            <a:ext cx="10923037" cy="365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8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27B6-5637-071A-4ACA-4EEF7842AE8F}"/>
              </a:ext>
            </a:extLst>
          </p:cNvPr>
          <p:cNvSpPr>
            <a:spLocks noGrp="1"/>
          </p:cNvSpPr>
          <p:nvPr>
            <p:ph type="title"/>
          </p:nvPr>
        </p:nvSpPr>
        <p:spPr>
          <a:xfrm>
            <a:off x="755904" y="460372"/>
            <a:ext cx="10671048" cy="768096"/>
          </a:xfrm>
        </p:spPr>
        <p:txBody>
          <a:bodyPr/>
          <a:lstStyle/>
          <a:p>
            <a:r>
              <a:rPr lang="en-US" dirty="0"/>
              <a:t>Multivariate analysis</a:t>
            </a:r>
          </a:p>
        </p:txBody>
      </p:sp>
      <p:sp>
        <p:nvSpPr>
          <p:cNvPr id="3" name="Content Placeholder 2">
            <a:extLst>
              <a:ext uri="{FF2B5EF4-FFF2-40B4-BE49-F238E27FC236}">
                <a16:creationId xmlns:a16="http://schemas.microsoft.com/office/drawing/2014/main" id="{F48B5EFE-8CC4-454C-4A31-6159E012A5A6}"/>
              </a:ext>
            </a:extLst>
          </p:cNvPr>
          <p:cNvSpPr>
            <a:spLocks noGrp="1"/>
          </p:cNvSpPr>
          <p:nvPr>
            <p:ph sz="half" idx="1"/>
          </p:nvPr>
        </p:nvSpPr>
        <p:spPr>
          <a:xfrm>
            <a:off x="746760" y="1218670"/>
            <a:ext cx="10680192" cy="5178957"/>
          </a:xfrm>
        </p:spPr>
        <p:txBody>
          <a:bodyPr/>
          <a:lstStyle/>
          <a:p>
            <a:r>
              <a:rPr lang="en-US" dirty="0"/>
              <a:t>During multivariate analysis we have found that interest rate and loan status are tightly corelated when interest rate increases rate of defaulters also increase.</a:t>
            </a:r>
          </a:p>
          <a:p>
            <a:r>
              <a:rPr lang="en-US" dirty="0"/>
              <a:t> </a:t>
            </a:r>
          </a:p>
        </p:txBody>
      </p:sp>
      <p:sp>
        <p:nvSpPr>
          <p:cNvPr id="5" name="Slide Number Placeholder 4">
            <a:extLst>
              <a:ext uri="{FF2B5EF4-FFF2-40B4-BE49-F238E27FC236}">
                <a16:creationId xmlns:a16="http://schemas.microsoft.com/office/drawing/2014/main" id="{5B5F0DE0-D8E7-64BB-09A1-48135EE961C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146" name="Picture 2">
            <a:extLst>
              <a:ext uri="{FF2B5EF4-FFF2-40B4-BE49-F238E27FC236}">
                <a16:creationId xmlns:a16="http://schemas.microsoft.com/office/drawing/2014/main" id="{CA60898E-9B09-78A8-8984-F65F0E57B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7" y="2183364"/>
            <a:ext cx="5953125" cy="388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5695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{BD852464-9516-40F1-9705-5D7D799444C2}tf78438558_win32</Template>
  <TotalTime>46</TotalTime>
  <Words>540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circular</vt:lpstr>
      <vt:lpstr>freight-text-pro</vt:lpstr>
      <vt:lpstr>Sabon Next LT</vt:lpstr>
      <vt:lpstr>Office Theme</vt:lpstr>
      <vt:lpstr>Lending Club Case Study  </vt:lpstr>
      <vt:lpstr>AGENDA</vt:lpstr>
      <vt:lpstr>Introduction</vt:lpstr>
      <vt:lpstr>Data Understanding </vt:lpstr>
      <vt:lpstr>Univariate analysis</vt:lpstr>
      <vt:lpstr>Univariate analysis</vt:lpstr>
      <vt:lpstr>Bivariate analysis</vt:lpstr>
      <vt:lpstr>Bivariate Analysis </vt:lpstr>
      <vt:lpstr>Multivariate analysis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subject/>
  <dc:creator>Shah Yousuf Quadri</dc:creator>
  <cp:lastModifiedBy>Shah Yousuf Quadri</cp:lastModifiedBy>
  <cp:revision>1</cp:revision>
  <dcterms:created xsi:type="dcterms:W3CDTF">2023-08-09T16:06:17Z</dcterms:created>
  <dcterms:modified xsi:type="dcterms:W3CDTF">2023-08-09T16:52:44Z</dcterms:modified>
</cp:coreProperties>
</file>