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5" r:id="rId59"/>
    <p:sldId id="313" r:id="rId60"/>
    <p:sldId id="314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29-Mar-17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29-Mar-17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Sentence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Categories of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5) Exclamatory sentences: A strong feeling is expressed through the use of this category of sentences. </a:t>
            </a:r>
          </a:p>
          <a:p>
            <a:endParaRPr lang="en-US" dirty="0" smtClean="0"/>
          </a:p>
          <a:p>
            <a:r>
              <a:rPr lang="en-US" dirty="0" smtClean="0"/>
              <a:t>The feelings expressed can be feelings of joy, sorrow, anger etc.</a:t>
            </a:r>
          </a:p>
          <a:p>
            <a:endParaRPr lang="en-US" dirty="0" smtClean="0"/>
          </a:p>
          <a:p>
            <a:r>
              <a:rPr lang="en-US" dirty="0" smtClean="0"/>
              <a:t>An exclamatory sentence will always end with an exclamation point (!).</a:t>
            </a:r>
          </a:p>
          <a:p>
            <a:endParaRPr lang="en-US" dirty="0" smtClean="0"/>
          </a:p>
          <a:p>
            <a:r>
              <a:rPr lang="en-US" dirty="0" smtClean="0"/>
              <a:t>For example: How beautiful this place is!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and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Now you might have noticed that the structures of these sentences are not the same.</a:t>
            </a:r>
          </a:p>
          <a:p>
            <a:endParaRPr lang="en-US" dirty="0"/>
          </a:p>
          <a:p>
            <a:r>
              <a:rPr lang="en-US" dirty="0" smtClean="0"/>
              <a:t>However, one thing is common. Every sentence has a subject and a predicate.</a:t>
            </a:r>
          </a:p>
          <a:p>
            <a:endParaRPr lang="en-US" dirty="0"/>
          </a:p>
          <a:p>
            <a:r>
              <a:rPr lang="en-US" dirty="0" smtClean="0"/>
              <a:t>But their arrangement is different in different kinds of sentences.</a:t>
            </a:r>
          </a:p>
          <a:p>
            <a:endParaRPr lang="en-US" dirty="0"/>
          </a:p>
          <a:p>
            <a:r>
              <a:rPr lang="en-US" dirty="0" smtClean="0"/>
              <a:t>To understand the structures of these sentences one has to know the subject and predicate well.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943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subject of a sentence can be of three types: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Simple subject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Compound subject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Complete subject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58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subject is the noun or pronoun that states whom or what the sentence is about.</a:t>
            </a:r>
          </a:p>
          <a:p>
            <a:endParaRPr lang="en-US" dirty="0"/>
          </a:p>
          <a:p>
            <a:r>
              <a:rPr lang="en-US" dirty="0" smtClean="0"/>
              <a:t>Simple </a:t>
            </a:r>
            <a:r>
              <a:rPr lang="en-US" dirty="0"/>
              <a:t>s</a:t>
            </a:r>
            <a:r>
              <a:rPr lang="en-US" dirty="0" smtClean="0"/>
              <a:t>ubject does not include the modifiers of that noun or pronoun.</a:t>
            </a:r>
          </a:p>
          <a:p>
            <a:endParaRPr lang="en-US" dirty="0"/>
          </a:p>
          <a:p>
            <a:r>
              <a:rPr lang="en-US" dirty="0" smtClean="0"/>
              <a:t>Usually, the simple subject is a single word. But in some cases it can be more than a word.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31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Subject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consider the sentence “Rajshahi is in Bangladesh.” Here, “Rajshahi” is the noun, “is </a:t>
            </a:r>
            <a:r>
              <a:rPr lang="en-US" dirty="0"/>
              <a:t>in </a:t>
            </a:r>
            <a:r>
              <a:rPr lang="en-US" dirty="0" smtClean="0"/>
              <a:t>Bangladesh” is about “Rajshahi”. Therefore we can say that </a:t>
            </a:r>
            <a:r>
              <a:rPr lang="en-US" dirty="0"/>
              <a:t>“Rajshahi” </a:t>
            </a:r>
            <a:r>
              <a:rPr lang="en-US" dirty="0" smtClean="0"/>
              <a:t>is the simple subject of this sentence.</a:t>
            </a:r>
          </a:p>
          <a:p>
            <a:endParaRPr lang="en-US" dirty="0"/>
          </a:p>
          <a:p>
            <a:r>
              <a:rPr lang="en-US" dirty="0" smtClean="0"/>
              <a:t>Now look at the following sentence: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boys of the football team were tired.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this sentence, “boys” is the simple subject.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338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Subject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 this one: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old big cat ate all the fishes.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Here, “cat” is the simple subject.</a:t>
            </a:r>
          </a:p>
          <a:p>
            <a:endParaRPr lang="en-US" dirty="0"/>
          </a:p>
          <a:p>
            <a:r>
              <a:rPr lang="en-US" dirty="0" smtClean="0"/>
              <a:t>Remember, the simple subject of an imperative sentence is always “you”.</a:t>
            </a:r>
          </a:p>
          <a:p>
            <a:endParaRPr lang="en-US" dirty="0"/>
          </a:p>
          <a:p>
            <a:r>
              <a:rPr lang="en-US" dirty="0" smtClean="0"/>
              <a:t>It is important to identify the simple subject because the form of the verb depends on it in most cases.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4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compound </a:t>
            </a:r>
            <a:r>
              <a:rPr lang="en-US" dirty="0"/>
              <a:t>subject </a:t>
            </a:r>
            <a:r>
              <a:rPr lang="en-US" dirty="0" smtClean="0"/>
              <a:t>is a simple subject which consists of two or more nouns or pronouns.</a:t>
            </a:r>
          </a:p>
          <a:p>
            <a:endParaRPr lang="en-US" dirty="0"/>
          </a:p>
          <a:p>
            <a:r>
              <a:rPr lang="en-US" dirty="0" smtClean="0"/>
              <a:t>For example, in the sentence “</a:t>
            </a:r>
            <a:r>
              <a:rPr lang="en-US" u="sng" dirty="0" smtClean="0"/>
              <a:t>Jim</a:t>
            </a:r>
            <a:r>
              <a:rPr lang="en-US" dirty="0" smtClean="0"/>
              <a:t>, </a:t>
            </a:r>
            <a:r>
              <a:rPr lang="en-US" u="sng" dirty="0" smtClean="0"/>
              <a:t>John</a:t>
            </a:r>
            <a:r>
              <a:rPr lang="en-US" dirty="0" smtClean="0"/>
              <a:t> and </a:t>
            </a:r>
            <a:r>
              <a:rPr lang="en-US" u="sng" dirty="0" smtClean="0"/>
              <a:t>Andy</a:t>
            </a:r>
            <a:r>
              <a:rPr lang="en-US" dirty="0" smtClean="0"/>
              <a:t> are brothers”,  the underlined nouns together form the compound subject.</a:t>
            </a:r>
          </a:p>
          <a:p>
            <a:endParaRPr lang="en-US" dirty="0"/>
          </a:p>
          <a:p>
            <a:r>
              <a:rPr lang="en-US" dirty="0" smtClean="0"/>
              <a:t>Remember, modifiers are not parts of compound subjects.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33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</a:t>
            </a:r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following sentence: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Tall trees, large plants and juicy fruits grow in this jungle.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Here only the nouns (“trees”, “plants” and “fruits”) </a:t>
            </a:r>
            <a:br>
              <a:rPr lang="en-US" dirty="0" smtClean="0"/>
            </a:br>
            <a:r>
              <a:rPr lang="en-US" dirty="0" smtClean="0"/>
              <a:t>   form the compound subject.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988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subject is the simple subject and all the words of the subject that modify it or identify it.</a:t>
            </a:r>
          </a:p>
          <a:p>
            <a:endParaRPr lang="en-US" dirty="0"/>
          </a:p>
          <a:p>
            <a:r>
              <a:rPr lang="en-US" dirty="0" smtClean="0"/>
              <a:t>For example: The woman in the green dress is my sister.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Here, “woman” is the simple subject, and “</a:t>
            </a:r>
            <a:r>
              <a:rPr lang="en-US" dirty="0"/>
              <a:t>The </a:t>
            </a:r>
            <a:r>
              <a:rPr lang="en-US" dirty="0" smtClean="0"/>
              <a:t>woman</a:t>
            </a:r>
            <a:br>
              <a:rPr lang="en-US" dirty="0" smtClean="0"/>
            </a:br>
            <a:r>
              <a:rPr lang="en-US" dirty="0" smtClean="0"/>
              <a:t>   in </a:t>
            </a:r>
            <a:r>
              <a:rPr lang="en-US" dirty="0"/>
              <a:t>the green </a:t>
            </a:r>
            <a:r>
              <a:rPr lang="en-US" dirty="0" smtClean="0"/>
              <a:t>dress” is the complete subject.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66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Subject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sentence “</a:t>
            </a:r>
            <a:r>
              <a:rPr lang="en-US" u="sng" dirty="0" smtClean="0"/>
              <a:t>A small white dog and a black cat</a:t>
            </a:r>
            <a:r>
              <a:rPr lang="en-US" dirty="0" smtClean="0"/>
              <a:t> walked beside me”, the underlined part is the complete subject.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10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sentence is a group of words that expresses a complete thought.</a:t>
            </a:r>
          </a:p>
          <a:p>
            <a:endParaRPr lang="en-US" dirty="0" smtClean="0"/>
          </a:p>
          <a:p>
            <a:r>
              <a:rPr lang="en-US" dirty="0" smtClean="0"/>
              <a:t>To be a sentence, a group of words must make complete sense by itself.</a:t>
            </a:r>
          </a:p>
          <a:p>
            <a:endParaRPr lang="en-US" dirty="0" smtClean="0"/>
          </a:p>
          <a:p>
            <a:r>
              <a:rPr lang="en-US" dirty="0" smtClean="0"/>
              <a:t>For example, “The cat in the garden” is not a sentence because it does not express a complete thought.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subjects, predicates are also of three types. They are: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1. Simple predicate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smtClean="0"/>
              <a:t>Compound predicate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3. </a:t>
            </a:r>
            <a:r>
              <a:rPr lang="en-US" dirty="0" smtClean="0"/>
              <a:t>Complete predicate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33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smtClean="0"/>
              <a:t>predicate is the verb or verb phrase that describes the action or states the condition of the subject.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Simple predicate does not include modifiers or other words that complete the meaning of the verb.</a:t>
            </a:r>
          </a:p>
        </p:txBody>
      </p:sp>
    </p:spTree>
    <p:extLst>
      <p:ext uri="{BB962C8B-B14F-4D97-AF65-F5344CB8AC3E}">
        <p14:creationId xmlns="" xmlns:p14="http://schemas.microsoft.com/office/powerpoint/2010/main" val="28300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Predicate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Most </a:t>
            </a:r>
            <a:r>
              <a:rPr lang="en-US" dirty="0"/>
              <a:t>people </a:t>
            </a:r>
            <a:r>
              <a:rPr lang="en-US" u="sng" dirty="0"/>
              <a:t>sleep</a:t>
            </a:r>
            <a:r>
              <a:rPr lang="en-US" dirty="0"/>
              <a:t> at night.</a:t>
            </a:r>
            <a:br>
              <a:rPr lang="en-US" dirty="0"/>
            </a:br>
            <a:r>
              <a:rPr lang="en-US" dirty="0"/>
              <a:t>                 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</a:t>
            </a:r>
            <a:r>
              <a:rPr lang="en-US" dirty="0"/>
              <a:t>university </a:t>
            </a:r>
            <a:r>
              <a:rPr lang="en-US" u="sng" dirty="0"/>
              <a:t>is situated </a:t>
            </a:r>
            <a:r>
              <a:rPr lang="en-US" dirty="0"/>
              <a:t>in Rajshahi.</a:t>
            </a:r>
            <a:br>
              <a:rPr lang="en-US" dirty="0"/>
            </a:br>
            <a:r>
              <a:rPr lang="en-US" dirty="0"/>
              <a:t>                 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shortest member of the team </a:t>
            </a:r>
            <a:r>
              <a:rPr lang="en-US" u="sng" dirty="0"/>
              <a:t>was</a:t>
            </a:r>
            <a:r>
              <a:rPr lang="en-US" dirty="0"/>
              <a:t> </a:t>
            </a:r>
            <a:r>
              <a:rPr lang="en-US" dirty="0" smtClean="0"/>
              <a:t>six feet </a:t>
            </a:r>
            <a:r>
              <a:rPr lang="en-US" dirty="0"/>
              <a:t>tall.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9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compound predicate consists of two or more verbs or verb phrases.</a:t>
            </a:r>
          </a:p>
          <a:p>
            <a:endParaRPr lang="en-US" dirty="0"/>
          </a:p>
          <a:p>
            <a:r>
              <a:rPr lang="en-US" dirty="0" smtClean="0"/>
              <a:t>For example: We suddenly </a:t>
            </a:r>
            <a:r>
              <a:rPr lang="en-US" u="sng" dirty="0" smtClean="0"/>
              <a:t>stopped</a:t>
            </a:r>
            <a:r>
              <a:rPr lang="en-US" dirty="0" smtClean="0"/>
              <a:t>, </a:t>
            </a:r>
            <a:r>
              <a:rPr lang="en-US" u="sng" dirty="0" smtClean="0"/>
              <a:t>looked</a:t>
            </a:r>
            <a:r>
              <a:rPr lang="en-US" dirty="0" smtClean="0"/>
              <a:t> closely and </a:t>
            </a:r>
            <a:r>
              <a:rPr lang="en-US" u="sng" dirty="0" smtClean="0"/>
              <a:t>listened</a:t>
            </a:r>
            <a:r>
              <a:rPr lang="en-US" dirty="0" smtClean="0"/>
              <a:t> carefully for a long time.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I </a:t>
            </a:r>
            <a:r>
              <a:rPr lang="en-US" u="sng" dirty="0" smtClean="0"/>
              <a:t>came</a:t>
            </a:r>
            <a:r>
              <a:rPr lang="en-US" dirty="0" smtClean="0"/>
              <a:t>, </a:t>
            </a:r>
            <a:r>
              <a:rPr lang="en-US" u="sng" dirty="0" smtClean="0"/>
              <a:t>saw</a:t>
            </a:r>
            <a:r>
              <a:rPr lang="en-US" dirty="0" smtClean="0"/>
              <a:t> and </a:t>
            </a:r>
            <a:r>
              <a:rPr lang="en-US" u="sng" dirty="0" smtClean="0"/>
              <a:t>won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65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complete predicate is the simple predicate and all the modifiers and words that complete the meaning of the verb.</a:t>
            </a:r>
          </a:p>
          <a:p>
            <a:endParaRPr lang="en-US" dirty="0"/>
          </a:p>
          <a:p>
            <a:r>
              <a:rPr lang="en-US" dirty="0" smtClean="0"/>
              <a:t>For example:  The thirsty traveller </a:t>
            </a:r>
            <a:r>
              <a:rPr lang="en-US" u="sng" dirty="0" smtClean="0"/>
              <a:t>drank two glasses of water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Becky and Jenny </a:t>
            </a:r>
            <a:r>
              <a:rPr lang="en-US" u="sng" dirty="0" smtClean="0"/>
              <a:t>do their homework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065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Placements of Subjects and Predicates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u="sng" dirty="0" smtClean="0"/>
              <a:t>Declarative sentences: </a:t>
            </a:r>
          </a:p>
          <a:p>
            <a:endParaRPr lang="en-US" u="sng" dirty="0" smtClean="0"/>
          </a:p>
          <a:p>
            <a:r>
              <a:rPr lang="en-US" dirty="0" smtClean="0"/>
              <a:t>Subject usually precedes the predicate.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example: </a:t>
            </a:r>
            <a:r>
              <a:rPr lang="en-US" u="sng" dirty="0" smtClean="0"/>
              <a:t>He</a:t>
            </a:r>
            <a:r>
              <a:rPr lang="en-US" dirty="0" smtClean="0"/>
              <a:t> eats rice.</a:t>
            </a:r>
            <a:br>
              <a:rPr lang="en-US" dirty="0" smtClean="0"/>
            </a:br>
            <a:r>
              <a:rPr lang="en-US" dirty="0" smtClean="0"/>
              <a:t>                       </a:t>
            </a:r>
            <a:r>
              <a:rPr lang="en-US" u="sng" dirty="0" smtClean="0"/>
              <a:t>The players </a:t>
            </a:r>
            <a:r>
              <a:rPr lang="en-US" dirty="0" smtClean="0"/>
              <a:t>slept in that room.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 some cases, the predicate may precede the subject too. </a:t>
            </a:r>
            <a:br>
              <a:rPr lang="en-US" dirty="0" smtClean="0"/>
            </a:br>
            <a:r>
              <a:rPr lang="en-US" dirty="0" smtClean="0"/>
              <a:t>For example:  Just above the trees flew </a:t>
            </a:r>
            <a:r>
              <a:rPr lang="en-US" u="sng" dirty="0" smtClean="0"/>
              <a:t>the helicopter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87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Placements of Subjects and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cases, the subject may appear between two parts of the complete predicate.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For example: Loudly and enthusiastically, </a:t>
            </a:r>
            <a:r>
              <a:rPr lang="en-US" u="sng" dirty="0" smtClean="0"/>
              <a:t>the audience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applauded the actors.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0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Placements of Subjects and Predicates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u="sng" dirty="0" smtClean="0"/>
              <a:t>Interrogative sentence:</a:t>
            </a:r>
          </a:p>
          <a:p>
            <a:endParaRPr lang="en-US" u="sng" dirty="0" smtClean="0"/>
          </a:p>
          <a:p>
            <a:r>
              <a:rPr lang="en-US" dirty="0" smtClean="0"/>
              <a:t>The subject appears between two parts of the predicate.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u="sng" dirty="0" smtClean="0"/>
              <a:t>you</a:t>
            </a:r>
            <a:r>
              <a:rPr lang="en-US" dirty="0" smtClean="0"/>
              <a:t> the new president of the company?</a:t>
            </a:r>
          </a:p>
          <a:p>
            <a:pPr>
              <a:buNone/>
            </a:pP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Does </a:t>
            </a:r>
            <a:r>
              <a:rPr lang="en-US" u="sng" dirty="0" smtClean="0"/>
              <a:t>she</a:t>
            </a:r>
            <a:r>
              <a:rPr lang="en-US" dirty="0" smtClean="0"/>
              <a:t> take her breakfast regularly?</a:t>
            </a:r>
          </a:p>
          <a:p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Placements of Subjects and Predicates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face difficulties in finding out the subject and predicate of an interrogative sentence, turn the question into a statement.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example: Have the two actors agreed to exchange costumes?</a:t>
            </a:r>
          </a:p>
          <a:p>
            <a:pPr>
              <a:buNone/>
            </a:pPr>
            <a:r>
              <a:rPr lang="en-US" dirty="0" smtClean="0"/>
              <a:t>    If the sentence is turned into a statement, it becomes “The two actors have agreed to exchange costumes.” And then it is easy to find out the subject and the predicate.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Placements of Subjects and Predicates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u="sng" dirty="0" smtClean="0"/>
              <a:t>Imperative sentence:</a:t>
            </a:r>
          </a:p>
          <a:p>
            <a:endParaRPr lang="en-US" u="sng" dirty="0" smtClean="0"/>
          </a:p>
          <a:p>
            <a:r>
              <a:rPr lang="en-US" dirty="0" smtClean="0"/>
              <a:t>The subject is “you” which is not stated in the sentence.</a:t>
            </a:r>
          </a:p>
          <a:p>
            <a:endParaRPr lang="en-US" dirty="0" smtClean="0"/>
          </a:p>
          <a:p>
            <a:r>
              <a:rPr lang="en-US" dirty="0" smtClean="0"/>
              <a:t>So the entire sentence is the complete predicate.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But, “The cat in the garden is afraid of me” is a sentence because it expresses a complete thought.</a:t>
            </a:r>
          </a:p>
          <a:p>
            <a:endParaRPr lang="en-US" dirty="0" smtClean="0"/>
          </a:p>
          <a:p>
            <a:r>
              <a:rPr lang="en-US" dirty="0" smtClean="0"/>
              <a:t>Try to determine whether the following groups of words form a sentence or not: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a) That girl.                           </a:t>
            </a:r>
            <a:r>
              <a:rPr lang="en-US" dirty="0"/>
              <a:t>f</a:t>
            </a:r>
            <a:r>
              <a:rPr lang="en-US" dirty="0" smtClean="0"/>
              <a:t>) Do I have a book?</a:t>
            </a:r>
            <a:br>
              <a:rPr lang="en-US" dirty="0" smtClean="0"/>
            </a:br>
            <a:r>
              <a:rPr lang="en-US" dirty="0" smtClean="0"/>
              <a:t>b) I have a book.                   g) May you prosper in life!</a:t>
            </a:r>
            <a:br>
              <a:rPr lang="en-US" dirty="0" smtClean="0"/>
            </a:br>
            <a:r>
              <a:rPr lang="en-US" dirty="0" smtClean="0"/>
              <a:t>c) That girl is my sister.       h) Give me a book.</a:t>
            </a:r>
            <a:br>
              <a:rPr lang="en-US" dirty="0" smtClean="0"/>
            </a:br>
            <a:r>
              <a:rPr lang="en-US" dirty="0" smtClean="0"/>
              <a:t>d) A book.                             i) What a nice book it is!</a:t>
            </a:r>
            <a:br>
              <a:rPr lang="en-US" dirty="0" smtClean="0"/>
            </a:br>
            <a:r>
              <a:rPr lang="en-US" dirty="0" smtClean="0"/>
              <a:t>e) Go.                                     </a:t>
            </a:r>
            <a:r>
              <a:rPr lang="en-US" dirty="0"/>
              <a:t>j</a:t>
            </a:r>
            <a:r>
              <a:rPr lang="en-US" dirty="0" smtClean="0"/>
              <a:t>) The man who knows.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Placements of Subjects and Predicates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u="sng" dirty="0" smtClean="0"/>
              <a:t>Exclamatory sentence: </a:t>
            </a:r>
          </a:p>
          <a:p>
            <a:endParaRPr lang="en-US" u="sng" dirty="0" smtClean="0"/>
          </a:p>
          <a:p>
            <a:r>
              <a:rPr lang="en-US" dirty="0" smtClean="0"/>
              <a:t>The subject can either precede the predicate or appear between two parts of the predicate.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example:    </a:t>
            </a:r>
            <a:r>
              <a:rPr lang="en-US" u="sng" dirty="0" smtClean="0"/>
              <a:t>I</a:t>
            </a:r>
            <a:r>
              <a:rPr lang="en-US" dirty="0" smtClean="0"/>
              <a:t> really won the first prize!</a:t>
            </a:r>
            <a:br>
              <a:rPr lang="en-US" dirty="0" smtClean="0"/>
            </a:br>
            <a:r>
              <a:rPr lang="en-US" dirty="0" smtClean="0"/>
              <a:t>                          What a great performance </a:t>
            </a:r>
            <a:r>
              <a:rPr lang="en-US" u="sng" dirty="0" smtClean="0"/>
              <a:t>the actor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gave!</a:t>
            </a:r>
            <a:br>
              <a:rPr lang="en-US" dirty="0" smtClean="0"/>
            </a:br>
            <a:r>
              <a:rPr lang="en-US" dirty="0" smtClean="0"/>
              <a:t>                          How great </a:t>
            </a:r>
            <a:r>
              <a:rPr lang="en-US" u="sng" dirty="0" smtClean="0"/>
              <a:t>the man</a:t>
            </a:r>
            <a:r>
              <a:rPr lang="en-US" dirty="0" smtClean="0"/>
              <a:t> is!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complement is a word or a group of words that completes the meaning of the predicate.</a:t>
            </a:r>
          </a:p>
          <a:p>
            <a:pPr>
              <a:buNone/>
            </a:pPr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For example: He teaches </a:t>
            </a:r>
            <a:r>
              <a:rPr lang="en-US" u="sng" dirty="0" smtClean="0"/>
              <a:t>me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                    He gave a </a:t>
            </a:r>
            <a:r>
              <a:rPr lang="en-US" u="sng" dirty="0" smtClean="0"/>
              <a:t>book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                    He gave </a:t>
            </a:r>
            <a:r>
              <a:rPr lang="en-US" u="sng" dirty="0" smtClean="0"/>
              <a:t>me</a:t>
            </a:r>
            <a:r>
              <a:rPr lang="en-US" dirty="0" smtClean="0"/>
              <a:t> a </a:t>
            </a:r>
            <a:r>
              <a:rPr lang="en-US" u="sng" dirty="0" smtClean="0"/>
              <a:t>book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you join “what?” or “whom?” etc. with the verb and ask a question, the word or words, which will come as answers, will be complements.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example: Her performance amazed </a:t>
            </a:r>
            <a:r>
              <a:rPr lang="en-US" u="sng" dirty="0" smtClean="0"/>
              <a:t>everyone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you join “whom” with the verb “amazed” and ask the question “amazed whom?”, the answer will be “everyone”.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boy hit the </a:t>
            </a:r>
            <a:r>
              <a:rPr lang="en-US" u="sng" dirty="0" smtClean="0"/>
              <a:t>ball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you join “what” with “hit” and ask “hit what?”, the answer will be “ball”.</a:t>
            </a:r>
          </a:p>
          <a:p>
            <a:pPr>
              <a:buNone/>
            </a:pPr>
            <a:r>
              <a:rPr lang="en-US" dirty="0" smtClean="0"/>
              <a:t>    So “everyone” and “ball” are complements here.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Types of Complements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2133600"/>
            <a:ext cx="2057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Complements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572000" y="3200400"/>
            <a:ext cx="45719" cy="76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133600" y="3352800"/>
            <a:ext cx="502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524000" y="3505200"/>
            <a:ext cx="1981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Objects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24600" y="3505200"/>
            <a:ext cx="1905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Subject Complements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2057400" y="3429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7086600" y="3429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rot="5400000">
            <a:off x="2400300" y="4305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7125494" y="4304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85800" y="4724400"/>
            <a:ext cx="15240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Direct object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95600" y="4724400"/>
            <a:ext cx="15240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Indirect object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81600" y="4724400"/>
            <a:ext cx="15240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Predicate nominative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62800" y="4724400"/>
            <a:ext cx="15240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Predicate adjective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371600" y="441960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1257300" y="45339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3467100" y="45339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67400" y="441960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753100" y="45339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7963694" y="45339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mainly two types of complements: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Objects: These are those nouns or pronouns that follow action verbs in active voice.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example: He ate </a:t>
            </a:r>
            <a:r>
              <a:rPr lang="en-US" u="sng" dirty="0" smtClean="0"/>
              <a:t>apples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                    Mother is cooking </a:t>
            </a:r>
            <a:r>
              <a:rPr lang="en-US" u="sng" dirty="0" smtClean="0"/>
              <a:t>rice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Subject complements: These are the words which come after a linking verb and identify or describe the subject.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Subject complements often follow “be” verbs.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example: Phillips is a </a:t>
            </a:r>
            <a:r>
              <a:rPr lang="en-US" u="sng" dirty="0" smtClean="0"/>
              <a:t>player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                    This book is </a:t>
            </a:r>
            <a:r>
              <a:rPr lang="en-US" u="sng" dirty="0" smtClean="0"/>
              <a:t>good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Complements: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can be of two types: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Direct object: Direct objects answer the question if “what?’ or “whom?” is joined after the verb and a question is asked.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example: The ship struck an </a:t>
            </a:r>
            <a:r>
              <a:rPr lang="en-US" u="sng" dirty="0" smtClean="0"/>
              <a:t>iceberg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                    I have thanked </a:t>
            </a:r>
            <a:r>
              <a:rPr lang="en-US" u="sng" dirty="0" smtClean="0"/>
              <a:t>her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                    The teacher slapped the </a:t>
            </a:r>
            <a:r>
              <a:rPr lang="en-US" u="sng" dirty="0" smtClean="0"/>
              <a:t>student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Complements</a:t>
            </a:r>
            <a:r>
              <a:rPr lang="en-US" dirty="0"/>
              <a:t>: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2. Indirect object: Indirect objects answer the question when “to whom?’ or “for whom?” is joined after the verb and a question is asked.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example: He built </a:t>
            </a:r>
            <a:r>
              <a:rPr lang="en-US" u="sng" dirty="0" smtClean="0"/>
              <a:t>us</a:t>
            </a:r>
            <a:r>
              <a:rPr lang="en-US" dirty="0" smtClean="0"/>
              <a:t> a home.</a:t>
            </a:r>
            <a:br>
              <a:rPr lang="en-US" dirty="0" smtClean="0"/>
            </a:br>
            <a:r>
              <a:rPr lang="en-US" dirty="0" smtClean="0"/>
              <a:t>                       He gave </a:t>
            </a:r>
            <a:r>
              <a:rPr lang="en-US" u="sng" dirty="0" smtClean="0"/>
              <a:t>me</a:t>
            </a:r>
            <a:r>
              <a:rPr lang="en-US" dirty="0" smtClean="0"/>
              <a:t> five apples.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Types of Complements: Subject Complements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Subject c</a:t>
            </a:r>
            <a:r>
              <a:rPr lang="en-US" sz="2800" dirty="0" smtClean="0"/>
              <a:t>omplements </a:t>
            </a:r>
            <a:r>
              <a:rPr lang="en-US" dirty="0" smtClean="0"/>
              <a:t>can also be </a:t>
            </a:r>
            <a:r>
              <a:rPr lang="en-US" dirty="0"/>
              <a:t>of two types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1. Predicate nominative: It comes after the verb</a:t>
            </a:r>
            <a:br>
              <a:rPr lang="en-US" dirty="0" smtClean="0"/>
            </a:br>
            <a:r>
              <a:rPr lang="en-US" dirty="0" smtClean="0"/>
              <a:t>   and will identify the subject. For 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John was a </a:t>
            </a:r>
            <a:r>
              <a:rPr lang="en-US" u="sng" dirty="0" smtClean="0"/>
              <a:t>teacher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My brothers are </a:t>
            </a:r>
            <a:r>
              <a:rPr lang="en-US" u="sng" dirty="0" smtClean="0"/>
              <a:t>Faisal, Omar and </a:t>
            </a:r>
            <a:r>
              <a:rPr lang="en-US" u="sng" dirty="0" err="1" smtClean="0"/>
              <a:t>Raqeeb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16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2. Predicate adjective: It will modify the subject.</a:t>
            </a:r>
            <a:br>
              <a:rPr lang="en-US" dirty="0" smtClean="0"/>
            </a:br>
            <a:r>
              <a:rPr lang="en-US" dirty="0" smtClean="0"/>
              <a:t>   For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Your ideas are </a:t>
            </a:r>
            <a:r>
              <a:rPr lang="en-US" u="sng" dirty="0" smtClean="0"/>
              <a:t>brilliant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The apples are </a:t>
            </a:r>
            <a:r>
              <a:rPr lang="en-US" u="sng" dirty="0" smtClean="0"/>
              <a:t>tasty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That student is </a:t>
            </a:r>
            <a:r>
              <a:rPr lang="en-US" u="sng" dirty="0" smtClean="0"/>
              <a:t>clever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The book was </a:t>
            </a:r>
            <a:r>
              <a:rPr lang="en-US" u="sng" dirty="0" smtClean="0"/>
              <a:t>long</a:t>
            </a:r>
            <a:r>
              <a:rPr lang="en-US" dirty="0" smtClean="0"/>
              <a:t> but </a:t>
            </a:r>
            <a:r>
              <a:rPr lang="en-US" u="sng" dirty="0" smtClean="0"/>
              <a:t>suspenseful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Types of Complements: Subject Complements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351614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Categories of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Sentences can be classified into five categories according to their purposes. They are: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1) Declarative (or assertive) sentences.</a:t>
            </a:r>
            <a:br>
              <a:rPr lang="en-US" dirty="0" smtClean="0"/>
            </a:br>
            <a:r>
              <a:rPr lang="en-US" dirty="0" smtClean="0"/>
              <a:t>2) Interrogative sentences.</a:t>
            </a:r>
            <a:br>
              <a:rPr lang="en-US" dirty="0" smtClean="0"/>
            </a:br>
            <a:r>
              <a:rPr lang="en-US" dirty="0" smtClean="0"/>
              <a:t>3) Imperative sentences.</a:t>
            </a:r>
            <a:br>
              <a:rPr lang="en-US" dirty="0" smtClean="0"/>
            </a:br>
            <a:r>
              <a:rPr lang="en-US" dirty="0" smtClean="0"/>
              <a:t>4) </a:t>
            </a:r>
            <a:r>
              <a:rPr lang="en-US" dirty="0" err="1" smtClean="0"/>
              <a:t>Optative</a:t>
            </a:r>
            <a:r>
              <a:rPr lang="en-US" dirty="0" smtClean="0"/>
              <a:t> sentences.</a:t>
            </a:r>
            <a:br>
              <a:rPr lang="en-US" dirty="0" smtClean="0"/>
            </a:br>
            <a:r>
              <a:rPr lang="en-US" dirty="0" smtClean="0"/>
              <a:t>5) Exclamatory sentences.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try to </a:t>
            </a:r>
            <a:r>
              <a:rPr lang="en-US" smtClean="0"/>
              <a:t>analyze these </a:t>
            </a:r>
            <a:r>
              <a:rPr lang="en-US" dirty="0" smtClean="0"/>
              <a:t>sentences in detail: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He saw me.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I was standing.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He thought for some time.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 I saw him thinking.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61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5. He was a police.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6. I was a criminal.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7. I was afraid.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8. I </a:t>
            </a:r>
            <a:r>
              <a:rPr lang="en-US" smtClean="0"/>
              <a:t>ran fast</a:t>
            </a:r>
            <a:r>
              <a:rPr lang="en-US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9. He caught me.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10. He gave me a good beating.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128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Adverbials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words, phrases and clauses which fall under none of the categories discussed above.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For example: She sings </a:t>
            </a:r>
            <a:r>
              <a:rPr lang="en-US" u="sng" dirty="0" smtClean="0"/>
              <a:t>beautifully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                       He has been a teacher </a:t>
            </a:r>
            <a:r>
              <a:rPr lang="en-US" u="sng" dirty="0" smtClean="0"/>
              <a:t>since January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                       Andrew lives </a:t>
            </a:r>
            <a:r>
              <a:rPr lang="en-US" u="sng" dirty="0" smtClean="0"/>
              <a:t>in England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These words can be categorized under the category called “adverbials”.</a:t>
            </a:r>
          </a:p>
        </p:txBody>
      </p:sp>
    </p:spTree>
    <p:extLst>
      <p:ext uri="{BB962C8B-B14F-4D97-AF65-F5344CB8AC3E}">
        <p14:creationId xmlns="" xmlns:p14="http://schemas.microsoft.com/office/powerpoint/2010/main" val="20211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Adverbials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we ask questions using words like “how”, “where”, “when” or “why”, the answers we get are adverbials.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For example, look at the following sentences and</a:t>
            </a:r>
            <a:br>
              <a:rPr lang="en-US" dirty="0" smtClean="0"/>
            </a:br>
            <a:r>
              <a:rPr lang="en-US" dirty="0" smtClean="0"/>
              <a:t>   adverbials used in them: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1. He ran </a:t>
            </a:r>
            <a:r>
              <a:rPr lang="en-US" u="sng" dirty="0" smtClean="0"/>
              <a:t>quickly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2. She studied her lessons </a:t>
            </a:r>
            <a:r>
              <a:rPr lang="en-US" u="sng" dirty="0" smtClean="0"/>
              <a:t>attentively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3. Sit </a:t>
            </a:r>
            <a:r>
              <a:rPr lang="en-US" u="sng" dirty="0" smtClean="0"/>
              <a:t>down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22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Adverbials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4. He was </a:t>
            </a:r>
            <a:r>
              <a:rPr lang="en-US" u="sng" dirty="0" smtClean="0"/>
              <a:t>very</a:t>
            </a:r>
            <a:r>
              <a:rPr lang="en-US" dirty="0" smtClean="0"/>
              <a:t> attentive.</a:t>
            </a:r>
            <a:br>
              <a:rPr lang="en-US" dirty="0" smtClean="0"/>
            </a:br>
            <a:r>
              <a:rPr lang="en-US" dirty="0" smtClean="0"/>
              <a:t>   5. He went </a:t>
            </a:r>
            <a:r>
              <a:rPr lang="en-US" u="sng" dirty="0" smtClean="0"/>
              <a:t>home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6. He jumped </a:t>
            </a:r>
            <a:r>
              <a:rPr lang="en-US" u="sng" dirty="0" smtClean="0"/>
              <a:t>into the river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7. He came </a:t>
            </a:r>
            <a:r>
              <a:rPr lang="en-US" u="sng" dirty="0" smtClean="0"/>
              <a:t>running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8. I went to Dhaka </a:t>
            </a:r>
            <a:r>
              <a:rPr lang="en-US" u="sng" dirty="0" smtClean="0"/>
              <a:t>to buy books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9. I arrived home </a:t>
            </a:r>
            <a:r>
              <a:rPr lang="en-US" u="sng" dirty="0" smtClean="0"/>
              <a:t>when the sun was rising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10. They were born </a:t>
            </a:r>
            <a:r>
              <a:rPr lang="en-US" u="sng" dirty="0" smtClean="0"/>
              <a:t>in 1997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11. He will read a book </a:t>
            </a:r>
            <a:r>
              <a:rPr lang="en-US" u="sng" dirty="0" smtClean="0"/>
              <a:t>tonight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12. We read </a:t>
            </a:r>
            <a:r>
              <a:rPr lang="en-US" u="sng" dirty="0" smtClean="0"/>
              <a:t>so that we can learn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3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followed the discussion up to now, you must have noticed that there are different kinds of words (nouns, verbs, adjectives etc.) that form a sentence.</a:t>
            </a:r>
          </a:p>
          <a:p>
            <a:endParaRPr lang="en-US" dirty="0"/>
          </a:p>
          <a:p>
            <a:r>
              <a:rPr lang="en-US" dirty="0" smtClean="0"/>
              <a:t>Structurally, they are called subjects, predicates, objects, complements etc. Words of a sentence have certain relationships between them.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309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Sentence diagrams are pictures which make you understand the underlying structures of a sentence. </a:t>
            </a:r>
          </a:p>
          <a:p>
            <a:endParaRPr lang="en-US" dirty="0"/>
          </a:p>
          <a:p>
            <a:r>
              <a:rPr lang="en-US" dirty="0" smtClean="0"/>
              <a:t>By making a diagram, the relationship between different words in a sentence becomes clear.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sentence diagram will show which is a subject, predicate, object, complement etc.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To make this diagram, however, one must follow certain rules.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basic sentence diagram design is the following: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need to draw, at first, a horizontal and a vertical line that cross each other. The vertical line should be of equal length above and below the horizontal line.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3962400"/>
            <a:ext cx="701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67200" y="34290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829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you have to place the simple subject on the left side of the vertical line, above the horizontal line. And then, write the simple predicate </a:t>
            </a:r>
            <a:r>
              <a:rPr lang="en-US" dirty="0"/>
              <a:t>on the </a:t>
            </a:r>
            <a:r>
              <a:rPr lang="en-US" dirty="0" smtClean="0"/>
              <a:t>right </a:t>
            </a:r>
            <a:r>
              <a:rPr lang="en-US" dirty="0"/>
              <a:t>side of the vertical line, above the horizontal line.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would look like this: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47800" y="5562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29000" y="5181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2600" y="5181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subject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19500" y="518160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predicate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770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Follow this same rule even if in the sentence the subject comes after the predicate or if it comes in between two parts of the predicate.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should not include punctuation marks in the diagram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first letter of the sentence should always be </a:t>
            </a:r>
            <a:r>
              <a:rPr lang="en-US" dirty="0" smtClean="0"/>
              <a:t>capitalized in the diagram.</a:t>
            </a:r>
          </a:p>
          <a:p>
            <a:endParaRPr lang="en-US" dirty="0"/>
          </a:p>
          <a:p>
            <a:r>
              <a:rPr lang="en-US" dirty="0" smtClean="0"/>
              <a:t>If the subject is not stated but understood, for example: in imperative sentences, place it in brackets.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66201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Categories of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Declarative sentences: Their function is to make a statement.</a:t>
            </a:r>
          </a:p>
          <a:p>
            <a:endParaRPr lang="en-US" dirty="0" smtClean="0"/>
          </a:p>
          <a:p>
            <a:r>
              <a:rPr lang="en-US" dirty="0" smtClean="0"/>
              <a:t>This statement can be both positive or negative.</a:t>
            </a:r>
          </a:p>
          <a:p>
            <a:endParaRPr lang="en-US" dirty="0" smtClean="0"/>
          </a:p>
          <a:p>
            <a:r>
              <a:rPr lang="en-US" dirty="0" smtClean="0"/>
              <a:t>So we can have affirmative declarative sentences or negative declarative sentences.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For example, let’s draw diagrams for these sentences: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1. She sings.</a:t>
            </a:r>
          </a:p>
          <a:p>
            <a:pPr marL="0" indent="0">
              <a:buNone/>
            </a:pPr>
            <a:r>
              <a:rPr lang="en-US" dirty="0"/>
              <a:t>   2. Children laugh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3. Everyone smiled.</a:t>
            </a:r>
            <a:br>
              <a:rPr lang="en-US" dirty="0" smtClean="0"/>
            </a:br>
            <a:r>
              <a:rPr lang="en-US" dirty="0" smtClean="0"/>
              <a:t>   4. Are you joking?</a:t>
            </a:r>
            <a:br>
              <a:rPr lang="en-US" dirty="0" smtClean="0"/>
            </a:br>
            <a:r>
              <a:rPr lang="en-US" dirty="0" smtClean="0"/>
              <a:t>   5. Sing!</a:t>
            </a:r>
            <a:br>
              <a:rPr lang="en-US" dirty="0" smtClean="0"/>
            </a:br>
            <a:r>
              <a:rPr lang="en-US" dirty="0" smtClean="0"/>
              <a:t>   6. Were you calling?</a:t>
            </a:r>
            <a:br>
              <a:rPr lang="en-US" dirty="0" smtClean="0"/>
            </a:br>
            <a:r>
              <a:rPr lang="en-US" dirty="0" smtClean="0"/>
              <a:t>   7. Did you walk?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8. Did Mr. John sleep?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67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But there are other elements in many sentences apart from the simple subject and simple predicate. </a:t>
            </a:r>
          </a:p>
          <a:p>
            <a:endParaRPr lang="en-US" dirty="0"/>
          </a:p>
          <a:p>
            <a:r>
              <a:rPr lang="en-US" dirty="0" smtClean="0"/>
              <a:t>For example, there can be modifiers (adjectives, adverbs or articles) to modify the </a:t>
            </a:r>
            <a:r>
              <a:rPr lang="en-US" dirty="0"/>
              <a:t>simple subject and simple </a:t>
            </a:r>
            <a:r>
              <a:rPr lang="en-US" dirty="0" smtClean="0"/>
              <a:t>predicate.</a:t>
            </a:r>
          </a:p>
          <a:p>
            <a:endParaRPr lang="en-US" dirty="0"/>
          </a:p>
          <a:p>
            <a:r>
              <a:rPr lang="en-US" dirty="0" smtClean="0"/>
              <a:t>For example, consider the sentence “The young boy jumped”. Here, “boy” is the simple subject and “jumped” is the simple predicate. But what to do about “the” and “young”?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29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two words here are modifiers of the simple subject. That is, “The” and “young” both refer to the simple subject “boy”. </a:t>
            </a:r>
          </a:p>
          <a:p>
            <a:endParaRPr lang="en-US" dirty="0"/>
          </a:p>
          <a:p>
            <a:r>
              <a:rPr lang="en-US" dirty="0" smtClean="0"/>
              <a:t>In the diagram, you should draw a slanted line below the word that is being modified and write the modifiers on those slanted lines.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84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modifiers that modify the simple predicate, they would be written below it on a slanted line.</a:t>
            </a:r>
          </a:p>
          <a:p>
            <a:endParaRPr lang="en-US" dirty="0"/>
          </a:p>
          <a:p>
            <a:r>
              <a:rPr lang="en-US" dirty="0" smtClean="0"/>
              <a:t>For example, in the sentence, “The goalkeeper played very well”, at first the adverb “well” modifies the verb “played”. Then, the adverb “very” again modifies the adverb “well”.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93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adverb modifies any adjective, or a verb or any other adverb, it will have to be written below it on an L-shaped line which will extend from the word that it modifies.</a:t>
            </a:r>
          </a:p>
          <a:p>
            <a:endParaRPr lang="en-US" dirty="0"/>
          </a:p>
          <a:p>
            <a:r>
              <a:rPr lang="en-US" dirty="0" smtClean="0"/>
              <a:t>“Not” and “never” are modifiers that modify the verb, so they should be written on a slanted line below it.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94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try to draw diagrams for these sentences: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1. Each student is working hard.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2. Is each student working hard?</a:t>
            </a:r>
            <a:br>
              <a:rPr lang="en-US" dirty="0" smtClean="0"/>
            </a:br>
            <a:r>
              <a:rPr lang="en-US" dirty="0" smtClean="0"/>
              <a:t>  3. We have met recently.</a:t>
            </a:r>
            <a:br>
              <a:rPr lang="en-US" dirty="0" smtClean="0"/>
            </a:br>
            <a:r>
              <a:rPr lang="en-US" dirty="0" smtClean="0"/>
              <a:t>  4. We have met only recently.</a:t>
            </a:r>
            <a:br>
              <a:rPr lang="en-US" dirty="0" smtClean="0"/>
            </a:br>
            <a:r>
              <a:rPr lang="en-US" dirty="0" smtClean="0"/>
              <a:t>  5. A very kind teacher retired early.</a:t>
            </a:r>
            <a:br>
              <a:rPr lang="en-US" dirty="0" smtClean="0"/>
            </a:br>
            <a:r>
              <a:rPr lang="en-US" dirty="0" smtClean="0"/>
              <a:t>  6. My elder brother bowls really well.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57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direct object sits to the right of the simple predicate, on the base line. </a:t>
            </a:r>
          </a:p>
          <a:p>
            <a:endParaRPr lang="en-US" dirty="0" smtClean="0"/>
          </a:p>
          <a:p>
            <a:r>
              <a:rPr lang="en-US" dirty="0" smtClean="0"/>
              <a:t>Between the simple predicate and the direct object there should be a vertical bar above the base line, but not below the base line.</a:t>
            </a:r>
          </a:p>
          <a:p>
            <a:r>
              <a:rPr lang="en-US" dirty="0" smtClean="0"/>
              <a:t>It would look like this:</a:t>
            </a:r>
            <a:br>
              <a:rPr lang="en-US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simple sub.      simple </a:t>
            </a:r>
            <a:r>
              <a:rPr lang="en-US" sz="2400" dirty="0" err="1" smtClean="0"/>
              <a:t>predi</a:t>
            </a:r>
            <a:r>
              <a:rPr lang="en-US" sz="2400" dirty="0" smtClean="0"/>
              <a:t>.     D. O. 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5791200"/>
            <a:ext cx="396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401094" y="5752306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00600" y="5791200"/>
            <a:ext cx="182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648200" y="5638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indirect object has to be placed below the verb. At first draw a slanted line below the verb and then from the bottom of that line draw a parallel line to the base.</a:t>
            </a:r>
          </a:p>
          <a:p>
            <a:endParaRPr lang="en-US" dirty="0" smtClean="0"/>
          </a:p>
          <a:p>
            <a:r>
              <a:rPr lang="en-US" dirty="0" smtClean="0"/>
              <a:t>The indirect object should be written on this parallel line.</a:t>
            </a:r>
          </a:p>
          <a:p>
            <a:endParaRPr lang="en-US" dirty="0" smtClean="0"/>
          </a:p>
          <a:p>
            <a:r>
              <a:rPr lang="en-US" dirty="0" smtClean="0"/>
              <a:t>It would look like this: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0" y="5638800"/>
            <a:ext cx="403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5943600" y="5638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6819900" y="56769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7239000" y="60960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24400" y="5334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Simp</a:t>
            </a:r>
            <a:r>
              <a:rPr lang="en-US" dirty="0" smtClean="0"/>
              <a:t> sub.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91400" y="5791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I. O.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53200" y="5334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Simp</a:t>
            </a:r>
            <a:r>
              <a:rPr lang="en-US" dirty="0" smtClean="0"/>
              <a:t> </a:t>
            </a:r>
            <a:r>
              <a:rPr lang="en-US" dirty="0" err="1" smtClean="0"/>
              <a:t>predi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predicate nominatives or predicate adjectives in the sentence, the would have to be written on the extended base line after the simple predicate.</a:t>
            </a:r>
          </a:p>
          <a:p>
            <a:endParaRPr lang="en-US" dirty="0" smtClean="0"/>
          </a:p>
          <a:p>
            <a:r>
              <a:rPr lang="en-US" dirty="0" smtClean="0"/>
              <a:t>There should be a line drawn upward and slanting toward the subject.</a:t>
            </a:r>
          </a:p>
          <a:p>
            <a:r>
              <a:rPr lang="en-US" dirty="0" smtClean="0"/>
              <a:t>Like this:                                                     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14600" y="5562600"/>
            <a:ext cx="548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4076700" y="56007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72200" y="5257800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Sentence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compound subject is divided into component parts and all the component parts are written on parallel base lines.</a:t>
            </a:r>
          </a:p>
          <a:p>
            <a:endParaRPr lang="en-US" dirty="0" smtClean="0"/>
          </a:p>
          <a:p>
            <a:r>
              <a:rPr lang="en-US" dirty="0" smtClean="0"/>
              <a:t>They have to be joined by vertical dashes and the conjunction should be written.</a:t>
            </a:r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smtClean="0"/>
              <a:t>compound elements </a:t>
            </a:r>
            <a:r>
              <a:rPr lang="en-US" dirty="0" smtClean="0"/>
              <a:t>should be joined with the rest of the diagram by solid lines.</a:t>
            </a:r>
          </a:p>
          <a:p>
            <a:endParaRPr lang="en-US" dirty="0" smtClean="0"/>
          </a:p>
          <a:p>
            <a:r>
              <a:rPr lang="en-US" dirty="0" smtClean="0"/>
              <a:t>Parts of compound predicate will be drawn in the same way, in its proper place.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Categories of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“He is a boy” and “Jim is not a girl” both are declarative sentences.</a:t>
            </a:r>
          </a:p>
          <a:p>
            <a:endParaRPr lang="en-US" dirty="0" smtClean="0"/>
          </a:p>
          <a:p>
            <a:r>
              <a:rPr lang="en-US" dirty="0" smtClean="0"/>
              <a:t>If we analyze them further, we can say that the first one is an affirmative declarative sentence and the second one is a negative declarative sentence.</a:t>
            </a:r>
          </a:p>
          <a:p>
            <a:endParaRPr lang="en-US" dirty="0" smtClean="0"/>
          </a:p>
          <a:p>
            <a:r>
              <a:rPr lang="en-US" dirty="0" smtClean="0"/>
              <a:t>Declarative sentences always end with full stops or periods (.).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Parts of compound modifiers are drawn in diagram as they normally would be, and then joined by horizontal dashes, and then the conjunction is written on those dashes.</a:t>
            </a:r>
          </a:p>
          <a:p>
            <a:endParaRPr lang="en-US" dirty="0" smtClean="0"/>
          </a:p>
          <a:p>
            <a:r>
              <a:rPr lang="en-US" dirty="0" smtClean="0"/>
              <a:t>Compound complements are drawn in the diagram in their proper places and in the same way as you would diagram a </a:t>
            </a:r>
            <a:r>
              <a:rPr lang="en-US" smtClean="0"/>
              <a:t>compound subject.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Categories of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2) Interrogative sentences: Their function is to ask a question. For example: Is this a big room? Why are you listening to me?</a:t>
            </a:r>
          </a:p>
          <a:p>
            <a:endParaRPr lang="en-US" dirty="0" smtClean="0"/>
          </a:p>
          <a:p>
            <a:r>
              <a:rPr lang="en-US" dirty="0" smtClean="0"/>
              <a:t>Interrogative sentences can also be further categorized into two types: affirmative interrogative sentences and negative interrogative sentences.</a:t>
            </a:r>
          </a:p>
          <a:p>
            <a:endParaRPr lang="en-US" dirty="0" smtClean="0"/>
          </a:p>
          <a:p>
            <a:r>
              <a:rPr lang="en-US" dirty="0" smtClean="0"/>
              <a:t>Interrogative sentences always end with a question mark (?).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Categories of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3) Imperative sentences: This type of sentence is used to make requests, orders, to present a proposal and so 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example: Please sit down.</a:t>
            </a:r>
            <a:br>
              <a:rPr lang="en-US" dirty="0" smtClean="0"/>
            </a:br>
            <a:r>
              <a:rPr lang="en-US" dirty="0" smtClean="0"/>
              <a:t>                       Let us watch football.</a:t>
            </a:r>
          </a:p>
          <a:p>
            <a:endParaRPr lang="en-US" dirty="0" smtClean="0"/>
          </a:p>
          <a:p>
            <a:r>
              <a:rPr lang="en-US" dirty="0" smtClean="0"/>
              <a:t>If the command or request is mild, the sentence will end with a period (.).</a:t>
            </a:r>
          </a:p>
          <a:p>
            <a:endParaRPr lang="en-US" dirty="0" smtClean="0"/>
          </a:p>
          <a:p>
            <a:r>
              <a:rPr lang="en-US" dirty="0" smtClean="0"/>
              <a:t>If the command or request is strong, the sentence will end with an exclamation point (!).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Categories of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4) </a:t>
            </a:r>
            <a:r>
              <a:rPr lang="en-US" dirty="0" err="1" smtClean="0"/>
              <a:t>Optative</a:t>
            </a:r>
            <a:r>
              <a:rPr lang="en-US" dirty="0" smtClean="0"/>
              <a:t> sentences: A wish or prayer is expressed in this kind of sentences.</a:t>
            </a:r>
          </a:p>
          <a:p>
            <a:endParaRPr lang="en-US" dirty="0" smtClean="0"/>
          </a:p>
          <a:p>
            <a:r>
              <a:rPr lang="en-US" dirty="0" smtClean="0"/>
              <a:t>This kind of sentences can end with either a period or an exclamation point.</a:t>
            </a:r>
          </a:p>
          <a:p>
            <a:endParaRPr lang="en-US" dirty="0" smtClean="0"/>
          </a:p>
          <a:p>
            <a:r>
              <a:rPr lang="en-US" dirty="0" smtClean="0"/>
              <a:t>For example: May our country live long.</a:t>
            </a:r>
          </a:p>
          <a:p>
            <a:pPr>
              <a:buNone/>
            </a:pPr>
            <a:r>
              <a:rPr lang="en-US" dirty="0" smtClean="0"/>
              <a:t>                          May you all shine in life.</a:t>
            </a:r>
            <a:br>
              <a:rPr lang="en-US" dirty="0" smtClean="0"/>
            </a:br>
            <a:r>
              <a:rPr lang="en-US" dirty="0" smtClean="0"/>
              <a:t>                       May you all shine in life!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612</TotalTime>
  <Words>2111</Words>
  <Application>Microsoft Office PowerPoint</Application>
  <PresentationFormat>On-screen Show (4:3)</PresentationFormat>
  <Paragraphs>289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Flow</vt:lpstr>
      <vt:lpstr>Sentence Structure</vt:lpstr>
      <vt:lpstr>Sentence</vt:lpstr>
      <vt:lpstr>Sentence</vt:lpstr>
      <vt:lpstr>Five Categories of Sentences</vt:lpstr>
      <vt:lpstr>Five Categories of Sentences</vt:lpstr>
      <vt:lpstr>Five Categories of Sentences</vt:lpstr>
      <vt:lpstr>Five Categories of Sentences</vt:lpstr>
      <vt:lpstr>Five Categories of Sentences</vt:lpstr>
      <vt:lpstr>Five Categories of Sentences</vt:lpstr>
      <vt:lpstr>Five Categories of Sentences</vt:lpstr>
      <vt:lpstr>Categories and Structures</vt:lpstr>
      <vt:lpstr>Three Types of Subject</vt:lpstr>
      <vt:lpstr>Simple Subject</vt:lpstr>
      <vt:lpstr>Simple Subject</vt:lpstr>
      <vt:lpstr>Simple Subject</vt:lpstr>
      <vt:lpstr>Compound Subject</vt:lpstr>
      <vt:lpstr>Compound Subject</vt:lpstr>
      <vt:lpstr>Complete Subject</vt:lpstr>
      <vt:lpstr>Complete Subject</vt:lpstr>
      <vt:lpstr>Three Types of Predicate</vt:lpstr>
      <vt:lpstr>Simple Predicate</vt:lpstr>
      <vt:lpstr>Simple Predicate</vt:lpstr>
      <vt:lpstr>Compound Predicate</vt:lpstr>
      <vt:lpstr>Complete Predicate</vt:lpstr>
      <vt:lpstr>Placements of Subjects and Predicates</vt:lpstr>
      <vt:lpstr>Placements of Subjects and Predicates</vt:lpstr>
      <vt:lpstr>Placements of Subjects and Predicates</vt:lpstr>
      <vt:lpstr>Placements of Subjects and Predicates</vt:lpstr>
      <vt:lpstr>Placements of Subjects and Predicates</vt:lpstr>
      <vt:lpstr>Placements of Subjects and Predicates</vt:lpstr>
      <vt:lpstr>Complements</vt:lpstr>
      <vt:lpstr>Complements</vt:lpstr>
      <vt:lpstr>         Types of Complements</vt:lpstr>
      <vt:lpstr>Types of Complements</vt:lpstr>
      <vt:lpstr>Types of Complements</vt:lpstr>
      <vt:lpstr>Types of Complements: Object</vt:lpstr>
      <vt:lpstr>Types of Complements: Object</vt:lpstr>
      <vt:lpstr>Types of Complements: Subject Complements</vt:lpstr>
      <vt:lpstr>Types of Complements: Subject Complements</vt:lpstr>
      <vt:lpstr>Exercise</vt:lpstr>
      <vt:lpstr>Exercise</vt:lpstr>
      <vt:lpstr>Adverbials</vt:lpstr>
      <vt:lpstr>Adverbials</vt:lpstr>
      <vt:lpstr>Adverbials</vt:lpstr>
      <vt:lpstr>Sentence Diagrams</vt:lpstr>
      <vt:lpstr>Sentence Diagrams</vt:lpstr>
      <vt:lpstr>Sentence Diagrams</vt:lpstr>
      <vt:lpstr>Sentence Diagrams</vt:lpstr>
      <vt:lpstr>Sentence Diagrams</vt:lpstr>
      <vt:lpstr>Sentence Diagrams</vt:lpstr>
      <vt:lpstr>Sentence Diagrams</vt:lpstr>
      <vt:lpstr>Sentence Diagrams</vt:lpstr>
      <vt:lpstr>Sentence Diagrams</vt:lpstr>
      <vt:lpstr>Sentence Diagrams</vt:lpstr>
      <vt:lpstr>Sentence Diagrams</vt:lpstr>
      <vt:lpstr>Sentence Diagrams</vt:lpstr>
      <vt:lpstr>Sentence Diagrams</vt:lpstr>
      <vt:lpstr>Sentence Diagrams</vt:lpstr>
      <vt:lpstr>Sentence Diagrams</vt:lpstr>
      <vt:lpstr>Sentence Diagrams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Structure</dc:title>
  <dc:creator>Ahmed</dc:creator>
  <cp:lastModifiedBy>Ahmed</cp:lastModifiedBy>
  <cp:revision>106</cp:revision>
  <dcterms:created xsi:type="dcterms:W3CDTF">2006-08-16T00:00:00Z</dcterms:created>
  <dcterms:modified xsi:type="dcterms:W3CDTF">2017-03-29T17:10:53Z</dcterms:modified>
</cp:coreProperties>
</file>