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F5"/>
    <a:srgbClr val="D0D5EA"/>
    <a:srgbClr val="C47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F39B1-1A89-A14A-A1F0-82FE1698EC4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D336-67B3-2340-B08D-C125B5832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6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0D336-67B3-2340-B08D-C125B58322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0D336-67B3-2340-B08D-C125B58322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0D336-67B3-2340-B08D-C125B58322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0D336-67B3-2340-B08D-C125B58322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3974-3A3A-7944-B03C-77ED472D0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AC854-519C-EA4D-8BB9-1E7A66AEB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38D8-278B-2B44-8D76-6845AE37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387F7-B2CD-5449-9695-56BD0A9D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BB55-F325-074B-9CF9-07A038C6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3979-DD5C-E845-BA0A-E8231E96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FA719-2589-414B-BC46-BE79C411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B487-F280-5643-9D40-76ED5421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4DF0E-8EF5-6340-99F1-9B79AC65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1726-41A1-3D44-B77E-1A86A46E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5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E4E8D-A243-2E46-98E3-DDA872034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A20E9-9602-D947-97FA-404C756A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7EF50-C901-0344-AF5D-B8F883FD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6FEF-A769-0744-BC24-FDA1AB65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96B8-AE60-FE40-BC57-31B9E258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2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5443-284C-3047-A78B-60ABA43F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EC1F-E4D9-324A-A47B-20225108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03355-7F07-8944-8B9B-8E80D7DA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E138-C8D9-8740-814D-BAA7058E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CCE8-942F-F24F-812A-3FBCD21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1A3F-790A-F84D-8F04-B90597D6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72B4-FA2E-144C-9DE7-E976ADC1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19A0-9412-3E44-BFEB-B88A9BEB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8E93-7A07-F040-B995-636FB1C8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9DBA-7A56-1549-B8B7-C6991A31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1465-6C17-AF41-828C-9E8DCE9C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3BDC-9EEB-0040-8D1E-C1A367084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9EF2-F5E9-BB4F-941A-8AEEA661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EEDC-E727-084B-BD7C-8F097FDA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FB73-73EB-CD42-AEDE-68522AFE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005A7-239C-0442-888D-B97AE262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08E3-3E8D-A64C-AACF-E6D04C47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A95E-844E-2347-8B7D-0A734372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1E3F-D5BD-6244-8E28-DC9C7A141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2257D-02BA-084C-9CDA-15B9AEEF3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1923-1A09-3B4F-82E5-46B2FE858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64B0E-6D69-C543-A690-45B31FF4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7D40E-458C-9C41-A72D-FD465612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9FEE7-8662-A246-BC29-88D0A121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6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A3F8-3151-014E-B92A-F3773B58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5C392-0CDC-CC46-BF0A-D580CEE7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03D35-7B3B-6642-B228-0841D683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E5FEC-78A6-E94C-8D22-4AD3A3C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D9DE0-0598-7545-9562-A24B2BB2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55607-503F-F348-9852-AC725F78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5A08-943E-734D-A24D-DB35BBAF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DF9C-82C0-034E-B16E-9E4FAE34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5CDF-55B7-C140-8600-140E8B5B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A9C1-3C5C-594D-81DC-7A6DF91A2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ABB2-C6E9-594B-9111-280273FF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F509F-E720-9440-921D-E41F729A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E8202-5F73-F44A-A118-9FD470FA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B1C1-38F0-1A47-8F3C-38129F0D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4261-477F-5043-BD1B-1296E5423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4E8C8-133F-D44D-BDFC-E8294F1F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9377-87DA-4147-BEFD-0F6FAD93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01A1D-E218-6B4C-BA66-9BC07C29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6957-3AA2-304A-955A-D5B72BAD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E6923-4888-6048-A1E0-4F617FB0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CB76-7E42-D74B-B32B-8DC9E693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DDE0-70FC-5847-9540-F1FAA284F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8C95-50A4-3546-B6F6-E70CFB9514A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C7B1-4BFC-DE43-9614-E0484088F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5857-CEDC-9848-832F-BC73F7E4A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C85D-BD2F-704C-BB12-05236FE8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9B7B-C599-8448-8B9A-0006A1A1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882"/>
            <a:ext cx="10515600" cy="1325563"/>
          </a:xfrm>
        </p:spPr>
        <p:txBody>
          <a:bodyPr/>
          <a:lstStyle/>
          <a:p>
            <a:r>
              <a:rPr lang="en-US" dirty="0"/>
              <a:t>Merging views: </a:t>
            </a:r>
            <a:r>
              <a:rPr lang="en-US" dirty="0" err="1"/>
              <a:t>StJohns</a:t>
            </a:r>
            <a:r>
              <a:rPr lang="en-US" dirty="0"/>
              <a:t>/Carpenter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693FCF-8B59-F04C-92F8-A45C12560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91834"/>
              </p:ext>
            </p:extLst>
          </p:nvPr>
        </p:nvGraphicFramePr>
        <p:xfrm>
          <a:off x="236482" y="766187"/>
          <a:ext cx="4124009" cy="529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16">
                  <a:extLst>
                    <a:ext uri="{9D8B030D-6E8A-4147-A177-3AD203B41FA5}">
                      <a16:colId xmlns:a16="http://schemas.microsoft.com/office/drawing/2014/main" val="1852391156"/>
                    </a:ext>
                  </a:extLst>
                </a:gridCol>
                <a:gridCol w="2514193">
                  <a:extLst>
                    <a:ext uri="{9D8B030D-6E8A-4147-A177-3AD203B41FA5}">
                      <a16:colId xmlns:a16="http://schemas.microsoft.com/office/drawing/2014/main" val="3189698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stjohns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rfced-rseb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7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RPC function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is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4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RSE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is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Strategic Decisions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  / RFC Series Editorial Board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Oversight of RSE/RSA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LLC/Optional Contractual monitor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Selection of RSE/RSA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 committee/RSEB/LLC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Community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RSEB open meetings, solicited input on documents (no community consensus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9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Oversight/Advisory group construction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RSEB membership by stream + at large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0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Chair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 with ISE fallback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Appeals Chain?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 for RSEB, n/c for RSE, RPC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1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Minimum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RSEB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49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0C5834-AA9E-524F-9567-1C291C7F7130}"/>
              </a:ext>
            </a:extLst>
          </p:cNvPr>
          <p:cNvSpPr txBox="1"/>
          <p:nvPr/>
        </p:nvSpPr>
        <p:spPr>
          <a:xfrm>
            <a:off x="236482" y="6237347"/>
            <a:ext cx="4168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*Some discussion on list about what “strategic” means</a:t>
            </a:r>
          </a:p>
          <a:p>
            <a:r>
              <a:rPr lang="en-US" sz="1400" dirty="0"/>
              <a:t>**Author didn’t go into detail and has additional ideas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4CC67-F13C-3F44-BC79-D2A76D708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098241"/>
              </p:ext>
            </p:extLst>
          </p:nvPr>
        </p:nvGraphicFramePr>
        <p:xfrm>
          <a:off x="6875501" y="766187"/>
          <a:ext cx="3771796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796">
                  <a:extLst>
                    <a:ext uri="{9D8B030D-6E8A-4147-A177-3AD203B41FA5}">
                      <a16:colId xmlns:a16="http://schemas.microsoft.com/office/drawing/2014/main" val="3819522305"/>
                    </a:ext>
                  </a:extLst>
                </a:gridCol>
              </a:tblGrid>
              <a:tr h="222627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draft-carpenter-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rfced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  <a:p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7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Becomes REP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4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Advisory function to RSAWG and REP, document RSAWG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Advisory Working Group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LLC (</a:t>
                      </a:r>
                      <a:r>
                        <a:rPr lang="en-US" sz="1400" dirty="0" err="1"/>
                        <a:t>ish</a:t>
                      </a:r>
                      <a:r>
                        <a:rPr lang="en-US" sz="1400" dirty="0"/>
                        <a:t>)**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LLC (</a:t>
                      </a:r>
                      <a:r>
                        <a:rPr lang="en-US" sz="1400" dirty="0" err="1"/>
                        <a:t>ish</a:t>
                      </a:r>
                      <a:r>
                        <a:rPr lang="en-US" sz="1400" dirty="0"/>
                        <a:t>)**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Advisory WG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9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Open participation + stream representatives + RSA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0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ISOC </a:t>
                      </a:r>
                      <a:r>
                        <a:rPr lang="en-US" sz="1400" dirty="0" err="1"/>
                        <a:t>BoT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ISOC </a:t>
                      </a:r>
                      <a:r>
                        <a:rPr lang="en-US" sz="1400" dirty="0" err="1"/>
                        <a:t>BoT</a:t>
                      </a:r>
                      <a:r>
                        <a:rPr lang="en-US" sz="1400" dirty="0"/>
                        <a:t> for RSAWG, LLC for oversight of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1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Stream representatives + RSA  + WG chairs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94703"/>
                  </a:ext>
                </a:extLst>
              </a:tr>
            </a:tbl>
          </a:graphicData>
        </a:graphic>
      </p:graphicFrame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2FD7AFD7-86AA-2842-9121-D4D99470EE60}"/>
              </a:ext>
            </a:extLst>
          </p:cNvPr>
          <p:cNvSpPr/>
          <p:nvPr/>
        </p:nvSpPr>
        <p:spPr>
          <a:xfrm>
            <a:off x="4698124" y="1240221"/>
            <a:ext cx="1828800" cy="32582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88DDFDAB-DFD8-6B43-9266-E1CBB51914F3}"/>
              </a:ext>
            </a:extLst>
          </p:cNvPr>
          <p:cNvSpPr/>
          <p:nvPr/>
        </p:nvSpPr>
        <p:spPr>
          <a:xfrm>
            <a:off x="4724457" y="2117451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EBDB0DC6-91E3-0845-9DCA-9EF3C5B83540}"/>
              </a:ext>
            </a:extLst>
          </p:cNvPr>
          <p:cNvSpPr/>
          <p:nvPr/>
        </p:nvSpPr>
        <p:spPr>
          <a:xfrm>
            <a:off x="4715318" y="2597341"/>
            <a:ext cx="1828800" cy="32582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EB1B5CA6-5974-564F-8DC3-10AA04526388}"/>
              </a:ext>
            </a:extLst>
          </p:cNvPr>
          <p:cNvSpPr/>
          <p:nvPr/>
        </p:nvSpPr>
        <p:spPr>
          <a:xfrm>
            <a:off x="4698124" y="3110431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77FC1C2D-D315-E043-A02F-57C251B22D7F}"/>
              </a:ext>
            </a:extLst>
          </p:cNvPr>
          <p:cNvSpPr/>
          <p:nvPr/>
        </p:nvSpPr>
        <p:spPr>
          <a:xfrm>
            <a:off x="4703596" y="3703116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DD4D7968-8416-9C45-AC95-D6692B23C965}"/>
              </a:ext>
            </a:extLst>
          </p:cNvPr>
          <p:cNvSpPr/>
          <p:nvPr/>
        </p:nvSpPr>
        <p:spPr>
          <a:xfrm>
            <a:off x="4715318" y="4339400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A04F16B-F5CD-4041-BF91-D23CC2FB15C1}"/>
              </a:ext>
            </a:extLst>
          </p:cNvPr>
          <p:cNvSpPr/>
          <p:nvPr/>
        </p:nvSpPr>
        <p:spPr>
          <a:xfrm>
            <a:off x="4698124" y="4808891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27AE5474-B87B-F74E-A866-33108404BE85}"/>
              </a:ext>
            </a:extLst>
          </p:cNvPr>
          <p:cNvSpPr/>
          <p:nvPr/>
        </p:nvSpPr>
        <p:spPr>
          <a:xfrm>
            <a:off x="4715318" y="5178747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E3DDDD25-18D1-CA4C-8251-0AA3181DCBD3}"/>
              </a:ext>
            </a:extLst>
          </p:cNvPr>
          <p:cNvSpPr/>
          <p:nvPr/>
        </p:nvSpPr>
        <p:spPr>
          <a:xfrm>
            <a:off x="4698124" y="5648238"/>
            <a:ext cx="1828800" cy="32582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A333F45-CD5F-ED48-8241-FA7859D0ABC3}"/>
              </a:ext>
            </a:extLst>
          </p:cNvPr>
          <p:cNvSpPr/>
          <p:nvPr/>
        </p:nvSpPr>
        <p:spPr>
          <a:xfrm>
            <a:off x="4715318" y="1687676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9B7B-C599-8448-8B9A-0006A1A1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882"/>
            <a:ext cx="10515600" cy="1325563"/>
          </a:xfrm>
        </p:spPr>
        <p:txBody>
          <a:bodyPr/>
          <a:lstStyle/>
          <a:p>
            <a:r>
              <a:rPr lang="en-US" dirty="0"/>
              <a:t>Merging views: </a:t>
            </a:r>
            <a:r>
              <a:rPr lang="en-US" dirty="0" err="1"/>
              <a:t>StJohns</a:t>
            </a:r>
            <a:r>
              <a:rPr lang="en-US" dirty="0"/>
              <a:t>/Carpenter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693FCF-8B59-F04C-92F8-A45C12560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601775"/>
              </p:ext>
            </p:extLst>
          </p:nvPr>
        </p:nvGraphicFramePr>
        <p:xfrm>
          <a:off x="236481" y="766187"/>
          <a:ext cx="10210801" cy="529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978">
                  <a:extLst>
                    <a:ext uri="{9D8B030D-6E8A-4147-A177-3AD203B41FA5}">
                      <a16:colId xmlns:a16="http://schemas.microsoft.com/office/drawing/2014/main" val="1852391156"/>
                    </a:ext>
                  </a:extLst>
                </a:gridCol>
                <a:gridCol w="2804941">
                  <a:extLst>
                    <a:ext uri="{9D8B030D-6E8A-4147-A177-3AD203B41FA5}">
                      <a16:colId xmlns:a16="http://schemas.microsoft.com/office/drawing/2014/main" val="3189698875"/>
                    </a:ext>
                  </a:extLst>
                </a:gridCol>
                <a:gridCol w="2804941">
                  <a:extLst>
                    <a:ext uri="{9D8B030D-6E8A-4147-A177-3AD203B41FA5}">
                      <a16:colId xmlns:a16="http://schemas.microsoft.com/office/drawing/2014/main" val="437869929"/>
                    </a:ext>
                  </a:extLst>
                </a:gridCol>
                <a:gridCol w="2804941">
                  <a:extLst>
                    <a:ext uri="{9D8B030D-6E8A-4147-A177-3AD203B41FA5}">
                      <a16:colId xmlns:a16="http://schemas.microsoft.com/office/drawing/2014/main" val="83794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stjohns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rfced-rseb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draft-carpenter-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rfced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7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RPC function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is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Maybe differences around authority?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Becomes REP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4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RSE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is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Advisory function to RSAWG and REP, document RSAWG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Strategic Decisions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  / RFC Series Editorial Board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Advisory Working Group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Oversight of RSE/RSA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LLC/Optional Contractual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Probably can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LLC (</a:t>
                      </a:r>
                      <a:r>
                        <a:rPr lang="en-US" sz="1400" dirty="0" err="1"/>
                        <a:t>ish</a:t>
                      </a:r>
                      <a:r>
                        <a:rPr lang="en-US" sz="1400" dirty="0"/>
                        <a:t>)**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Selection of RSE/RSA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 committee/RSEB/LLC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Probably can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LLC (</a:t>
                      </a:r>
                      <a:r>
                        <a:rPr lang="en-US" sz="1400" dirty="0" err="1"/>
                        <a:t>ish</a:t>
                      </a:r>
                      <a:r>
                        <a:rPr lang="en-US" sz="1400" dirty="0"/>
                        <a:t>)**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Community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RSEB open meetings, solicited input on documents (no community consensus required)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  <a:p>
                      <a:r>
                        <a:rPr lang="en-US" sz="1400" dirty="0"/>
                        <a:t>Open decision process versus board (anyone can comment in either)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Advisory WG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9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Oversight/Advisory group construction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RSEB membership by stream + at large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versus </a:t>
                      </a:r>
                      <a:r>
                        <a:rPr lang="en-US" sz="1400" dirty="0" err="1"/>
                        <a:t>NOMCOM+stream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mgrs</a:t>
                      </a:r>
                      <a:r>
                        <a:rPr lang="en-US" sz="1400" dirty="0"/>
                        <a:t> + ISOC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participation + stream representatives + RSA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0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Chair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 with ISE fallback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ISOC </a:t>
                      </a:r>
                      <a:r>
                        <a:rPr lang="en-US" sz="1400" dirty="0" err="1"/>
                        <a:t>BoT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Appeals Chain?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 for RSEB, n/c for RSE, RPC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ISOC </a:t>
                      </a:r>
                      <a:r>
                        <a:rPr lang="en-US" sz="1400" dirty="0" err="1"/>
                        <a:t>BoT</a:t>
                      </a:r>
                      <a:r>
                        <a:rPr lang="en-US" sz="1400" dirty="0"/>
                        <a:t> for RSAWG, LLC for oversight of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1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Minimum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RSEB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About the same</a:t>
                      </a:r>
                    </a:p>
                  </a:txBody>
                  <a:tcPr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representatives + RSA  + WG chairs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564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0C5834-AA9E-524F-9567-1C291C7F7130}"/>
              </a:ext>
            </a:extLst>
          </p:cNvPr>
          <p:cNvSpPr txBox="1"/>
          <p:nvPr/>
        </p:nvSpPr>
        <p:spPr>
          <a:xfrm>
            <a:off x="236482" y="6237347"/>
            <a:ext cx="4168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*Some discussion on list about what “strategic” means</a:t>
            </a:r>
          </a:p>
          <a:p>
            <a:r>
              <a:rPr lang="en-US" sz="1400" dirty="0"/>
              <a:t>**Author didn’t go into detail and has additional ideas</a:t>
            </a:r>
          </a:p>
        </p:txBody>
      </p:sp>
    </p:spTree>
    <p:extLst>
      <p:ext uri="{BB962C8B-B14F-4D97-AF65-F5344CB8AC3E}">
        <p14:creationId xmlns:p14="http://schemas.microsoft.com/office/powerpoint/2010/main" val="364014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9B7B-C599-8448-8B9A-0006A1A1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882"/>
            <a:ext cx="10515600" cy="1325563"/>
          </a:xfrm>
        </p:spPr>
        <p:txBody>
          <a:bodyPr/>
          <a:lstStyle/>
          <a:p>
            <a:r>
              <a:rPr lang="en-US" dirty="0"/>
              <a:t>Merging views: Carpenter/Thomson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693FCF-8B59-F04C-92F8-A45C12560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177991"/>
              </p:ext>
            </p:extLst>
          </p:nvPr>
        </p:nvGraphicFramePr>
        <p:xfrm>
          <a:off x="236482" y="766187"/>
          <a:ext cx="4389439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16">
                  <a:extLst>
                    <a:ext uri="{9D8B030D-6E8A-4147-A177-3AD203B41FA5}">
                      <a16:colId xmlns:a16="http://schemas.microsoft.com/office/drawing/2014/main" val="1852391156"/>
                    </a:ext>
                  </a:extLst>
                </a:gridCol>
                <a:gridCol w="2779623">
                  <a:extLst>
                    <a:ext uri="{9D8B030D-6E8A-4147-A177-3AD203B41FA5}">
                      <a16:colId xmlns:a16="http://schemas.microsoft.com/office/drawing/2014/main" val="381952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draft-carpenter-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rfced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7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RPC function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Becomes REP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4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RSE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Advisory function to RSAWG and REP, document RSAWG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Strategic Decisions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Advisory Working Group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Oversight of RSE/RSA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LLC (</a:t>
                      </a:r>
                      <a:r>
                        <a:rPr lang="en-US" sz="1400" dirty="0" err="1"/>
                        <a:t>ish</a:t>
                      </a:r>
                      <a:r>
                        <a:rPr lang="en-US" sz="1400" dirty="0"/>
                        <a:t>)**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Selection of RSE/RSA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LLC (</a:t>
                      </a:r>
                      <a:r>
                        <a:rPr lang="en-US" sz="1400" dirty="0" err="1"/>
                        <a:t>ish</a:t>
                      </a:r>
                      <a:r>
                        <a:rPr lang="en-US" sz="1400" dirty="0"/>
                        <a:t>)**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Community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Advisory WG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9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Oversight/Advisory group construction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participation + stream representatives + RSA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0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Chair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ISOC </a:t>
                      </a:r>
                      <a:r>
                        <a:rPr lang="en-US" sz="1400" dirty="0" err="1"/>
                        <a:t>BoT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Appeals Chain?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ISOC </a:t>
                      </a:r>
                      <a:r>
                        <a:rPr lang="en-US" sz="1400" dirty="0" err="1"/>
                        <a:t>BoT</a:t>
                      </a:r>
                      <a:r>
                        <a:rPr lang="en-US" sz="1400" dirty="0"/>
                        <a:t> for RSAWG, LLC for oversight of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1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Minimum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representatives + RSA  + WG chairs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642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0C5834-AA9E-524F-9567-1C291C7F7130}"/>
              </a:ext>
            </a:extLst>
          </p:cNvPr>
          <p:cNvSpPr txBox="1"/>
          <p:nvPr/>
        </p:nvSpPr>
        <p:spPr>
          <a:xfrm>
            <a:off x="236482" y="6237347"/>
            <a:ext cx="4168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*Some discussion on list about what “strategic” means</a:t>
            </a:r>
          </a:p>
          <a:p>
            <a:r>
              <a:rPr lang="en-US" sz="1400" dirty="0"/>
              <a:t>**Author didn’t go into detail and has additional ideas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E0E601-3296-5847-A275-06C60304A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045030"/>
              </p:ext>
            </p:extLst>
          </p:nvPr>
        </p:nvGraphicFramePr>
        <p:xfrm>
          <a:off x="6839255" y="766187"/>
          <a:ext cx="2301211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211">
                  <a:extLst>
                    <a:ext uri="{9D8B030D-6E8A-4147-A177-3AD203B41FA5}">
                      <a16:colId xmlns:a16="http://schemas.microsoft.com/office/drawing/2014/main" val="255263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thomson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rfced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7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Becomes REP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4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Devolved to WG and REP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WG*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Evolution Program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9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Open participation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0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IAB for RSEP, LLC for oversight of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1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Stream representatives + RSA  + WG chairs*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80824"/>
                  </a:ext>
                </a:extLst>
              </a:tr>
            </a:tbl>
          </a:graphicData>
        </a:graphic>
      </p:graphicFrame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F92C5A5D-2C74-004A-9858-A88518A754DF}"/>
              </a:ext>
            </a:extLst>
          </p:cNvPr>
          <p:cNvSpPr/>
          <p:nvPr/>
        </p:nvSpPr>
        <p:spPr>
          <a:xfrm>
            <a:off x="4761187" y="1132681"/>
            <a:ext cx="1828800" cy="32582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ADD1E26B-FEE8-D549-B1EF-DDCFE465F66A}"/>
              </a:ext>
            </a:extLst>
          </p:cNvPr>
          <p:cNvSpPr/>
          <p:nvPr/>
        </p:nvSpPr>
        <p:spPr>
          <a:xfrm>
            <a:off x="4761187" y="2458244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F6F87458-06A3-AE43-ADBE-4F287CB1255D}"/>
              </a:ext>
            </a:extLst>
          </p:cNvPr>
          <p:cNvSpPr/>
          <p:nvPr/>
        </p:nvSpPr>
        <p:spPr>
          <a:xfrm>
            <a:off x="4755989" y="2995607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F32E6C2-5E9A-5348-9070-05E4888C7D5F}"/>
              </a:ext>
            </a:extLst>
          </p:cNvPr>
          <p:cNvSpPr/>
          <p:nvPr/>
        </p:nvSpPr>
        <p:spPr>
          <a:xfrm>
            <a:off x="4755989" y="3556820"/>
            <a:ext cx="1828800" cy="32582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7CC8A8B5-8F7A-6445-910A-607A7E5602F4}"/>
              </a:ext>
            </a:extLst>
          </p:cNvPr>
          <p:cNvSpPr/>
          <p:nvPr/>
        </p:nvSpPr>
        <p:spPr>
          <a:xfrm>
            <a:off x="4765636" y="4050560"/>
            <a:ext cx="1828800" cy="32582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615B79B-208C-4649-8CAB-0C9722C463DF}"/>
              </a:ext>
            </a:extLst>
          </p:cNvPr>
          <p:cNvSpPr/>
          <p:nvPr/>
        </p:nvSpPr>
        <p:spPr>
          <a:xfrm>
            <a:off x="4765636" y="5424054"/>
            <a:ext cx="1828800" cy="32582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338C9552-9580-D742-B6C5-5AC4695459AD}"/>
              </a:ext>
            </a:extLst>
          </p:cNvPr>
          <p:cNvSpPr/>
          <p:nvPr/>
        </p:nvSpPr>
        <p:spPr>
          <a:xfrm>
            <a:off x="4770949" y="4943459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86B3A6AF-D6C1-8F4A-9EBE-A5C8D1D048CD}"/>
              </a:ext>
            </a:extLst>
          </p:cNvPr>
          <p:cNvSpPr/>
          <p:nvPr/>
        </p:nvSpPr>
        <p:spPr>
          <a:xfrm>
            <a:off x="4755989" y="4494901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FDC6301B-DE99-EA42-848E-7FCA73781683}"/>
              </a:ext>
            </a:extLst>
          </p:cNvPr>
          <p:cNvSpPr/>
          <p:nvPr/>
        </p:nvSpPr>
        <p:spPr>
          <a:xfrm>
            <a:off x="4755989" y="2036539"/>
            <a:ext cx="1828800" cy="32582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5376C79-865B-7442-B3A9-1FD2279C9F85}"/>
              </a:ext>
            </a:extLst>
          </p:cNvPr>
          <p:cNvSpPr/>
          <p:nvPr/>
        </p:nvSpPr>
        <p:spPr>
          <a:xfrm>
            <a:off x="4765636" y="1570325"/>
            <a:ext cx="1828800" cy="325820"/>
          </a:xfrm>
          <a:prstGeom prst="leftRightArrow">
            <a:avLst/>
          </a:prstGeom>
          <a:solidFill>
            <a:srgbClr val="C47B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9B7B-C599-8448-8B9A-0006A1A1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882"/>
            <a:ext cx="10515600" cy="1325563"/>
          </a:xfrm>
        </p:spPr>
        <p:txBody>
          <a:bodyPr/>
          <a:lstStyle/>
          <a:p>
            <a:r>
              <a:rPr lang="en-US" dirty="0"/>
              <a:t>Merging views: Carpenter/Thomson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693FCF-8B59-F04C-92F8-A45C12560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9540"/>
              </p:ext>
            </p:extLst>
          </p:nvPr>
        </p:nvGraphicFramePr>
        <p:xfrm>
          <a:off x="838200" y="873760"/>
          <a:ext cx="10011107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15">
                  <a:extLst>
                    <a:ext uri="{9D8B030D-6E8A-4147-A177-3AD203B41FA5}">
                      <a16:colId xmlns:a16="http://schemas.microsoft.com/office/drawing/2014/main" val="1852391156"/>
                    </a:ext>
                  </a:extLst>
                </a:gridCol>
                <a:gridCol w="2797064">
                  <a:extLst>
                    <a:ext uri="{9D8B030D-6E8A-4147-A177-3AD203B41FA5}">
                      <a16:colId xmlns:a16="http://schemas.microsoft.com/office/drawing/2014/main" val="3819522305"/>
                    </a:ext>
                  </a:extLst>
                </a:gridCol>
                <a:gridCol w="2797064">
                  <a:extLst>
                    <a:ext uri="{9D8B030D-6E8A-4147-A177-3AD203B41FA5}">
                      <a16:colId xmlns:a16="http://schemas.microsoft.com/office/drawing/2014/main" val="2196631499"/>
                    </a:ext>
                  </a:extLst>
                </a:gridCol>
                <a:gridCol w="2797064">
                  <a:extLst>
                    <a:ext uri="{9D8B030D-6E8A-4147-A177-3AD203B41FA5}">
                      <a16:colId xmlns:a16="http://schemas.microsoft.com/office/drawing/2014/main" val="25874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draft-carpenter-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rfced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thomson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rfced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7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RPC function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Becomes REP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Becomes REP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4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RSE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Advisory function to RSAWG and REP, document RSAWG 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Devolved to WG and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Strategic Decisions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Advisory Working Group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WG*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Oversight of RSE/RSA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LLC (</a:t>
                      </a:r>
                      <a:r>
                        <a:rPr lang="en-US" sz="1400" dirty="0" err="1"/>
                        <a:t>ish</a:t>
                      </a:r>
                      <a:r>
                        <a:rPr lang="en-US" sz="1400" dirty="0"/>
                        <a:t>)**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Selection of RSE/RSA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LLC (</a:t>
                      </a:r>
                      <a:r>
                        <a:rPr lang="en-US" sz="1400" dirty="0" err="1"/>
                        <a:t>ish</a:t>
                      </a:r>
                      <a:r>
                        <a:rPr lang="en-US" sz="1400" dirty="0"/>
                        <a:t>)**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Community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Advisory 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RFC Series Evolution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9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Oversight/Advisory group construction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participation + stream representatives + RSA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participation</a:t>
                      </a:r>
                    </a:p>
                  </a:txBody>
                  <a:tcPr>
                    <a:solidFill>
                      <a:srgbClr val="D0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0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Chair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ISOC </a:t>
                      </a:r>
                      <a:r>
                        <a:rPr lang="en-US" sz="1400" dirty="0" err="1"/>
                        <a:t>BoT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Appeals Chain?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ISOC </a:t>
                      </a:r>
                      <a:r>
                        <a:rPr lang="en-US" sz="1400" dirty="0" err="1"/>
                        <a:t>BoT</a:t>
                      </a:r>
                      <a:r>
                        <a:rPr lang="en-US" sz="1400" dirty="0"/>
                        <a:t> for RSAWG, LLC for oversight of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Issue</a:t>
                      </a:r>
                    </a:p>
                  </a:txBody>
                  <a:tcPr>
                    <a:solidFill>
                      <a:srgbClr val="C47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IAB for RSEP, LLC for oversight of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1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Minimum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representatives + RSA  + WG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Now same</a:t>
                      </a:r>
                    </a:p>
                  </a:txBody>
                  <a:tcPr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Stream representatives + RSA  + WG chairs*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255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0C5834-AA9E-524F-9567-1C291C7F7130}"/>
              </a:ext>
            </a:extLst>
          </p:cNvPr>
          <p:cNvSpPr txBox="1"/>
          <p:nvPr/>
        </p:nvSpPr>
        <p:spPr>
          <a:xfrm>
            <a:off x="236482" y="6237347"/>
            <a:ext cx="4168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*Some discussion on list about what “strategic” means</a:t>
            </a:r>
          </a:p>
          <a:p>
            <a:r>
              <a:rPr lang="en-US" sz="1400" dirty="0"/>
              <a:t>**Author didn’t go into detail and has additional ideas</a:t>
            </a:r>
          </a:p>
        </p:txBody>
      </p:sp>
    </p:spTree>
    <p:extLst>
      <p:ext uri="{BB962C8B-B14F-4D97-AF65-F5344CB8AC3E}">
        <p14:creationId xmlns:p14="http://schemas.microsoft.com/office/powerpoint/2010/main" val="168384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718</Words>
  <Application>Microsoft Macintosh PowerPoint</Application>
  <PresentationFormat>Widescreen</PresentationFormat>
  <Paragraphs>167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Merging views: StJohns/Carpenter</vt:lpstr>
      <vt:lpstr>Merging views: StJohns/Carpenter</vt:lpstr>
      <vt:lpstr>Merging views: Carpenter/Thomson</vt:lpstr>
      <vt:lpstr>Merging views: Carpenter/Thomson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Proposals</dc:title>
  <dc:creator>Eliot Lear (elear)</dc:creator>
  <cp:lastModifiedBy>Eliot Lear (elear)</cp:lastModifiedBy>
  <cp:revision>40</cp:revision>
  <cp:lastPrinted>2020-09-14T09:35:59Z</cp:lastPrinted>
  <dcterms:created xsi:type="dcterms:W3CDTF">2020-09-08T09:34:17Z</dcterms:created>
  <dcterms:modified xsi:type="dcterms:W3CDTF">2020-09-16T12:32:52Z</dcterms:modified>
</cp:coreProperties>
</file>