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63" r:id="rId2"/>
    <p:sldId id="264" r:id="rId3"/>
    <p:sldId id="278" r:id="rId4"/>
    <p:sldId id="279" r:id="rId5"/>
    <p:sldId id="280" r:id="rId6"/>
    <p:sldId id="284" r:id="rId7"/>
    <p:sldId id="285" r:id="rId8"/>
    <p:sldId id="286" r:id="rId9"/>
    <p:sldId id="287" r:id="rId10"/>
    <p:sldId id="288" r:id="rId11"/>
    <p:sldId id="281" r:id="rId12"/>
    <p:sldId id="289" r:id="rId13"/>
    <p:sldId id="290" r:id="rId14"/>
    <p:sldId id="282" r:id="rId15"/>
  </p:sldIdLst>
  <p:sldSz cx="12192000" cy="6858000"/>
  <p:notesSz cx="6858000" cy="9144000"/>
  <p:embeddedFontLst>
    <p:embeddedFont>
      <p:font typeface="等线" panose="02010600030101010101" pitchFamily="2" charset="-122"/>
      <p:regular r:id="rId16"/>
      <p:bold r:id="rId17"/>
    </p:embeddedFont>
    <p:embeddedFont>
      <p:font typeface="等线 Light" panose="02010600030101010101" pitchFamily="2" charset="-122"/>
      <p:regular r:id="rId18"/>
    </p:embeddedFont>
    <p:embeddedFont>
      <p:font typeface="Calibri" panose="020F0502020204030204" pitchFamily="34" charset="0"/>
      <p:regular r:id="rId19"/>
      <p:bold r:id="rId20"/>
      <p:italic r:id="rId21"/>
      <p:boldItalic r:id="rId22"/>
    </p:embeddedFont>
    <p:embeddedFont>
      <p:font typeface="Cambria Math" panose="02040503050406030204" pitchFamily="18" charset="0"/>
      <p:regular r:id="rId23"/>
    </p:embeddedFont>
  </p:embeddedFontLst>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0" userDrawn="1">
          <p15:clr>
            <a:srgbClr val="A4A3A4"/>
          </p15:clr>
        </p15:guide>
        <p15:guide id="2" pos="380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showGuides="1">
      <p:cViewPr varScale="1">
        <p:scale>
          <a:sx n="110" d="100"/>
          <a:sy n="110" d="100"/>
        </p:scale>
        <p:origin x="616" y="168"/>
      </p:cViewPr>
      <p:guideLst>
        <p:guide orient="horz" pos="2190"/>
        <p:guide pos="380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8.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363B4EA-67B5-4E85-A381-5BD841273C63}" type="datetimeFigureOut">
              <a:rPr lang="zh-CN" altLang="en-US" smtClean="0"/>
              <a:t>2023/2/12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856745-8A45-49B9-B95A-6E01AC32F423}"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363B4EA-67B5-4E85-A381-5BD841273C63}" type="datetimeFigureOut">
              <a:rPr lang="zh-CN" altLang="en-US" smtClean="0"/>
              <a:t>2023/2/12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856745-8A45-49B9-B95A-6E01AC32F423}"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363B4EA-67B5-4E85-A381-5BD841273C63}" type="datetimeFigureOut">
              <a:rPr lang="zh-CN" altLang="en-US" smtClean="0"/>
              <a:t>2023/2/12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856745-8A45-49B9-B95A-6E01AC32F423}"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363B4EA-67B5-4E85-A381-5BD841273C63}" type="datetimeFigureOut">
              <a:rPr lang="zh-CN" altLang="en-US" smtClean="0"/>
              <a:t>2023/2/12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856745-8A45-49B9-B95A-6E01AC32F423}"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0363B4EA-67B5-4E85-A381-5BD841273C63}" type="datetimeFigureOut">
              <a:rPr lang="zh-CN" altLang="en-US" smtClean="0"/>
              <a:t>2023/2/12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856745-8A45-49B9-B95A-6E01AC32F423}"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363B4EA-67B5-4E85-A381-5BD841273C63}" type="datetimeFigureOut">
              <a:rPr lang="zh-CN" altLang="en-US" smtClean="0"/>
              <a:t>2023/2/12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856745-8A45-49B9-B95A-6E01AC32F423}"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363B4EA-67B5-4E85-A381-5BD841273C63}" type="datetimeFigureOut">
              <a:rPr lang="zh-CN" altLang="en-US" smtClean="0"/>
              <a:t>2023/2/12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8856745-8A45-49B9-B95A-6E01AC32F423}"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63B4EA-67B5-4E85-A381-5BD841273C63}" type="datetimeFigureOut">
              <a:rPr lang="zh-CN" altLang="en-US" smtClean="0"/>
              <a:t>2023/2/12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8856745-8A45-49B9-B95A-6E01AC32F423}"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363B4EA-67B5-4E85-A381-5BD841273C63}" type="datetimeFigureOut">
              <a:rPr lang="zh-CN" altLang="en-US" smtClean="0"/>
              <a:t>2023/2/12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8856745-8A45-49B9-B95A-6E01AC32F423}"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0363B4EA-67B5-4E85-A381-5BD841273C63}" type="datetimeFigureOut">
              <a:rPr lang="zh-CN" altLang="en-US" smtClean="0"/>
              <a:t>2023/2/12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856745-8A45-49B9-B95A-6E01AC32F423}"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0363B4EA-67B5-4E85-A381-5BD841273C63}" type="datetimeFigureOut">
              <a:rPr lang="zh-CN" altLang="en-US" smtClean="0"/>
              <a:t>2023/2/12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856745-8A45-49B9-B95A-6E01AC32F423}"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63B4EA-67B5-4E85-A381-5BD841273C63}" type="datetimeFigureOut">
              <a:rPr lang="zh-CN" altLang="en-US" smtClean="0"/>
              <a:t>2023/2/12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856745-8A45-49B9-B95A-6E01AC32F42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4.xml"/><Relationship Id="rId7" Type="http://schemas.openxmlformats.org/officeDocument/2006/relationships/image" Target="../media/image3.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slideLayout" Target="../slideLayouts/slideLayout1.xml"/><Relationship Id="rId9"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1.xml"/><Relationship Id="rId1" Type="http://schemas.openxmlformats.org/officeDocument/2006/relationships/tags" Target="../tags/tag18.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tags" Target="../tags/tag21.xml"/><Relationship Id="rId7" Type="http://schemas.openxmlformats.org/officeDocument/2006/relationships/image" Target="../media/image14.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slideLayout" Target="../slideLayouts/slideLayout1.xml"/><Relationship Id="rId9"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6.png"/><Relationship Id="rId4"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tags" Target="../tags/tag13.xml"/><Relationship Id="rId7" Type="http://schemas.openxmlformats.org/officeDocument/2006/relationships/slideLayout" Target="../slideLayouts/slideLayout1.xml"/><Relationship Id="rId12" Type="http://schemas.openxmlformats.org/officeDocument/2006/relationships/image" Target="../media/image13.pn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image" Target="../media/image12.png"/><Relationship Id="rId5" Type="http://schemas.openxmlformats.org/officeDocument/2006/relationships/tags" Target="../tags/tag15.xml"/><Relationship Id="rId10" Type="http://schemas.openxmlformats.org/officeDocument/2006/relationships/image" Target="../media/image11.png"/><Relationship Id="rId4" Type="http://schemas.openxmlformats.org/officeDocument/2006/relationships/tags" Target="../tags/tag14.xml"/><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7.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稻壳儿春秋广告/盗版必究        原创来源：http://chn.docer.com/works?userid=199329941#!/work_tim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54760" y="2418080"/>
            <a:ext cx="3464560" cy="3464560"/>
          </a:xfrm>
          <a:prstGeom prst="rect">
            <a:avLst/>
          </a:prstGeom>
        </p:spPr>
      </p:pic>
      <p:sp>
        <p:nvSpPr>
          <p:cNvPr id="10" name="稻壳儿春秋广告/盗版必究        原创来源：http://chn.docer.com/works?userid=199329941#!/work_time"/>
          <p:cNvSpPr>
            <a:spLocks noChangeArrowheads="1"/>
          </p:cNvSpPr>
          <p:nvPr/>
        </p:nvSpPr>
        <p:spPr bwMode="auto">
          <a:xfrm>
            <a:off x="7132319" y="398351"/>
            <a:ext cx="1628140" cy="583565"/>
          </a:xfrm>
          <a:prstGeom prst="rect">
            <a:avLst/>
          </a:prstGeom>
          <a:noFill/>
        </p:spPr>
        <p:txBody>
          <a:bodyPr wrap="none">
            <a:spAutoFit/>
          </a:bodyPr>
          <a:lstStyle/>
          <a:p>
            <a:pPr algn="ctr">
              <a:spcBef>
                <a:spcPct val="0"/>
              </a:spcBef>
            </a:pPr>
            <a:r>
              <a:rPr lang="en-US" altLang="zh-CN" sz="3200" dirty="0">
                <a:solidFill>
                  <a:schemeClr val="tx1">
                    <a:lumMod val="75000"/>
                    <a:lumOff val="25000"/>
                  </a:schemeClr>
                </a:solidFill>
                <a:latin typeface="Times New Roman" panose="02020603050405020304" pitchFamily="18" charset="0"/>
                <a:ea typeface="思源宋体 SemiBold" panose="02020600000000000000" pitchFamily="18" charset="-122"/>
                <a:cs typeface="Times New Roman" panose="02020603050405020304" pitchFamily="18" charset="0"/>
                <a:sym typeface="Calibri" panose="020F0502020204030204" pitchFamily="34" charset="0"/>
              </a:rPr>
              <a:t>C</a:t>
            </a:r>
            <a:r>
              <a:rPr lang="zh-CN" altLang="en-US" sz="3200" dirty="0">
                <a:solidFill>
                  <a:schemeClr val="tx1">
                    <a:lumMod val="75000"/>
                    <a:lumOff val="25000"/>
                  </a:schemeClr>
                </a:solidFill>
                <a:latin typeface="Times New Roman" panose="02020603050405020304" pitchFamily="18" charset="0"/>
                <a:ea typeface="思源宋体 SemiBold" panose="02020600000000000000" pitchFamily="18" charset="-122"/>
                <a:cs typeface="Times New Roman" panose="02020603050405020304" pitchFamily="18" charset="0"/>
                <a:sym typeface="Calibri" panose="020F0502020204030204" pitchFamily="34" charset="0"/>
              </a:rPr>
              <a:t>ontents</a:t>
            </a:r>
          </a:p>
        </p:txBody>
      </p:sp>
      <p:sp>
        <p:nvSpPr>
          <p:cNvPr id="15" name="稻壳儿春秋广告/盗版必究        原创来源：http://chn.docer.com/works?userid=199329941#!/work_time"/>
          <p:cNvSpPr txBox="1"/>
          <p:nvPr/>
        </p:nvSpPr>
        <p:spPr>
          <a:xfrm>
            <a:off x="6556247" y="1142568"/>
            <a:ext cx="4188460" cy="398780"/>
          </a:xfrm>
          <a:prstGeom prst="rect">
            <a:avLst/>
          </a:prstGeom>
          <a:noFill/>
          <a:effectLst/>
        </p:spPr>
        <p:txBody>
          <a:bodyPr wrap="square" rtlCol="0">
            <a:spAutoFit/>
          </a:bodyPr>
          <a:lstStyle/>
          <a:p>
            <a:r>
              <a:rPr sz="2000" dirty="0">
                <a:solidFill>
                  <a:schemeClr val="tx1">
                    <a:lumMod val="75000"/>
                    <a:lumOff val="25000"/>
                  </a:schemeClr>
                </a:solidFill>
                <a:latin typeface="Times New Roman" panose="02020603050405020304" pitchFamily="18" charset="0"/>
                <a:ea typeface="思源宋体 SemiBold" panose="02020600000000000000" pitchFamily="18" charset="-122"/>
                <a:cs typeface="Times New Roman" panose="02020603050405020304" pitchFamily="18" charset="0"/>
              </a:rPr>
              <a:t>Introduction</a:t>
            </a:r>
          </a:p>
        </p:txBody>
      </p:sp>
      <p:sp>
        <p:nvSpPr>
          <p:cNvPr id="19" name="稻壳儿春秋广告/盗版必究        原创来源：http://chn.docer.com/works?userid=199329941#!/work_time"/>
          <p:cNvSpPr txBox="1"/>
          <p:nvPr/>
        </p:nvSpPr>
        <p:spPr>
          <a:xfrm>
            <a:off x="6556247" y="1976663"/>
            <a:ext cx="4109085" cy="398780"/>
          </a:xfrm>
          <a:prstGeom prst="rect">
            <a:avLst/>
          </a:prstGeom>
          <a:noFill/>
          <a:effectLst/>
        </p:spPr>
        <p:txBody>
          <a:bodyPr wrap="square" rtlCol="0">
            <a:spAutoFit/>
          </a:bodyPr>
          <a:lstStyle/>
          <a:p>
            <a:r>
              <a:rPr sz="2000" dirty="0">
                <a:solidFill>
                  <a:schemeClr val="tx1">
                    <a:lumMod val="75000"/>
                    <a:lumOff val="25000"/>
                  </a:schemeClr>
                </a:solidFill>
                <a:latin typeface="Times New Roman" panose="02020603050405020304" pitchFamily="18" charset="0"/>
                <a:ea typeface="思源宋体 SemiBold" panose="02020600000000000000" pitchFamily="18" charset="-122"/>
                <a:cs typeface="Times New Roman" panose="02020603050405020304" pitchFamily="18" charset="0"/>
              </a:rPr>
              <a:t>Project Description</a:t>
            </a:r>
          </a:p>
        </p:txBody>
      </p:sp>
      <p:sp>
        <p:nvSpPr>
          <p:cNvPr id="23" name="稻壳儿春秋广告/盗版必究        原创来源：http://chn.docer.com/works?userid=199329941#!/work_time"/>
          <p:cNvSpPr txBox="1"/>
          <p:nvPr/>
        </p:nvSpPr>
        <p:spPr>
          <a:xfrm>
            <a:off x="6556247" y="2866858"/>
            <a:ext cx="4004945" cy="398780"/>
          </a:xfrm>
          <a:prstGeom prst="rect">
            <a:avLst/>
          </a:prstGeom>
          <a:noFill/>
          <a:effectLst/>
        </p:spPr>
        <p:txBody>
          <a:bodyPr wrap="square" rtlCol="0">
            <a:spAutoFit/>
          </a:bodyPr>
          <a:lstStyle/>
          <a:p>
            <a:r>
              <a:rPr sz="2000" dirty="0">
                <a:solidFill>
                  <a:schemeClr val="tx1">
                    <a:lumMod val="75000"/>
                    <a:lumOff val="25000"/>
                  </a:schemeClr>
                </a:solidFill>
                <a:latin typeface="Times New Roman" panose="02020603050405020304" pitchFamily="18" charset="0"/>
                <a:ea typeface="思源宋体 SemiBold" panose="02020600000000000000" pitchFamily="18" charset="-122"/>
                <a:cs typeface="Times New Roman" panose="02020603050405020304" pitchFamily="18" charset="0"/>
                <a:sym typeface="+mn-ea"/>
              </a:rPr>
              <a:t>Experiment Setup</a:t>
            </a:r>
          </a:p>
        </p:txBody>
      </p:sp>
      <p:sp>
        <p:nvSpPr>
          <p:cNvPr id="27" name="稻壳儿春秋广告/盗版必究        原创来源：http://chn.docer.com/works?userid=199329941#!/work_time"/>
          <p:cNvSpPr txBox="1"/>
          <p:nvPr/>
        </p:nvSpPr>
        <p:spPr>
          <a:xfrm>
            <a:off x="6556375" y="3950970"/>
            <a:ext cx="3905885" cy="398780"/>
          </a:xfrm>
          <a:prstGeom prst="rect">
            <a:avLst/>
          </a:prstGeom>
          <a:noFill/>
          <a:effectLst/>
        </p:spPr>
        <p:txBody>
          <a:bodyPr wrap="square" rtlCol="0">
            <a:spAutoFit/>
          </a:bodyPr>
          <a:lstStyle/>
          <a:p>
            <a:r>
              <a:rPr sz="2000" dirty="0">
                <a:solidFill>
                  <a:schemeClr val="tx1">
                    <a:lumMod val="75000"/>
                    <a:lumOff val="25000"/>
                  </a:schemeClr>
                </a:solidFill>
                <a:latin typeface="Times New Roman" panose="02020603050405020304" pitchFamily="18" charset="0"/>
                <a:ea typeface="思源宋体 SemiBold" panose="02020600000000000000" pitchFamily="18" charset="-122"/>
                <a:cs typeface="Times New Roman" panose="02020603050405020304" pitchFamily="18" charset="0"/>
              </a:rPr>
              <a:t>Result Demonstration/Analysis</a:t>
            </a:r>
            <a:r>
              <a:rPr lang="en-US" altLang="zh-CN" sz="2000" dirty="0">
                <a:solidFill>
                  <a:schemeClr val="tx1">
                    <a:lumMod val="75000"/>
                    <a:lumOff val="25000"/>
                  </a:schemeClr>
                </a:solidFill>
                <a:latin typeface="Times New Roman" panose="02020603050405020304" pitchFamily="18" charset="0"/>
                <a:ea typeface="思源宋体 SemiBold" panose="02020600000000000000" pitchFamily="18" charset="-122"/>
                <a:cs typeface="Times New Roman" panose="02020603050405020304" pitchFamily="18" charset="0"/>
              </a:rPr>
              <a:t> </a:t>
            </a:r>
          </a:p>
        </p:txBody>
      </p:sp>
      <p:pic>
        <p:nvPicPr>
          <p:cNvPr id="29" name="稻壳儿春秋广告/盗版必究        原创来源：http://chn.docer.com/works?userid=199329941#!/work_time"/>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74124" y="3606412"/>
            <a:ext cx="885422" cy="885422"/>
          </a:xfrm>
          <a:prstGeom prst="rect">
            <a:avLst/>
          </a:prstGeom>
        </p:spPr>
      </p:pic>
      <p:pic>
        <p:nvPicPr>
          <p:cNvPr id="31" name="稻壳儿春秋广告/盗版必究        原创来源：http://chn.docer.com/works?userid=199329941#!/work_time"/>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474124" y="2623855"/>
            <a:ext cx="885422" cy="885422"/>
          </a:xfrm>
          <a:prstGeom prst="rect">
            <a:avLst/>
          </a:prstGeom>
        </p:spPr>
      </p:pic>
      <p:pic>
        <p:nvPicPr>
          <p:cNvPr id="33" name="稻壳儿春秋广告/盗版必究        原创来源：http://chn.docer.com/works?userid=199329941#!/work_time"/>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474124" y="1803031"/>
            <a:ext cx="885422" cy="885422"/>
          </a:xfrm>
          <a:prstGeom prst="rect">
            <a:avLst/>
          </a:prstGeom>
        </p:spPr>
      </p:pic>
      <p:pic>
        <p:nvPicPr>
          <p:cNvPr id="35" name="稻壳儿春秋广告/盗版必究        原创来源：http://chn.docer.com/works?userid=199329941#!/work_time"/>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474124" y="889689"/>
            <a:ext cx="885422" cy="885422"/>
          </a:xfrm>
          <a:prstGeom prst="rect">
            <a:avLst/>
          </a:prstGeom>
        </p:spPr>
      </p:pic>
      <p:sp>
        <p:nvSpPr>
          <p:cNvPr id="2" name="文本框 1"/>
          <p:cNvSpPr txBox="1"/>
          <p:nvPr/>
        </p:nvSpPr>
        <p:spPr>
          <a:xfrm>
            <a:off x="1510030" y="1219200"/>
            <a:ext cx="3587115" cy="1247140"/>
          </a:xfrm>
          <a:prstGeom prst="rect">
            <a:avLst/>
          </a:prstGeom>
          <a:noFill/>
        </p:spPr>
        <p:txBody>
          <a:bodyPr wrap="square" rtlCol="0">
            <a:noAutofit/>
          </a:bodyPr>
          <a:lstStyle/>
          <a:p>
            <a:r>
              <a:rPr lang="en-US" altLang="zh-CN" sz="2400" dirty="0">
                <a:latin typeface="Times New Roman" panose="02020603050405020304" pitchFamily="18" charset="0"/>
                <a:cs typeface="Times New Roman" panose="02020603050405020304" pitchFamily="18" charset="0"/>
                <a:sym typeface="+mn-ea"/>
              </a:rPr>
              <a:t>Name</a:t>
            </a:r>
            <a:r>
              <a:rPr lang="zh-CN" altLang="en-US" sz="2400" dirty="0">
                <a:latin typeface="Times New Roman" panose="02020603050405020304" pitchFamily="18" charset="0"/>
                <a:cs typeface="Times New Roman" panose="02020603050405020304" pitchFamily="18" charset="0"/>
                <a:sym typeface="+mn-ea"/>
              </a:rPr>
              <a:t>：</a:t>
            </a:r>
            <a:r>
              <a:rPr lang="en-US" altLang="zh-CN" sz="2400" dirty="0" err="1">
                <a:latin typeface="Times New Roman" panose="02020603050405020304" pitchFamily="18" charset="0"/>
                <a:cs typeface="Times New Roman" panose="02020603050405020304" pitchFamily="18" charset="0"/>
                <a:sym typeface="+mn-ea"/>
              </a:rPr>
              <a:t>Group 2</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sym typeface="+mn-ea"/>
              </a:rPr>
              <a:t>Date</a:t>
            </a:r>
            <a:r>
              <a:rPr lang="zh-CN" altLang="en-US" sz="2400" dirty="0">
                <a:latin typeface="Times New Roman" panose="02020603050405020304" pitchFamily="18" charset="0"/>
                <a:cs typeface="Times New Roman" panose="02020603050405020304" pitchFamily="18" charset="0"/>
                <a:sym typeface="+mn-ea"/>
              </a:rPr>
              <a:t>：</a:t>
            </a:r>
            <a:r>
              <a:rPr lang="en-US" altLang="zh-CN" sz="2400" dirty="0">
                <a:latin typeface="Times New Roman" panose="02020603050405020304" pitchFamily="18" charset="0"/>
                <a:cs typeface="Times New Roman" panose="02020603050405020304" pitchFamily="18" charset="0"/>
                <a:sym typeface="+mn-ea"/>
              </a:rPr>
              <a:t>  2023.2.12</a:t>
            </a:r>
            <a:endParaRPr lang="zh-CN" altLang="en-US" sz="2400" dirty="0">
              <a:latin typeface="Times New Roman" panose="02020603050405020304" pitchFamily="18" charset="0"/>
              <a:cs typeface="Times New Roman" panose="02020603050405020304" pitchFamily="18" charset="0"/>
            </a:endParaRPr>
          </a:p>
          <a:p>
            <a:endParaRPr lang="zh-CN" altLang="en-US" sz="2400" dirty="0">
              <a:latin typeface="Times New Roman" panose="02020603050405020304" pitchFamily="18" charset="0"/>
              <a:cs typeface="Times New Roman" panose="02020603050405020304" pitchFamily="18" charset="0"/>
            </a:endParaRPr>
          </a:p>
        </p:txBody>
      </p:sp>
      <p:sp>
        <p:nvSpPr>
          <p:cNvPr id="3" name="文本框 2"/>
          <p:cNvSpPr txBox="1"/>
          <p:nvPr/>
        </p:nvSpPr>
        <p:spPr>
          <a:xfrm>
            <a:off x="6527800" y="4709795"/>
            <a:ext cx="3934460" cy="706755"/>
          </a:xfrm>
          <a:prstGeom prst="rect">
            <a:avLst/>
          </a:prstGeom>
          <a:noFill/>
        </p:spPr>
        <p:txBody>
          <a:bodyPr wrap="square" rtlCol="0">
            <a:spAutoFit/>
          </a:bodyPr>
          <a:lstStyle/>
          <a:p>
            <a:r>
              <a:rPr sz="2000" dirty="0">
                <a:solidFill>
                  <a:schemeClr val="tx1">
                    <a:lumMod val="75000"/>
                    <a:lumOff val="25000"/>
                  </a:schemeClr>
                </a:solidFill>
                <a:latin typeface="Times New Roman" panose="02020603050405020304" pitchFamily="18" charset="0"/>
                <a:ea typeface="思源宋体 SemiBold" panose="02020600000000000000" pitchFamily="18" charset="-122"/>
                <a:cs typeface="Times New Roman" panose="02020603050405020304" pitchFamily="18" charset="0"/>
              </a:rPr>
              <a:t>Performance Improvement / Future work (optional)</a:t>
            </a:r>
          </a:p>
        </p:txBody>
      </p:sp>
      <p:pic>
        <p:nvPicPr>
          <p:cNvPr id="5" name="稻壳儿春秋广告/盗版必究        原创来源：http://chn.docer.com/works?userid=199329941#!/work_time"/>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5474124" y="4589411"/>
            <a:ext cx="885422" cy="885422"/>
          </a:xfrm>
          <a:prstGeom prst="rect">
            <a:avLst/>
          </a:prstGeom>
        </p:spPr>
      </p:pic>
      <p:pic>
        <p:nvPicPr>
          <p:cNvPr id="7" name="稻壳儿春秋广告/盗版必究        原创来源：http://chn.docer.com/works?userid=199329941#!/work_time"/>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5474124" y="5475005"/>
            <a:ext cx="885422" cy="885422"/>
          </a:xfrm>
          <a:prstGeom prst="rect">
            <a:avLst/>
          </a:prstGeom>
        </p:spPr>
      </p:pic>
      <p:sp>
        <p:nvSpPr>
          <p:cNvPr id="8" name="稻壳儿春秋广告/盗版必究        原创来源：http://chn.docer.com/works?userid=199329941#!/work_time"/>
          <p:cNvSpPr txBox="1"/>
          <p:nvPr>
            <p:custDataLst>
              <p:tags r:id="rId3"/>
            </p:custDataLst>
          </p:nvPr>
        </p:nvSpPr>
        <p:spPr>
          <a:xfrm>
            <a:off x="6556375" y="5756275"/>
            <a:ext cx="3905885" cy="398780"/>
          </a:xfrm>
          <a:prstGeom prst="rect">
            <a:avLst/>
          </a:prstGeom>
          <a:noFill/>
          <a:effectLst/>
        </p:spPr>
        <p:txBody>
          <a:bodyPr wrap="square" rtlCol="0">
            <a:spAutoFit/>
          </a:bodyPr>
          <a:lstStyle/>
          <a:p>
            <a:r>
              <a:rPr sz="2000" dirty="0">
                <a:solidFill>
                  <a:schemeClr val="tx1">
                    <a:lumMod val="75000"/>
                    <a:lumOff val="25000"/>
                  </a:schemeClr>
                </a:solidFill>
                <a:latin typeface="Times New Roman" panose="02020603050405020304" pitchFamily="18" charset="0"/>
                <a:ea typeface="思源宋体 SemiBold" panose="02020600000000000000" pitchFamily="18" charset="-122"/>
                <a:cs typeface="Times New Roman" panose="02020603050405020304" pitchFamily="18" charset="0"/>
              </a:rPr>
              <a:t>Conclusion</a:t>
            </a:r>
          </a:p>
        </p:txBody>
      </p:sp>
    </p:spTree>
  </p:cSld>
  <p:clrMapOvr>
    <a:masterClrMapping/>
  </p:clrMapOvr>
  <mc:AlternateContent xmlns:mc="http://schemas.openxmlformats.org/markup-compatibility/2006" xmlns:p14="http://schemas.microsoft.com/office/powerpoint/2010/main">
    <mc:Choice Requires="p14">
      <p:transition spd="slow" p14:dur="2000" advTm="26652"/>
    </mc:Choice>
    <mc:Fallback xmlns="">
      <p:transition spd="slow" advTm="2665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稻壳儿春秋广告/盗版必究        原创来源：http://chn.docer.com/works?userid=199329941#!/work_time"/>
          <p:cNvSpPr txBox="1"/>
          <p:nvPr/>
        </p:nvSpPr>
        <p:spPr>
          <a:xfrm>
            <a:off x="567055" y="1207135"/>
            <a:ext cx="10740390" cy="583565"/>
          </a:xfrm>
          <a:prstGeom prst="rect">
            <a:avLst/>
          </a:prstGeom>
          <a:noFill/>
        </p:spPr>
        <p:txBody>
          <a:bodyPr wrap="square" rtlCol="0">
            <a:spAutoFit/>
          </a:bodyPr>
          <a:lstStyle/>
          <a:p>
            <a:pPr marL="514350" indent="-514350">
              <a:buFont typeface="Wingdings" panose="05000000000000000000" charset="0"/>
              <a:buChar char="l"/>
            </a:pPr>
            <a:r>
              <a:rPr sz="3200" dirty="0">
                <a:solidFill>
                  <a:schemeClr val="tx1">
                    <a:lumMod val="75000"/>
                    <a:lumOff val="25000"/>
                  </a:schemeClr>
                </a:solidFill>
                <a:latin typeface="Times New Roman" panose="02020603050405020304" pitchFamily="18" charset="0"/>
                <a:ea typeface="思源宋体 SemiBold" panose="02020600000000000000" pitchFamily="18" charset="-122"/>
                <a:cs typeface="Times New Roman" panose="02020603050405020304" pitchFamily="18" charset="0"/>
              </a:rPr>
              <a:t>Prediction</a:t>
            </a:r>
            <a:r>
              <a:rPr lang="en-US" sz="3200" dirty="0">
                <a:solidFill>
                  <a:schemeClr val="tx1">
                    <a:lumMod val="75000"/>
                    <a:lumOff val="25000"/>
                  </a:schemeClr>
                </a:solidFill>
                <a:latin typeface="Times New Roman" panose="02020603050405020304" pitchFamily="18" charset="0"/>
                <a:ea typeface="思源宋体 SemiBold" panose="02020600000000000000" pitchFamily="18" charset="-122"/>
                <a:cs typeface="Times New Roman" panose="02020603050405020304" pitchFamily="18" charset="0"/>
              </a:rPr>
              <a:t> for 2030 and 2050</a:t>
            </a:r>
          </a:p>
        </p:txBody>
      </p:sp>
      <p:sp>
        <p:nvSpPr>
          <p:cNvPr id="25" name="稻壳儿春秋广告/盗版必究        原创来源：http://chn.docer.com/works?userid=199329941#!/work_time"/>
          <p:cNvSpPr txBox="1"/>
          <p:nvPr/>
        </p:nvSpPr>
        <p:spPr>
          <a:xfrm>
            <a:off x="356235" y="328930"/>
            <a:ext cx="10528935" cy="768350"/>
          </a:xfrm>
          <a:prstGeom prst="rect">
            <a:avLst/>
          </a:prstGeom>
          <a:noFill/>
        </p:spPr>
        <p:txBody>
          <a:bodyPr wrap="square" rtlCol="0">
            <a:spAutoFit/>
          </a:bodyPr>
          <a:lstStyle/>
          <a:p>
            <a:pPr algn="l">
              <a:buClrTx/>
              <a:buSzTx/>
              <a:buFontTx/>
            </a:pPr>
            <a:r>
              <a:rPr lang="en-US" altLang="en-US" sz="4400" b="1" kern="0" dirty="0">
                <a:latin typeface="Calibri" panose="020F0502020204030204" pitchFamily="34" charset="0"/>
                <a:ea typeface="+mj-ea"/>
                <a:cs typeface="Calibri" panose="020F0502020204030204" pitchFamily="34" charset="0"/>
                <a:sym typeface="+mn-ea"/>
              </a:rPr>
              <a:t>Result Demonstration/Analysis </a:t>
            </a:r>
            <a:r>
              <a:rPr lang="en-US" altLang="zh-CN" sz="4400" b="1" kern="0" dirty="0">
                <a:latin typeface="Calibri" panose="020F0502020204030204" pitchFamily="34" charset="0"/>
                <a:ea typeface="+mj-ea"/>
                <a:cs typeface="Calibri" panose="020F0502020204030204" pitchFamily="34" charset="0"/>
                <a:sym typeface="+mn-ea"/>
              </a:rPr>
              <a:t>-</a:t>
            </a:r>
            <a:r>
              <a:rPr lang="zh-CN" altLang="en-US" sz="4400" b="1" kern="0" dirty="0">
                <a:latin typeface="Calibri" panose="020F0502020204030204" pitchFamily="34" charset="0"/>
                <a:ea typeface="+mj-ea"/>
                <a:cs typeface="Calibri" panose="020F0502020204030204" pitchFamily="34" charset="0"/>
                <a:sym typeface="+mn-ea"/>
              </a:rPr>
              <a:t> </a:t>
            </a:r>
            <a:r>
              <a:rPr lang="en-US" altLang="zh-CN" sz="4400" b="1" kern="0" dirty="0">
                <a:latin typeface="Calibri" panose="020F0502020204030204" pitchFamily="34" charset="0"/>
                <a:ea typeface="+mj-ea"/>
                <a:cs typeface="Calibri" panose="020F0502020204030204" pitchFamily="34" charset="0"/>
                <a:sym typeface="+mn-ea"/>
              </a:rPr>
              <a:t>China</a:t>
            </a:r>
            <a:endParaRPr lang="en-US" altLang="en-US" sz="4400" b="1" kern="0" dirty="0">
              <a:latin typeface="Calibri" panose="020F0502020204030204" pitchFamily="34" charset="0"/>
              <a:ea typeface="+mj-ea"/>
              <a:cs typeface="Calibri" panose="020F0502020204030204" pitchFamily="34" charset="0"/>
              <a:sym typeface="+mn-ea"/>
            </a:endParaRPr>
          </a:p>
        </p:txBody>
      </p:sp>
      <p:sp>
        <p:nvSpPr>
          <p:cNvPr id="2" name="文本框 1"/>
          <p:cNvSpPr txBox="1"/>
          <p:nvPr/>
        </p:nvSpPr>
        <p:spPr>
          <a:xfrm>
            <a:off x="1458595" y="1973580"/>
            <a:ext cx="8507730" cy="829945"/>
          </a:xfrm>
          <a:prstGeom prst="rect">
            <a:avLst/>
          </a:prstGeom>
          <a:noFill/>
        </p:spPr>
        <p:txBody>
          <a:bodyPr wrap="square" rtlCol="0">
            <a:spAutoFit/>
          </a:bodyPr>
          <a:lstStyle/>
          <a:p>
            <a:pPr marL="285750" indent="-285750">
              <a:buFont typeface="Wingdings" panose="05000000000000000000" charset="0"/>
              <a:buChar char="Ø"/>
            </a:pPr>
            <a:endParaRPr lang="zh-CN" altLang="en-US" sz="2400" dirty="0">
              <a:latin typeface="Times New Roman" panose="02020603050405020304" pitchFamily="18" charset="0"/>
              <a:cs typeface="Times New Roman" panose="02020603050405020304" pitchFamily="18" charset="0"/>
              <a:sym typeface="+mn-ea"/>
            </a:endParaRPr>
          </a:p>
          <a:p>
            <a:pPr indent="0">
              <a:buFont typeface="Wingdings" panose="05000000000000000000" charset="0"/>
              <a:buNone/>
            </a:pPr>
            <a:endParaRPr lang="zh-CN" altLang="en-US" sz="2400" dirty="0">
              <a:latin typeface="Times New Roman" panose="02020603050405020304" pitchFamily="18" charset="0"/>
              <a:cs typeface="Times New Roman" panose="02020603050405020304" pitchFamily="18" charset="0"/>
            </a:endParaRPr>
          </a:p>
        </p:txBody>
      </p:sp>
      <p:graphicFrame>
        <p:nvGraphicFramePr>
          <p:cNvPr id="3" name="表格 2"/>
          <p:cNvGraphicFramePr/>
          <p:nvPr>
            <p:custDataLst>
              <p:tags r:id="rId1"/>
            </p:custDataLst>
            <p:extLst>
              <p:ext uri="{D42A27DB-BD31-4B8C-83A1-F6EECF244321}">
                <p14:modId xmlns:p14="http://schemas.microsoft.com/office/powerpoint/2010/main" val="2156083200"/>
              </p:ext>
            </p:extLst>
          </p:nvPr>
        </p:nvGraphicFramePr>
        <p:xfrm>
          <a:off x="1382395" y="2164715"/>
          <a:ext cx="5186045" cy="1264285"/>
        </p:xfrm>
        <a:graphic>
          <a:graphicData uri="http://schemas.openxmlformats.org/drawingml/2006/table">
            <a:tbl>
              <a:tblPr firstRow="1" bandRow="1">
                <a:tableStyleId>{5C22544A-7EE6-4342-B048-85BDC9FD1C3A}</a:tableStyleId>
              </a:tblPr>
              <a:tblGrid>
                <a:gridCol w="878840">
                  <a:extLst>
                    <a:ext uri="{9D8B030D-6E8A-4147-A177-3AD203B41FA5}">
                      <a16:colId xmlns:a16="http://schemas.microsoft.com/office/drawing/2014/main" val="20000"/>
                    </a:ext>
                  </a:extLst>
                </a:gridCol>
                <a:gridCol w="4307205">
                  <a:extLst>
                    <a:ext uri="{9D8B030D-6E8A-4147-A177-3AD203B41FA5}">
                      <a16:colId xmlns:a16="http://schemas.microsoft.com/office/drawing/2014/main" val="20001"/>
                    </a:ext>
                  </a:extLst>
                </a:gridCol>
              </a:tblGrid>
              <a:tr h="471805">
                <a:tc>
                  <a:txBody>
                    <a:bodyPr/>
                    <a:lstStyle/>
                    <a:p>
                      <a:pPr>
                        <a:buNone/>
                      </a:pPr>
                      <a:r>
                        <a:rPr lang="en-US" altLang="zh-CN" sz="2000">
                          <a:solidFill>
                            <a:schemeClr val="tx1"/>
                          </a:solidFill>
                          <a:latin typeface="Times New Roman" panose="02020603050405020304" pitchFamily="18" charset="0"/>
                          <a:cs typeface="Times New Roman" panose="02020603050405020304" pitchFamily="18" charset="0"/>
                        </a:rPr>
                        <a:t>Year</a:t>
                      </a:r>
                    </a:p>
                  </a:txBody>
                  <a:tcPr>
                    <a:noFill/>
                  </a:tcPr>
                </a:tc>
                <a:tc>
                  <a:txBody>
                    <a:bodyPr/>
                    <a:lstStyle/>
                    <a:p>
                      <a:pPr>
                        <a:buNone/>
                      </a:pPr>
                      <a:r>
                        <a:rPr lang="en-US" altLang="zh-CN" sz="2000">
                          <a:solidFill>
                            <a:schemeClr val="tx1"/>
                          </a:solidFill>
                          <a:latin typeface="Times New Roman" panose="02020603050405020304" pitchFamily="18" charset="0"/>
                          <a:cs typeface="Times New Roman" panose="02020603050405020304" pitchFamily="18" charset="0"/>
                        </a:rPr>
                        <a:t>Population</a:t>
                      </a:r>
                    </a:p>
                  </a:txBody>
                  <a:tcPr>
                    <a:noFill/>
                  </a:tcPr>
                </a:tc>
                <a:extLst>
                  <a:ext uri="{0D108BD9-81ED-4DB2-BD59-A6C34878D82A}">
                    <a16:rowId xmlns:a16="http://schemas.microsoft.com/office/drawing/2014/main" val="10000"/>
                  </a:ext>
                </a:extLst>
              </a:tr>
              <a:tr h="381000">
                <a:tc>
                  <a:txBody>
                    <a:bodyPr/>
                    <a:lstStyle/>
                    <a:p>
                      <a:pPr>
                        <a:buNone/>
                      </a:pPr>
                      <a:r>
                        <a:rPr lang="en-US" altLang="zh-CN" sz="2000">
                          <a:solidFill>
                            <a:schemeClr val="tx1"/>
                          </a:solidFill>
                          <a:latin typeface="Times New Roman" panose="02020603050405020304" pitchFamily="18" charset="0"/>
                          <a:cs typeface="Times New Roman" panose="02020603050405020304" pitchFamily="18" charset="0"/>
                        </a:rPr>
                        <a:t>2030</a:t>
                      </a: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anose="02020603050405020304" pitchFamily="18" charset="0"/>
                          <a:cs typeface="Times New Roman" panose="02020603050405020304" pitchFamily="18" charset="0"/>
                        </a:rPr>
                        <a:t>1.664692e+09</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noFill/>
                  </a:tcPr>
                </a:tc>
                <a:extLst>
                  <a:ext uri="{0D108BD9-81ED-4DB2-BD59-A6C34878D82A}">
                    <a16:rowId xmlns:a16="http://schemas.microsoft.com/office/drawing/2014/main" val="10001"/>
                  </a:ext>
                </a:extLst>
              </a:tr>
              <a:tr h="381000">
                <a:tc>
                  <a:txBody>
                    <a:bodyPr/>
                    <a:lstStyle/>
                    <a:p>
                      <a:pPr>
                        <a:buNone/>
                      </a:pPr>
                      <a:r>
                        <a:rPr lang="en-US" altLang="zh-CN" sz="2000" dirty="0">
                          <a:solidFill>
                            <a:schemeClr val="tx1"/>
                          </a:solidFill>
                          <a:latin typeface="Times New Roman" panose="02020603050405020304" pitchFamily="18" charset="0"/>
                          <a:cs typeface="Times New Roman" panose="02020603050405020304" pitchFamily="18" charset="0"/>
                        </a:rPr>
                        <a:t>2050</a:t>
                      </a:r>
                    </a:p>
                  </a:txBody>
                  <a:tcPr>
                    <a:noFill/>
                  </a:tcPr>
                </a:tc>
                <a:tc>
                  <a:txBody>
                    <a:bodyPr/>
                    <a:lstStyle/>
                    <a:p>
                      <a:pPr>
                        <a:buNone/>
                      </a:pPr>
                      <a:r>
                        <a:rPr lang="en-US" altLang="zh-CN" sz="2000" dirty="0">
                          <a:solidFill>
                            <a:schemeClr val="tx1"/>
                          </a:solidFill>
                          <a:latin typeface="Times New Roman" panose="02020603050405020304" pitchFamily="18" charset="0"/>
                          <a:cs typeface="Times New Roman" panose="02020603050405020304" pitchFamily="18" charset="0"/>
                        </a:rPr>
                        <a:t>1.944828e+09</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noFill/>
                  </a:tcPr>
                </a:tc>
                <a:extLst>
                  <a:ext uri="{0D108BD9-81ED-4DB2-BD59-A6C34878D82A}">
                    <a16:rowId xmlns:a16="http://schemas.microsoft.com/office/drawing/2014/main" val="10002"/>
                  </a:ext>
                </a:extLst>
              </a:tr>
            </a:tbl>
          </a:graphicData>
        </a:graphic>
      </p:graphicFrame>
      <p:sp>
        <p:nvSpPr>
          <p:cNvPr id="4" name="文本框 3"/>
          <p:cNvSpPr txBox="1"/>
          <p:nvPr/>
        </p:nvSpPr>
        <p:spPr>
          <a:xfrm>
            <a:off x="1233805" y="3803015"/>
            <a:ext cx="8732520" cy="1569660"/>
          </a:xfrm>
          <a:prstGeom prst="rect">
            <a:avLst/>
          </a:prstGeom>
          <a:noFill/>
        </p:spPr>
        <p:txBody>
          <a:bodyPr wrap="square" rtlCol="0" anchor="t">
            <a:spAutoFit/>
          </a:bodyPr>
          <a:lstStyle/>
          <a:p>
            <a:r>
              <a:rPr lang="en-US" altLang="zh-CN" sz="2400" dirty="0">
                <a:latin typeface="Times New Roman" panose="02020603050405020304" pitchFamily="18" charset="0"/>
                <a:cs typeface="Times New Roman" panose="02020603050405020304" pitchFamily="18" charset="0"/>
              </a:rPr>
              <a:t>This prediction is not reasonable. </a:t>
            </a:r>
          </a:p>
          <a:p>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The population growth pattern of China is reaching the end of logistic pattern </a:t>
            </a:r>
            <a:endParaRPr lang="zh-CN" altLang="en-US"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2A460EB-4625-6D09-7086-F4D255E0AF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9845" y="1025207"/>
            <a:ext cx="4927600" cy="3543300"/>
          </a:xfrm>
          <a:prstGeom prst="rect">
            <a:avLst/>
          </a:prstGeom>
        </p:spPr>
      </p:pic>
    </p:spTree>
    <p:extLst>
      <p:ext uri="{BB962C8B-B14F-4D97-AF65-F5344CB8AC3E}">
        <p14:creationId xmlns:p14="http://schemas.microsoft.com/office/powerpoint/2010/main" val="2590451386"/>
      </p:ext>
    </p:extLst>
  </p:cSld>
  <p:clrMapOvr>
    <a:masterClrMapping/>
  </p:clrMapOvr>
  <mc:AlternateContent xmlns:mc="http://schemas.openxmlformats.org/markup-compatibility/2006" xmlns:p14="http://schemas.microsoft.com/office/powerpoint/2010/main">
    <mc:Choice Requires="p14">
      <p:transition spd="slow" p14:dur="2000" advTm="80042"/>
    </mc:Choice>
    <mc:Fallback xmlns="">
      <p:transition spd="slow" advTm="80042"/>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5" name="稻壳儿春秋广告/盗版必究        原创来源：http://chn.docer.com/works?userid=199329941#!/work_time"/>
          <p:cNvSpPr txBox="1"/>
          <p:nvPr/>
        </p:nvSpPr>
        <p:spPr>
          <a:xfrm>
            <a:off x="509270" y="434975"/>
            <a:ext cx="12523470" cy="706755"/>
          </a:xfrm>
          <a:prstGeom prst="rect">
            <a:avLst/>
          </a:prstGeom>
          <a:noFill/>
        </p:spPr>
        <p:txBody>
          <a:bodyPr wrap="square" rtlCol="0">
            <a:spAutoFit/>
          </a:bodyPr>
          <a:lstStyle/>
          <a:p>
            <a:r>
              <a:rPr lang="en-US" altLang="zh-CN" sz="4000" b="1" dirty="0">
                <a:effectLst/>
                <a:latin typeface="Calibri" panose="020F0502020204030204" pitchFamily="34" charset="0"/>
                <a:cs typeface="Times New Roman" panose="02020603050405020304" pitchFamily="18" charset="0"/>
                <a:sym typeface="+mn-ea"/>
              </a:rPr>
              <a:t>Performance Improvement / Future work (optional)</a:t>
            </a:r>
          </a:p>
        </p:txBody>
      </p:sp>
      <p:sp>
        <p:nvSpPr>
          <p:cNvPr id="2" name="稻壳儿春秋广告/盗版必究        原创来源：http://chn.docer.com/works?userid=199329941#!/work_time">
            <a:extLst>
              <a:ext uri="{FF2B5EF4-FFF2-40B4-BE49-F238E27FC236}">
                <a16:creationId xmlns:a16="http://schemas.microsoft.com/office/drawing/2014/main" id="{ABD3AA26-FC2A-30EB-3011-33541824F031}"/>
              </a:ext>
            </a:extLst>
          </p:cNvPr>
          <p:cNvSpPr txBox="1"/>
          <p:nvPr/>
        </p:nvSpPr>
        <p:spPr>
          <a:xfrm>
            <a:off x="567055" y="1207135"/>
            <a:ext cx="10740390" cy="583565"/>
          </a:xfrm>
          <a:prstGeom prst="rect">
            <a:avLst/>
          </a:prstGeom>
          <a:noFill/>
        </p:spPr>
        <p:txBody>
          <a:bodyPr wrap="square" rtlCol="0">
            <a:spAutoFit/>
          </a:bodyPr>
          <a:lstStyle/>
          <a:p>
            <a:pPr marL="514350" indent="-514350">
              <a:buFont typeface="Wingdings" panose="05000000000000000000" charset="0"/>
              <a:buChar char="l"/>
            </a:pPr>
            <a:r>
              <a:rPr lang="en-US" sz="3200" dirty="0">
                <a:solidFill>
                  <a:schemeClr val="tx1">
                    <a:lumMod val="75000"/>
                    <a:lumOff val="25000"/>
                  </a:schemeClr>
                </a:solidFill>
                <a:latin typeface="Times New Roman" panose="02020603050405020304" pitchFamily="18" charset="0"/>
                <a:ea typeface="思源宋体 SemiBold" panose="02020600000000000000" pitchFamily="18" charset="-122"/>
                <a:cs typeface="Times New Roman" panose="02020603050405020304" pitchFamily="18" charset="0"/>
              </a:rPr>
              <a:t>Dataset Dimensional Ascending</a:t>
            </a:r>
            <a:endParaRPr sz="3200" dirty="0">
              <a:solidFill>
                <a:schemeClr val="tx1">
                  <a:lumMod val="75000"/>
                  <a:lumOff val="25000"/>
                </a:schemeClr>
              </a:solidFill>
              <a:latin typeface="Times New Roman" panose="02020603050405020304" pitchFamily="18" charset="0"/>
              <a:ea typeface="思源宋体 SemiBold" panose="02020600000000000000" pitchFamily="18" charset="-122"/>
              <a:cs typeface="Times New Roman" panose="02020603050405020304" pitchFamily="18" charset="0"/>
            </a:endParaRPr>
          </a:p>
        </p:txBody>
      </p:sp>
      <p:pic>
        <p:nvPicPr>
          <p:cNvPr id="4" name="Picture 3">
            <a:extLst>
              <a:ext uri="{FF2B5EF4-FFF2-40B4-BE49-F238E27FC236}">
                <a16:creationId xmlns:a16="http://schemas.microsoft.com/office/drawing/2014/main" id="{AD10EC6B-5C64-AC7E-618B-8CAC0A5B50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270" y="1948702"/>
            <a:ext cx="7772400" cy="3845135"/>
          </a:xfrm>
          <a:prstGeom prst="rect">
            <a:avLst/>
          </a:prstGeom>
        </p:spPr>
      </p:pic>
      <p:sp>
        <p:nvSpPr>
          <p:cNvPr id="5" name="文本框 3">
            <a:extLst>
              <a:ext uri="{FF2B5EF4-FFF2-40B4-BE49-F238E27FC236}">
                <a16:creationId xmlns:a16="http://schemas.microsoft.com/office/drawing/2014/main" id="{EC3D1E08-C169-B88D-1325-0EC8D06D3772}"/>
              </a:ext>
            </a:extLst>
          </p:cNvPr>
          <p:cNvSpPr txBox="1"/>
          <p:nvPr/>
        </p:nvSpPr>
        <p:spPr>
          <a:xfrm>
            <a:off x="8360779" y="2678738"/>
            <a:ext cx="3831221" cy="1938992"/>
          </a:xfrm>
          <a:prstGeom prst="rect">
            <a:avLst/>
          </a:prstGeom>
          <a:noFill/>
        </p:spPr>
        <p:txBody>
          <a:bodyPr wrap="square" rtlCol="0" anchor="t">
            <a:spAutoFit/>
          </a:bodyPr>
          <a:lstStyle/>
          <a:p>
            <a:r>
              <a:rPr lang="en-US" altLang="zh-CN" sz="2400" dirty="0">
                <a:latin typeface="Times New Roman" panose="02020603050405020304" pitchFamily="18" charset="0"/>
                <a:cs typeface="Times New Roman" panose="02020603050405020304" pitchFamily="18" charset="0"/>
              </a:rPr>
              <a:t>Empirically select potential attributes from the source dataset provided by Singapore's official department.</a:t>
            </a:r>
            <a:endParaRPr lang="zh-CN" altLang="en-US" sz="24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96296"/>
    </mc:Choice>
    <mc:Fallback xmlns="">
      <p:transition spd="slow" advTm="96296"/>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稻壳儿春秋广告/盗版必究        原创来源：http://chn.docer.com/works?userid=199329941#!/work_time"/>
          <p:cNvSpPr txBox="1"/>
          <p:nvPr/>
        </p:nvSpPr>
        <p:spPr>
          <a:xfrm>
            <a:off x="509270" y="434975"/>
            <a:ext cx="12523470" cy="706755"/>
          </a:xfrm>
          <a:prstGeom prst="rect">
            <a:avLst/>
          </a:prstGeom>
          <a:noFill/>
        </p:spPr>
        <p:txBody>
          <a:bodyPr wrap="square" rtlCol="0">
            <a:spAutoFit/>
          </a:bodyPr>
          <a:lstStyle/>
          <a:p>
            <a:r>
              <a:rPr lang="en-US" altLang="zh-CN" sz="4000" b="1" dirty="0">
                <a:effectLst/>
                <a:latin typeface="Calibri" panose="020F0502020204030204" pitchFamily="34" charset="0"/>
                <a:cs typeface="Times New Roman" panose="02020603050405020304" pitchFamily="18" charset="0"/>
                <a:sym typeface="+mn-ea"/>
              </a:rPr>
              <a:t>Performance Improvement</a:t>
            </a:r>
          </a:p>
        </p:txBody>
      </p:sp>
      <p:sp>
        <p:nvSpPr>
          <p:cNvPr id="2" name="稻壳儿春秋广告/盗版必究        原创来源：http://chn.docer.com/works?userid=199329941#!/work_time">
            <a:extLst>
              <a:ext uri="{FF2B5EF4-FFF2-40B4-BE49-F238E27FC236}">
                <a16:creationId xmlns:a16="http://schemas.microsoft.com/office/drawing/2014/main" id="{ABD3AA26-FC2A-30EB-3011-33541824F031}"/>
              </a:ext>
            </a:extLst>
          </p:cNvPr>
          <p:cNvSpPr txBox="1"/>
          <p:nvPr/>
        </p:nvSpPr>
        <p:spPr>
          <a:xfrm>
            <a:off x="567055" y="1207135"/>
            <a:ext cx="10740390" cy="583565"/>
          </a:xfrm>
          <a:prstGeom prst="rect">
            <a:avLst/>
          </a:prstGeom>
          <a:noFill/>
        </p:spPr>
        <p:txBody>
          <a:bodyPr wrap="square" rtlCol="0">
            <a:spAutoFit/>
          </a:bodyPr>
          <a:lstStyle/>
          <a:p>
            <a:pPr marL="514350" indent="-514350">
              <a:buFont typeface="Wingdings" panose="05000000000000000000" charset="0"/>
              <a:buChar char="l"/>
            </a:pPr>
            <a:r>
              <a:rPr lang="en-US" sz="3200" dirty="0">
                <a:solidFill>
                  <a:schemeClr val="tx1">
                    <a:lumMod val="75000"/>
                    <a:lumOff val="25000"/>
                  </a:schemeClr>
                </a:solidFill>
                <a:latin typeface="Times New Roman" panose="02020603050405020304" pitchFamily="18" charset="0"/>
                <a:ea typeface="思源宋体 SemiBold" panose="02020600000000000000" pitchFamily="18" charset="-122"/>
                <a:cs typeface="Times New Roman" panose="02020603050405020304" pitchFamily="18" charset="0"/>
              </a:rPr>
              <a:t>Data Pre-processing - Correlation Analysis for Attributes</a:t>
            </a:r>
            <a:endParaRPr sz="3200" dirty="0">
              <a:solidFill>
                <a:schemeClr val="tx1">
                  <a:lumMod val="75000"/>
                  <a:lumOff val="25000"/>
                </a:schemeClr>
              </a:solidFill>
              <a:latin typeface="Times New Roman" panose="02020603050405020304" pitchFamily="18" charset="0"/>
              <a:ea typeface="思源宋体 SemiBold" panose="02020600000000000000" pitchFamily="18" charset="-122"/>
              <a:cs typeface="Times New Roman" panose="02020603050405020304" pitchFamily="18" charset="0"/>
            </a:endParaRPr>
          </a:p>
        </p:txBody>
      </p:sp>
      <p:pic>
        <p:nvPicPr>
          <p:cNvPr id="11" name="Picture 10">
            <a:extLst>
              <a:ext uri="{FF2B5EF4-FFF2-40B4-BE49-F238E27FC236}">
                <a16:creationId xmlns:a16="http://schemas.microsoft.com/office/drawing/2014/main" id="{A9498089-E530-8E72-50BA-30D1CD870E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950" y="2003425"/>
            <a:ext cx="5194300" cy="4419600"/>
          </a:xfrm>
          <a:prstGeom prst="rect">
            <a:avLst/>
          </a:prstGeom>
        </p:spPr>
      </p:pic>
      <p:sp>
        <p:nvSpPr>
          <p:cNvPr id="13" name="TextBox 12">
            <a:extLst>
              <a:ext uri="{FF2B5EF4-FFF2-40B4-BE49-F238E27FC236}">
                <a16:creationId xmlns:a16="http://schemas.microsoft.com/office/drawing/2014/main" id="{EAC3B3A8-2A6A-4F23-D409-7919FB214B93}"/>
              </a:ext>
            </a:extLst>
          </p:cNvPr>
          <p:cNvSpPr txBox="1"/>
          <p:nvPr/>
        </p:nvSpPr>
        <p:spPr>
          <a:xfrm>
            <a:off x="6451866" y="1790700"/>
            <a:ext cx="4855579" cy="1200329"/>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TMR and SR have the greatest positive influence on TR because the correlation coefficients between these attributes and TR are equal to 1, thus, they are used in the formal training</a:t>
            </a:r>
            <a:endParaRPr lang="en-US" dirty="0">
              <a:effectLst/>
            </a:endParaRPr>
          </a:p>
        </p:txBody>
      </p:sp>
      <p:pic>
        <p:nvPicPr>
          <p:cNvPr id="15" name="Picture 14">
            <a:extLst>
              <a:ext uri="{FF2B5EF4-FFF2-40B4-BE49-F238E27FC236}">
                <a16:creationId xmlns:a16="http://schemas.microsoft.com/office/drawing/2014/main" id="{5C550992-17CB-9708-8AC9-192748B46D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8205" y="3164712"/>
            <a:ext cx="2882900" cy="3352800"/>
          </a:xfrm>
          <a:prstGeom prst="rect">
            <a:avLst/>
          </a:prstGeom>
        </p:spPr>
      </p:pic>
    </p:spTree>
    <p:extLst>
      <p:ext uri="{BB962C8B-B14F-4D97-AF65-F5344CB8AC3E}">
        <p14:creationId xmlns:p14="http://schemas.microsoft.com/office/powerpoint/2010/main" val="4018035303"/>
      </p:ext>
    </p:extLst>
  </p:cSld>
  <p:clrMapOvr>
    <a:masterClrMapping/>
  </p:clrMapOvr>
  <mc:AlternateContent xmlns:mc="http://schemas.openxmlformats.org/markup-compatibility/2006" xmlns:p14="http://schemas.microsoft.com/office/powerpoint/2010/main">
    <mc:Choice Requires="p14">
      <p:transition spd="slow" p14:dur="2000" advTm="96296"/>
    </mc:Choice>
    <mc:Fallback xmlns="">
      <p:transition spd="slow" advTm="96296"/>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稻壳儿春秋广告/盗版必究        原创来源：http://chn.docer.com/works?userid=199329941#!/work_time"/>
          <p:cNvSpPr txBox="1"/>
          <p:nvPr/>
        </p:nvSpPr>
        <p:spPr>
          <a:xfrm>
            <a:off x="509270" y="434975"/>
            <a:ext cx="12523470" cy="706755"/>
          </a:xfrm>
          <a:prstGeom prst="rect">
            <a:avLst/>
          </a:prstGeom>
          <a:noFill/>
        </p:spPr>
        <p:txBody>
          <a:bodyPr wrap="square" rtlCol="0">
            <a:spAutoFit/>
          </a:bodyPr>
          <a:lstStyle/>
          <a:p>
            <a:r>
              <a:rPr lang="en-US" altLang="zh-CN" sz="4000" b="1" dirty="0">
                <a:effectLst/>
                <a:latin typeface="Calibri" panose="020F0502020204030204" pitchFamily="34" charset="0"/>
                <a:cs typeface="Times New Roman" panose="02020603050405020304" pitchFamily="18" charset="0"/>
                <a:sym typeface="+mn-ea"/>
              </a:rPr>
              <a:t>Performance Improvement</a:t>
            </a:r>
          </a:p>
        </p:txBody>
      </p:sp>
      <p:sp>
        <p:nvSpPr>
          <p:cNvPr id="2" name="稻壳儿春秋广告/盗版必究        原创来源：http://chn.docer.com/works?userid=199329941#!/work_time">
            <a:extLst>
              <a:ext uri="{FF2B5EF4-FFF2-40B4-BE49-F238E27FC236}">
                <a16:creationId xmlns:a16="http://schemas.microsoft.com/office/drawing/2014/main" id="{ABD3AA26-FC2A-30EB-3011-33541824F031}"/>
              </a:ext>
            </a:extLst>
          </p:cNvPr>
          <p:cNvSpPr txBox="1"/>
          <p:nvPr/>
        </p:nvSpPr>
        <p:spPr>
          <a:xfrm>
            <a:off x="567055" y="1207135"/>
            <a:ext cx="10740390" cy="583565"/>
          </a:xfrm>
          <a:prstGeom prst="rect">
            <a:avLst/>
          </a:prstGeom>
          <a:noFill/>
        </p:spPr>
        <p:txBody>
          <a:bodyPr wrap="square" rtlCol="0">
            <a:spAutoFit/>
          </a:bodyPr>
          <a:lstStyle/>
          <a:p>
            <a:pPr marL="514350" indent="-514350">
              <a:buFont typeface="Wingdings" panose="05000000000000000000" charset="0"/>
              <a:buChar char="l"/>
            </a:pPr>
            <a:r>
              <a:rPr lang="en-US" sz="3200" dirty="0">
                <a:solidFill>
                  <a:schemeClr val="tx1">
                    <a:lumMod val="75000"/>
                    <a:lumOff val="25000"/>
                  </a:schemeClr>
                </a:solidFill>
                <a:latin typeface="Times New Roman" panose="02020603050405020304" pitchFamily="18" charset="0"/>
                <a:ea typeface="思源宋体 SemiBold" panose="02020600000000000000" pitchFamily="18" charset="-122"/>
                <a:cs typeface="Times New Roman" panose="02020603050405020304" pitchFamily="18" charset="0"/>
              </a:rPr>
              <a:t>Performance Metrics for Multivariate Linear Regression</a:t>
            </a:r>
            <a:endParaRPr sz="3200" dirty="0">
              <a:solidFill>
                <a:schemeClr val="tx1">
                  <a:lumMod val="75000"/>
                  <a:lumOff val="25000"/>
                </a:schemeClr>
              </a:solidFill>
              <a:latin typeface="Times New Roman" panose="02020603050405020304" pitchFamily="18" charset="0"/>
              <a:ea typeface="思源宋体 SemiBold" panose="02020600000000000000" pitchFamily="18" charset="-122"/>
              <a:cs typeface="Times New Roman" panose="02020603050405020304" pitchFamily="18" charset="0"/>
            </a:endParaRPr>
          </a:p>
        </p:txBody>
      </p:sp>
      <p:pic>
        <p:nvPicPr>
          <p:cNvPr id="5" name="图片 8">
            <a:extLst>
              <a:ext uri="{FF2B5EF4-FFF2-40B4-BE49-F238E27FC236}">
                <a16:creationId xmlns:a16="http://schemas.microsoft.com/office/drawing/2014/main" id="{E13C23C1-6B8A-871E-31EB-88E6A1FA008F}"/>
              </a:ext>
            </a:extLst>
          </p:cNvPr>
          <p:cNvPicPr>
            <a:picLocks noChangeAspect="1"/>
          </p:cNvPicPr>
          <p:nvPr>
            <p:custDataLst>
              <p:tags r:id="rId1"/>
            </p:custDataLst>
          </p:nvPr>
        </p:nvPicPr>
        <p:blipFill>
          <a:blip r:embed="rId5"/>
          <a:stretch>
            <a:fillRect/>
          </a:stretch>
        </p:blipFill>
        <p:spPr>
          <a:xfrm>
            <a:off x="993164" y="3968114"/>
            <a:ext cx="4157844" cy="731207"/>
          </a:xfrm>
          <a:prstGeom prst="rect">
            <a:avLst/>
          </a:prstGeom>
        </p:spPr>
      </p:pic>
      <p:pic>
        <p:nvPicPr>
          <p:cNvPr id="6" name="图片 9">
            <a:extLst>
              <a:ext uri="{FF2B5EF4-FFF2-40B4-BE49-F238E27FC236}">
                <a16:creationId xmlns:a16="http://schemas.microsoft.com/office/drawing/2014/main" id="{C3599341-D620-22F7-5459-78E674754989}"/>
              </a:ext>
            </a:extLst>
          </p:cNvPr>
          <p:cNvPicPr>
            <a:picLocks noChangeAspect="1"/>
          </p:cNvPicPr>
          <p:nvPr>
            <p:custDataLst>
              <p:tags r:id="rId2"/>
            </p:custDataLst>
          </p:nvPr>
        </p:nvPicPr>
        <p:blipFill>
          <a:blip r:embed="rId6"/>
          <a:stretch>
            <a:fillRect/>
          </a:stretch>
        </p:blipFill>
        <p:spPr>
          <a:xfrm>
            <a:off x="993164" y="4657807"/>
            <a:ext cx="4422582" cy="696127"/>
          </a:xfrm>
          <a:prstGeom prst="rect">
            <a:avLst/>
          </a:prstGeom>
        </p:spPr>
      </p:pic>
      <p:pic>
        <p:nvPicPr>
          <p:cNvPr id="7" name="图片 11">
            <a:extLst>
              <a:ext uri="{FF2B5EF4-FFF2-40B4-BE49-F238E27FC236}">
                <a16:creationId xmlns:a16="http://schemas.microsoft.com/office/drawing/2014/main" id="{3D2BB7CE-4AB1-8CEB-1792-A67717F3C70B}"/>
              </a:ext>
            </a:extLst>
          </p:cNvPr>
          <p:cNvPicPr>
            <a:picLocks noChangeAspect="1"/>
          </p:cNvPicPr>
          <p:nvPr>
            <p:custDataLst>
              <p:tags r:id="rId3"/>
            </p:custDataLst>
          </p:nvPr>
        </p:nvPicPr>
        <p:blipFill>
          <a:blip r:embed="rId7"/>
          <a:stretch>
            <a:fillRect/>
          </a:stretch>
        </p:blipFill>
        <p:spPr>
          <a:xfrm>
            <a:off x="993164" y="5268695"/>
            <a:ext cx="4354060" cy="491640"/>
          </a:xfrm>
          <a:prstGeom prst="rect">
            <a:avLst/>
          </a:prstGeom>
        </p:spPr>
      </p:pic>
      <p:sp>
        <p:nvSpPr>
          <p:cNvPr id="8" name="文本框 1">
            <a:extLst>
              <a:ext uri="{FF2B5EF4-FFF2-40B4-BE49-F238E27FC236}">
                <a16:creationId xmlns:a16="http://schemas.microsoft.com/office/drawing/2014/main" id="{B7606140-ADE5-DF92-AA69-F39C09DB4B0C}"/>
              </a:ext>
            </a:extLst>
          </p:cNvPr>
          <p:cNvSpPr txBox="1"/>
          <p:nvPr/>
        </p:nvSpPr>
        <p:spPr>
          <a:xfrm>
            <a:off x="567055" y="1856105"/>
            <a:ext cx="5856894" cy="1938992"/>
          </a:xfrm>
          <a:prstGeom prst="rect">
            <a:avLst/>
          </a:prstGeom>
          <a:noFill/>
        </p:spPr>
        <p:txBody>
          <a:bodyPr wrap="square" rtlCol="0">
            <a:spAutoFit/>
          </a:bodyPr>
          <a:lstStyle/>
          <a:p>
            <a:pPr marL="285750" indent="-285750">
              <a:buFont typeface="Wingdings" panose="05000000000000000000" charset="0"/>
              <a:buChar char="Ø"/>
            </a:pPr>
            <a:r>
              <a:rPr lang="zh-CN" altLang="en-US" sz="2400" dirty="0">
                <a:latin typeface="Times New Roman" panose="02020603050405020304" pitchFamily="18" charset="0"/>
                <a:cs typeface="Times New Roman" panose="02020603050405020304" pitchFamily="18" charset="0"/>
                <a:sym typeface="+mn-ea"/>
              </a:rPr>
              <a:t> </a:t>
            </a:r>
            <a:r>
              <a:rPr lang="en-US" altLang="zh-CN" sz="2400" dirty="0">
                <a:latin typeface="Times New Roman" panose="02020603050405020304" pitchFamily="18" charset="0"/>
                <a:cs typeface="Times New Roman" panose="02020603050405020304" pitchFamily="18" charset="0"/>
                <a:sym typeface="+mn-ea"/>
              </a:rPr>
              <a:t>Metrics for multivariate linear regression:</a:t>
            </a:r>
            <a:endParaRPr lang="zh-CN" alt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endParaRPr lang="zh-CN" alt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endParaRPr lang="zh-CN" alt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endParaRPr lang="zh-CN" alt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Metrics for simple linear regression</a:t>
            </a:r>
            <a:endParaRPr lang="zh-CN" altLang="en-US" sz="24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A88D9880-DDC0-FA41-CD47-CFCC0AA942A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93164" y="2508101"/>
            <a:ext cx="3263900" cy="635000"/>
          </a:xfrm>
          <a:prstGeom prst="rect">
            <a:avLst/>
          </a:prstGeom>
        </p:spPr>
      </p:pic>
      <p:pic>
        <p:nvPicPr>
          <p:cNvPr id="14" name="Picture 13">
            <a:extLst>
              <a:ext uri="{FF2B5EF4-FFF2-40B4-BE49-F238E27FC236}">
                <a16:creationId xmlns:a16="http://schemas.microsoft.com/office/drawing/2014/main" id="{1EDD4028-DF94-5FAE-E52E-1239960052D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303465" y="1823014"/>
            <a:ext cx="3079026" cy="4423664"/>
          </a:xfrm>
          <a:prstGeom prst="rect">
            <a:avLst/>
          </a:prstGeom>
        </p:spPr>
      </p:pic>
    </p:spTree>
    <p:extLst>
      <p:ext uri="{BB962C8B-B14F-4D97-AF65-F5344CB8AC3E}">
        <p14:creationId xmlns:p14="http://schemas.microsoft.com/office/powerpoint/2010/main" val="843554121"/>
      </p:ext>
    </p:extLst>
  </p:cSld>
  <p:clrMapOvr>
    <a:masterClrMapping/>
  </p:clrMapOvr>
  <mc:AlternateContent xmlns:mc="http://schemas.openxmlformats.org/markup-compatibility/2006" xmlns:p14="http://schemas.microsoft.com/office/powerpoint/2010/main">
    <mc:Choice Requires="p14">
      <p:transition spd="slow" p14:dur="2000" advTm="96296"/>
    </mc:Choice>
    <mc:Fallback xmlns="">
      <p:transition spd="slow" advTm="96296"/>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5" name="稻壳儿春秋广告/盗版必究        原创来源：http://chn.docer.com/works?userid=199329941#!/work_time"/>
          <p:cNvSpPr txBox="1"/>
          <p:nvPr/>
        </p:nvSpPr>
        <p:spPr>
          <a:xfrm>
            <a:off x="356235" y="328930"/>
            <a:ext cx="10528935" cy="829945"/>
          </a:xfrm>
          <a:prstGeom prst="rect">
            <a:avLst/>
          </a:prstGeom>
          <a:noFill/>
        </p:spPr>
        <p:txBody>
          <a:bodyPr wrap="square" rtlCol="0">
            <a:spAutoFit/>
          </a:bodyPr>
          <a:lstStyle/>
          <a:p>
            <a:r>
              <a:rPr sz="4800" b="1" dirty="0">
                <a:solidFill>
                  <a:schemeClr val="tx1">
                    <a:lumMod val="75000"/>
                    <a:lumOff val="25000"/>
                  </a:schemeClr>
                </a:solidFill>
                <a:latin typeface="Calibri" panose="020F0502020204030204" pitchFamily="34" charset="0"/>
                <a:ea typeface="思源宋体 SemiBold" panose="02020600000000000000" pitchFamily="18" charset="-122"/>
                <a:cs typeface="Calibri" panose="020F0502020204030204" pitchFamily="34" charset="0"/>
                <a:sym typeface="+mn-ea"/>
              </a:rPr>
              <a:t>Conclusion</a:t>
            </a:r>
            <a:r>
              <a:rPr lang="en-US" altLang="zh-CN" sz="4800" b="1" dirty="0">
                <a:solidFill>
                  <a:schemeClr val="tx1">
                    <a:lumMod val="75000"/>
                    <a:lumOff val="25000"/>
                  </a:schemeClr>
                </a:solidFill>
                <a:latin typeface="Calibri" panose="020F0502020204030204" pitchFamily="34" charset="0"/>
                <a:ea typeface="思源宋体 SemiBold" panose="02020600000000000000" pitchFamily="18" charset="-122"/>
                <a:cs typeface="Calibri" panose="020F0502020204030204" pitchFamily="34" charset="0"/>
                <a:sym typeface="+mn-ea"/>
              </a:rPr>
              <a:t> </a:t>
            </a:r>
          </a:p>
        </p:txBody>
      </p:sp>
      <p:sp>
        <p:nvSpPr>
          <p:cNvPr id="3" name="稻壳儿春秋广告/盗版必究        原创来源：http://chn.docer.com/works?userid=199329941#!/work_time">
            <a:extLst>
              <a:ext uri="{FF2B5EF4-FFF2-40B4-BE49-F238E27FC236}">
                <a16:creationId xmlns:a16="http://schemas.microsoft.com/office/drawing/2014/main" id="{40F72C05-4D3B-1679-F0B5-2A6A3FAB26AA}"/>
              </a:ext>
            </a:extLst>
          </p:cNvPr>
          <p:cNvSpPr txBox="1"/>
          <p:nvPr/>
        </p:nvSpPr>
        <p:spPr>
          <a:xfrm>
            <a:off x="543907" y="1228397"/>
            <a:ext cx="10740390" cy="4401205"/>
          </a:xfrm>
          <a:prstGeom prst="rect">
            <a:avLst/>
          </a:prstGeom>
          <a:noFill/>
        </p:spPr>
        <p:txBody>
          <a:bodyPr wrap="square" rtlCol="0">
            <a:spAutoFit/>
          </a:bodyPr>
          <a:lstStyle/>
          <a:p>
            <a:pPr marL="514350" indent="-514350">
              <a:buFont typeface="Wingdings" panose="05000000000000000000" charset="0"/>
              <a:buChar char="l"/>
            </a:pPr>
            <a:r>
              <a:rPr lang="en-US" sz="2800" dirty="0">
                <a:solidFill>
                  <a:schemeClr val="tx1">
                    <a:lumMod val="75000"/>
                    <a:lumOff val="25000"/>
                  </a:schemeClr>
                </a:solidFill>
                <a:latin typeface="Times New Roman" panose="02020603050405020304" pitchFamily="18" charset="0"/>
                <a:ea typeface="思源宋体 SemiBold" panose="02020600000000000000" pitchFamily="18" charset="-122"/>
                <a:cs typeface="Times New Roman" panose="02020603050405020304" pitchFamily="18" charset="0"/>
              </a:rPr>
              <a:t>Objective Fulfillment</a:t>
            </a:r>
          </a:p>
          <a:p>
            <a:pPr marL="971550" lvl="1" indent="-514350">
              <a:buFont typeface="Courier New" panose="02070309020205020404" pitchFamily="49" charset="0"/>
              <a:buChar char="o"/>
            </a:pPr>
            <a:r>
              <a:rPr lang="en-US" sz="2400" dirty="0">
                <a:solidFill>
                  <a:schemeClr val="tx1">
                    <a:lumMod val="75000"/>
                    <a:lumOff val="25000"/>
                  </a:schemeClr>
                </a:solidFill>
                <a:latin typeface="Times New Roman" panose="02020603050405020304" pitchFamily="18" charset="0"/>
                <a:ea typeface="思源宋体 SemiBold" panose="02020600000000000000" pitchFamily="18" charset="-122"/>
                <a:cs typeface="Times New Roman" panose="02020603050405020304" pitchFamily="18" charset="0"/>
              </a:rPr>
              <a:t>Grounded in model evaluation methods such as 𝑅^2 score and mean squared error, we have discovered that multivariate linear regression has a great improvement on prediction. </a:t>
            </a:r>
          </a:p>
          <a:p>
            <a:endParaRPr lang="en-US" sz="2800" dirty="0">
              <a:solidFill>
                <a:schemeClr val="tx1">
                  <a:lumMod val="75000"/>
                  <a:lumOff val="25000"/>
                </a:schemeClr>
              </a:solidFill>
              <a:latin typeface="Times New Roman" panose="02020603050405020304" pitchFamily="18" charset="0"/>
              <a:ea typeface="思源宋体 SemiBold" panose="02020600000000000000" pitchFamily="18" charset="-122"/>
              <a:cs typeface="Times New Roman" panose="02020603050405020304" pitchFamily="18" charset="0"/>
            </a:endParaRPr>
          </a:p>
          <a:p>
            <a:pPr marL="514350" indent="-514350">
              <a:buFont typeface="Wingdings" panose="05000000000000000000" charset="0"/>
              <a:buChar char="l"/>
            </a:pPr>
            <a:r>
              <a:rPr lang="en-US" sz="2800" dirty="0">
                <a:solidFill>
                  <a:schemeClr val="tx1">
                    <a:lumMod val="75000"/>
                    <a:lumOff val="25000"/>
                  </a:schemeClr>
                </a:solidFill>
                <a:latin typeface="Times New Roman" panose="02020603050405020304" pitchFamily="18" charset="0"/>
                <a:ea typeface="思源宋体 SemiBold" panose="02020600000000000000" pitchFamily="18" charset="-122"/>
                <a:cs typeface="Times New Roman" panose="02020603050405020304" pitchFamily="18" charset="0"/>
              </a:rPr>
              <a:t>Result</a:t>
            </a:r>
          </a:p>
          <a:p>
            <a:pPr marL="971550" lvl="1" indent="-514350">
              <a:buFont typeface="Courier New" panose="02070309020205020404" pitchFamily="49" charset="0"/>
              <a:buChar char="o"/>
            </a:pPr>
            <a:r>
              <a:rPr lang="en-US" sz="2400" dirty="0">
                <a:solidFill>
                  <a:schemeClr val="tx1">
                    <a:lumMod val="75000"/>
                    <a:lumOff val="25000"/>
                  </a:schemeClr>
                </a:solidFill>
                <a:latin typeface="Times New Roman" panose="02020603050405020304" pitchFamily="18" charset="0"/>
                <a:ea typeface="思源宋体 SemiBold" panose="02020600000000000000" pitchFamily="18" charset="-122"/>
                <a:cs typeface="Times New Roman" panose="02020603050405020304" pitchFamily="18" charset="0"/>
              </a:rPr>
              <a:t>According to the improvement we found, the key factor we changed is the dimension of the dataset. Thus, it is crucial to continuously monitor and update population projections as new data becomes available and to consider the potential impact of unanticipated events and emerging trends.</a:t>
            </a:r>
          </a:p>
          <a:p>
            <a:pPr marL="971550" lvl="1" indent="-514350">
              <a:buFont typeface="Courier New" panose="02070309020205020404" pitchFamily="49" charset="0"/>
              <a:buChar char="o"/>
            </a:pPr>
            <a:endParaRPr lang="en-US" sz="2800" dirty="0">
              <a:solidFill>
                <a:schemeClr val="tx1">
                  <a:lumMod val="75000"/>
                  <a:lumOff val="25000"/>
                </a:schemeClr>
              </a:solidFill>
              <a:latin typeface="Times New Roman" panose="02020603050405020304" pitchFamily="18" charset="0"/>
              <a:ea typeface="思源宋体 SemiBold" panose="02020600000000000000" pitchFamily="18"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93981"/>
    </mc:Choice>
    <mc:Fallback xmlns="">
      <p:transition spd="slow" advTm="93981"/>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5" name="稻壳儿春秋广告/盗版必究        原创来源：http://chn.docer.com/works?userid=199329941#!/work_time"/>
          <p:cNvSpPr txBox="1"/>
          <p:nvPr/>
        </p:nvSpPr>
        <p:spPr>
          <a:xfrm>
            <a:off x="356235" y="328930"/>
            <a:ext cx="10600690" cy="768350"/>
          </a:xfrm>
          <a:prstGeom prst="rect">
            <a:avLst/>
          </a:prstGeom>
          <a:noFill/>
        </p:spPr>
        <p:txBody>
          <a:bodyPr wrap="square" rtlCol="0">
            <a:spAutoFit/>
          </a:bodyPr>
          <a:lstStyle/>
          <a:p>
            <a:r>
              <a:rPr lang="en-US" altLang="en-US" sz="4400" b="1" kern="0" dirty="0">
                <a:solidFill>
                  <a:schemeClr val="tx1"/>
                </a:solidFill>
                <a:latin typeface="Calibri" panose="020F0502020204030204" pitchFamily="34" charset="0"/>
                <a:ea typeface="+mj-ea"/>
                <a:cs typeface="Calibri" panose="020F0502020204030204" pitchFamily="34" charset="0"/>
                <a:sym typeface="+mn-ea"/>
              </a:rPr>
              <a:t>Introduction (introduce our group members)</a:t>
            </a:r>
          </a:p>
        </p:txBody>
      </p:sp>
      <p:graphicFrame>
        <p:nvGraphicFramePr>
          <p:cNvPr id="3" name="表格 2"/>
          <p:cNvGraphicFramePr/>
          <p:nvPr>
            <p:custDataLst>
              <p:tags r:id="rId1"/>
            </p:custDataLst>
          </p:nvPr>
        </p:nvGraphicFramePr>
        <p:xfrm>
          <a:off x="3117850" y="1457960"/>
          <a:ext cx="5077460" cy="3942080"/>
        </p:xfrm>
        <a:graphic>
          <a:graphicData uri="http://schemas.openxmlformats.org/drawingml/2006/table">
            <a:tbl>
              <a:tblPr firstRow="1" bandRow="1">
                <a:tableStyleId>{5C22544A-7EE6-4342-B048-85BDC9FD1C3A}</a:tableStyleId>
              </a:tblPr>
              <a:tblGrid>
                <a:gridCol w="5077460">
                  <a:extLst>
                    <a:ext uri="{9D8B030D-6E8A-4147-A177-3AD203B41FA5}">
                      <a16:colId xmlns:a16="http://schemas.microsoft.com/office/drawing/2014/main" val="20000"/>
                    </a:ext>
                  </a:extLst>
                </a:gridCol>
              </a:tblGrid>
              <a:tr h="492760">
                <a:tc>
                  <a:txBody>
                    <a:bodyPr/>
                    <a:lstStyle/>
                    <a:p>
                      <a:pPr>
                        <a:buNone/>
                      </a:pPr>
                      <a:r>
                        <a:rPr lang="en-US" altLang="zh-CN">
                          <a:latin typeface="Times New Roman" panose="02020603050405020304" pitchFamily="18" charset="0"/>
                          <a:ea typeface="楷体" panose="02010609060101010101" charset="-122"/>
                          <a:cs typeface="Times New Roman" panose="02020603050405020304" pitchFamily="18" charset="0"/>
                        </a:rPr>
                        <a:t>Name</a:t>
                      </a:r>
                    </a:p>
                  </a:txBody>
                  <a:tcPr/>
                </a:tc>
                <a:extLst>
                  <a:ext uri="{0D108BD9-81ED-4DB2-BD59-A6C34878D82A}">
                    <a16:rowId xmlns:a16="http://schemas.microsoft.com/office/drawing/2014/main" val="10000"/>
                  </a:ext>
                </a:extLst>
              </a:tr>
              <a:tr h="492760">
                <a:tc>
                  <a:txBody>
                    <a:bodyPr/>
                    <a:lstStyle/>
                    <a:p>
                      <a:pPr>
                        <a:buNone/>
                      </a:pPr>
                      <a:r>
                        <a:rPr lang="en-US" altLang="zh-CN" dirty="0">
                          <a:latin typeface="Times New Roman" panose="02020603050405020304" pitchFamily="18" charset="0"/>
                          <a:ea typeface="楷体" panose="02010609060101010101" charset="-122"/>
                          <a:cs typeface="Times New Roman" panose="02020603050405020304" pitchFamily="18" charset="0"/>
                        </a:rPr>
                        <a:t>HONG CHANG</a:t>
                      </a:r>
                    </a:p>
                  </a:txBody>
                  <a:tcPr/>
                </a:tc>
                <a:extLst>
                  <a:ext uri="{0D108BD9-81ED-4DB2-BD59-A6C34878D82A}">
                    <a16:rowId xmlns:a16="http://schemas.microsoft.com/office/drawing/2014/main" val="10001"/>
                  </a:ext>
                </a:extLst>
              </a:tr>
              <a:tr h="492760">
                <a:tc>
                  <a:txBody>
                    <a:bodyPr/>
                    <a:lstStyle/>
                    <a:p>
                      <a:pPr>
                        <a:buNone/>
                      </a:pPr>
                      <a:r>
                        <a:rPr lang="en-US" altLang="zh-CN">
                          <a:latin typeface="Times New Roman" panose="02020603050405020304" pitchFamily="18" charset="0"/>
                          <a:ea typeface="楷体" panose="02010609060101010101" charset="-122"/>
                          <a:cs typeface="Times New Roman" panose="02020603050405020304" pitchFamily="18" charset="0"/>
                        </a:rPr>
                        <a:t>LIU YANGSEN</a:t>
                      </a:r>
                    </a:p>
                  </a:txBody>
                  <a:tcPr/>
                </a:tc>
                <a:extLst>
                  <a:ext uri="{0D108BD9-81ED-4DB2-BD59-A6C34878D82A}">
                    <a16:rowId xmlns:a16="http://schemas.microsoft.com/office/drawing/2014/main" val="10002"/>
                  </a:ext>
                </a:extLst>
              </a:tr>
              <a:tr h="492760">
                <a:tc>
                  <a:txBody>
                    <a:bodyPr/>
                    <a:lstStyle/>
                    <a:p>
                      <a:pPr>
                        <a:buNone/>
                      </a:pPr>
                      <a:r>
                        <a:rPr lang="en-US" altLang="zh-CN">
                          <a:latin typeface="Times New Roman" panose="02020603050405020304" pitchFamily="18" charset="0"/>
                          <a:ea typeface="楷体" panose="02010609060101010101" charset="-122"/>
                          <a:cs typeface="Times New Roman" panose="02020603050405020304" pitchFamily="18" charset="0"/>
                        </a:rPr>
                        <a:t>ZHAO CHENGKAI</a:t>
                      </a:r>
                    </a:p>
                  </a:txBody>
                  <a:tcPr/>
                </a:tc>
                <a:extLst>
                  <a:ext uri="{0D108BD9-81ED-4DB2-BD59-A6C34878D82A}">
                    <a16:rowId xmlns:a16="http://schemas.microsoft.com/office/drawing/2014/main" val="10003"/>
                  </a:ext>
                </a:extLst>
              </a:tr>
              <a:tr h="492760">
                <a:tc>
                  <a:txBody>
                    <a:bodyPr/>
                    <a:lstStyle/>
                    <a:p>
                      <a:pPr>
                        <a:buNone/>
                      </a:pPr>
                      <a:r>
                        <a:rPr lang="en-US" altLang="zh-CN">
                          <a:latin typeface="Times New Roman" panose="02020603050405020304" pitchFamily="18" charset="0"/>
                          <a:ea typeface="楷体" panose="02010609060101010101" charset="-122"/>
                          <a:cs typeface="Times New Roman" panose="02020603050405020304" pitchFamily="18" charset="0"/>
                        </a:rPr>
                        <a:t>CHE AO</a:t>
                      </a:r>
                    </a:p>
                  </a:txBody>
                  <a:tcPr/>
                </a:tc>
                <a:extLst>
                  <a:ext uri="{0D108BD9-81ED-4DB2-BD59-A6C34878D82A}">
                    <a16:rowId xmlns:a16="http://schemas.microsoft.com/office/drawing/2014/main" val="10004"/>
                  </a:ext>
                </a:extLst>
              </a:tr>
              <a:tr h="492760">
                <a:tc>
                  <a:txBody>
                    <a:bodyPr/>
                    <a:lstStyle/>
                    <a:p>
                      <a:pPr>
                        <a:buNone/>
                      </a:pPr>
                      <a:r>
                        <a:rPr lang="en-US" altLang="zh-CN">
                          <a:latin typeface="Times New Roman" panose="02020603050405020304" pitchFamily="18" charset="0"/>
                          <a:ea typeface="楷体" panose="02010609060101010101" charset="-122"/>
                          <a:cs typeface="Times New Roman" panose="02020603050405020304" pitchFamily="18" charset="0"/>
                        </a:rPr>
                        <a:t>YANG YIHUI</a:t>
                      </a:r>
                    </a:p>
                  </a:txBody>
                  <a:tcPr/>
                </a:tc>
                <a:extLst>
                  <a:ext uri="{0D108BD9-81ED-4DB2-BD59-A6C34878D82A}">
                    <a16:rowId xmlns:a16="http://schemas.microsoft.com/office/drawing/2014/main" val="10005"/>
                  </a:ext>
                </a:extLst>
              </a:tr>
              <a:tr h="492760">
                <a:tc>
                  <a:txBody>
                    <a:bodyPr/>
                    <a:lstStyle/>
                    <a:p>
                      <a:pPr>
                        <a:buNone/>
                      </a:pPr>
                      <a:r>
                        <a:rPr lang="en-US" altLang="zh-CN">
                          <a:latin typeface="Times New Roman" panose="02020603050405020304" pitchFamily="18" charset="0"/>
                          <a:ea typeface="楷体" panose="02010609060101010101" charset="-122"/>
                          <a:cs typeface="Times New Roman" panose="02020603050405020304" pitchFamily="18" charset="0"/>
                        </a:rPr>
                        <a:t>SUN YANGQING</a:t>
                      </a:r>
                    </a:p>
                  </a:txBody>
                  <a:tcPr/>
                </a:tc>
                <a:extLst>
                  <a:ext uri="{0D108BD9-81ED-4DB2-BD59-A6C34878D82A}">
                    <a16:rowId xmlns:a16="http://schemas.microsoft.com/office/drawing/2014/main" val="10006"/>
                  </a:ext>
                </a:extLst>
              </a:tr>
              <a:tr h="492760">
                <a:tc>
                  <a:txBody>
                    <a:bodyPr/>
                    <a:lstStyle/>
                    <a:p>
                      <a:pPr>
                        <a:buNone/>
                      </a:pPr>
                      <a:r>
                        <a:rPr lang="en-US" altLang="zh-CN" dirty="0">
                          <a:latin typeface="Times New Roman" panose="02020603050405020304" pitchFamily="18" charset="0"/>
                          <a:ea typeface="楷体" panose="02010609060101010101" charset="-122"/>
                          <a:cs typeface="Times New Roman" panose="02020603050405020304" pitchFamily="18" charset="0"/>
                        </a:rPr>
                        <a:t>CHEN ZHENGYUANZHAI XUANRAN</a:t>
                      </a:r>
                    </a:p>
                  </a:txBody>
                  <a:tcPr/>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Tm="72184"/>
    </mc:Choice>
    <mc:Fallback xmlns="">
      <p:transition spd="slow" advTm="7218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4" name="稻壳儿春秋广告/盗版必究        原创来源：http://chn.docer.com/works?userid=199329941#!/work_time"/>
          <p:cNvSpPr txBox="1"/>
          <p:nvPr/>
        </p:nvSpPr>
        <p:spPr>
          <a:xfrm>
            <a:off x="555481" y="1166842"/>
            <a:ext cx="10740390" cy="5078313"/>
          </a:xfrm>
          <a:prstGeom prst="rect">
            <a:avLst/>
          </a:prstGeom>
          <a:noFill/>
        </p:spPr>
        <p:txBody>
          <a:bodyPr wrap="square" rtlCol="0">
            <a:spAutoFit/>
          </a:bodyPr>
          <a:lstStyle/>
          <a:p>
            <a:pPr marL="514350" indent="-514350">
              <a:buFont typeface="Wingdings" panose="05000000000000000000" charset="0"/>
              <a:buChar char="l"/>
            </a:pPr>
            <a:r>
              <a:rPr lang="en-US" sz="2800" dirty="0">
                <a:solidFill>
                  <a:schemeClr val="tx1">
                    <a:lumMod val="75000"/>
                    <a:lumOff val="25000"/>
                  </a:schemeClr>
                </a:solidFill>
                <a:latin typeface="Times New Roman" panose="02020603050405020304" pitchFamily="18" charset="0"/>
                <a:ea typeface="思源宋体 SemiBold" panose="02020600000000000000" pitchFamily="18" charset="-122"/>
                <a:cs typeface="Times New Roman" panose="02020603050405020304" pitchFamily="18" charset="0"/>
              </a:rPr>
              <a:t>Context: Potential Population Issues</a:t>
            </a:r>
          </a:p>
          <a:p>
            <a:pPr marL="971550" lvl="1" indent="-514350">
              <a:buFont typeface="Courier New" panose="02070309020205020404" pitchFamily="49" charset="0"/>
              <a:buChar char="o"/>
            </a:pPr>
            <a:r>
              <a:rPr lang="en-US" sz="2400" dirty="0">
                <a:solidFill>
                  <a:schemeClr val="tx1">
                    <a:lumMod val="75000"/>
                    <a:lumOff val="25000"/>
                  </a:schemeClr>
                </a:solidFill>
                <a:latin typeface="Times New Roman" panose="02020603050405020304" pitchFamily="18" charset="0"/>
                <a:ea typeface="思源宋体 SemiBold" panose="02020600000000000000" pitchFamily="18" charset="-122"/>
                <a:cs typeface="Times New Roman" panose="02020603050405020304" pitchFamily="18" charset="0"/>
              </a:rPr>
              <a:t>Overpopulation, population aging, migration, etc.</a:t>
            </a:r>
          </a:p>
          <a:p>
            <a:pPr marL="971550" lvl="1" indent="-514350">
              <a:buFont typeface="Courier New" panose="02070309020205020404" pitchFamily="49" charset="0"/>
              <a:buChar char="o"/>
            </a:pPr>
            <a:endParaRPr lang="en-US" sz="2800" dirty="0">
              <a:solidFill>
                <a:schemeClr val="tx1">
                  <a:lumMod val="75000"/>
                  <a:lumOff val="25000"/>
                </a:schemeClr>
              </a:solidFill>
              <a:latin typeface="Times New Roman" panose="02020603050405020304" pitchFamily="18" charset="0"/>
              <a:ea typeface="思源宋体 SemiBold" panose="02020600000000000000" pitchFamily="18" charset="-122"/>
              <a:cs typeface="Times New Roman" panose="02020603050405020304" pitchFamily="18" charset="0"/>
            </a:endParaRPr>
          </a:p>
          <a:p>
            <a:pPr marL="514350" indent="-514350">
              <a:buFont typeface="Wingdings" panose="05000000000000000000" charset="0"/>
              <a:buChar char="l"/>
            </a:pPr>
            <a:r>
              <a:rPr lang="en-US" sz="2800" dirty="0">
                <a:solidFill>
                  <a:schemeClr val="tx1">
                    <a:lumMod val="75000"/>
                    <a:lumOff val="25000"/>
                  </a:schemeClr>
                </a:solidFill>
                <a:latin typeface="Times New Roman" panose="02020603050405020304" pitchFamily="18" charset="0"/>
                <a:ea typeface="思源宋体 SemiBold" panose="02020600000000000000" pitchFamily="18" charset="-122"/>
                <a:cs typeface="Times New Roman" panose="02020603050405020304" pitchFamily="18" charset="0"/>
              </a:rPr>
              <a:t>Objective</a:t>
            </a:r>
          </a:p>
          <a:p>
            <a:pPr marL="971550" lvl="1" indent="-514350">
              <a:buFont typeface="Courier New" panose="02070309020205020404" pitchFamily="49" charset="0"/>
              <a:buChar char="o"/>
            </a:pPr>
            <a:r>
              <a:rPr lang="en-US" sz="2400" dirty="0">
                <a:solidFill>
                  <a:schemeClr val="tx1">
                    <a:lumMod val="75000"/>
                    <a:lumOff val="25000"/>
                  </a:schemeClr>
                </a:solidFill>
                <a:latin typeface="Times New Roman" panose="02020603050405020304" pitchFamily="18" charset="0"/>
                <a:ea typeface="思源宋体 SemiBold" panose="02020600000000000000" pitchFamily="18" charset="-122"/>
                <a:cs typeface="Times New Roman" panose="02020603050405020304" pitchFamily="18" charset="0"/>
              </a:rPr>
              <a:t>To predict future populations and find out methods to increase the accuracy of the model.</a:t>
            </a:r>
          </a:p>
          <a:p>
            <a:pPr marL="971550" lvl="1" indent="-514350">
              <a:buFont typeface="Courier New" panose="02070309020205020404" pitchFamily="49" charset="0"/>
              <a:buChar char="o"/>
            </a:pPr>
            <a:endParaRPr lang="en-US" sz="2800" dirty="0">
              <a:solidFill>
                <a:schemeClr val="tx1">
                  <a:lumMod val="75000"/>
                  <a:lumOff val="25000"/>
                </a:schemeClr>
              </a:solidFill>
              <a:latin typeface="Times New Roman" panose="02020603050405020304" pitchFamily="18" charset="0"/>
              <a:ea typeface="思源宋体 SemiBold" panose="02020600000000000000" pitchFamily="18" charset="-122"/>
              <a:cs typeface="Times New Roman" panose="02020603050405020304" pitchFamily="18" charset="0"/>
            </a:endParaRPr>
          </a:p>
          <a:p>
            <a:pPr marL="514350" indent="-514350">
              <a:buFont typeface="Wingdings" panose="05000000000000000000" charset="0"/>
              <a:buChar char="l"/>
            </a:pPr>
            <a:r>
              <a:rPr lang="en-US" sz="2800" dirty="0">
                <a:solidFill>
                  <a:schemeClr val="tx1">
                    <a:lumMod val="75000"/>
                    <a:lumOff val="25000"/>
                  </a:schemeClr>
                </a:solidFill>
                <a:latin typeface="Times New Roman" panose="02020603050405020304" pitchFamily="18" charset="0"/>
                <a:ea typeface="思源宋体 SemiBold" panose="02020600000000000000" pitchFamily="18" charset="-122"/>
                <a:cs typeface="Times New Roman" panose="02020603050405020304" pitchFamily="18" charset="0"/>
              </a:rPr>
              <a:t>Methodology: Linear Regression (Simple &amp; Multivariate)</a:t>
            </a:r>
          </a:p>
          <a:p>
            <a:pPr marL="514350" indent="-514350">
              <a:buFont typeface="Wingdings" panose="05000000000000000000" charset="0"/>
              <a:buChar char="l"/>
            </a:pPr>
            <a:endParaRPr lang="en-US" sz="2800" dirty="0">
              <a:solidFill>
                <a:schemeClr val="tx1">
                  <a:lumMod val="75000"/>
                  <a:lumOff val="25000"/>
                </a:schemeClr>
              </a:solidFill>
              <a:latin typeface="Times New Roman" panose="02020603050405020304" pitchFamily="18" charset="0"/>
              <a:ea typeface="思源宋体 SemiBold" panose="02020600000000000000" pitchFamily="18" charset="-122"/>
              <a:cs typeface="Times New Roman" panose="02020603050405020304" pitchFamily="18" charset="0"/>
            </a:endParaRPr>
          </a:p>
          <a:p>
            <a:pPr marL="514350" indent="-514350">
              <a:buFont typeface="Wingdings" panose="05000000000000000000" charset="0"/>
              <a:buChar char="l"/>
            </a:pPr>
            <a:r>
              <a:rPr lang="en-US" sz="2800" dirty="0">
                <a:solidFill>
                  <a:schemeClr val="tx1">
                    <a:lumMod val="75000"/>
                    <a:lumOff val="25000"/>
                  </a:schemeClr>
                </a:solidFill>
                <a:latin typeface="Times New Roman" panose="02020603050405020304" pitchFamily="18" charset="0"/>
                <a:ea typeface="思源宋体 SemiBold" panose="02020600000000000000" pitchFamily="18" charset="-122"/>
                <a:cs typeface="Times New Roman" panose="02020603050405020304" pitchFamily="18" charset="0"/>
              </a:rPr>
              <a:t>Result: Visualizations, Metrics, etc.</a:t>
            </a:r>
          </a:p>
          <a:p>
            <a:pPr marL="514350" indent="-514350">
              <a:buFont typeface="Wingdings" panose="05000000000000000000" charset="0"/>
              <a:buChar char="l"/>
            </a:pPr>
            <a:endParaRPr lang="en-US" sz="2800" dirty="0">
              <a:solidFill>
                <a:schemeClr val="tx1">
                  <a:lumMod val="75000"/>
                  <a:lumOff val="25000"/>
                </a:schemeClr>
              </a:solidFill>
              <a:latin typeface="Times New Roman" panose="02020603050405020304" pitchFamily="18" charset="0"/>
              <a:ea typeface="思源宋体 SemiBold" panose="02020600000000000000" pitchFamily="18" charset="-122"/>
              <a:cs typeface="Times New Roman" panose="02020603050405020304" pitchFamily="18" charset="0"/>
            </a:endParaRPr>
          </a:p>
          <a:p>
            <a:pPr marL="514350" indent="-514350">
              <a:buFont typeface="Wingdings" panose="05000000000000000000" charset="0"/>
              <a:buChar char="l"/>
            </a:pPr>
            <a:r>
              <a:rPr lang="en-US" sz="2800" dirty="0">
                <a:solidFill>
                  <a:schemeClr val="tx1">
                    <a:lumMod val="75000"/>
                    <a:lumOff val="25000"/>
                  </a:schemeClr>
                </a:solidFill>
                <a:latin typeface="Times New Roman" panose="02020603050405020304" pitchFamily="18" charset="0"/>
                <a:ea typeface="思源宋体 SemiBold" panose="02020600000000000000" pitchFamily="18" charset="-122"/>
                <a:cs typeface="Times New Roman" panose="02020603050405020304" pitchFamily="18" charset="0"/>
              </a:rPr>
              <a:t>Conclusion</a:t>
            </a:r>
          </a:p>
        </p:txBody>
      </p:sp>
      <p:sp>
        <p:nvSpPr>
          <p:cNvPr id="25" name="稻壳儿春秋广告/盗版必究        原创来源：http://chn.docer.com/works?userid=199329941#!/work_time"/>
          <p:cNvSpPr txBox="1"/>
          <p:nvPr/>
        </p:nvSpPr>
        <p:spPr>
          <a:xfrm>
            <a:off x="356235" y="328930"/>
            <a:ext cx="8169275" cy="768350"/>
          </a:xfrm>
          <a:prstGeom prst="rect">
            <a:avLst/>
          </a:prstGeom>
          <a:noFill/>
        </p:spPr>
        <p:txBody>
          <a:bodyPr wrap="square" rtlCol="0">
            <a:spAutoFit/>
          </a:bodyPr>
          <a:lstStyle/>
          <a:p>
            <a:pPr algn="l">
              <a:buClrTx/>
              <a:buSzTx/>
              <a:buFontTx/>
            </a:pPr>
            <a:r>
              <a:rPr lang="en-US" altLang="en-US" sz="4400" b="1" kern="0" dirty="0">
                <a:latin typeface="Calibri" panose="020F0502020204030204" pitchFamily="34" charset="0"/>
                <a:ea typeface="+mj-ea"/>
                <a:cs typeface="Calibri" panose="020F0502020204030204" pitchFamily="34" charset="0"/>
                <a:sym typeface="+mn-ea"/>
              </a:rPr>
              <a:t>Project Description</a:t>
            </a:r>
          </a:p>
        </p:txBody>
      </p:sp>
    </p:spTree>
  </p:cSld>
  <p:clrMapOvr>
    <a:masterClrMapping/>
  </p:clrMapOvr>
  <mc:AlternateContent xmlns:mc="http://schemas.openxmlformats.org/markup-compatibility/2006" xmlns:p14="http://schemas.microsoft.com/office/powerpoint/2010/main">
    <mc:Choice Requires="p14">
      <p:transition spd="slow" p14:dur="2000" advTm="71499"/>
    </mc:Choice>
    <mc:Fallback xmlns="">
      <p:transition spd="slow" advTm="71499"/>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5" name="稻壳儿春秋广告/盗版必究        原创来源：http://chn.docer.com/works?userid=199329941#!/work_time"/>
          <p:cNvSpPr txBox="1"/>
          <p:nvPr/>
        </p:nvSpPr>
        <p:spPr>
          <a:xfrm>
            <a:off x="356235" y="328930"/>
            <a:ext cx="10528935" cy="768350"/>
          </a:xfrm>
          <a:prstGeom prst="rect">
            <a:avLst/>
          </a:prstGeom>
          <a:noFill/>
        </p:spPr>
        <p:txBody>
          <a:bodyPr wrap="square" rtlCol="0">
            <a:spAutoFit/>
          </a:bodyPr>
          <a:lstStyle/>
          <a:p>
            <a:pPr algn="l">
              <a:buClrTx/>
              <a:buSzTx/>
              <a:buFontTx/>
            </a:pPr>
            <a:r>
              <a:rPr lang="en-US" altLang="en-US" sz="4400" b="1" kern="0" dirty="0">
                <a:latin typeface="Calibri" panose="020F0502020204030204" pitchFamily="34" charset="0"/>
                <a:ea typeface="+mj-ea"/>
                <a:cs typeface="Calibri" panose="020F0502020204030204" pitchFamily="34" charset="0"/>
                <a:sym typeface="+mn-ea"/>
              </a:rPr>
              <a:t>Experiment Setup</a:t>
            </a:r>
          </a:p>
        </p:txBody>
      </p:sp>
      <p:sp>
        <p:nvSpPr>
          <p:cNvPr id="7" name="文本框 6"/>
          <p:cNvSpPr txBox="1"/>
          <p:nvPr/>
        </p:nvSpPr>
        <p:spPr>
          <a:xfrm>
            <a:off x="907415" y="1175385"/>
            <a:ext cx="6096000" cy="368300"/>
          </a:xfrm>
          <a:prstGeom prst="rect">
            <a:avLst/>
          </a:prstGeom>
          <a:noFill/>
        </p:spPr>
        <p:txBody>
          <a:bodyPr wrap="square" rtlCol="0" anchor="t">
            <a:spAutoFit/>
          </a:bodyPr>
          <a:lstStyle/>
          <a:p>
            <a:r>
              <a:rPr lang="en-US" altLang="zh-CN" dirty="0">
                <a:latin typeface="Times New Roman" panose="02020603050405020304" pitchFamily="18" charset="0"/>
                <a:cs typeface="Times New Roman" panose="02020603050405020304" pitchFamily="18" charset="0"/>
              </a:rPr>
              <a:t>a.</a:t>
            </a:r>
            <a:r>
              <a:rPr lang="zh-CN" altLang="en-US" dirty="0">
                <a:latin typeface="Times New Roman" panose="02020603050405020304" pitchFamily="18" charset="0"/>
                <a:cs typeface="Times New Roman" panose="02020603050405020304" pitchFamily="18" charset="0"/>
              </a:rPr>
              <a:t>Year-Population Plot</a:t>
            </a:r>
          </a:p>
        </p:txBody>
      </p:sp>
      <p:sp>
        <p:nvSpPr>
          <p:cNvPr id="8" name="文本框 7"/>
          <p:cNvSpPr txBox="1"/>
          <p:nvPr/>
        </p:nvSpPr>
        <p:spPr>
          <a:xfrm>
            <a:off x="1208405" y="1582420"/>
            <a:ext cx="9676765" cy="368300"/>
          </a:xfrm>
          <a:prstGeom prst="rect">
            <a:avLst/>
          </a:prstGeom>
          <a:noFill/>
        </p:spPr>
        <p:txBody>
          <a:bodyPr wrap="square" rtlCol="0" anchor="t">
            <a:spAutoFit/>
          </a:bodyPr>
          <a:lstStyle/>
          <a:p>
            <a:r>
              <a:rPr lang="en-US" altLang="zh-CN">
                <a:latin typeface="Times New Roman" panose="02020603050405020304" pitchFamily="18" charset="0"/>
                <a:cs typeface="Times New Roman" panose="02020603050405020304" pitchFamily="18" charset="0"/>
              </a:rPr>
              <a:t>Using scatterplot and matplotlib functions such as title,xlabel and so on.</a:t>
            </a:r>
          </a:p>
        </p:txBody>
      </p:sp>
      <p:sp>
        <p:nvSpPr>
          <p:cNvPr id="10" name="文本框 9"/>
          <p:cNvSpPr txBox="1"/>
          <p:nvPr/>
        </p:nvSpPr>
        <p:spPr>
          <a:xfrm>
            <a:off x="907415" y="1994535"/>
            <a:ext cx="6096000" cy="368300"/>
          </a:xfrm>
          <a:prstGeom prst="rect">
            <a:avLst/>
          </a:prstGeom>
          <a:noFill/>
        </p:spPr>
        <p:txBody>
          <a:bodyPr wrap="square" rtlCol="0" anchor="t">
            <a:spAutoFit/>
          </a:bodyPr>
          <a:lstStyle/>
          <a:p>
            <a:r>
              <a:rPr lang="zh-CN" altLang="en-US">
                <a:latin typeface="Times New Roman" panose="02020603050405020304" pitchFamily="18" charset="0"/>
                <a:cs typeface="Times New Roman" panose="02020603050405020304" pitchFamily="18" charset="0"/>
              </a:rPr>
              <a:t>b. Model Fitting</a:t>
            </a:r>
          </a:p>
        </p:txBody>
      </p:sp>
      <p:sp>
        <p:nvSpPr>
          <p:cNvPr id="11" name="文本框 10"/>
          <p:cNvSpPr txBox="1"/>
          <p:nvPr/>
        </p:nvSpPr>
        <p:spPr>
          <a:xfrm>
            <a:off x="1208405" y="2435860"/>
            <a:ext cx="6096000" cy="368300"/>
          </a:xfrm>
          <a:prstGeom prst="rect">
            <a:avLst/>
          </a:prstGeom>
          <a:noFill/>
        </p:spPr>
        <p:txBody>
          <a:bodyPr wrap="square" rtlCol="0" anchor="t">
            <a:spAutoFit/>
          </a:bodyPr>
          <a:lstStyle/>
          <a:p>
            <a:r>
              <a:rPr lang="zh-CN" altLang="en-US">
                <a:latin typeface="Times New Roman" panose="02020603050405020304" pitchFamily="18" charset="0"/>
                <a:cs typeface="Times New Roman" panose="02020603050405020304" pitchFamily="18" charset="0"/>
              </a:rPr>
              <a:t>from sklearn.linear_model import LinearRegression</a:t>
            </a:r>
          </a:p>
        </p:txBody>
      </p:sp>
      <p:sp>
        <p:nvSpPr>
          <p:cNvPr id="12" name="文本框 11"/>
          <p:cNvSpPr txBox="1"/>
          <p:nvPr/>
        </p:nvSpPr>
        <p:spPr>
          <a:xfrm>
            <a:off x="1208405" y="2865120"/>
            <a:ext cx="6096000" cy="436245"/>
          </a:xfrm>
          <a:prstGeom prst="rect">
            <a:avLst/>
          </a:prstGeom>
          <a:noFill/>
        </p:spPr>
        <p:txBody>
          <a:bodyPr wrap="square" rtlCol="0" anchor="t">
            <a:noAutofit/>
          </a:bodyPr>
          <a:lstStyle/>
          <a:p>
            <a:r>
              <a:rPr lang="en-US" altLang="zh-CN">
                <a:latin typeface="Times New Roman" panose="02020603050405020304" pitchFamily="18" charset="0"/>
                <a:cs typeface="Times New Roman" panose="02020603050405020304" pitchFamily="18" charset="0"/>
              </a:rPr>
              <a:t>Using LinearRegression,fit and predict functions.</a:t>
            </a:r>
            <a:endParaRPr lang="zh-CN" altLang="en-US">
              <a:latin typeface="Times New Roman" panose="02020603050405020304" pitchFamily="18" charset="0"/>
              <a:cs typeface="Times New Roman" panose="02020603050405020304" pitchFamily="18" charset="0"/>
            </a:endParaRPr>
          </a:p>
          <a:p>
            <a:endParaRPr lang="zh-CN" altLang="en-US">
              <a:latin typeface="Times New Roman" panose="02020603050405020304" pitchFamily="18" charset="0"/>
              <a:cs typeface="Times New Roman" panose="02020603050405020304" pitchFamily="18" charset="0"/>
            </a:endParaRPr>
          </a:p>
        </p:txBody>
      </p:sp>
      <p:sp>
        <p:nvSpPr>
          <p:cNvPr id="13" name="文本框 12"/>
          <p:cNvSpPr txBox="1"/>
          <p:nvPr/>
        </p:nvSpPr>
        <p:spPr>
          <a:xfrm>
            <a:off x="907415" y="3260090"/>
            <a:ext cx="6096000" cy="368300"/>
          </a:xfrm>
          <a:prstGeom prst="rect">
            <a:avLst/>
          </a:prstGeom>
          <a:noFill/>
        </p:spPr>
        <p:txBody>
          <a:bodyPr wrap="square" rtlCol="0" anchor="t">
            <a:spAutoFit/>
          </a:bodyPr>
          <a:lstStyle/>
          <a:p>
            <a:r>
              <a:rPr lang="zh-CN" altLang="en-US" dirty="0">
                <a:latin typeface="Times New Roman" panose="02020603050405020304" pitchFamily="18" charset="0"/>
                <a:cs typeface="Times New Roman" panose="02020603050405020304" pitchFamily="18" charset="0"/>
              </a:rPr>
              <a:t>c. Best-Fit Line</a:t>
            </a:r>
            <a:r>
              <a:rPr lang="en-US" altLang="zh-CN" dirty="0">
                <a:latin typeface="Times New Roman" panose="02020603050405020304" pitchFamily="18" charset="0"/>
                <a:cs typeface="Times New Roman" panose="02020603050405020304" pitchFamily="18" charset="0"/>
              </a:rPr>
              <a:t> and Model Evaluation</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4" name="文本框 13"/>
              <p:cNvSpPr txBox="1"/>
              <p:nvPr>
                <p:custDataLst>
                  <p:tags r:id="rId1"/>
                </p:custDataLst>
              </p:nvPr>
            </p:nvSpPr>
            <p:spPr>
              <a:xfrm>
                <a:off x="1208405" y="3696335"/>
                <a:ext cx="9676765" cy="680085"/>
              </a:xfrm>
              <a:prstGeom prst="rect">
                <a:avLst/>
              </a:prstGeom>
              <a:noFill/>
            </p:spPr>
            <p:txBody>
              <a:bodyPr wrap="square" rtlCol="0" anchor="t">
                <a:noAutofit/>
              </a:bodyPr>
              <a:lstStyle/>
              <a:p>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Print data points and regression lines using seaborn and matlab functions</a:t>
                </a:r>
              </a:p>
              <a:p>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Calculate MSE and </a:t>
                </a:r>
                <a14:m>
                  <m:oMath xmlns:m="http://schemas.openxmlformats.org/officeDocument/2006/math">
                    <m:sSup>
                      <m:sSupPr>
                        <m:ctrlPr>
                          <a:rPr lang="en-US" altLang="zh-CN" i="1">
                            <a:latin typeface="Cambria Math" panose="02040503050406030204" pitchFamily="18" charset="0"/>
                            <a:cs typeface="Cambria Math" panose="02040503050406030204" charset="0"/>
                          </a:rPr>
                        </m:ctrlPr>
                      </m:sSupPr>
                      <m:e>
                        <m:r>
                          <a:rPr lang="en-US" altLang="zh-CN" i="1">
                            <a:latin typeface="Cambria Math" panose="02040503050406030204" charset="0"/>
                            <a:cs typeface="Cambria Math" panose="02040503050406030204" charset="0"/>
                          </a:rPr>
                          <m:t>𝑅</m:t>
                        </m:r>
                      </m:e>
                      <m:sup>
                        <m:r>
                          <a:rPr lang="en-US" altLang="zh-CN" i="1">
                            <a:latin typeface="Cambria Math" panose="02040503050406030204" charset="0"/>
                            <a:ea typeface="MS Mincho" charset="0"/>
                            <a:cs typeface="Cambria Math" panose="02040503050406030204" charset="0"/>
                          </a:rPr>
                          <m:t>2</m:t>
                        </m:r>
                      </m:sup>
                    </m:sSup>
                  </m:oMath>
                </a14:m>
                <a:r>
                  <a:rPr lang="zh-CN" altLang="en-US" dirty="0">
                    <a:latin typeface="Times New Roman" panose="02020603050405020304" pitchFamily="18" charset="0"/>
                    <a:cs typeface="Times New Roman" panose="02020603050405020304" pitchFamily="18" charset="0"/>
                  </a:rPr>
                  <a:t> by calling the function in sklearn.metrics</a:t>
                </a:r>
              </a:p>
              <a:p>
                <a:endParaRPr lang="zh-CN" altLang="en-US" dirty="0">
                  <a:latin typeface="Times New Roman" panose="02020603050405020304" pitchFamily="18" charset="0"/>
                  <a:cs typeface="Times New Roman" panose="02020603050405020304" pitchFamily="18" charset="0"/>
                </a:endParaRPr>
              </a:p>
            </p:txBody>
          </p:sp>
        </mc:Choice>
        <mc:Fallback>
          <p:sp>
            <p:nvSpPr>
              <p:cNvPr id="14" name="文本框 13"/>
              <p:cNvSpPr txBox="1">
                <a:spLocks noRot="1" noChangeAspect="1" noMove="1" noResize="1" noEditPoints="1" noAdjustHandles="1" noChangeArrowheads="1" noChangeShapeType="1" noTextEdit="1"/>
              </p:cNvSpPr>
              <p:nvPr>
                <p:custDataLst>
                  <p:tags r:id="rId1"/>
                </p:custDataLst>
              </p:nvPr>
            </p:nvSpPr>
            <p:spPr>
              <a:xfrm>
                <a:off x="1208405" y="3696335"/>
                <a:ext cx="9676765" cy="680085"/>
              </a:xfrm>
              <a:prstGeom prst="rect">
                <a:avLst/>
              </a:prstGeom>
              <a:blipFill>
                <a:blip r:embed="rId5"/>
                <a:stretch>
                  <a:fillRect l="-524" t="-3636" b="-7273"/>
                </a:stretch>
              </a:blipFill>
            </p:spPr>
            <p:txBody>
              <a:bodyPr/>
              <a:lstStyle/>
              <a:p>
                <a:r>
                  <a:rPr lang="en-US">
                    <a:noFill/>
                  </a:rPr>
                  <a:t> </a:t>
                </a:r>
              </a:p>
            </p:txBody>
          </p:sp>
        </mc:Fallback>
      </mc:AlternateContent>
      <p:sp>
        <p:nvSpPr>
          <p:cNvPr id="15" name="文本框 14"/>
          <p:cNvSpPr txBox="1"/>
          <p:nvPr/>
        </p:nvSpPr>
        <p:spPr>
          <a:xfrm>
            <a:off x="907415" y="4448810"/>
            <a:ext cx="6096000" cy="368300"/>
          </a:xfrm>
          <a:prstGeom prst="rect">
            <a:avLst/>
          </a:prstGeom>
          <a:noFill/>
        </p:spPr>
        <p:txBody>
          <a:bodyPr wrap="square" rtlCol="0" anchor="t">
            <a:spAutoFit/>
          </a:bodyPr>
          <a:lstStyle/>
          <a:p>
            <a:r>
              <a:rPr lang="zh-CN" altLang="en-US" dirty="0">
                <a:latin typeface="Times New Roman" panose="02020603050405020304" pitchFamily="18" charset="0"/>
                <a:cs typeface="Times New Roman" panose="02020603050405020304" pitchFamily="18" charset="0"/>
              </a:rPr>
              <a:t>d. Prediction</a:t>
            </a:r>
          </a:p>
        </p:txBody>
      </p:sp>
      <p:sp>
        <p:nvSpPr>
          <p:cNvPr id="16" name="文本框 15"/>
          <p:cNvSpPr txBox="1"/>
          <p:nvPr/>
        </p:nvSpPr>
        <p:spPr>
          <a:xfrm>
            <a:off x="1208405" y="4859020"/>
            <a:ext cx="6096000" cy="368300"/>
          </a:xfrm>
          <a:prstGeom prst="rect">
            <a:avLst/>
          </a:prstGeom>
          <a:noFill/>
        </p:spPr>
        <p:txBody>
          <a:bodyPr wrap="square" rtlCol="0" anchor="t">
            <a:spAutoFit/>
          </a:bodyPr>
          <a:lstStyle/>
          <a:p>
            <a:r>
              <a:rPr lang="en-US" altLang="zh-CN">
                <a:latin typeface="Times New Roman" panose="02020603050405020304" pitchFamily="18" charset="0"/>
                <a:cs typeface="Times New Roman" panose="02020603050405020304" pitchFamily="18" charset="0"/>
                <a:sym typeface="+mn-ea"/>
              </a:rPr>
              <a:t>Using predict function from LinearRegression</a:t>
            </a:r>
          </a:p>
        </p:txBody>
      </p:sp>
      <p:sp>
        <p:nvSpPr>
          <p:cNvPr id="17" name="文本框 16"/>
          <p:cNvSpPr txBox="1"/>
          <p:nvPr>
            <p:custDataLst>
              <p:tags r:id="rId2"/>
            </p:custDataLst>
          </p:nvPr>
        </p:nvSpPr>
        <p:spPr>
          <a:xfrm>
            <a:off x="907415" y="5299710"/>
            <a:ext cx="6096000" cy="368300"/>
          </a:xfrm>
          <a:prstGeom prst="rect">
            <a:avLst/>
          </a:prstGeom>
          <a:noFill/>
        </p:spPr>
        <p:txBody>
          <a:bodyPr wrap="square" rtlCol="0" anchor="t">
            <a:spAutoFit/>
          </a:bodyPr>
          <a:lstStyle/>
          <a:p>
            <a:r>
              <a:rPr lang="zh-CN" altLang="en-US" dirty="0">
                <a:latin typeface="Times New Roman" panose="02020603050405020304" pitchFamily="18" charset="0"/>
                <a:cs typeface="Times New Roman" panose="02020603050405020304" pitchFamily="18" charset="0"/>
              </a:rPr>
              <a:t>e. Analyze the results to get the population growth pattern</a:t>
            </a:r>
          </a:p>
        </p:txBody>
      </p:sp>
      <p:sp>
        <p:nvSpPr>
          <p:cNvPr id="18" name="文本框 17"/>
          <p:cNvSpPr txBox="1"/>
          <p:nvPr>
            <p:custDataLst>
              <p:tags r:id="rId3"/>
            </p:custDataLst>
          </p:nvPr>
        </p:nvSpPr>
        <p:spPr>
          <a:xfrm>
            <a:off x="907415" y="5709920"/>
            <a:ext cx="6096000" cy="645160"/>
          </a:xfrm>
          <a:prstGeom prst="rect">
            <a:avLst/>
          </a:prstGeom>
          <a:noFill/>
        </p:spPr>
        <p:txBody>
          <a:bodyPr wrap="square" rtlCol="0" anchor="t">
            <a:spAutoFit/>
          </a:bodyPr>
          <a:lstStyle/>
          <a:p>
            <a:r>
              <a:rPr lang="zh-CN" altLang="en-US" dirty="0">
                <a:latin typeface="Times New Roman" panose="02020603050405020304" pitchFamily="18" charset="0"/>
                <a:cs typeface="Times New Roman" panose="02020603050405020304" pitchFamily="18" charset="0"/>
              </a:rPr>
              <a:t>f. Enhancement</a:t>
            </a:r>
          </a:p>
          <a:p>
            <a:r>
              <a:rPr lang="zh-CN" altLang="en-US" dirty="0">
                <a:latin typeface="Times New Roman" panose="02020603050405020304" pitchFamily="18" charset="0"/>
                <a:cs typeface="Times New Roman" panose="02020603050405020304" pitchFamily="18" charset="0"/>
              </a:rPr>
              <a:t>Apply multi</a:t>
            </a:r>
            <a:r>
              <a:rPr lang="en-US" altLang="zh-CN" dirty="0">
                <a:latin typeface="Times New Roman" panose="02020603050405020304" pitchFamily="18" charset="0"/>
                <a:cs typeface="Times New Roman" panose="02020603050405020304" pitchFamily="18" charset="0"/>
              </a:rPr>
              <a:t>variate</a:t>
            </a:r>
            <a:r>
              <a:rPr lang="zh-CN" altLang="en-US" dirty="0">
                <a:latin typeface="Times New Roman" panose="02020603050405020304" pitchFamily="18" charset="0"/>
                <a:cs typeface="Times New Roman" panose="02020603050405020304" pitchFamily="18" charset="0"/>
              </a:rPr>
              <a:t> linear regression to optimize the model</a:t>
            </a:r>
          </a:p>
        </p:txBody>
      </p:sp>
    </p:spTree>
  </p:cSld>
  <p:clrMapOvr>
    <a:masterClrMapping/>
  </p:clrMapOvr>
  <mc:AlternateContent xmlns:mc="http://schemas.openxmlformats.org/markup-compatibility/2006" xmlns:p14="http://schemas.microsoft.com/office/powerpoint/2010/main">
    <mc:Choice Requires="p14">
      <p:transition spd="slow" p14:dur="2000" advTm="64471"/>
    </mc:Choice>
    <mc:Fallback xmlns="">
      <p:transition spd="slow" advTm="64471"/>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4" name="稻壳儿春秋广告/盗版必究        原创来源：http://chn.docer.com/works?userid=199329941#!/work_time"/>
          <p:cNvSpPr txBox="1"/>
          <p:nvPr/>
        </p:nvSpPr>
        <p:spPr>
          <a:xfrm>
            <a:off x="567055" y="1207135"/>
            <a:ext cx="10740390" cy="583565"/>
          </a:xfrm>
          <a:prstGeom prst="rect">
            <a:avLst/>
          </a:prstGeom>
          <a:noFill/>
        </p:spPr>
        <p:txBody>
          <a:bodyPr wrap="square" rtlCol="0">
            <a:spAutoFit/>
          </a:bodyPr>
          <a:lstStyle/>
          <a:p>
            <a:pPr marL="514350" indent="-514350">
              <a:buFont typeface="Wingdings" panose="05000000000000000000" charset="0"/>
              <a:buChar char="l"/>
            </a:pPr>
            <a:r>
              <a:rPr sz="3200" dirty="0">
                <a:solidFill>
                  <a:schemeClr val="tx1">
                    <a:lumMod val="75000"/>
                    <a:lumOff val="25000"/>
                  </a:schemeClr>
                </a:solidFill>
                <a:latin typeface="Times New Roman" panose="02020603050405020304" pitchFamily="18" charset="0"/>
                <a:ea typeface="思源宋体 SemiBold" panose="02020600000000000000" pitchFamily="18" charset="-122"/>
                <a:cs typeface="Times New Roman" panose="02020603050405020304" pitchFamily="18" charset="0"/>
              </a:rPr>
              <a:t>Graph the total population vs year</a:t>
            </a:r>
          </a:p>
        </p:txBody>
      </p:sp>
      <p:sp>
        <p:nvSpPr>
          <p:cNvPr id="25" name="稻壳儿春秋广告/盗版必究        原创来源：http://chn.docer.com/works?userid=199329941#!/work_time"/>
          <p:cNvSpPr txBox="1"/>
          <p:nvPr/>
        </p:nvSpPr>
        <p:spPr>
          <a:xfrm>
            <a:off x="356235" y="328930"/>
            <a:ext cx="10528935" cy="768350"/>
          </a:xfrm>
          <a:prstGeom prst="rect">
            <a:avLst/>
          </a:prstGeom>
          <a:noFill/>
        </p:spPr>
        <p:txBody>
          <a:bodyPr wrap="square" rtlCol="0">
            <a:spAutoFit/>
          </a:bodyPr>
          <a:lstStyle/>
          <a:p>
            <a:pPr algn="l">
              <a:buClrTx/>
              <a:buSzTx/>
              <a:buFontTx/>
            </a:pPr>
            <a:r>
              <a:rPr lang="en-US" altLang="en-US" sz="4400" b="1" kern="0" dirty="0">
                <a:latin typeface="Calibri" panose="020F0502020204030204" pitchFamily="34" charset="0"/>
                <a:ea typeface="+mj-ea"/>
                <a:cs typeface="Calibri" panose="020F0502020204030204" pitchFamily="34" charset="0"/>
                <a:sym typeface="+mn-ea"/>
              </a:rPr>
              <a:t>Result Demonstration/Analysis</a:t>
            </a:r>
            <a:r>
              <a:rPr lang="zh-CN" altLang="en-US" sz="4400" b="1" kern="0" dirty="0">
                <a:latin typeface="Calibri" panose="020F0502020204030204" pitchFamily="34" charset="0"/>
                <a:ea typeface="+mj-ea"/>
                <a:cs typeface="Calibri" panose="020F0502020204030204" pitchFamily="34" charset="0"/>
                <a:sym typeface="+mn-ea"/>
              </a:rPr>
              <a:t> </a:t>
            </a:r>
            <a:r>
              <a:rPr lang="en-US" altLang="zh-CN" sz="4400" b="1" kern="0" dirty="0">
                <a:latin typeface="Calibri" panose="020F0502020204030204" pitchFamily="34" charset="0"/>
                <a:ea typeface="+mj-ea"/>
                <a:cs typeface="Calibri" panose="020F0502020204030204" pitchFamily="34" charset="0"/>
                <a:sym typeface="+mn-ea"/>
              </a:rPr>
              <a:t>-</a:t>
            </a:r>
            <a:r>
              <a:rPr lang="zh-CN" altLang="en-US" sz="4400" b="1" kern="0" dirty="0">
                <a:latin typeface="Calibri" panose="020F0502020204030204" pitchFamily="34" charset="0"/>
                <a:ea typeface="+mj-ea"/>
                <a:cs typeface="Calibri" panose="020F0502020204030204" pitchFamily="34" charset="0"/>
                <a:sym typeface="+mn-ea"/>
              </a:rPr>
              <a:t> </a:t>
            </a:r>
            <a:r>
              <a:rPr lang="en-US" altLang="zh-CN" sz="4400" b="1" kern="0" dirty="0">
                <a:latin typeface="Calibri" panose="020F0502020204030204" pitchFamily="34" charset="0"/>
                <a:ea typeface="+mj-ea"/>
                <a:cs typeface="Calibri" panose="020F0502020204030204" pitchFamily="34" charset="0"/>
                <a:sym typeface="+mn-ea"/>
              </a:rPr>
              <a:t>Singapore</a:t>
            </a:r>
            <a:endParaRPr lang="en-US" altLang="en-US" sz="4400" b="1" kern="0" dirty="0">
              <a:latin typeface="Calibri" panose="020F0502020204030204" pitchFamily="34" charset="0"/>
              <a:ea typeface="+mj-ea"/>
              <a:cs typeface="Calibri" panose="020F0502020204030204" pitchFamily="34" charset="0"/>
              <a:sym typeface="+mn-ea"/>
            </a:endParaRPr>
          </a:p>
        </p:txBody>
      </p:sp>
      <p:sp>
        <p:nvSpPr>
          <p:cNvPr id="2" name="文本框 1"/>
          <p:cNvSpPr txBox="1"/>
          <p:nvPr/>
        </p:nvSpPr>
        <p:spPr>
          <a:xfrm>
            <a:off x="1458595" y="1973580"/>
            <a:ext cx="8507730" cy="829945"/>
          </a:xfrm>
          <a:prstGeom prst="rect">
            <a:avLst/>
          </a:prstGeom>
          <a:noFill/>
        </p:spPr>
        <p:txBody>
          <a:bodyPr wrap="square" rtlCol="0">
            <a:spAutoFit/>
          </a:bodyPr>
          <a:lstStyle/>
          <a:p>
            <a:pPr marL="285750" indent="-285750">
              <a:buFont typeface="Wingdings" panose="05000000000000000000" charset="0"/>
              <a:buChar char="Ø"/>
            </a:pPr>
            <a:endParaRPr lang="zh-CN" altLang="en-US" sz="2400" dirty="0">
              <a:latin typeface="Times New Roman" panose="02020603050405020304" pitchFamily="18" charset="0"/>
              <a:cs typeface="Times New Roman" panose="02020603050405020304" pitchFamily="18" charset="0"/>
              <a:sym typeface="+mn-ea"/>
            </a:endParaRPr>
          </a:p>
          <a:p>
            <a:pPr indent="0">
              <a:buFont typeface="Wingdings" panose="05000000000000000000" charset="0"/>
              <a:buNone/>
            </a:pPr>
            <a:endParaRPr lang="zh-CN" altLang="en-US" sz="2400"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579755" y="3679825"/>
            <a:ext cx="8498840" cy="583565"/>
          </a:xfrm>
          <a:prstGeom prst="rect">
            <a:avLst/>
          </a:prstGeom>
          <a:noFill/>
        </p:spPr>
        <p:txBody>
          <a:bodyPr wrap="square" rtlCol="0">
            <a:spAutoFit/>
          </a:bodyPr>
          <a:lstStyle/>
          <a:p>
            <a:pPr marL="514350" indent="-514350">
              <a:buFont typeface="Wingdings" panose="05000000000000000000" charset="0"/>
              <a:buChar char="l"/>
            </a:pPr>
            <a:r>
              <a:rPr sz="3200">
                <a:latin typeface="Times New Roman" panose="02020603050405020304" pitchFamily="18" charset="0"/>
                <a:cs typeface="Times New Roman" panose="02020603050405020304" pitchFamily="18" charset="0"/>
              </a:rPr>
              <a:t>Use linear regression to build an estimator</a:t>
            </a:r>
          </a:p>
        </p:txBody>
      </p:sp>
      <p:pic>
        <p:nvPicPr>
          <p:cNvPr id="3" name="图片 2"/>
          <p:cNvPicPr>
            <a:picLocks noChangeAspect="1"/>
          </p:cNvPicPr>
          <p:nvPr>
            <p:custDataLst>
              <p:tags r:id="rId1"/>
            </p:custDataLst>
          </p:nvPr>
        </p:nvPicPr>
        <p:blipFill>
          <a:blip r:embed="rId4"/>
          <a:stretch>
            <a:fillRect/>
          </a:stretch>
        </p:blipFill>
        <p:spPr>
          <a:xfrm>
            <a:off x="1561465" y="1869440"/>
            <a:ext cx="2696210" cy="1732280"/>
          </a:xfrm>
          <a:prstGeom prst="rect">
            <a:avLst/>
          </a:prstGeom>
        </p:spPr>
      </p:pic>
      <p:pic>
        <p:nvPicPr>
          <p:cNvPr id="6" name="图片 5"/>
          <p:cNvPicPr>
            <a:picLocks noChangeAspect="1"/>
          </p:cNvPicPr>
          <p:nvPr>
            <p:custDataLst>
              <p:tags r:id="rId2"/>
            </p:custDataLst>
          </p:nvPr>
        </p:nvPicPr>
        <p:blipFill>
          <a:blip r:embed="rId5"/>
          <a:stretch>
            <a:fillRect/>
          </a:stretch>
        </p:blipFill>
        <p:spPr>
          <a:xfrm>
            <a:off x="1458595" y="4413250"/>
            <a:ext cx="2901315" cy="199834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80042"/>
    </mc:Choice>
    <mc:Fallback xmlns="">
      <p:transition spd="slow" advTm="8004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4" name="稻壳儿春秋广告/盗版必究        原创来源：http://chn.docer.com/works?userid=199329941#!/work_time"/>
          <p:cNvSpPr txBox="1"/>
          <p:nvPr/>
        </p:nvSpPr>
        <p:spPr>
          <a:xfrm>
            <a:off x="567055" y="1207135"/>
            <a:ext cx="10740390" cy="583565"/>
          </a:xfrm>
          <a:prstGeom prst="rect">
            <a:avLst/>
          </a:prstGeom>
          <a:noFill/>
        </p:spPr>
        <p:txBody>
          <a:bodyPr wrap="square" rtlCol="0">
            <a:spAutoFit/>
          </a:bodyPr>
          <a:lstStyle/>
          <a:p>
            <a:pPr marL="514350" indent="-514350">
              <a:buFont typeface="Wingdings" panose="05000000000000000000" charset="0"/>
              <a:buChar char="l"/>
            </a:pPr>
            <a:r>
              <a:rPr sz="3200" dirty="0">
                <a:solidFill>
                  <a:schemeClr val="tx1">
                    <a:lumMod val="75000"/>
                    <a:lumOff val="25000"/>
                  </a:schemeClr>
                </a:solidFill>
                <a:latin typeface="Times New Roman" panose="02020603050405020304" pitchFamily="18" charset="0"/>
                <a:ea typeface="思源宋体 SemiBold" panose="02020600000000000000" pitchFamily="18" charset="-122"/>
                <a:cs typeface="Times New Roman" panose="02020603050405020304" pitchFamily="18" charset="0"/>
              </a:rPr>
              <a:t>Performance metrics:</a:t>
            </a:r>
          </a:p>
        </p:txBody>
      </p:sp>
      <p:sp>
        <p:nvSpPr>
          <p:cNvPr id="25" name="稻壳儿春秋广告/盗版必究        原创来源：http://chn.docer.com/works?userid=199329941#!/work_time"/>
          <p:cNvSpPr txBox="1"/>
          <p:nvPr/>
        </p:nvSpPr>
        <p:spPr>
          <a:xfrm>
            <a:off x="356235" y="328930"/>
            <a:ext cx="10528935" cy="768350"/>
          </a:xfrm>
          <a:prstGeom prst="rect">
            <a:avLst/>
          </a:prstGeom>
          <a:noFill/>
        </p:spPr>
        <p:txBody>
          <a:bodyPr wrap="square" rtlCol="0">
            <a:spAutoFit/>
          </a:bodyPr>
          <a:lstStyle/>
          <a:p>
            <a:pPr algn="l">
              <a:buClrTx/>
              <a:buSzTx/>
              <a:buFontTx/>
            </a:pPr>
            <a:r>
              <a:rPr lang="en-US" altLang="en-US" sz="4400" b="1" kern="0" dirty="0">
                <a:latin typeface="Calibri" panose="020F0502020204030204" pitchFamily="34" charset="0"/>
                <a:ea typeface="+mj-ea"/>
                <a:cs typeface="Calibri" panose="020F0502020204030204" pitchFamily="34" charset="0"/>
                <a:sym typeface="+mn-ea"/>
              </a:rPr>
              <a:t>Result Demonstration/Analysis </a:t>
            </a:r>
            <a:r>
              <a:rPr lang="en-US" altLang="zh-CN" sz="4400" b="1" kern="0" dirty="0">
                <a:latin typeface="Calibri" panose="020F0502020204030204" pitchFamily="34" charset="0"/>
                <a:ea typeface="+mj-ea"/>
                <a:cs typeface="Calibri" panose="020F0502020204030204" pitchFamily="34" charset="0"/>
                <a:sym typeface="+mn-ea"/>
              </a:rPr>
              <a:t>-</a:t>
            </a:r>
            <a:r>
              <a:rPr lang="zh-CN" altLang="en-US" sz="4400" b="1" kern="0" dirty="0">
                <a:latin typeface="Calibri" panose="020F0502020204030204" pitchFamily="34" charset="0"/>
                <a:ea typeface="+mj-ea"/>
                <a:cs typeface="Calibri" panose="020F0502020204030204" pitchFamily="34" charset="0"/>
                <a:sym typeface="+mn-ea"/>
              </a:rPr>
              <a:t> </a:t>
            </a:r>
            <a:r>
              <a:rPr lang="en-US" altLang="zh-CN" sz="4400" b="1" kern="0" dirty="0">
                <a:latin typeface="Calibri" panose="020F0502020204030204" pitchFamily="34" charset="0"/>
                <a:ea typeface="+mj-ea"/>
                <a:cs typeface="Calibri" panose="020F0502020204030204" pitchFamily="34" charset="0"/>
                <a:sym typeface="+mn-ea"/>
              </a:rPr>
              <a:t>Singapore</a:t>
            </a:r>
            <a:endParaRPr lang="en-US" altLang="en-US" sz="4400" b="1" kern="0" dirty="0">
              <a:latin typeface="Calibri" panose="020F0502020204030204" pitchFamily="34" charset="0"/>
              <a:ea typeface="+mj-ea"/>
              <a:cs typeface="Calibri" panose="020F0502020204030204" pitchFamily="34" charset="0"/>
              <a:sym typeface="+mn-ea"/>
            </a:endParaRPr>
          </a:p>
        </p:txBody>
      </p:sp>
      <p:sp>
        <p:nvSpPr>
          <p:cNvPr id="2" name="文本框 1"/>
          <p:cNvSpPr txBox="1"/>
          <p:nvPr/>
        </p:nvSpPr>
        <p:spPr>
          <a:xfrm>
            <a:off x="1458595" y="1973580"/>
            <a:ext cx="9683750" cy="2676525"/>
          </a:xfrm>
          <a:prstGeom prst="rect">
            <a:avLst/>
          </a:prstGeom>
          <a:noFill/>
        </p:spPr>
        <p:txBody>
          <a:bodyPr wrap="square" rtlCol="0">
            <a:spAutoFit/>
          </a:bodyPr>
          <a:lstStyle/>
          <a:p>
            <a:pPr marL="285750" indent="-285750">
              <a:buFont typeface="Wingdings" panose="05000000000000000000" charset="0"/>
              <a:buChar char="Ø"/>
            </a:pPr>
            <a:r>
              <a:rPr lang="zh-CN" altLang="en-US" sz="2400" dirty="0">
                <a:latin typeface="Times New Roman" panose="02020603050405020304" pitchFamily="18" charset="0"/>
                <a:cs typeface="Times New Roman" panose="02020603050405020304" pitchFamily="18" charset="0"/>
                <a:sym typeface="+mn-ea"/>
              </a:rPr>
              <a:t> </a:t>
            </a:r>
            <a:r>
              <a:rPr lang="en-US" altLang="zh-CN" sz="2400" dirty="0">
                <a:latin typeface="Times New Roman" panose="02020603050405020304" pitchFamily="18" charset="0"/>
                <a:cs typeface="Times New Roman" panose="02020603050405020304" pitchFamily="18" charset="0"/>
                <a:sym typeface="+mn-ea"/>
              </a:rPr>
              <a:t>T</a:t>
            </a:r>
            <a:r>
              <a:rPr lang="zh-CN" altLang="en-US" sz="2400" dirty="0">
                <a:latin typeface="Times New Roman" panose="02020603050405020304" pitchFamily="18" charset="0"/>
                <a:cs typeface="Times New Roman" panose="02020603050405020304" pitchFamily="18" charset="0"/>
                <a:sym typeface="+mn-ea"/>
              </a:rPr>
              <a:t>he slope and y-intercept of the best fit line</a:t>
            </a:r>
          </a:p>
          <a:p>
            <a:pPr marL="285750" indent="-285750">
              <a:buFont typeface="Wingdings" panose="05000000000000000000" charset="0"/>
              <a:buChar char="Ø"/>
            </a:pPr>
            <a:endParaRPr lang="zh-CN" alt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endParaRPr lang="zh-CN" alt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T</a:t>
            </a:r>
            <a:r>
              <a:rPr lang="zh-CN" altLang="en-US" sz="2400" dirty="0">
                <a:latin typeface="Times New Roman" panose="02020603050405020304" pitchFamily="18" charset="0"/>
                <a:cs typeface="Times New Roman" panose="02020603050405020304" pitchFamily="18" charset="0"/>
              </a:rPr>
              <a:t>he R2</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coefficient for the best fit line</a:t>
            </a:r>
          </a:p>
          <a:p>
            <a:pPr marL="285750" indent="-285750">
              <a:buFont typeface="Wingdings" panose="05000000000000000000" charset="0"/>
              <a:buChar char="Ø"/>
            </a:pPr>
            <a:endParaRPr lang="zh-CN" alt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endParaRPr lang="zh-CN" alt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T</a:t>
            </a:r>
            <a:r>
              <a:rPr lang="zh-CN" altLang="en-US" sz="2400" dirty="0">
                <a:latin typeface="Times New Roman" panose="02020603050405020304" pitchFamily="18" charset="0"/>
                <a:cs typeface="Times New Roman" panose="02020603050405020304" pitchFamily="18" charset="0"/>
              </a:rPr>
              <a:t>he </a:t>
            </a:r>
            <a:r>
              <a:rPr lang="en-US" altLang="zh-CN" sz="2400" dirty="0">
                <a:latin typeface="Times New Roman" panose="02020603050405020304" pitchFamily="18" charset="0"/>
                <a:cs typeface="Times New Roman" panose="02020603050405020304" pitchFamily="18" charset="0"/>
              </a:rPr>
              <a:t>MSE</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and prediction </a:t>
            </a:r>
            <a:r>
              <a:rPr lang="zh-CN" altLang="en-US" sz="2400" dirty="0">
                <a:latin typeface="Times New Roman" panose="02020603050405020304" pitchFamily="18" charset="0"/>
                <a:cs typeface="Times New Roman" panose="02020603050405020304" pitchFamily="18" charset="0"/>
              </a:rPr>
              <a:t>of the estimator on the training</a:t>
            </a:r>
            <a:r>
              <a:rPr lang="en-US" altLang="zh-CN" sz="2400" dirty="0">
                <a:latin typeface="Times New Roman" panose="02020603050405020304" pitchFamily="18" charset="0"/>
                <a:cs typeface="Times New Roman" panose="02020603050405020304" pitchFamily="18" charset="0"/>
              </a:rPr>
              <a:t> and test</a:t>
            </a:r>
            <a:r>
              <a:rPr lang="zh-CN" altLang="en-US" sz="2400" dirty="0">
                <a:latin typeface="Times New Roman" panose="02020603050405020304" pitchFamily="18" charset="0"/>
                <a:cs typeface="Times New Roman" panose="02020603050405020304" pitchFamily="18" charset="0"/>
              </a:rPr>
              <a:t> data</a:t>
            </a:r>
          </a:p>
        </p:txBody>
      </p:sp>
      <p:pic>
        <p:nvPicPr>
          <p:cNvPr id="5" name="图片 4"/>
          <p:cNvPicPr>
            <a:picLocks noChangeAspect="1"/>
          </p:cNvPicPr>
          <p:nvPr>
            <p:custDataLst>
              <p:tags r:id="rId1"/>
            </p:custDataLst>
          </p:nvPr>
        </p:nvPicPr>
        <p:blipFill>
          <a:blip r:embed="rId8"/>
          <a:stretch>
            <a:fillRect/>
          </a:stretch>
        </p:blipFill>
        <p:spPr>
          <a:xfrm>
            <a:off x="1915160" y="2528570"/>
            <a:ext cx="2689860" cy="495300"/>
          </a:xfrm>
          <a:prstGeom prst="rect">
            <a:avLst/>
          </a:prstGeom>
        </p:spPr>
      </p:pic>
      <p:pic>
        <p:nvPicPr>
          <p:cNvPr id="7" name="图片 6"/>
          <p:cNvPicPr>
            <a:picLocks noChangeAspect="1"/>
          </p:cNvPicPr>
          <p:nvPr>
            <p:custDataLst>
              <p:tags r:id="rId2"/>
            </p:custDataLst>
          </p:nvPr>
        </p:nvPicPr>
        <p:blipFill>
          <a:blip r:embed="rId9"/>
          <a:stretch>
            <a:fillRect/>
          </a:stretch>
        </p:blipFill>
        <p:spPr>
          <a:xfrm>
            <a:off x="7488989" y="1187450"/>
            <a:ext cx="2914650" cy="1836420"/>
          </a:xfrm>
          <a:prstGeom prst="rect">
            <a:avLst/>
          </a:prstGeom>
        </p:spPr>
      </p:pic>
      <p:pic>
        <p:nvPicPr>
          <p:cNvPr id="9" name="图片 8"/>
          <p:cNvPicPr>
            <a:picLocks noChangeAspect="1"/>
          </p:cNvPicPr>
          <p:nvPr>
            <p:custDataLst>
              <p:tags r:id="rId3"/>
            </p:custDataLst>
          </p:nvPr>
        </p:nvPicPr>
        <p:blipFill>
          <a:blip r:embed="rId10"/>
          <a:stretch>
            <a:fillRect/>
          </a:stretch>
        </p:blipFill>
        <p:spPr>
          <a:xfrm>
            <a:off x="1915160" y="3633470"/>
            <a:ext cx="2209800" cy="388620"/>
          </a:xfrm>
          <a:prstGeom prst="rect">
            <a:avLst/>
          </a:prstGeom>
        </p:spPr>
      </p:pic>
      <p:pic>
        <p:nvPicPr>
          <p:cNvPr id="10" name="图片 9"/>
          <p:cNvPicPr>
            <a:picLocks noChangeAspect="1"/>
          </p:cNvPicPr>
          <p:nvPr>
            <p:custDataLst>
              <p:tags r:id="rId4"/>
            </p:custDataLst>
          </p:nvPr>
        </p:nvPicPr>
        <p:blipFill>
          <a:blip r:embed="rId11"/>
          <a:stretch>
            <a:fillRect/>
          </a:stretch>
        </p:blipFill>
        <p:spPr>
          <a:xfrm>
            <a:off x="1915160" y="4742180"/>
            <a:ext cx="2581910" cy="406400"/>
          </a:xfrm>
          <a:prstGeom prst="rect">
            <a:avLst/>
          </a:prstGeom>
        </p:spPr>
      </p:pic>
      <p:pic>
        <p:nvPicPr>
          <p:cNvPr id="11" name="图片 10"/>
          <p:cNvPicPr>
            <a:picLocks noChangeAspect="1"/>
          </p:cNvPicPr>
          <p:nvPr>
            <p:custDataLst>
              <p:tags r:id="rId5"/>
            </p:custDataLst>
          </p:nvPr>
        </p:nvPicPr>
        <p:blipFill>
          <a:blip r:embed="rId12"/>
          <a:stretch>
            <a:fillRect/>
          </a:stretch>
        </p:blipFill>
        <p:spPr>
          <a:xfrm>
            <a:off x="5145405" y="4650105"/>
            <a:ext cx="2719705" cy="1657985"/>
          </a:xfrm>
          <a:prstGeom prst="rect">
            <a:avLst/>
          </a:prstGeom>
        </p:spPr>
      </p:pic>
      <p:pic>
        <p:nvPicPr>
          <p:cNvPr id="12" name="图片 11"/>
          <p:cNvPicPr>
            <a:picLocks noChangeAspect="1"/>
          </p:cNvPicPr>
          <p:nvPr>
            <p:custDataLst>
              <p:tags r:id="rId6"/>
            </p:custDataLst>
          </p:nvPr>
        </p:nvPicPr>
        <p:blipFill>
          <a:blip r:embed="rId13"/>
          <a:stretch>
            <a:fillRect/>
          </a:stretch>
        </p:blipFill>
        <p:spPr>
          <a:xfrm>
            <a:off x="1915160" y="5526405"/>
            <a:ext cx="2541905" cy="28702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80042"/>
    </mc:Choice>
    <mc:Fallback xmlns="">
      <p:transition spd="slow" advTm="8004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4" name="稻壳儿春秋广告/盗版必究        原创来源：http://chn.docer.com/works?userid=199329941#!/work_time"/>
          <p:cNvSpPr txBox="1"/>
          <p:nvPr/>
        </p:nvSpPr>
        <p:spPr>
          <a:xfrm>
            <a:off x="567055" y="1207135"/>
            <a:ext cx="10740390" cy="583565"/>
          </a:xfrm>
          <a:prstGeom prst="rect">
            <a:avLst/>
          </a:prstGeom>
          <a:noFill/>
        </p:spPr>
        <p:txBody>
          <a:bodyPr wrap="square" rtlCol="0">
            <a:spAutoFit/>
          </a:bodyPr>
          <a:lstStyle/>
          <a:p>
            <a:pPr marL="514350" indent="-514350">
              <a:buFont typeface="Wingdings" panose="05000000000000000000" charset="0"/>
              <a:buChar char="l"/>
            </a:pPr>
            <a:r>
              <a:rPr sz="3200" dirty="0">
                <a:solidFill>
                  <a:schemeClr val="tx1">
                    <a:lumMod val="75000"/>
                    <a:lumOff val="25000"/>
                  </a:schemeClr>
                </a:solidFill>
                <a:latin typeface="Times New Roman" panose="02020603050405020304" pitchFamily="18" charset="0"/>
                <a:ea typeface="思源宋体 SemiBold" panose="02020600000000000000" pitchFamily="18" charset="-122"/>
                <a:cs typeface="Times New Roman" panose="02020603050405020304" pitchFamily="18" charset="0"/>
              </a:rPr>
              <a:t>Prediction</a:t>
            </a:r>
            <a:r>
              <a:rPr lang="en-US" sz="3200" dirty="0">
                <a:solidFill>
                  <a:schemeClr val="tx1">
                    <a:lumMod val="75000"/>
                    <a:lumOff val="25000"/>
                  </a:schemeClr>
                </a:solidFill>
                <a:latin typeface="Times New Roman" panose="02020603050405020304" pitchFamily="18" charset="0"/>
                <a:ea typeface="思源宋体 SemiBold" panose="02020600000000000000" pitchFamily="18" charset="-122"/>
                <a:cs typeface="Times New Roman" panose="02020603050405020304" pitchFamily="18" charset="0"/>
              </a:rPr>
              <a:t> for 2030 and 2050</a:t>
            </a:r>
          </a:p>
        </p:txBody>
      </p:sp>
      <p:sp>
        <p:nvSpPr>
          <p:cNvPr id="25" name="稻壳儿春秋广告/盗版必究        原创来源：http://chn.docer.com/works?userid=199329941#!/work_time"/>
          <p:cNvSpPr txBox="1"/>
          <p:nvPr/>
        </p:nvSpPr>
        <p:spPr>
          <a:xfrm>
            <a:off x="356235" y="328930"/>
            <a:ext cx="10528935" cy="768350"/>
          </a:xfrm>
          <a:prstGeom prst="rect">
            <a:avLst/>
          </a:prstGeom>
          <a:noFill/>
        </p:spPr>
        <p:txBody>
          <a:bodyPr wrap="square" rtlCol="0">
            <a:spAutoFit/>
          </a:bodyPr>
          <a:lstStyle/>
          <a:p>
            <a:pPr algn="l">
              <a:buClrTx/>
              <a:buSzTx/>
              <a:buFontTx/>
            </a:pPr>
            <a:r>
              <a:rPr lang="en-US" altLang="en-US" sz="4400" b="1" kern="0" dirty="0">
                <a:latin typeface="Calibri" panose="020F0502020204030204" pitchFamily="34" charset="0"/>
                <a:ea typeface="+mj-ea"/>
                <a:cs typeface="Calibri" panose="020F0502020204030204" pitchFamily="34" charset="0"/>
                <a:sym typeface="+mn-ea"/>
              </a:rPr>
              <a:t>Result Demonstration/Analysis </a:t>
            </a:r>
            <a:r>
              <a:rPr lang="en-US" altLang="zh-CN" sz="4400" b="1" kern="0" dirty="0">
                <a:latin typeface="Calibri" panose="020F0502020204030204" pitchFamily="34" charset="0"/>
                <a:ea typeface="+mj-ea"/>
                <a:cs typeface="Calibri" panose="020F0502020204030204" pitchFamily="34" charset="0"/>
                <a:sym typeface="+mn-ea"/>
              </a:rPr>
              <a:t>-</a:t>
            </a:r>
            <a:r>
              <a:rPr lang="zh-CN" altLang="en-US" sz="4400" b="1" kern="0" dirty="0">
                <a:latin typeface="Calibri" panose="020F0502020204030204" pitchFamily="34" charset="0"/>
                <a:ea typeface="+mj-ea"/>
                <a:cs typeface="Calibri" panose="020F0502020204030204" pitchFamily="34" charset="0"/>
                <a:sym typeface="+mn-ea"/>
              </a:rPr>
              <a:t> </a:t>
            </a:r>
            <a:r>
              <a:rPr lang="en-US" altLang="zh-CN" sz="4400" b="1" kern="0" dirty="0">
                <a:latin typeface="Calibri" panose="020F0502020204030204" pitchFamily="34" charset="0"/>
                <a:ea typeface="+mj-ea"/>
                <a:cs typeface="Calibri" panose="020F0502020204030204" pitchFamily="34" charset="0"/>
                <a:sym typeface="+mn-ea"/>
              </a:rPr>
              <a:t>Singapore</a:t>
            </a:r>
            <a:endParaRPr lang="en-US" altLang="en-US" sz="4400" b="1" kern="0" dirty="0">
              <a:latin typeface="Calibri" panose="020F0502020204030204" pitchFamily="34" charset="0"/>
              <a:ea typeface="+mj-ea"/>
              <a:cs typeface="Calibri" panose="020F0502020204030204" pitchFamily="34" charset="0"/>
              <a:sym typeface="+mn-ea"/>
            </a:endParaRPr>
          </a:p>
        </p:txBody>
      </p:sp>
      <p:sp>
        <p:nvSpPr>
          <p:cNvPr id="2" name="文本框 1"/>
          <p:cNvSpPr txBox="1"/>
          <p:nvPr/>
        </p:nvSpPr>
        <p:spPr>
          <a:xfrm>
            <a:off x="1458595" y="1973580"/>
            <a:ext cx="8507730" cy="829945"/>
          </a:xfrm>
          <a:prstGeom prst="rect">
            <a:avLst/>
          </a:prstGeom>
          <a:noFill/>
        </p:spPr>
        <p:txBody>
          <a:bodyPr wrap="square" rtlCol="0">
            <a:spAutoFit/>
          </a:bodyPr>
          <a:lstStyle/>
          <a:p>
            <a:pPr marL="285750" indent="-285750">
              <a:buFont typeface="Wingdings" panose="05000000000000000000" charset="0"/>
              <a:buChar char="Ø"/>
            </a:pPr>
            <a:endParaRPr lang="zh-CN" altLang="en-US" sz="2400" dirty="0">
              <a:latin typeface="Times New Roman" panose="02020603050405020304" pitchFamily="18" charset="0"/>
              <a:cs typeface="Times New Roman" panose="02020603050405020304" pitchFamily="18" charset="0"/>
              <a:sym typeface="+mn-ea"/>
            </a:endParaRPr>
          </a:p>
          <a:p>
            <a:pPr indent="0">
              <a:buFont typeface="Wingdings" panose="05000000000000000000" charset="0"/>
              <a:buNone/>
            </a:pPr>
            <a:endParaRPr lang="zh-CN" altLang="en-US" sz="2400" dirty="0">
              <a:latin typeface="Times New Roman" panose="02020603050405020304" pitchFamily="18" charset="0"/>
              <a:cs typeface="Times New Roman" panose="02020603050405020304" pitchFamily="18" charset="0"/>
            </a:endParaRPr>
          </a:p>
        </p:txBody>
      </p:sp>
      <p:graphicFrame>
        <p:nvGraphicFramePr>
          <p:cNvPr id="3" name="表格 2"/>
          <p:cNvGraphicFramePr/>
          <p:nvPr>
            <p:custDataLst>
              <p:tags r:id="rId1"/>
            </p:custDataLst>
          </p:nvPr>
        </p:nvGraphicFramePr>
        <p:xfrm>
          <a:off x="1382395" y="2164715"/>
          <a:ext cx="5186045" cy="1264285"/>
        </p:xfrm>
        <a:graphic>
          <a:graphicData uri="http://schemas.openxmlformats.org/drawingml/2006/table">
            <a:tbl>
              <a:tblPr firstRow="1" bandRow="1">
                <a:tableStyleId>{5C22544A-7EE6-4342-B048-85BDC9FD1C3A}</a:tableStyleId>
              </a:tblPr>
              <a:tblGrid>
                <a:gridCol w="878840">
                  <a:extLst>
                    <a:ext uri="{9D8B030D-6E8A-4147-A177-3AD203B41FA5}">
                      <a16:colId xmlns:a16="http://schemas.microsoft.com/office/drawing/2014/main" val="20000"/>
                    </a:ext>
                  </a:extLst>
                </a:gridCol>
                <a:gridCol w="4307205">
                  <a:extLst>
                    <a:ext uri="{9D8B030D-6E8A-4147-A177-3AD203B41FA5}">
                      <a16:colId xmlns:a16="http://schemas.microsoft.com/office/drawing/2014/main" val="20001"/>
                    </a:ext>
                  </a:extLst>
                </a:gridCol>
              </a:tblGrid>
              <a:tr h="471805">
                <a:tc>
                  <a:txBody>
                    <a:bodyPr/>
                    <a:lstStyle/>
                    <a:p>
                      <a:pPr>
                        <a:buNone/>
                      </a:pPr>
                      <a:r>
                        <a:rPr lang="en-US" altLang="zh-CN" sz="2000">
                          <a:solidFill>
                            <a:schemeClr val="tx1"/>
                          </a:solidFill>
                          <a:latin typeface="Times New Roman" panose="02020603050405020304" pitchFamily="18" charset="0"/>
                          <a:cs typeface="Times New Roman" panose="02020603050405020304" pitchFamily="18" charset="0"/>
                        </a:rPr>
                        <a:t>Year</a:t>
                      </a:r>
                    </a:p>
                  </a:txBody>
                  <a:tcPr>
                    <a:noFill/>
                  </a:tcPr>
                </a:tc>
                <a:tc>
                  <a:txBody>
                    <a:bodyPr/>
                    <a:lstStyle/>
                    <a:p>
                      <a:pPr>
                        <a:buNone/>
                      </a:pPr>
                      <a:r>
                        <a:rPr lang="en-US" altLang="zh-CN" sz="2000">
                          <a:solidFill>
                            <a:schemeClr val="tx1"/>
                          </a:solidFill>
                          <a:latin typeface="Times New Roman" panose="02020603050405020304" pitchFamily="18" charset="0"/>
                          <a:cs typeface="Times New Roman" panose="02020603050405020304" pitchFamily="18" charset="0"/>
                        </a:rPr>
                        <a:t>Population</a:t>
                      </a:r>
                    </a:p>
                  </a:txBody>
                  <a:tcPr>
                    <a:noFill/>
                  </a:tcPr>
                </a:tc>
                <a:extLst>
                  <a:ext uri="{0D108BD9-81ED-4DB2-BD59-A6C34878D82A}">
                    <a16:rowId xmlns:a16="http://schemas.microsoft.com/office/drawing/2014/main" val="10000"/>
                  </a:ext>
                </a:extLst>
              </a:tr>
              <a:tr h="381000">
                <a:tc>
                  <a:txBody>
                    <a:bodyPr/>
                    <a:lstStyle/>
                    <a:p>
                      <a:pPr>
                        <a:buNone/>
                      </a:pPr>
                      <a:r>
                        <a:rPr lang="en-US" altLang="zh-CN" sz="2000">
                          <a:solidFill>
                            <a:schemeClr val="tx1"/>
                          </a:solidFill>
                          <a:latin typeface="Times New Roman" panose="02020603050405020304" pitchFamily="18" charset="0"/>
                          <a:cs typeface="Times New Roman" panose="02020603050405020304" pitchFamily="18" charset="0"/>
                        </a:rPr>
                        <a:t>2030</a:t>
                      </a:r>
                    </a:p>
                  </a:txBody>
                  <a:tcPr>
                    <a:noFill/>
                  </a:tcPr>
                </a:tc>
                <a:tc>
                  <a:txBody>
                    <a:bodyPr/>
                    <a:lstStyle/>
                    <a:p>
                      <a:pPr>
                        <a:buNone/>
                      </a:pPr>
                      <a:r>
                        <a:rPr lang="zh-CN" altLang="en-US" sz="2000">
                          <a:solidFill>
                            <a:schemeClr val="tx1"/>
                          </a:solidFill>
                          <a:latin typeface="Times New Roman" panose="02020603050405020304" pitchFamily="18" charset="0"/>
                          <a:cs typeface="Times New Roman" panose="02020603050405020304" pitchFamily="18" charset="0"/>
                        </a:rPr>
                        <a:t>4.473440e+06</a:t>
                      </a:r>
                    </a:p>
                  </a:txBody>
                  <a:tcPr>
                    <a:noFill/>
                  </a:tcPr>
                </a:tc>
                <a:extLst>
                  <a:ext uri="{0D108BD9-81ED-4DB2-BD59-A6C34878D82A}">
                    <a16:rowId xmlns:a16="http://schemas.microsoft.com/office/drawing/2014/main" val="10001"/>
                  </a:ext>
                </a:extLst>
              </a:tr>
              <a:tr h="381000">
                <a:tc>
                  <a:txBody>
                    <a:bodyPr/>
                    <a:lstStyle/>
                    <a:p>
                      <a:pPr>
                        <a:buNone/>
                      </a:pPr>
                      <a:r>
                        <a:rPr lang="en-US" altLang="zh-CN" sz="2000">
                          <a:solidFill>
                            <a:schemeClr val="tx1"/>
                          </a:solidFill>
                          <a:latin typeface="Times New Roman" panose="02020603050405020304" pitchFamily="18" charset="0"/>
                          <a:cs typeface="Times New Roman" panose="02020603050405020304" pitchFamily="18" charset="0"/>
                        </a:rPr>
                        <a:t>2050</a:t>
                      </a:r>
                    </a:p>
                  </a:txBody>
                  <a:tcPr>
                    <a:noFill/>
                  </a:tcPr>
                </a:tc>
                <a:tc>
                  <a:txBody>
                    <a:bodyPr/>
                    <a:lstStyle/>
                    <a:p>
                      <a:pPr>
                        <a:buNone/>
                      </a:pPr>
                      <a:r>
                        <a:rPr lang="zh-CN" altLang="en-US" sz="2000">
                          <a:solidFill>
                            <a:schemeClr val="tx1"/>
                          </a:solidFill>
                          <a:latin typeface="Times New Roman" panose="02020603050405020304" pitchFamily="18" charset="0"/>
                          <a:cs typeface="Times New Roman" panose="02020603050405020304" pitchFamily="18" charset="0"/>
                        </a:rPr>
                        <a:t>5.292960e+06</a:t>
                      </a:r>
                    </a:p>
                  </a:txBody>
                  <a:tcPr>
                    <a:noFill/>
                  </a:tcPr>
                </a:tc>
                <a:extLst>
                  <a:ext uri="{0D108BD9-81ED-4DB2-BD59-A6C34878D82A}">
                    <a16:rowId xmlns:a16="http://schemas.microsoft.com/office/drawing/2014/main" val="10002"/>
                  </a:ext>
                </a:extLst>
              </a:tr>
            </a:tbl>
          </a:graphicData>
        </a:graphic>
      </p:graphicFrame>
      <p:sp>
        <p:nvSpPr>
          <p:cNvPr id="4" name="文本框 3"/>
          <p:cNvSpPr txBox="1"/>
          <p:nvPr/>
        </p:nvSpPr>
        <p:spPr>
          <a:xfrm>
            <a:off x="1120775" y="3549015"/>
            <a:ext cx="8732520" cy="1568450"/>
          </a:xfrm>
          <a:prstGeom prst="rect">
            <a:avLst/>
          </a:prstGeom>
          <a:noFill/>
        </p:spPr>
        <p:txBody>
          <a:bodyPr wrap="square" rtlCol="0" anchor="t">
            <a:spAutoFit/>
          </a:bodyPr>
          <a:lstStyle/>
          <a:p>
            <a:r>
              <a:rPr lang="zh-CN" altLang="en-US" sz="2400">
                <a:latin typeface="Times New Roman" panose="02020603050405020304" pitchFamily="18" charset="0"/>
                <a:cs typeface="Times New Roman" panose="02020603050405020304" pitchFamily="18" charset="0"/>
              </a:rPr>
              <a:t>In the linear regression model, the growth rate is a constant.</a:t>
            </a:r>
          </a:p>
          <a:p>
            <a:endParaRPr lang="zh-CN" altLang="en-US" sz="2400">
              <a:latin typeface="Times New Roman" panose="02020603050405020304" pitchFamily="18" charset="0"/>
              <a:cs typeface="Times New Roman" panose="02020603050405020304" pitchFamily="18" charset="0"/>
            </a:endParaRPr>
          </a:p>
          <a:p>
            <a:r>
              <a:rPr lang="zh-CN" altLang="en-US" sz="2400">
                <a:latin typeface="Times New Roman" panose="02020603050405020304" pitchFamily="18" charset="0"/>
                <a:cs typeface="Times New Roman" panose="02020603050405020304" pitchFamily="18" charset="0"/>
              </a:rPr>
              <a:t>It may not accurately reflect the long-term (for example,&gt;100 years) population growth trend.</a:t>
            </a:r>
          </a:p>
        </p:txBody>
      </p:sp>
    </p:spTree>
  </p:cSld>
  <p:clrMapOvr>
    <a:masterClrMapping/>
  </p:clrMapOvr>
  <mc:AlternateContent xmlns:mc="http://schemas.openxmlformats.org/markup-compatibility/2006" xmlns:p14="http://schemas.microsoft.com/office/powerpoint/2010/main">
    <mc:Choice Requires="p14">
      <p:transition spd="slow" p14:dur="2000" advTm="80042"/>
    </mc:Choice>
    <mc:Fallback xmlns="">
      <p:transition spd="slow" advTm="80042"/>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稻壳儿春秋广告/盗版必究        原创来源：http://chn.docer.com/works?userid=199329941#!/work_time"/>
          <p:cNvSpPr txBox="1"/>
          <p:nvPr/>
        </p:nvSpPr>
        <p:spPr>
          <a:xfrm>
            <a:off x="567055" y="1207135"/>
            <a:ext cx="10740390" cy="583565"/>
          </a:xfrm>
          <a:prstGeom prst="rect">
            <a:avLst/>
          </a:prstGeom>
          <a:noFill/>
        </p:spPr>
        <p:txBody>
          <a:bodyPr wrap="square" rtlCol="0">
            <a:spAutoFit/>
          </a:bodyPr>
          <a:lstStyle/>
          <a:p>
            <a:pPr marL="514350" indent="-514350">
              <a:buFont typeface="Wingdings" panose="05000000000000000000" charset="0"/>
              <a:buChar char="l"/>
            </a:pPr>
            <a:r>
              <a:rPr sz="3200" dirty="0">
                <a:solidFill>
                  <a:schemeClr val="tx1">
                    <a:lumMod val="75000"/>
                    <a:lumOff val="25000"/>
                  </a:schemeClr>
                </a:solidFill>
                <a:latin typeface="Times New Roman" panose="02020603050405020304" pitchFamily="18" charset="0"/>
                <a:ea typeface="思源宋体 SemiBold" panose="02020600000000000000" pitchFamily="18" charset="-122"/>
                <a:cs typeface="Times New Roman" panose="02020603050405020304" pitchFamily="18" charset="0"/>
              </a:rPr>
              <a:t>Graph the total population vs year</a:t>
            </a:r>
          </a:p>
        </p:txBody>
      </p:sp>
      <p:sp>
        <p:nvSpPr>
          <p:cNvPr id="25" name="稻壳儿春秋广告/盗版必究        原创来源：http://chn.docer.com/works?userid=199329941#!/work_time"/>
          <p:cNvSpPr txBox="1"/>
          <p:nvPr/>
        </p:nvSpPr>
        <p:spPr>
          <a:xfrm>
            <a:off x="356235" y="328930"/>
            <a:ext cx="10528935" cy="768350"/>
          </a:xfrm>
          <a:prstGeom prst="rect">
            <a:avLst/>
          </a:prstGeom>
          <a:noFill/>
        </p:spPr>
        <p:txBody>
          <a:bodyPr wrap="square" rtlCol="0">
            <a:spAutoFit/>
          </a:bodyPr>
          <a:lstStyle/>
          <a:p>
            <a:pPr algn="l">
              <a:buClrTx/>
              <a:buSzTx/>
              <a:buFontTx/>
            </a:pPr>
            <a:r>
              <a:rPr lang="en-US" altLang="en-US" sz="4400" b="1" kern="0" dirty="0">
                <a:latin typeface="Calibri" panose="020F0502020204030204" pitchFamily="34" charset="0"/>
                <a:ea typeface="+mj-ea"/>
                <a:cs typeface="Calibri" panose="020F0502020204030204" pitchFamily="34" charset="0"/>
                <a:sym typeface="+mn-ea"/>
              </a:rPr>
              <a:t>Result Demonstration/Analysis</a:t>
            </a:r>
            <a:r>
              <a:rPr lang="zh-CN" altLang="en-US" sz="4400" b="1" kern="0" dirty="0">
                <a:latin typeface="Calibri" panose="020F0502020204030204" pitchFamily="34" charset="0"/>
                <a:ea typeface="+mj-ea"/>
                <a:cs typeface="Calibri" panose="020F0502020204030204" pitchFamily="34" charset="0"/>
                <a:sym typeface="+mn-ea"/>
              </a:rPr>
              <a:t> </a:t>
            </a:r>
            <a:r>
              <a:rPr lang="en-US" altLang="zh-CN" sz="4400" b="1" kern="0" dirty="0">
                <a:latin typeface="Calibri" panose="020F0502020204030204" pitchFamily="34" charset="0"/>
                <a:ea typeface="+mj-ea"/>
                <a:cs typeface="Calibri" panose="020F0502020204030204" pitchFamily="34" charset="0"/>
                <a:sym typeface="+mn-ea"/>
              </a:rPr>
              <a:t>-</a:t>
            </a:r>
            <a:r>
              <a:rPr lang="zh-CN" altLang="en-US" sz="4400" b="1" kern="0" dirty="0">
                <a:latin typeface="Calibri" panose="020F0502020204030204" pitchFamily="34" charset="0"/>
                <a:ea typeface="+mj-ea"/>
                <a:cs typeface="Calibri" panose="020F0502020204030204" pitchFamily="34" charset="0"/>
                <a:sym typeface="+mn-ea"/>
              </a:rPr>
              <a:t> </a:t>
            </a:r>
            <a:r>
              <a:rPr lang="en-US" altLang="zh-CN" sz="4400" b="1" kern="0" dirty="0">
                <a:latin typeface="Calibri" panose="020F0502020204030204" pitchFamily="34" charset="0"/>
                <a:ea typeface="+mj-ea"/>
                <a:cs typeface="Calibri" panose="020F0502020204030204" pitchFamily="34" charset="0"/>
                <a:sym typeface="+mn-ea"/>
              </a:rPr>
              <a:t>China</a:t>
            </a:r>
            <a:endParaRPr lang="en-US" altLang="en-US" sz="4400" b="1" kern="0" dirty="0">
              <a:latin typeface="Calibri" panose="020F0502020204030204" pitchFamily="34" charset="0"/>
              <a:ea typeface="+mj-ea"/>
              <a:cs typeface="Calibri" panose="020F0502020204030204" pitchFamily="34" charset="0"/>
              <a:sym typeface="+mn-ea"/>
            </a:endParaRPr>
          </a:p>
        </p:txBody>
      </p:sp>
      <p:sp>
        <p:nvSpPr>
          <p:cNvPr id="2" name="文本框 1"/>
          <p:cNvSpPr txBox="1"/>
          <p:nvPr/>
        </p:nvSpPr>
        <p:spPr>
          <a:xfrm>
            <a:off x="1458595" y="1973580"/>
            <a:ext cx="8507730" cy="829945"/>
          </a:xfrm>
          <a:prstGeom prst="rect">
            <a:avLst/>
          </a:prstGeom>
          <a:noFill/>
        </p:spPr>
        <p:txBody>
          <a:bodyPr wrap="square" rtlCol="0">
            <a:spAutoFit/>
          </a:bodyPr>
          <a:lstStyle/>
          <a:p>
            <a:pPr marL="285750" indent="-285750">
              <a:buFont typeface="Wingdings" panose="05000000000000000000" charset="0"/>
              <a:buChar char="Ø"/>
            </a:pPr>
            <a:endParaRPr lang="zh-CN" altLang="en-US" sz="2400" dirty="0">
              <a:latin typeface="Times New Roman" panose="02020603050405020304" pitchFamily="18" charset="0"/>
              <a:cs typeface="Times New Roman" panose="02020603050405020304" pitchFamily="18" charset="0"/>
              <a:sym typeface="+mn-ea"/>
            </a:endParaRPr>
          </a:p>
          <a:p>
            <a:pPr indent="0">
              <a:buFont typeface="Wingdings" panose="05000000000000000000" charset="0"/>
              <a:buNone/>
            </a:pPr>
            <a:endParaRPr lang="zh-CN" altLang="en-US" sz="2400"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579755" y="3679825"/>
            <a:ext cx="8498840" cy="584775"/>
          </a:xfrm>
          <a:prstGeom prst="rect">
            <a:avLst/>
          </a:prstGeom>
          <a:noFill/>
        </p:spPr>
        <p:txBody>
          <a:bodyPr wrap="square" rtlCol="0">
            <a:spAutoFit/>
          </a:bodyPr>
          <a:lstStyle/>
          <a:p>
            <a:pPr marL="514350" indent="-514350">
              <a:buFont typeface="Wingdings" panose="05000000000000000000" charset="0"/>
              <a:buChar char="l"/>
            </a:pPr>
            <a:r>
              <a:rPr lang="en-US" sz="3200" dirty="0">
                <a:solidFill>
                  <a:schemeClr val="tx1">
                    <a:lumMod val="75000"/>
                    <a:lumOff val="25000"/>
                  </a:schemeClr>
                </a:solidFill>
                <a:latin typeface="Times New Roman" panose="02020603050405020304" pitchFamily="18" charset="0"/>
                <a:ea typeface="思源宋体 SemiBold" panose="02020600000000000000" pitchFamily="18" charset="-122"/>
                <a:cs typeface="Times New Roman" panose="02020603050405020304" pitchFamily="18" charset="0"/>
              </a:rPr>
              <a:t>Linear Regression Result</a:t>
            </a:r>
          </a:p>
        </p:txBody>
      </p:sp>
      <p:pic>
        <p:nvPicPr>
          <p:cNvPr id="7" name="Picture 6">
            <a:extLst>
              <a:ext uri="{FF2B5EF4-FFF2-40B4-BE49-F238E27FC236}">
                <a16:creationId xmlns:a16="http://schemas.microsoft.com/office/drawing/2014/main" id="{47258424-776F-FEC0-54BB-B3E4D9DABD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8595" y="1797412"/>
            <a:ext cx="2812618" cy="2022475"/>
          </a:xfrm>
          <a:prstGeom prst="rect">
            <a:avLst/>
          </a:prstGeom>
        </p:spPr>
      </p:pic>
      <p:pic>
        <p:nvPicPr>
          <p:cNvPr id="10" name="Picture 9">
            <a:extLst>
              <a:ext uri="{FF2B5EF4-FFF2-40B4-BE49-F238E27FC236}">
                <a16:creationId xmlns:a16="http://schemas.microsoft.com/office/drawing/2014/main" id="{2F78B573-024E-3519-7300-1E43E8B291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8595" y="4836100"/>
            <a:ext cx="2997200" cy="609600"/>
          </a:xfrm>
          <a:prstGeom prst="rect">
            <a:avLst/>
          </a:prstGeom>
        </p:spPr>
      </p:pic>
      <p:pic>
        <p:nvPicPr>
          <p:cNvPr id="12" name="Picture 11">
            <a:extLst>
              <a:ext uri="{FF2B5EF4-FFF2-40B4-BE49-F238E27FC236}">
                <a16:creationId xmlns:a16="http://schemas.microsoft.com/office/drawing/2014/main" id="{69D1FE8A-7233-9889-1476-4E65334B8B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5805" y="3064450"/>
            <a:ext cx="4927600" cy="3543300"/>
          </a:xfrm>
          <a:prstGeom prst="rect">
            <a:avLst/>
          </a:prstGeom>
        </p:spPr>
      </p:pic>
    </p:spTree>
    <p:extLst>
      <p:ext uri="{BB962C8B-B14F-4D97-AF65-F5344CB8AC3E}">
        <p14:creationId xmlns:p14="http://schemas.microsoft.com/office/powerpoint/2010/main" val="577457454"/>
      </p:ext>
    </p:extLst>
  </p:cSld>
  <p:clrMapOvr>
    <a:masterClrMapping/>
  </p:clrMapOvr>
  <mc:AlternateContent xmlns:mc="http://schemas.openxmlformats.org/markup-compatibility/2006" xmlns:p14="http://schemas.microsoft.com/office/powerpoint/2010/main">
    <mc:Choice Requires="p14">
      <p:transition spd="slow" p14:dur="2000" advTm="80042"/>
    </mc:Choice>
    <mc:Fallback xmlns="">
      <p:transition spd="slow" advTm="80042"/>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稻壳儿春秋广告/盗版必究        原创来源：http://chn.docer.com/works?userid=199329941#!/work_time"/>
          <p:cNvSpPr txBox="1"/>
          <p:nvPr/>
        </p:nvSpPr>
        <p:spPr>
          <a:xfrm>
            <a:off x="567055" y="1207135"/>
            <a:ext cx="10740390" cy="583565"/>
          </a:xfrm>
          <a:prstGeom prst="rect">
            <a:avLst/>
          </a:prstGeom>
          <a:noFill/>
        </p:spPr>
        <p:txBody>
          <a:bodyPr wrap="square" rtlCol="0">
            <a:spAutoFit/>
          </a:bodyPr>
          <a:lstStyle/>
          <a:p>
            <a:pPr marL="514350" indent="-514350">
              <a:buFont typeface="Wingdings" panose="05000000000000000000" charset="0"/>
              <a:buChar char="l"/>
            </a:pPr>
            <a:r>
              <a:rPr sz="3200" dirty="0">
                <a:solidFill>
                  <a:schemeClr val="tx1">
                    <a:lumMod val="75000"/>
                    <a:lumOff val="25000"/>
                  </a:schemeClr>
                </a:solidFill>
                <a:latin typeface="Times New Roman" panose="02020603050405020304" pitchFamily="18" charset="0"/>
                <a:ea typeface="思源宋体 SemiBold" panose="02020600000000000000" pitchFamily="18" charset="-122"/>
                <a:cs typeface="Times New Roman" panose="02020603050405020304" pitchFamily="18" charset="0"/>
              </a:rPr>
              <a:t>Performance metrics:</a:t>
            </a:r>
          </a:p>
        </p:txBody>
      </p:sp>
      <p:sp>
        <p:nvSpPr>
          <p:cNvPr id="25" name="稻壳儿春秋广告/盗版必究        原创来源：http://chn.docer.com/works?userid=199329941#!/work_time"/>
          <p:cNvSpPr txBox="1"/>
          <p:nvPr/>
        </p:nvSpPr>
        <p:spPr>
          <a:xfrm>
            <a:off x="356235" y="328930"/>
            <a:ext cx="10528935" cy="768350"/>
          </a:xfrm>
          <a:prstGeom prst="rect">
            <a:avLst/>
          </a:prstGeom>
          <a:noFill/>
        </p:spPr>
        <p:txBody>
          <a:bodyPr wrap="square" rtlCol="0">
            <a:spAutoFit/>
          </a:bodyPr>
          <a:lstStyle/>
          <a:p>
            <a:pPr algn="l">
              <a:buClrTx/>
              <a:buSzTx/>
              <a:buFontTx/>
            </a:pPr>
            <a:r>
              <a:rPr lang="en-US" altLang="en-US" sz="4400" b="1" kern="0" dirty="0">
                <a:latin typeface="Calibri" panose="020F0502020204030204" pitchFamily="34" charset="0"/>
                <a:ea typeface="+mj-ea"/>
                <a:cs typeface="Calibri" panose="020F0502020204030204" pitchFamily="34" charset="0"/>
                <a:sym typeface="+mn-ea"/>
              </a:rPr>
              <a:t>Result Demonstration/Analysis </a:t>
            </a:r>
            <a:r>
              <a:rPr lang="en-US" altLang="zh-CN" sz="4400" b="1" kern="0" dirty="0">
                <a:latin typeface="Calibri" panose="020F0502020204030204" pitchFamily="34" charset="0"/>
                <a:ea typeface="+mj-ea"/>
                <a:cs typeface="Calibri" panose="020F0502020204030204" pitchFamily="34" charset="0"/>
                <a:sym typeface="+mn-ea"/>
              </a:rPr>
              <a:t>-</a:t>
            </a:r>
            <a:r>
              <a:rPr lang="zh-CN" altLang="en-US" sz="4400" b="1" kern="0" dirty="0">
                <a:latin typeface="Calibri" panose="020F0502020204030204" pitchFamily="34" charset="0"/>
                <a:ea typeface="+mj-ea"/>
                <a:cs typeface="Calibri" panose="020F0502020204030204" pitchFamily="34" charset="0"/>
                <a:sym typeface="+mn-ea"/>
              </a:rPr>
              <a:t> </a:t>
            </a:r>
            <a:r>
              <a:rPr lang="en-US" altLang="zh-CN" sz="4400" b="1" kern="0" dirty="0">
                <a:latin typeface="Calibri" panose="020F0502020204030204" pitchFamily="34" charset="0"/>
                <a:ea typeface="+mj-ea"/>
                <a:cs typeface="Calibri" panose="020F0502020204030204" pitchFamily="34" charset="0"/>
                <a:sym typeface="+mn-ea"/>
              </a:rPr>
              <a:t>China</a:t>
            </a:r>
            <a:endParaRPr lang="en-US" altLang="en-US" sz="4400" b="1" kern="0" dirty="0">
              <a:latin typeface="Calibri" panose="020F0502020204030204" pitchFamily="34" charset="0"/>
              <a:ea typeface="+mj-ea"/>
              <a:cs typeface="Calibri" panose="020F0502020204030204" pitchFamily="34" charset="0"/>
              <a:sym typeface="+mn-ea"/>
            </a:endParaRPr>
          </a:p>
        </p:txBody>
      </p:sp>
      <p:sp>
        <p:nvSpPr>
          <p:cNvPr id="2" name="文本框 1"/>
          <p:cNvSpPr txBox="1"/>
          <p:nvPr/>
        </p:nvSpPr>
        <p:spPr>
          <a:xfrm>
            <a:off x="1458595" y="1973580"/>
            <a:ext cx="9683750" cy="1938992"/>
          </a:xfrm>
          <a:prstGeom prst="rect">
            <a:avLst/>
          </a:prstGeom>
          <a:noFill/>
        </p:spPr>
        <p:txBody>
          <a:bodyPr wrap="square" rtlCol="0">
            <a:spAutoFit/>
          </a:bodyPr>
          <a:lstStyle/>
          <a:p>
            <a:endParaRPr lang="zh-CN" alt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T</a:t>
            </a:r>
            <a:r>
              <a:rPr lang="zh-CN" altLang="en-US" sz="2400" dirty="0">
                <a:latin typeface="Times New Roman" panose="02020603050405020304" pitchFamily="18" charset="0"/>
                <a:cs typeface="Times New Roman" panose="02020603050405020304" pitchFamily="18" charset="0"/>
              </a:rPr>
              <a:t>he R2</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coefficient for the best fit line</a:t>
            </a:r>
          </a:p>
          <a:p>
            <a:pPr marL="285750" indent="-285750">
              <a:buFont typeface="Wingdings" panose="05000000000000000000" charset="0"/>
              <a:buChar char="Ø"/>
            </a:pPr>
            <a:endParaRPr lang="zh-CN" alt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endParaRPr lang="zh-CN" alt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T</a:t>
            </a:r>
            <a:r>
              <a:rPr lang="zh-CN" altLang="en-US" sz="2400" dirty="0">
                <a:latin typeface="Times New Roman" panose="02020603050405020304" pitchFamily="18" charset="0"/>
                <a:cs typeface="Times New Roman" panose="02020603050405020304" pitchFamily="18" charset="0"/>
              </a:rPr>
              <a:t>he </a:t>
            </a:r>
            <a:r>
              <a:rPr lang="en-US" altLang="zh-CN" sz="2400" dirty="0">
                <a:latin typeface="Times New Roman" panose="02020603050405020304" pitchFamily="18" charset="0"/>
                <a:cs typeface="Times New Roman" panose="02020603050405020304" pitchFamily="18" charset="0"/>
              </a:rPr>
              <a:t>MSE</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of Training and Testing phase</a:t>
            </a:r>
            <a:endParaRPr lang="zh-CN" alt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9992A58-F504-DEE3-168B-80EC17EA49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5160" y="4307205"/>
            <a:ext cx="3149600" cy="342900"/>
          </a:xfrm>
          <a:prstGeom prst="rect">
            <a:avLst/>
          </a:prstGeom>
        </p:spPr>
      </p:pic>
      <p:pic>
        <p:nvPicPr>
          <p:cNvPr id="13" name="Picture 12">
            <a:extLst>
              <a:ext uri="{FF2B5EF4-FFF2-40B4-BE49-F238E27FC236}">
                <a16:creationId xmlns:a16="http://schemas.microsoft.com/office/drawing/2014/main" id="{25679207-BE09-D0DC-A568-851211D341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1510" y="4703606"/>
            <a:ext cx="3136900" cy="355600"/>
          </a:xfrm>
          <a:prstGeom prst="rect">
            <a:avLst/>
          </a:prstGeom>
        </p:spPr>
      </p:pic>
      <p:pic>
        <p:nvPicPr>
          <p:cNvPr id="16" name="Picture 15">
            <a:extLst>
              <a:ext uri="{FF2B5EF4-FFF2-40B4-BE49-F238E27FC236}">
                <a16:creationId xmlns:a16="http://schemas.microsoft.com/office/drawing/2014/main" id="{4BE0DE7D-38E3-E692-DF41-5E39C8DAC7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1510" y="2943076"/>
            <a:ext cx="2209800" cy="368300"/>
          </a:xfrm>
          <a:prstGeom prst="rect">
            <a:avLst/>
          </a:prstGeom>
        </p:spPr>
      </p:pic>
    </p:spTree>
    <p:extLst>
      <p:ext uri="{BB962C8B-B14F-4D97-AF65-F5344CB8AC3E}">
        <p14:creationId xmlns:p14="http://schemas.microsoft.com/office/powerpoint/2010/main" val="2974725925"/>
      </p:ext>
    </p:extLst>
  </p:cSld>
  <p:clrMapOvr>
    <a:masterClrMapping/>
  </p:clrMapOvr>
  <mc:AlternateContent xmlns:mc="http://schemas.openxmlformats.org/markup-compatibility/2006" xmlns:p14="http://schemas.microsoft.com/office/powerpoint/2010/main">
    <mc:Choice Requires="p14">
      <p:transition spd="slow" p14:dur="2000" advTm="80042"/>
    </mc:Choice>
    <mc:Fallback xmlns="">
      <p:transition spd="slow" advTm="80042"/>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PP_MARK_KEY" val="a77297a2-2f18-4cd7-b7b0-b1a75ea286f9"/>
  <p:tag name="COMMONDATA" val="eyJjb3VudCI6NDcsImhkaWQiOiJlZGM3OWUyZDFhYjBlNWZlYWFkNWU0ZjlhOTk5OGExZCIsInVzZXJDb3VudCI6NDd9"/>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UNIT_TABLE_BEAUTIFY" val="smartTable{5149301d-798c-4183-87bd-4f85cc89f259}"/>
  <p:tag name="TABLE_ENDDRAG_ORIGIN_RECT" val="408*99"/>
  <p:tag name="TABLE_ENDDRAG_RECT" val="88*172*408*99"/>
</p:tagLst>
</file>

<file path=ppt/tags/tag18.xml><?xml version="1.0" encoding="utf-8"?>
<p:tagLst xmlns:a="http://schemas.openxmlformats.org/drawingml/2006/main" xmlns:r="http://schemas.openxmlformats.org/officeDocument/2006/relationships" xmlns:p="http://schemas.openxmlformats.org/presentationml/2006/main">
  <p:tag name="KSO_WM_UNIT_TABLE_BEAUTIFY" val="smartTable{5149301d-798c-4183-87bd-4f85cc89f259}"/>
  <p:tag name="TABLE_ENDDRAG_ORIGIN_RECT" val="408*99"/>
  <p:tag name="TABLE_ENDDRAG_RECT" val="88*172*408*99"/>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UNIT_TABLE_BEAUTIFY" val="smartTable{30a5cde7-bf51-4a7d-ac7f-ccd530f8e93d}"/>
  <p:tag name="TABLE_ENDDRAG_ORIGIN_RECT" val="399*310"/>
  <p:tag name="TABLE_ENDDRAG_RECT" val="144*102*399*310"/>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 name="KSO_WM_UNIT_PLACING_PICTURE_USER_VIEWPORT" val="{&quot;height&quot;:4248,&quot;width&quot;:661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577</Words>
  <Application>Microsoft Macintosh PowerPoint</Application>
  <PresentationFormat>Widescreen</PresentationFormat>
  <Paragraphs>107</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Wingdings</vt:lpstr>
      <vt:lpstr>Courier New</vt:lpstr>
      <vt:lpstr>等线 Light</vt:lpstr>
      <vt:lpstr>Arial</vt:lpstr>
      <vt:lpstr>Times New Roman</vt:lpstr>
      <vt:lpstr>Calibri</vt:lpstr>
      <vt:lpstr>等线</vt:lpstr>
      <vt:lpstr>Cambria Math</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赵 春波</dc:creator>
  <cp:lastModifiedBy>Celia Lewis</cp:lastModifiedBy>
  <cp:revision>76</cp:revision>
  <dcterms:created xsi:type="dcterms:W3CDTF">2018-09-03T09:48:00Z</dcterms:created>
  <dcterms:modified xsi:type="dcterms:W3CDTF">2023-02-12T03:46:01Z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KSOTemplateUUID">
    <vt:lpwstr>v1.0_mb_fpcPLxU9S2Ajtea32BE/Ww==</vt:lpwstr>
  </property>
  <property fmtid="{D5CDD505-2E9C-101B-9397-08002B2CF9AE}" pid="4" name="ICV">
    <vt:lpwstr>D4C47E6666644E3388C052AD5C8B5A0C</vt:lpwstr>
  </property>
</Properties>
</file>