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3"/>
    <p:sldId id="368" r:id="rId4"/>
    <p:sldId id="491" r:id="rId5"/>
    <p:sldId id="369" r:id="rId6"/>
    <p:sldId id="492" r:id="rId7"/>
    <p:sldId id="493" r:id="rId8"/>
    <p:sldId id="494" r:id="rId9"/>
    <p:sldId id="446" r:id="rId10"/>
    <p:sldId id="447" r:id="rId11"/>
    <p:sldId id="448" r:id="rId12"/>
    <p:sldId id="449" r:id="rId13"/>
    <p:sldId id="461" r:id="rId14"/>
    <p:sldId id="462" r:id="rId15"/>
    <p:sldId id="463" r:id="rId16"/>
    <p:sldId id="464" r:id="rId17"/>
    <p:sldId id="465" r:id="rId18"/>
    <p:sldId id="466" r:id="rId19"/>
    <p:sldId id="467" r:id="rId20"/>
    <p:sldId id="468" r:id="rId21"/>
    <p:sldId id="469" r:id="rId22"/>
    <p:sldId id="470" r:id="rId23"/>
    <p:sldId id="495" r:id="rId24"/>
    <p:sldId id="496" r:id="rId25"/>
    <p:sldId id="473" r:id="rId26"/>
    <p:sldId id="472" r:id="rId27"/>
    <p:sldId id="474" r:id="rId28"/>
    <p:sldId id="498" r:id="rId29"/>
    <p:sldId id="497" r:id="rId30"/>
    <p:sldId id="450" r:id="rId31"/>
    <p:sldId id="451" r:id="rId32"/>
    <p:sldId id="452" r:id="rId33"/>
    <p:sldId id="453" r:id="rId34"/>
    <p:sldId id="454" r:id="rId35"/>
    <p:sldId id="455" r:id="rId36"/>
    <p:sldId id="456" r:id="rId37"/>
    <p:sldId id="457" r:id="rId38"/>
    <p:sldId id="458" r:id="rId39"/>
    <p:sldId id="459" r:id="rId40"/>
    <p:sldId id="460" r:id="rId41"/>
    <p:sldId id="475" r:id="rId42"/>
    <p:sldId id="476" r:id="rId43"/>
    <p:sldId id="477" r:id="rId44"/>
    <p:sldId id="484" r:id="rId45"/>
    <p:sldId id="485" r:id="rId46"/>
    <p:sldId id="486" r:id="rId47"/>
    <p:sldId id="487" r:id="rId48"/>
    <p:sldId id="488" r:id="rId49"/>
    <p:sldId id="489" r:id="rId50"/>
    <p:sldId id="490" r:id="rId51"/>
    <p:sldId id="423" r:id="rId52"/>
    <p:sldId id="309"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55A11"/>
    <a:srgbClr val="843C0C"/>
    <a:srgbClr val="C2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3223" autoAdjust="0"/>
  </p:normalViewPr>
  <p:slideViewPr>
    <p:cSldViewPr snapToGrid="0">
      <p:cViewPr varScale="1">
        <p:scale>
          <a:sx n="84" d="100"/>
          <a:sy n="84" d="100"/>
        </p:scale>
        <p:origin x="180" y="39"/>
      </p:cViewPr>
      <p:guideLst>
        <p:guide orient="horz" pos="2160"/>
        <p:guide pos="3840"/>
      </p:guideLst>
    </p:cSldViewPr>
  </p:slideViewPr>
  <p:outlineViewPr>
    <p:cViewPr>
      <p:scale>
        <a:sx n="33" d="100"/>
        <a:sy n="33" d="100"/>
      </p:scale>
      <p:origin x="0" y="-182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notesMaster" Target="notesMasters/notesMaster1.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5B4B0-65D4-4E33-8144-61AC5D25D1E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D49BE-BF5F-4C11-9ED4-DFF65B4717A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C325A4A-BAED-4624-90D1-88F38BD6F0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D1F3D-25D0-41EF-98EA-A8204D8B08F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325A4A-BAED-4624-90D1-88F38BD6F0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D1F3D-25D0-41EF-98EA-A8204D8B08F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325A4A-BAED-4624-90D1-88F38BD6F0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D1F3D-25D0-41EF-98EA-A8204D8B08F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325A4A-BAED-4624-90D1-88F38BD6F0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D1F3D-25D0-41EF-98EA-A8204D8B08F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C325A4A-BAED-4624-90D1-88F38BD6F0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BD1F3D-25D0-41EF-98EA-A8204D8B08F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325A4A-BAED-4624-90D1-88F38BD6F0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BD1F3D-25D0-41EF-98EA-A8204D8B08F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325A4A-BAED-4624-90D1-88F38BD6F01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BD1F3D-25D0-41EF-98EA-A8204D8B08F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325A4A-BAED-4624-90D1-88F38BD6F0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BD1F3D-25D0-41EF-98EA-A8204D8B08F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325A4A-BAED-4624-90D1-88F38BD6F01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BD1F3D-25D0-41EF-98EA-A8204D8B08F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C325A4A-BAED-4624-90D1-88F38BD6F0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BD1F3D-25D0-41EF-98EA-A8204D8B08F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C325A4A-BAED-4624-90D1-88F38BD6F0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BD1F3D-25D0-41EF-98EA-A8204D8B08F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25A4A-BAED-4624-90D1-88F38BD6F01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D1F3D-25D0-41EF-98EA-A8204D8B08F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5.emf"/><Relationship Id="rId3" Type="http://schemas.openxmlformats.org/officeDocument/2006/relationships/oleObject" Target="../embeddings/oleObject5.bin"/><Relationship Id="rId2" Type="http://schemas.openxmlformats.org/officeDocument/2006/relationships/image" Target="../media/image14.emf"/><Relationship Id="rId1"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91251"/>
            <a:ext cx="9144000" cy="2387600"/>
          </a:xfrm>
        </p:spPr>
        <p:txBody>
          <a:bodyPr>
            <a:normAutofit fontScale="90000"/>
          </a:bodyPr>
          <a:lstStyle/>
          <a:p>
            <a:r>
              <a:rPr lang="zh-CN" altLang="en-US" sz="10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软件项目开发应用</a:t>
            </a:r>
            <a:endParaRPr lang="zh-CN" altLang="en-US" sz="10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endParaRPr lang="zh-CN" altLang="en-US" dirty="0"/>
          </a:p>
        </p:txBody>
      </p:sp>
      <p:sp>
        <p:nvSpPr>
          <p:cNvPr id="4" name="圆角矩形 3"/>
          <p:cNvSpPr/>
          <p:nvPr/>
        </p:nvSpPr>
        <p:spPr>
          <a:xfrm>
            <a:off x="1177637" y="748152"/>
            <a:ext cx="9809018" cy="3325083"/>
          </a:xfrm>
          <a:prstGeom prst="roundRect">
            <a:avLst/>
          </a:prstGeom>
          <a:noFill/>
          <a:ln w="76200">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48141" y="318655"/>
            <a:ext cx="10612585" cy="4128655"/>
          </a:xfrm>
          <a:prstGeom prst="roundRect">
            <a:avLst/>
          </a:prstGeom>
          <a:noFill/>
          <a:ln w="76200">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796633" y="4913595"/>
            <a:ext cx="10515600" cy="27709"/>
          </a:xfrm>
          <a:prstGeom prst="line">
            <a:avLst/>
          </a:prstGeom>
          <a:ln w="76200">
            <a:solidFill>
              <a:srgbClr val="C55A1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内容占位符 2"/>
          <p:cNvSpPr txBox="1"/>
          <p:nvPr/>
        </p:nvSpPr>
        <p:spPr>
          <a:xfrm>
            <a:off x="457200" y="134471"/>
            <a:ext cx="9099176" cy="672352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zh-CN" sz="5100" b="1" dirty="0" smtClean="0">
                <a:solidFill>
                  <a:srgbClr val="843C0C"/>
                </a:solidFill>
                <a:latin typeface="黑体" panose="02010609060101010101" pitchFamily="49" charset="-122"/>
                <a:ea typeface="黑体" panose="02010609060101010101" pitchFamily="49" charset="-122"/>
              </a:rPr>
              <a:t>《中图法》类目展示如下：</a:t>
            </a:r>
            <a:endParaRPr lang="zh-CN" altLang="zh-CN" sz="5100" b="1" dirty="0" smtClean="0">
              <a:solidFill>
                <a:srgbClr val="843C0C"/>
              </a:solidFill>
              <a:latin typeface="黑体" panose="02010609060101010101" pitchFamily="49" charset="-122"/>
              <a:ea typeface="黑体" panose="02010609060101010101" pitchFamily="49"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A</a:t>
            </a:r>
            <a:r>
              <a:rPr lang="zh-CN" altLang="zh-CN" b="1" dirty="0" smtClean="0">
                <a:solidFill>
                  <a:srgbClr val="843C0C"/>
                </a:solidFill>
                <a:latin typeface="华文楷体" panose="02010600040101010101" pitchFamily="2" charset="-122"/>
                <a:ea typeface="华文楷体" panose="02010600040101010101" pitchFamily="2" charset="-122"/>
              </a:rPr>
              <a:t>…………马克思主义、列宁主义、毛泽东思想、邓小平理论</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B</a:t>
            </a:r>
            <a:r>
              <a:rPr lang="zh-CN" altLang="zh-CN" b="1" dirty="0" smtClean="0">
                <a:solidFill>
                  <a:srgbClr val="843C0C"/>
                </a:solidFill>
                <a:latin typeface="华文楷体" panose="02010600040101010101" pitchFamily="2" charset="-122"/>
                <a:ea typeface="华文楷体" panose="02010600040101010101" pitchFamily="2" charset="-122"/>
              </a:rPr>
              <a:t>…………哲学、宗教</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C</a:t>
            </a:r>
            <a:r>
              <a:rPr lang="zh-CN" altLang="zh-CN" b="1" dirty="0" smtClean="0">
                <a:solidFill>
                  <a:srgbClr val="843C0C"/>
                </a:solidFill>
                <a:latin typeface="华文楷体" panose="02010600040101010101" pitchFamily="2" charset="-122"/>
                <a:ea typeface="华文楷体" panose="02010600040101010101" pitchFamily="2" charset="-122"/>
              </a:rPr>
              <a:t>…………社会科学总论</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D</a:t>
            </a:r>
            <a:r>
              <a:rPr lang="zh-CN" altLang="zh-CN" b="1" dirty="0" smtClean="0">
                <a:solidFill>
                  <a:srgbClr val="843C0C"/>
                </a:solidFill>
                <a:latin typeface="华文楷体" panose="02010600040101010101" pitchFamily="2" charset="-122"/>
                <a:ea typeface="华文楷体" panose="02010600040101010101" pitchFamily="2" charset="-122"/>
              </a:rPr>
              <a:t>…………政治、法律</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E</a:t>
            </a:r>
            <a:r>
              <a:rPr lang="zh-CN" altLang="zh-CN" b="1" dirty="0" smtClean="0">
                <a:solidFill>
                  <a:srgbClr val="843C0C"/>
                </a:solidFill>
                <a:latin typeface="华文楷体" panose="02010600040101010101" pitchFamily="2" charset="-122"/>
                <a:ea typeface="华文楷体" panose="02010600040101010101" pitchFamily="2" charset="-122"/>
              </a:rPr>
              <a:t>…………军事</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F</a:t>
            </a:r>
            <a:r>
              <a:rPr lang="zh-CN" altLang="zh-CN" b="1" dirty="0" smtClean="0">
                <a:solidFill>
                  <a:srgbClr val="843C0C"/>
                </a:solidFill>
                <a:latin typeface="华文楷体" panose="02010600040101010101" pitchFamily="2" charset="-122"/>
                <a:ea typeface="华文楷体" panose="02010600040101010101" pitchFamily="2" charset="-122"/>
              </a:rPr>
              <a:t>…………经济</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G</a:t>
            </a:r>
            <a:r>
              <a:rPr lang="zh-CN" altLang="zh-CN" b="1" dirty="0" smtClean="0">
                <a:solidFill>
                  <a:srgbClr val="843C0C"/>
                </a:solidFill>
                <a:latin typeface="华文楷体" panose="02010600040101010101" pitchFamily="2" charset="-122"/>
                <a:ea typeface="华文楷体" panose="02010600040101010101" pitchFamily="2" charset="-122"/>
              </a:rPr>
              <a:t>…………文化、科学、教育、体育</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H</a:t>
            </a:r>
            <a:r>
              <a:rPr lang="zh-CN" altLang="zh-CN" b="1" dirty="0" smtClean="0">
                <a:solidFill>
                  <a:srgbClr val="843C0C"/>
                </a:solidFill>
                <a:latin typeface="华文楷体" panose="02010600040101010101" pitchFamily="2" charset="-122"/>
                <a:ea typeface="华文楷体" panose="02010600040101010101" pitchFamily="2" charset="-122"/>
              </a:rPr>
              <a:t>…………语言、文字</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I</a:t>
            </a:r>
            <a:r>
              <a:rPr lang="zh-CN" altLang="zh-CN" b="1" dirty="0" smtClean="0">
                <a:solidFill>
                  <a:srgbClr val="843C0C"/>
                </a:solidFill>
                <a:latin typeface="华文楷体" panose="02010600040101010101" pitchFamily="2" charset="-122"/>
                <a:ea typeface="华文楷体" panose="02010600040101010101" pitchFamily="2" charset="-122"/>
              </a:rPr>
              <a:t>…………文学</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J</a:t>
            </a:r>
            <a:r>
              <a:rPr lang="zh-CN" altLang="zh-CN" b="1" dirty="0" smtClean="0">
                <a:solidFill>
                  <a:srgbClr val="843C0C"/>
                </a:solidFill>
                <a:latin typeface="华文楷体" panose="02010600040101010101" pitchFamily="2" charset="-122"/>
                <a:ea typeface="华文楷体" panose="02010600040101010101" pitchFamily="2" charset="-122"/>
              </a:rPr>
              <a:t>…………艺术</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K</a:t>
            </a:r>
            <a:r>
              <a:rPr lang="zh-CN" altLang="zh-CN" b="1" dirty="0" smtClean="0">
                <a:solidFill>
                  <a:srgbClr val="843C0C"/>
                </a:solidFill>
                <a:latin typeface="华文楷体" panose="02010600040101010101" pitchFamily="2" charset="-122"/>
                <a:ea typeface="华文楷体" panose="02010600040101010101" pitchFamily="2" charset="-122"/>
              </a:rPr>
              <a:t>…………历史、地理</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N</a:t>
            </a:r>
            <a:r>
              <a:rPr lang="zh-CN" altLang="zh-CN" b="1" dirty="0" smtClean="0">
                <a:solidFill>
                  <a:srgbClr val="843C0C"/>
                </a:solidFill>
                <a:latin typeface="华文楷体" panose="02010600040101010101" pitchFamily="2" charset="-122"/>
                <a:ea typeface="华文楷体" panose="02010600040101010101" pitchFamily="2" charset="-122"/>
              </a:rPr>
              <a:t>…………自然科学总论</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O</a:t>
            </a:r>
            <a:r>
              <a:rPr lang="zh-CN" altLang="zh-CN" b="1" dirty="0" smtClean="0">
                <a:solidFill>
                  <a:srgbClr val="843C0C"/>
                </a:solidFill>
                <a:latin typeface="华文楷体" panose="02010600040101010101" pitchFamily="2" charset="-122"/>
                <a:ea typeface="华文楷体" panose="02010600040101010101" pitchFamily="2" charset="-122"/>
              </a:rPr>
              <a:t>…………数理科学和化学</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P</a:t>
            </a:r>
            <a:r>
              <a:rPr lang="zh-CN" altLang="zh-CN" b="1" dirty="0" smtClean="0">
                <a:solidFill>
                  <a:srgbClr val="843C0C"/>
                </a:solidFill>
                <a:latin typeface="华文楷体" panose="02010600040101010101" pitchFamily="2" charset="-122"/>
                <a:ea typeface="华文楷体" panose="02010600040101010101" pitchFamily="2" charset="-122"/>
              </a:rPr>
              <a:t>…………天文学、地球科学</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Q</a:t>
            </a:r>
            <a:r>
              <a:rPr lang="zh-CN" altLang="zh-CN" b="1" dirty="0" smtClean="0">
                <a:solidFill>
                  <a:srgbClr val="843C0C"/>
                </a:solidFill>
                <a:latin typeface="华文楷体" panose="02010600040101010101" pitchFamily="2" charset="-122"/>
                <a:ea typeface="华文楷体" panose="02010600040101010101" pitchFamily="2" charset="-122"/>
              </a:rPr>
              <a:t>…………生物科学</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R</a:t>
            </a:r>
            <a:r>
              <a:rPr lang="zh-CN" altLang="zh-CN" b="1" dirty="0" smtClean="0">
                <a:solidFill>
                  <a:srgbClr val="843C0C"/>
                </a:solidFill>
                <a:latin typeface="华文楷体" panose="02010600040101010101" pitchFamily="2" charset="-122"/>
                <a:ea typeface="华文楷体" panose="02010600040101010101" pitchFamily="2" charset="-122"/>
              </a:rPr>
              <a:t>…………医药、卫生</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S</a:t>
            </a:r>
            <a:r>
              <a:rPr lang="zh-CN" altLang="zh-CN" b="1" dirty="0" smtClean="0">
                <a:solidFill>
                  <a:srgbClr val="843C0C"/>
                </a:solidFill>
                <a:latin typeface="华文楷体" panose="02010600040101010101" pitchFamily="2" charset="-122"/>
                <a:ea typeface="华文楷体" panose="02010600040101010101" pitchFamily="2" charset="-122"/>
              </a:rPr>
              <a:t>…………农业科学</a:t>
            </a:r>
            <a:r>
              <a:rPr lang="en-US" altLang="zh-CN" b="1" dirty="0" smtClean="0">
                <a:solidFill>
                  <a:srgbClr val="843C0C"/>
                </a:solidFill>
                <a:latin typeface="华文楷体" panose="02010600040101010101" pitchFamily="2" charset="-122"/>
                <a:ea typeface="华文楷体" panose="02010600040101010101" pitchFamily="2" charset="-122"/>
              </a:rPr>
              <a:t> </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T</a:t>
            </a:r>
            <a:r>
              <a:rPr lang="zh-CN" altLang="zh-CN" b="1" dirty="0" smtClean="0">
                <a:solidFill>
                  <a:srgbClr val="843C0C"/>
                </a:solidFill>
                <a:latin typeface="华文楷体" panose="02010600040101010101" pitchFamily="2" charset="-122"/>
                <a:ea typeface="华文楷体" panose="02010600040101010101" pitchFamily="2" charset="-122"/>
              </a:rPr>
              <a:t>…………工业技术</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U</a:t>
            </a:r>
            <a:r>
              <a:rPr lang="zh-CN" altLang="zh-CN" b="1" dirty="0" smtClean="0">
                <a:solidFill>
                  <a:srgbClr val="843C0C"/>
                </a:solidFill>
                <a:latin typeface="华文楷体" panose="02010600040101010101" pitchFamily="2" charset="-122"/>
                <a:ea typeface="华文楷体" panose="02010600040101010101" pitchFamily="2" charset="-122"/>
              </a:rPr>
              <a:t>…………交通运输</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V</a:t>
            </a:r>
            <a:r>
              <a:rPr lang="zh-CN" altLang="zh-CN" b="1" dirty="0" smtClean="0">
                <a:solidFill>
                  <a:srgbClr val="843C0C"/>
                </a:solidFill>
                <a:latin typeface="华文楷体" panose="02010600040101010101" pitchFamily="2" charset="-122"/>
                <a:ea typeface="华文楷体" panose="02010600040101010101" pitchFamily="2" charset="-122"/>
              </a:rPr>
              <a:t>…………航空、航天</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X</a:t>
            </a:r>
            <a:r>
              <a:rPr lang="zh-CN" altLang="zh-CN" b="1" dirty="0" smtClean="0">
                <a:solidFill>
                  <a:srgbClr val="843C0C"/>
                </a:solidFill>
                <a:latin typeface="华文楷体" panose="02010600040101010101" pitchFamily="2" charset="-122"/>
                <a:ea typeface="华文楷体" panose="02010600040101010101" pitchFamily="2" charset="-122"/>
              </a:rPr>
              <a:t>…………环境科学、安全科学</a:t>
            </a:r>
            <a:r>
              <a:rPr lang="en-US" altLang="zh-CN" b="1" dirty="0" smtClean="0">
                <a:solidFill>
                  <a:srgbClr val="843C0C"/>
                </a:solidFill>
                <a:latin typeface="华文楷体" panose="02010600040101010101" pitchFamily="2" charset="-122"/>
                <a:ea typeface="华文楷体" panose="02010600040101010101" pitchFamily="2" charset="-122"/>
              </a:rPr>
              <a:t> </a:t>
            </a:r>
            <a:endParaRPr lang="zh-CN" altLang="zh-CN" b="1" dirty="0" smtClean="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b="1" dirty="0" smtClean="0">
                <a:solidFill>
                  <a:srgbClr val="843C0C"/>
                </a:solidFill>
                <a:latin typeface="华文楷体" panose="02010600040101010101" pitchFamily="2" charset="-122"/>
                <a:ea typeface="华文楷体" panose="02010600040101010101" pitchFamily="2" charset="-122"/>
              </a:rPr>
              <a:t>Z</a:t>
            </a:r>
            <a:r>
              <a:rPr lang="zh-CN" altLang="zh-CN" b="1" dirty="0" smtClean="0">
                <a:solidFill>
                  <a:srgbClr val="843C0C"/>
                </a:solidFill>
                <a:latin typeface="华文楷体" panose="02010600040101010101" pitchFamily="2" charset="-122"/>
                <a:ea typeface="华文楷体" panose="02010600040101010101" pitchFamily="2" charset="-122"/>
              </a:rPr>
              <a:t>…………综合性图书</a:t>
            </a:r>
            <a:endParaRPr lang="zh-CN" altLang="en-US" b="1" dirty="0" smtClean="0">
              <a:solidFill>
                <a:srgbClr val="843C0C"/>
              </a:solidFill>
              <a:latin typeface="华文楷体" panose="02010600040101010101" pitchFamily="2" charset="-122"/>
              <a:ea typeface="华文楷体" panose="02010600040101010101" pitchFamily="2" charset="-122"/>
            </a:endParaRPr>
          </a:p>
        </p:txBody>
      </p:sp>
      <p:pic>
        <p:nvPicPr>
          <p:cNvPr id="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31973" y="1371787"/>
            <a:ext cx="5375275" cy="3659187"/>
          </a:xfrm>
          <a:prstGeom prst="rect">
            <a:avLst/>
          </a:prstGeom>
          <a:noFill/>
          <a:ln w="38100">
            <a:solidFill>
              <a:srgbClr val="843C0C"/>
            </a:solidFill>
            <a:miter lim="800000"/>
            <a:headEnd/>
            <a:tailEnd/>
          </a:ln>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7019365" y="5030974"/>
            <a:ext cx="1800493" cy="646331"/>
          </a:xfrm>
          <a:prstGeom prst="rect">
            <a:avLst/>
          </a:prstGeom>
          <a:noFill/>
        </p:spPr>
        <p:txBody>
          <a:bodyPr wrap="none" rtlCol="0">
            <a:spAutoFit/>
          </a:bodyPr>
          <a:lstStyle/>
          <a:p>
            <a:r>
              <a:rPr lang="zh-CN" altLang="zh-CN" dirty="0"/>
              <a:t>树形分类目录树</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fontScale="77500" lnSpcReduction="20000"/>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图书分类管理任务</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685800" lvl="3">
              <a:spcBef>
                <a:spcPts val="1000"/>
              </a:spcBef>
              <a:buFont typeface="Wingdings" panose="05000000000000000000" pitchFamily="2" charset="2"/>
              <a:buChar char="Ø"/>
            </a:pPr>
            <a:r>
              <a:rPr lang="zh-CN" altLang="en-US" sz="3700" dirty="0">
                <a:solidFill>
                  <a:schemeClr val="accent2">
                    <a:lumMod val="50000"/>
                  </a:schemeClr>
                </a:solidFill>
                <a:latin typeface="黑体" panose="02010609060101010101" pitchFamily="49" charset="-122"/>
                <a:ea typeface="黑体" panose="02010609060101010101" pitchFamily="49" charset="-122"/>
              </a:rPr>
              <a:t>编辑目录</a:t>
            </a:r>
            <a:endParaRPr lang="en-US" altLang="zh-CN" sz="3700" dirty="0">
              <a:solidFill>
                <a:schemeClr val="accent2">
                  <a:lumMod val="50000"/>
                </a:schemeClr>
              </a:solidFill>
              <a:latin typeface="黑体" panose="02010609060101010101" pitchFamily="49" charset="-122"/>
              <a:ea typeface="黑体" panose="02010609060101010101" pitchFamily="49" charset="-122"/>
            </a:endParaRPr>
          </a:p>
          <a:p>
            <a:pPr marL="2114550" lvl="3" indent="-742950">
              <a:buFont typeface="+mj-ea"/>
              <a:buAutoNum type="circleNumDbPlain"/>
            </a:pPr>
            <a:r>
              <a:rPr lang="zh-CN" altLang="en-US" sz="4600" dirty="0" smtClean="0">
                <a:latin typeface="楷体" panose="02010609060101010101" pitchFamily="49" charset="-122"/>
                <a:ea typeface="楷体" panose="02010609060101010101" pitchFamily="49" charset="-122"/>
              </a:rPr>
              <a:t>增加分类</a:t>
            </a:r>
            <a:endParaRPr lang="en-US" altLang="zh-CN" sz="4600" dirty="0" smtClean="0">
              <a:latin typeface="楷体" panose="02010609060101010101" pitchFamily="49" charset="-122"/>
              <a:ea typeface="楷体" panose="02010609060101010101" pitchFamily="49" charset="-122"/>
            </a:endParaRPr>
          </a:p>
          <a:p>
            <a:pPr marL="2114550" lvl="3" indent="-742950">
              <a:buFont typeface="+mj-ea"/>
              <a:buAutoNum type="circleNumDbPlain"/>
            </a:pPr>
            <a:r>
              <a:rPr lang="zh-CN" altLang="en-US" sz="4600" dirty="0" smtClean="0">
                <a:latin typeface="楷体" panose="02010609060101010101" pitchFamily="49" charset="-122"/>
                <a:ea typeface="楷体" panose="02010609060101010101" pitchFamily="49" charset="-122"/>
              </a:rPr>
              <a:t>输出分类</a:t>
            </a:r>
            <a:endParaRPr lang="en-US" altLang="zh-CN" sz="4600" dirty="0" smtClean="0">
              <a:latin typeface="楷体" panose="02010609060101010101" pitchFamily="49" charset="-122"/>
              <a:ea typeface="楷体" panose="02010609060101010101" pitchFamily="49" charset="-122"/>
            </a:endParaRPr>
          </a:p>
          <a:p>
            <a:pPr marL="2114550" lvl="3" indent="-742950">
              <a:buFont typeface="+mj-ea"/>
              <a:buAutoNum type="circleNumDbPlain"/>
            </a:pPr>
            <a:r>
              <a:rPr lang="zh-CN" altLang="en-US" sz="4600" dirty="0" smtClean="0">
                <a:latin typeface="楷体" panose="02010609060101010101" pitchFamily="49" charset="-122"/>
                <a:ea typeface="楷体" panose="02010609060101010101" pitchFamily="49" charset="-122"/>
              </a:rPr>
              <a:t>修改分类</a:t>
            </a:r>
            <a:endParaRPr lang="en-US" altLang="zh-CN" sz="4600" dirty="0" smtClean="0">
              <a:latin typeface="楷体" panose="02010609060101010101" pitchFamily="49" charset="-122"/>
              <a:ea typeface="楷体" panose="02010609060101010101" pitchFamily="49" charset="-122"/>
            </a:endParaRPr>
          </a:p>
          <a:p>
            <a:pPr marL="685800" lvl="3">
              <a:spcBef>
                <a:spcPts val="1000"/>
              </a:spcBef>
              <a:buFont typeface="Wingdings" panose="05000000000000000000" pitchFamily="2" charset="2"/>
              <a:buChar char="Ø"/>
            </a:pPr>
            <a:r>
              <a:rPr lang="zh-CN" altLang="en-US" sz="3700" dirty="0" smtClean="0">
                <a:solidFill>
                  <a:schemeClr val="accent2">
                    <a:lumMod val="50000"/>
                  </a:schemeClr>
                </a:solidFill>
                <a:latin typeface="黑体" panose="02010609060101010101" pitchFamily="49" charset="-122"/>
                <a:ea typeface="黑体" panose="02010609060101010101" pitchFamily="49" charset="-122"/>
              </a:rPr>
              <a:t>浏览目录结构</a:t>
            </a:r>
            <a:endParaRPr lang="en-US" altLang="zh-CN" sz="3800" dirty="0" smtClean="0">
              <a:latin typeface="楷体" panose="02010609060101010101" pitchFamily="49" charset="-122"/>
              <a:ea typeface="楷体" panose="02010609060101010101" pitchFamily="49" charset="-122"/>
            </a:endParaRPr>
          </a:p>
          <a:p>
            <a:pPr marL="2114550" lvl="3" indent="-742950">
              <a:buFont typeface="+mj-ea"/>
              <a:buAutoNum type="circleNumDbPlain"/>
            </a:pPr>
            <a:r>
              <a:rPr lang="zh-CN" altLang="en-US" sz="4600" dirty="0">
                <a:latin typeface="楷体" panose="02010609060101010101" pitchFamily="49" charset="-122"/>
                <a:ea typeface="楷体" panose="02010609060101010101" pitchFamily="49" charset="-122"/>
              </a:rPr>
              <a:t>顺序输出目录</a:t>
            </a:r>
            <a:endParaRPr lang="en-US" altLang="zh-CN" sz="4600" dirty="0">
              <a:latin typeface="楷体" panose="02010609060101010101" pitchFamily="49" charset="-122"/>
              <a:ea typeface="楷体" panose="02010609060101010101" pitchFamily="49" charset="-122"/>
            </a:endParaRPr>
          </a:p>
          <a:p>
            <a:pPr marL="2114550" lvl="3" indent="-742950">
              <a:buFont typeface="+mj-ea"/>
              <a:buAutoNum type="circleNumDbPlain"/>
            </a:pPr>
            <a:r>
              <a:rPr lang="zh-CN" altLang="en-US" sz="4600" dirty="0">
                <a:latin typeface="楷体" panose="02010609060101010101" pitchFamily="49" charset="-122"/>
                <a:ea typeface="楷体" panose="02010609060101010101" pitchFamily="49" charset="-122"/>
              </a:rPr>
              <a:t>输出树形分类树</a:t>
            </a:r>
            <a:endParaRPr lang="en-US" altLang="zh-CN" sz="4600" dirty="0">
              <a:latin typeface="楷体" panose="02010609060101010101" pitchFamily="49" charset="-122"/>
              <a:ea typeface="楷体" panose="02010609060101010101" pitchFamily="49" charset="-122"/>
            </a:endParaRPr>
          </a:p>
          <a:p>
            <a:pPr marL="0" indent="0">
              <a:buNone/>
            </a:pPr>
            <a:r>
              <a:rPr lang="zh-CN" altLang="en-US" sz="3800" dirty="0" smtClean="0">
                <a:latin typeface="楷体" panose="02010609060101010101" pitchFamily="49" charset="-122"/>
                <a:ea typeface="楷体" panose="02010609060101010101" pitchFamily="49" charset="-122"/>
              </a:rPr>
              <a:t>   </a:t>
            </a:r>
            <a:endParaRPr lang="en-US" altLang="zh-CN" sz="4000" dirty="0" smtClean="0">
              <a:latin typeface="楷体" panose="02010609060101010101" pitchFamily="49" charset="-122"/>
              <a:ea typeface="楷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树的基本概念</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2">
              <a:buFont typeface="Wingdings" panose="05000000000000000000" pitchFamily="2" charset="2"/>
              <a:buChar char="l"/>
            </a:pPr>
            <a:r>
              <a:rPr lang="zh-CN" altLang="en-US" sz="4000" dirty="0">
                <a:latin typeface="楷体" panose="02010609060101010101" pitchFamily="49" charset="-122"/>
                <a:ea typeface="楷体" panose="02010609060101010101" pitchFamily="49" charset="-122"/>
              </a:rPr>
              <a:t>树形结构是一类非常重要的非线性结构，它用于描述数据元素之间的层次</a:t>
            </a:r>
            <a:r>
              <a:rPr lang="zh-CN" altLang="en-US" sz="4000" dirty="0" smtClean="0">
                <a:latin typeface="楷体" panose="02010609060101010101" pitchFamily="49" charset="-122"/>
                <a:ea typeface="楷体" panose="02010609060101010101" pitchFamily="49" charset="-122"/>
              </a:rPr>
              <a:t>关系</a:t>
            </a:r>
            <a:endParaRPr lang="en-US" altLang="zh-CN" sz="4000" dirty="0" smtClean="0">
              <a:latin typeface="楷体" panose="02010609060101010101" pitchFamily="49" charset="-122"/>
              <a:ea typeface="楷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对象 4"/>
          <p:cNvGraphicFramePr>
            <a:graphicFrameLocks noChangeAspect="1"/>
          </p:cNvGraphicFramePr>
          <p:nvPr/>
        </p:nvGraphicFramePr>
        <p:xfrm>
          <a:off x="2921265" y="3396344"/>
          <a:ext cx="5396718" cy="3461656"/>
        </p:xfrm>
        <a:graphic>
          <a:graphicData uri="http://schemas.openxmlformats.org/presentationml/2006/ole">
            <mc:AlternateContent xmlns:mc="http://schemas.openxmlformats.org/markup-compatibility/2006">
              <mc:Choice xmlns:v="urn:schemas-microsoft-com:vml" Requires="v">
                <p:oleObj spid="_x0000_s14359" name="Visio" r:id="rId1" imgW="2882900" imgH="1854200" progId="Visio.Drawing.11">
                  <p:embed/>
                </p:oleObj>
              </mc:Choice>
              <mc:Fallback>
                <p:oleObj name="Visio" r:id="rId1" imgW="2882900" imgH="1854200" progId="Visio.Drawing.11">
                  <p:embed/>
                  <p:pic>
                    <p:nvPicPr>
                      <p:cNvPr id="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265" y="3396344"/>
                        <a:ext cx="5396718" cy="3461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树的基本概念</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2">
              <a:buFont typeface="Wingdings" panose="05000000000000000000" pitchFamily="2" charset="2"/>
              <a:buChar char="l"/>
            </a:pPr>
            <a:r>
              <a:rPr lang="zh-CN" altLang="zh-CN" sz="3600" dirty="0" smtClean="0">
                <a:solidFill>
                  <a:srgbClr val="843C0C"/>
                </a:solidFill>
                <a:latin typeface="华文楷体" panose="02010600040101010101" pitchFamily="2" charset="-122"/>
                <a:ea typeface="华文楷体" panose="02010600040101010101" pitchFamily="2" charset="-122"/>
              </a:rPr>
              <a:t>树</a:t>
            </a:r>
            <a:r>
              <a:rPr lang="zh-CN" altLang="en-US" sz="3600" dirty="0" smtClean="0">
                <a:solidFill>
                  <a:srgbClr val="843C0C"/>
                </a:solidFill>
                <a:latin typeface="华文楷体" panose="02010600040101010101" pitchFamily="2" charset="-122"/>
                <a:ea typeface="华文楷体" panose="02010600040101010101" pitchFamily="2" charset="-122"/>
              </a:rPr>
              <a:t>的结构描述：</a:t>
            </a:r>
            <a:r>
              <a:rPr lang="en-US" altLang="zh-CN" sz="3600" dirty="0" smtClean="0">
                <a:solidFill>
                  <a:srgbClr val="843C0C"/>
                </a:solidFill>
                <a:latin typeface="华文楷体" panose="02010600040101010101" pitchFamily="2" charset="-122"/>
                <a:ea typeface="华文楷体" panose="02010600040101010101" pitchFamily="2" charset="-122"/>
              </a:rPr>
              <a:t>n</a:t>
            </a:r>
            <a:r>
              <a:rPr lang="zh-CN" altLang="zh-CN" sz="3600" dirty="0" smtClean="0">
                <a:solidFill>
                  <a:srgbClr val="843C0C"/>
                </a:solidFill>
                <a:latin typeface="华文楷体" panose="02010600040101010101" pitchFamily="2" charset="-122"/>
                <a:ea typeface="华文楷体" panose="02010600040101010101" pitchFamily="2" charset="-122"/>
              </a:rPr>
              <a:t>（</a:t>
            </a:r>
            <a:r>
              <a:rPr lang="en-US" altLang="zh-CN" sz="3600" dirty="0" smtClean="0">
                <a:solidFill>
                  <a:srgbClr val="843C0C"/>
                </a:solidFill>
                <a:latin typeface="华文楷体" panose="02010600040101010101" pitchFamily="2" charset="-122"/>
                <a:ea typeface="华文楷体" panose="02010600040101010101" pitchFamily="2" charset="-122"/>
              </a:rPr>
              <a:t>n</a:t>
            </a:r>
            <a:r>
              <a:rPr lang="zh-CN" altLang="zh-CN" sz="3600" dirty="0" smtClean="0">
                <a:solidFill>
                  <a:srgbClr val="843C0C"/>
                </a:solidFill>
                <a:latin typeface="华文楷体" panose="02010600040101010101" pitchFamily="2" charset="-122"/>
                <a:ea typeface="华文楷体" panose="02010600040101010101" pitchFamily="2" charset="-122"/>
              </a:rPr>
              <a:t>≥</a:t>
            </a:r>
            <a:r>
              <a:rPr lang="en-US" altLang="zh-CN" sz="3600" dirty="0" smtClean="0">
                <a:solidFill>
                  <a:srgbClr val="843C0C"/>
                </a:solidFill>
                <a:latin typeface="华文楷体" panose="02010600040101010101" pitchFamily="2" charset="-122"/>
                <a:ea typeface="华文楷体" panose="02010600040101010101" pitchFamily="2" charset="-122"/>
              </a:rPr>
              <a:t>0</a:t>
            </a:r>
            <a:r>
              <a:rPr lang="zh-CN" altLang="zh-CN" sz="3600" dirty="0" smtClean="0">
                <a:solidFill>
                  <a:srgbClr val="843C0C"/>
                </a:solidFill>
                <a:latin typeface="华文楷体" panose="02010600040101010101" pitchFamily="2" charset="-122"/>
                <a:ea typeface="华文楷体" panose="02010600040101010101" pitchFamily="2" charset="-122"/>
              </a:rPr>
              <a:t>）个结点的有限集</a:t>
            </a:r>
            <a:endParaRPr lang="en-US" altLang="zh-CN" sz="3600" dirty="0" smtClean="0">
              <a:solidFill>
                <a:srgbClr val="843C0C"/>
              </a:solidFill>
              <a:latin typeface="华文楷体" panose="02010600040101010101" pitchFamily="2" charset="-122"/>
              <a:ea typeface="华文楷体" panose="02010600040101010101" pitchFamily="2" charset="-122"/>
            </a:endParaRPr>
          </a:p>
          <a:p>
            <a:pPr marL="0" indent="0">
              <a:buNone/>
            </a:pPr>
            <a:r>
              <a:rPr lang="en-US" altLang="zh-CN" sz="3200" dirty="0" smtClean="0">
                <a:latin typeface="华文楷体" panose="02010600040101010101" pitchFamily="2" charset="-122"/>
                <a:ea typeface="华文楷体" panose="02010600040101010101" pitchFamily="2" charset="-122"/>
              </a:rPr>
              <a:t>         </a:t>
            </a:r>
            <a:r>
              <a:rPr lang="zh-CN" altLang="zh-CN" sz="3200" dirty="0" smtClean="0">
                <a:latin typeface="华文楷体" panose="02010600040101010101" pitchFamily="2" charset="-122"/>
                <a:ea typeface="华文楷体" panose="02010600040101010101" pitchFamily="2" charset="-122"/>
              </a:rPr>
              <a:t>①</a:t>
            </a:r>
            <a:r>
              <a:rPr lang="zh-CN" altLang="zh-CN" sz="3200" dirty="0">
                <a:latin typeface="华文楷体" panose="02010600040101010101" pitchFamily="2" charset="-122"/>
                <a:ea typeface="华文楷体" panose="02010600040101010101" pitchFamily="2" charset="-122"/>
              </a:rPr>
              <a:t>在任意一棵非空树中，有且仅有一个特定的称为根的结点；</a:t>
            </a:r>
            <a:endParaRPr lang="zh-CN" altLang="zh-CN" sz="3200" dirty="0">
              <a:latin typeface="华文楷体" panose="02010600040101010101" pitchFamily="2" charset="-122"/>
              <a:ea typeface="华文楷体" panose="02010600040101010101" pitchFamily="2" charset="-122"/>
            </a:endParaRPr>
          </a:p>
          <a:p>
            <a:pPr marL="0" indent="0">
              <a:buNone/>
            </a:pPr>
            <a:r>
              <a:rPr lang="en-US" altLang="zh-CN" sz="3200" dirty="0" smtClean="0">
                <a:latin typeface="华文楷体" panose="02010600040101010101" pitchFamily="2" charset="-122"/>
                <a:ea typeface="华文楷体" panose="02010600040101010101" pitchFamily="2" charset="-122"/>
              </a:rPr>
              <a:t>         </a:t>
            </a:r>
            <a:r>
              <a:rPr lang="zh-CN" altLang="zh-CN" sz="3200" dirty="0" smtClean="0">
                <a:latin typeface="华文楷体" panose="02010600040101010101" pitchFamily="2" charset="-122"/>
                <a:ea typeface="华文楷体" panose="02010600040101010101" pitchFamily="2" charset="-122"/>
              </a:rPr>
              <a:t>②</a:t>
            </a:r>
            <a:r>
              <a:rPr lang="zh-CN" altLang="zh-CN" sz="3200" dirty="0">
                <a:latin typeface="华文楷体" panose="02010600040101010101" pitchFamily="2" charset="-122"/>
                <a:ea typeface="华文楷体" panose="02010600040101010101" pitchFamily="2" charset="-122"/>
              </a:rPr>
              <a:t>当</a:t>
            </a:r>
            <a:r>
              <a:rPr lang="en-US" altLang="zh-CN" sz="3200" dirty="0">
                <a:latin typeface="华文楷体" panose="02010600040101010101" pitchFamily="2" charset="-122"/>
                <a:ea typeface="华文楷体" panose="02010600040101010101" pitchFamily="2" charset="-122"/>
              </a:rPr>
              <a:t>n&gt;1</a:t>
            </a:r>
            <a:r>
              <a:rPr lang="zh-CN" altLang="zh-CN" sz="3200" dirty="0">
                <a:latin typeface="华文楷体" panose="02010600040101010101" pitchFamily="2" charset="-122"/>
                <a:ea typeface="华文楷体" panose="02010600040101010101" pitchFamily="2" charset="-122"/>
              </a:rPr>
              <a:t>时，其余结点可分为</a:t>
            </a:r>
            <a:r>
              <a:rPr lang="en-US" altLang="zh-CN" sz="3200" dirty="0">
                <a:latin typeface="华文楷体" panose="02010600040101010101" pitchFamily="2" charset="-122"/>
                <a:ea typeface="华文楷体" panose="02010600040101010101" pitchFamily="2" charset="-122"/>
              </a:rPr>
              <a:t>m</a:t>
            </a:r>
            <a:r>
              <a:rPr lang="zh-CN" altLang="zh-CN"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m&gt;0</a:t>
            </a:r>
            <a:r>
              <a:rPr lang="zh-CN" altLang="zh-CN" sz="3200" dirty="0">
                <a:latin typeface="华文楷体" panose="02010600040101010101" pitchFamily="2" charset="-122"/>
                <a:ea typeface="华文楷体" panose="02010600040101010101" pitchFamily="2" charset="-122"/>
              </a:rPr>
              <a:t>）个互不相交的有限集</a:t>
            </a:r>
            <a:r>
              <a:rPr lang="en-US" altLang="zh-CN" sz="3200" dirty="0">
                <a:latin typeface="华文楷体" panose="02010600040101010101" pitchFamily="2" charset="-122"/>
                <a:ea typeface="华文楷体" panose="02010600040101010101" pitchFamily="2" charset="-122"/>
              </a:rPr>
              <a:t>T</a:t>
            </a:r>
            <a:r>
              <a:rPr lang="en-US" altLang="zh-CN" sz="3200" baseline="-25000" dirty="0">
                <a:latin typeface="华文楷体" panose="02010600040101010101" pitchFamily="2" charset="-122"/>
                <a:ea typeface="华文楷体" panose="02010600040101010101" pitchFamily="2" charset="-122"/>
              </a:rPr>
              <a:t>1</a:t>
            </a:r>
            <a:r>
              <a:rPr lang="en-US" altLang="zh-CN" sz="3200" dirty="0">
                <a:latin typeface="华文楷体" panose="02010600040101010101" pitchFamily="2" charset="-122"/>
                <a:ea typeface="华文楷体" panose="02010600040101010101" pitchFamily="2" charset="-122"/>
              </a:rPr>
              <a:t>, T</a:t>
            </a:r>
            <a:r>
              <a:rPr lang="en-US" altLang="zh-CN" sz="3200" baseline="-25000" dirty="0">
                <a:latin typeface="华文楷体" panose="02010600040101010101" pitchFamily="2" charset="-122"/>
                <a:ea typeface="华文楷体" panose="02010600040101010101" pitchFamily="2" charset="-122"/>
              </a:rPr>
              <a:t>2</a:t>
            </a:r>
            <a:r>
              <a:rPr lang="en-US" altLang="zh-CN" sz="3200" dirty="0">
                <a:latin typeface="华文楷体" panose="02010600040101010101" pitchFamily="2" charset="-122"/>
                <a:ea typeface="华文楷体" panose="02010600040101010101" pitchFamily="2" charset="-122"/>
              </a:rPr>
              <a:t>, … , T</a:t>
            </a:r>
            <a:r>
              <a:rPr lang="en-US" altLang="zh-CN" sz="3200" baseline="-25000" dirty="0">
                <a:latin typeface="华文楷体" panose="02010600040101010101" pitchFamily="2" charset="-122"/>
                <a:ea typeface="华文楷体" panose="02010600040101010101" pitchFamily="2" charset="-122"/>
              </a:rPr>
              <a:t>m</a:t>
            </a:r>
            <a:r>
              <a:rPr lang="zh-CN" altLang="zh-CN" sz="3200" dirty="0">
                <a:latin typeface="华文楷体" panose="02010600040101010101" pitchFamily="2" charset="-122"/>
                <a:ea typeface="华文楷体" panose="02010600040101010101" pitchFamily="2" charset="-122"/>
              </a:rPr>
              <a:t>，其中每一个集合本身又是一棵树。并且</a:t>
            </a:r>
            <a:r>
              <a:rPr lang="en-US" altLang="zh-CN" sz="3200" dirty="0">
                <a:latin typeface="华文楷体" panose="02010600040101010101" pitchFamily="2" charset="-122"/>
                <a:ea typeface="华文楷体" panose="02010600040101010101" pitchFamily="2" charset="-122"/>
              </a:rPr>
              <a:t>T</a:t>
            </a:r>
            <a:r>
              <a:rPr lang="en-US" altLang="zh-CN" sz="3200" baseline="-25000" dirty="0">
                <a:latin typeface="华文楷体" panose="02010600040101010101" pitchFamily="2" charset="-122"/>
                <a:ea typeface="华文楷体" panose="02010600040101010101" pitchFamily="2" charset="-122"/>
              </a:rPr>
              <a:t>1</a:t>
            </a:r>
            <a:r>
              <a:rPr lang="en-US" altLang="zh-CN" sz="3200" dirty="0">
                <a:latin typeface="华文楷体" panose="02010600040101010101" pitchFamily="2" charset="-122"/>
                <a:ea typeface="华文楷体" panose="02010600040101010101" pitchFamily="2" charset="-122"/>
              </a:rPr>
              <a:t>, T</a:t>
            </a:r>
            <a:r>
              <a:rPr lang="en-US" altLang="zh-CN" sz="3200" baseline="-25000" dirty="0">
                <a:latin typeface="华文楷体" panose="02010600040101010101" pitchFamily="2" charset="-122"/>
                <a:ea typeface="华文楷体" panose="02010600040101010101" pitchFamily="2" charset="-122"/>
              </a:rPr>
              <a:t>2</a:t>
            </a:r>
            <a:r>
              <a:rPr lang="en-US" altLang="zh-CN" sz="3200" dirty="0">
                <a:latin typeface="华文楷体" panose="02010600040101010101" pitchFamily="2" charset="-122"/>
                <a:ea typeface="华文楷体" panose="02010600040101010101" pitchFamily="2" charset="-122"/>
              </a:rPr>
              <a:t>, … , T</a:t>
            </a:r>
            <a:r>
              <a:rPr lang="en-US" altLang="zh-CN" sz="3200" baseline="-25000" dirty="0">
                <a:latin typeface="华文楷体" panose="02010600040101010101" pitchFamily="2" charset="-122"/>
                <a:ea typeface="华文楷体" panose="02010600040101010101" pitchFamily="2" charset="-122"/>
              </a:rPr>
              <a:t>m</a:t>
            </a:r>
            <a:r>
              <a:rPr lang="zh-CN" altLang="zh-CN" sz="3200" dirty="0">
                <a:latin typeface="华文楷体" panose="02010600040101010101" pitchFamily="2" charset="-122"/>
                <a:ea typeface="华文楷体" panose="02010600040101010101" pitchFamily="2" charset="-122"/>
              </a:rPr>
              <a:t>，称为根的子树。</a:t>
            </a:r>
            <a:endParaRPr lang="zh-CN" altLang="zh-CN" sz="3200" dirty="0">
              <a:latin typeface="华文楷体" panose="02010600040101010101" pitchFamily="2" charset="-122"/>
              <a:ea typeface="华文楷体" panose="02010600040101010101" pitchFamily="2" charset="-122"/>
            </a:endParaRPr>
          </a:p>
          <a:p>
            <a:pPr lvl="2">
              <a:buFont typeface="Wingdings" panose="05000000000000000000" pitchFamily="2" charset="2"/>
              <a:buChar char="l"/>
            </a:pPr>
            <a:endParaRPr lang="en-US" altLang="zh-CN" sz="3600" dirty="0" smtClean="0">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numCol="2">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树的基本概念</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zh-CN" altLang="zh-CN" sz="2600" dirty="0">
                <a:solidFill>
                  <a:srgbClr val="843C0C"/>
                </a:solidFill>
                <a:latin typeface="华文楷体" panose="02010600040101010101" pitchFamily="2" charset="-122"/>
                <a:ea typeface="华文楷体" panose="02010600040101010101" pitchFamily="2" charset="-122"/>
              </a:rPr>
              <a:t>结点</a:t>
            </a:r>
            <a:r>
              <a:rPr lang="en-US" altLang="zh-CN" sz="2600" dirty="0">
                <a:solidFill>
                  <a:srgbClr val="843C0C"/>
                </a:solidFill>
                <a:latin typeface="华文楷体" panose="02010600040101010101" pitchFamily="2" charset="-122"/>
                <a:ea typeface="华文楷体" panose="02010600040101010101" pitchFamily="2" charset="-122"/>
              </a:rPr>
              <a:t>A</a:t>
            </a:r>
            <a:r>
              <a:rPr lang="zh-CN" altLang="zh-CN" sz="2600" dirty="0">
                <a:solidFill>
                  <a:srgbClr val="843C0C"/>
                </a:solidFill>
                <a:latin typeface="华文楷体" panose="02010600040101010101" pitchFamily="2" charset="-122"/>
                <a:ea typeface="华文楷体" panose="02010600040101010101" pitchFamily="2" charset="-122"/>
              </a:rPr>
              <a:t>为树的根结点，除</a:t>
            </a:r>
            <a:r>
              <a:rPr lang="en-US" altLang="zh-CN" sz="2600" dirty="0">
                <a:solidFill>
                  <a:srgbClr val="843C0C"/>
                </a:solidFill>
                <a:latin typeface="华文楷体" panose="02010600040101010101" pitchFamily="2" charset="-122"/>
                <a:ea typeface="华文楷体" panose="02010600040101010101" pitchFamily="2" charset="-122"/>
              </a:rPr>
              <a:t>A</a:t>
            </a:r>
            <a:r>
              <a:rPr lang="zh-CN" altLang="zh-CN" sz="2600" dirty="0">
                <a:solidFill>
                  <a:srgbClr val="843C0C"/>
                </a:solidFill>
                <a:latin typeface="华文楷体" panose="02010600040101010101" pitchFamily="2" charset="-122"/>
                <a:ea typeface="华文楷体" panose="02010600040101010101" pitchFamily="2" charset="-122"/>
              </a:rPr>
              <a:t>之外的其余结点分为</a:t>
            </a:r>
            <a:r>
              <a:rPr lang="en-US" altLang="zh-CN" sz="2600" dirty="0">
                <a:solidFill>
                  <a:srgbClr val="843C0C"/>
                </a:solidFill>
                <a:latin typeface="华文楷体" panose="02010600040101010101" pitchFamily="2" charset="-122"/>
                <a:ea typeface="华文楷体" panose="02010600040101010101" pitchFamily="2" charset="-122"/>
              </a:rPr>
              <a:t>3</a:t>
            </a:r>
            <a:r>
              <a:rPr lang="zh-CN" altLang="zh-CN" sz="2600" dirty="0">
                <a:solidFill>
                  <a:srgbClr val="843C0C"/>
                </a:solidFill>
                <a:latin typeface="华文楷体" panose="02010600040101010101" pitchFamily="2" charset="-122"/>
                <a:ea typeface="华文楷体" panose="02010600040101010101" pitchFamily="2" charset="-122"/>
              </a:rPr>
              <a:t>个不相交的集合</a:t>
            </a:r>
            <a:r>
              <a:rPr lang="en-US" altLang="zh-CN" sz="2600" dirty="0">
                <a:solidFill>
                  <a:srgbClr val="843C0C"/>
                </a:solidFill>
                <a:latin typeface="华文楷体" panose="02010600040101010101" pitchFamily="2" charset="-122"/>
                <a:ea typeface="华文楷体" panose="02010600040101010101" pitchFamily="2" charset="-122"/>
              </a:rPr>
              <a:t>T1={B</a:t>
            </a:r>
            <a:r>
              <a:rPr lang="zh-CN" altLang="zh-CN" sz="2600" dirty="0">
                <a:solidFill>
                  <a:srgbClr val="843C0C"/>
                </a:solidFill>
                <a:latin typeface="华文楷体" panose="02010600040101010101" pitchFamily="2" charset="-122"/>
                <a:ea typeface="华文楷体" panose="02010600040101010101" pitchFamily="2" charset="-122"/>
              </a:rPr>
              <a:t>，</a:t>
            </a:r>
            <a:r>
              <a:rPr lang="en-US" altLang="zh-CN" sz="2600" dirty="0">
                <a:solidFill>
                  <a:srgbClr val="843C0C"/>
                </a:solidFill>
                <a:latin typeface="华文楷体" panose="02010600040101010101" pitchFamily="2" charset="-122"/>
                <a:ea typeface="华文楷体" panose="02010600040101010101" pitchFamily="2" charset="-122"/>
              </a:rPr>
              <a:t>E </a:t>
            </a:r>
            <a:r>
              <a:rPr lang="zh-CN" altLang="zh-CN" sz="2600" dirty="0">
                <a:solidFill>
                  <a:srgbClr val="843C0C"/>
                </a:solidFill>
                <a:latin typeface="华文楷体" panose="02010600040101010101" pitchFamily="2" charset="-122"/>
                <a:ea typeface="华文楷体" panose="02010600040101010101" pitchFamily="2" charset="-122"/>
              </a:rPr>
              <a:t>，</a:t>
            </a:r>
            <a:r>
              <a:rPr lang="en-US" altLang="zh-CN" sz="2600" dirty="0">
                <a:solidFill>
                  <a:srgbClr val="843C0C"/>
                </a:solidFill>
                <a:latin typeface="华文楷体" panose="02010600040101010101" pitchFamily="2" charset="-122"/>
                <a:ea typeface="华文楷体" panose="02010600040101010101" pitchFamily="2" charset="-122"/>
              </a:rPr>
              <a:t>F}</a:t>
            </a:r>
            <a:r>
              <a:rPr lang="zh-CN" altLang="zh-CN" sz="2600" dirty="0">
                <a:solidFill>
                  <a:srgbClr val="843C0C"/>
                </a:solidFill>
                <a:latin typeface="华文楷体" panose="02010600040101010101" pitchFamily="2" charset="-122"/>
                <a:ea typeface="华文楷体" panose="02010600040101010101" pitchFamily="2" charset="-122"/>
              </a:rPr>
              <a:t>、</a:t>
            </a:r>
            <a:r>
              <a:rPr lang="en-US" altLang="zh-CN" sz="2600" dirty="0">
                <a:solidFill>
                  <a:srgbClr val="843C0C"/>
                </a:solidFill>
                <a:latin typeface="华文楷体" panose="02010600040101010101" pitchFamily="2" charset="-122"/>
                <a:ea typeface="华文楷体" panose="02010600040101010101" pitchFamily="2" charset="-122"/>
              </a:rPr>
              <a:t>T2={C</a:t>
            </a:r>
            <a:r>
              <a:rPr lang="zh-CN" altLang="zh-CN" sz="2600" dirty="0">
                <a:solidFill>
                  <a:srgbClr val="843C0C"/>
                </a:solidFill>
                <a:latin typeface="华文楷体" panose="02010600040101010101" pitchFamily="2" charset="-122"/>
                <a:ea typeface="华文楷体" panose="02010600040101010101" pitchFamily="2" charset="-122"/>
              </a:rPr>
              <a:t>，</a:t>
            </a:r>
            <a:r>
              <a:rPr lang="en-US" altLang="zh-CN" sz="2600" dirty="0">
                <a:solidFill>
                  <a:srgbClr val="843C0C"/>
                </a:solidFill>
                <a:latin typeface="华文楷体" panose="02010600040101010101" pitchFamily="2" charset="-122"/>
                <a:ea typeface="华文楷体" panose="02010600040101010101" pitchFamily="2" charset="-122"/>
              </a:rPr>
              <a:t>G}</a:t>
            </a:r>
            <a:r>
              <a:rPr lang="zh-CN" altLang="zh-CN" sz="2600" dirty="0">
                <a:solidFill>
                  <a:srgbClr val="843C0C"/>
                </a:solidFill>
                <a:latin typeface="华文楷体" panose="02010600040101010101" pitchFamily="2" charset="-122"/>
                <a:ea typeface="华文楷体" panose="02010600040101010101" pitchFamily="2" charset="-122"/>
              </a:rPr>
              <a:t>和</a:t>
            </a:r>
            <a:r>
              <a:rPr lang="en-US" altLang="zh-CN" sz="2600" dirty="0">
                <a:solidFill>
                  <a:srgbClr val="843C0C"/>
                </a:solidFill>
                <a:latin typeface="华文楷体" panose="02010600040101010101" pitchFamily="2" charset="-122"/>
                <a:ea typeface="华文楷体" panose="02010600040101010101" pitchFamily="2" charset="-122"/>
              </a:rPr>
              <a:t>T3=</a:t>
            </a:r>
            <a:r>
              <a:rPr lang="zh-CN" altLang="zh-CN" sz="2600" dirty="0">
                <a:solidFill>
                  <a:srgbClr val="843C0C"/>
                </a:solidFill>
                <a:latin typeface="华文楷体" panose="02010600040101010101" pitchFamily="2" charset="-122"/>
                <a:ea typeface="华文楷体" panose="02010600040101010101" pitchFamily="2" charset="-122"/>
              </a:rPr>
              <a:t>｛</a:t>
            </a:r>
            <a:r>
              <a:rPr lang="en-US" altLang="zh-CN" sz="2600" dirty="0">
                <a:solidFill>
                  <a:srgbClr val="843C0C"/>
                </a:solidFill>
                <a:latin typeface="华文楷体" panose="02010600040101010101" pitchFamily="2" charset="-122"/>
                <a:ea typeface="华文楷体" panose="02010600040101010101" pitchFamily="2" charset="-122"/>
              </a:rPr>
              <a:t>D</a:t>
            </a:r>
            <a:r>
              <a:rPr lang="zh-CN" altLang="zh-CN" sz="2600" dirty="0">
                <a:solidFill>
                  <a:srgbClr val="843C0C"/>
                </a:solidFill>
                <a:latin typeface="华文楷体" panose="02010600040101010101" pitchFamily="2" charset="-122"/>
                <a:ea typeface="华文楷体" panose="02010600040101010101" pitchFamily="2" charset="-122"/>
              </a:rPr>
              <a:t>，</a:t>
            </a:r>
            <a:r>
              <a:rPr lang="en-US" altLang="zh-CN" sz="2600" dirty="0">
                <a:solidFill>
                  <a:srgbClr val="843C0C"/>
                </a:solidFill>
                <a:latin typeface="华文楷体" panose="02010600040101010101" pitchFamily="2" charset="-122"/>
                <a:ea typeface="华文楷体" panose="02010600040101010101" pitchFamily="2" charset="-122"/>
              </a:rPr>
              <a:t>H</a:t>
            </a:r>
            <a:r>
              <a:rPr lang="zh-CN" altLang="zh-CN" sz="2600" dirty="0">
                <a:solidFill>
                  <a:srgbClr val="843C0C"/>
                </a:solidFill>
                <a:latin typeface="华文楷体" panose="02010600040101010101" pitchFamily="2" charset="-122"/>
                <a:ea typeface="华文楷体" panose="02010600040101010101" pitchFamily="2" charset="-122"/>
              </a:rPr>
              <a:t>，</a:t>
            </a:r>
            <a:r>
              <a:rPr lang="en-US" altLang="zh-CN" sz="2600" dirty="0">
                <a:solidFill>
                  <a:srgbClr val="843C0C"/>
                </a:solidFill>
                <a:latin typeface="华文楷体" panose="02010600040101010101" pitchFamily="2" charset="-122"/>
                <a:ea typeface="华文楷体" panose="02010600040101010101" pitchFamily="2" charset="-122"/>
              </a:rPr>
              <a:t>I</a:t>
            </a:r>
            <a:r>
              <a:rPr lang="zh-CN" altLang="zh-CN" sz="2600" dirty="0">
                <a:solidFill>
                  <a:srgbClr val="843C0C"/>
                </a:solidFill>
                <a:latin typeface="华文楷体" panose="02010600040101010101" pitchFamily="2" charset="-122"/>
                <a:ea typeface="华文楷体" panose="02010600040101010101" pitchFamily="2" charset="-122"/>
              </a:rPr>
              <a:t>，</a:t>
            </a:r>
            <a:r>
              <a:rPr lang="en-US" altLang="zh-CN" sz="2600" dirty="0">
                <a:solidFill>
                  <a:srgbClr val="843C0C"/>
                </a:solidFill>
                <a:latin typeface="华文楷体" panose="02010600040101010101" pitchFamily="2" charset="-122"/>
                <a:ea typeface="华文楷体" panose="02010600040101010101" pitchFamily="2" charset="-122"/>
              </a:rPr>
              <a:t>J</a:t>
            </a:r>
            <a:r>
              <a:rPr lang="zh-CN" altLang="zh-CN" sz="2600" dirty="0">
                <a:solidFill>
                  <a:srgbClr val="843C0C"/>
                </a:solidFill>
                <a:latin typeface="华文楷体" panose="02010600040101010101" pitchFamily="2" charset="-122"/>
                <a:ea typeface="华文楷体" panose="02010600040101010101" pitchFamily="2" charset="-122"/>
              </a:rPr>
              <a:t>｝，形成了结点</a:t>
            </a:r>
            <a:r>
              <a:rPr lang="en-US" altLang="zh-CN" sz="2600" dirty="0">
                <a:solidFill>
                  <a:srgbClr val="843C0C"/>
                </a:solidFill>
                <a:latin typeface="华文楷体" panose="02010600040101010101" pitchFamily="2" charset="-122"/>
                <a:ea typeface="华文楷体" panose="02010600040101010101" pitchFamily="2" charset="-122"/>
              </a:rPr>
              <a:t>A</a:t>
            </a:r>
            <a:r>
              <a:rPr lang="zh-CN" altLang="zh-CN" sz="2600" dirty="0">
                <a:solidFill>
                  <a:srgbClr val="843C0C"/>
                </a:solidFill>
                <a:latin typeface="华文楷体" panose="02010600040101010101" pitchFamily="2" charset="-122"/>
                <a:ea typeface="华文楷体" panose="02010600040101010101" pitchFamily="2" charset="-122"/>
              </a:rPr>
              <a:t>的</a:t>
            </a:r>
            <a:r>
              <a:rPr lang="en-US" altLang="zh-CN" sz="2600" dirty="0">
                <a:solidFill>
                  <a:srgbClr val="843C0C"/>
                </a:solidFill>
                <a:latin typeface="华文楷体" panose="02010600040101010101" pitchFamily="2" charset="-122"/>
                <a:ea typeface="华文楷体" panose="02010600040101010101" pitchFamily="2" charset="-122"/>
              </a:rPr>
              <a:t>3</a:t>
            </a:r>
            <a:r>
              <a:rPr lang="zh-CN" altLang="zh-CN" sz="2600" dirty="0">
                <a:solidFill>
                  <a:srgbClr val="843C0C"/>
                </a:solidFill>
                <a:latin typeface="华文楷体" panose="02010600040101010101" pitchFamily="2" charset="-122"/>
                <a:ea typeface="华文楷体" panose="02010600040101010101" pitchFamily="2" charset="-122"/>
              </a:rPr>
              <a:t>棵子树，</a:t>
            </a:r>
            <a:r>
              <a:rPr lang="en-US" altLang="zh-CN" sz="2600" dirty="0">
                <a:solidFill>
                  <a:srgbClr val="843C0C"/>
                </a:solidFill>
                <a:latin typeface="华文楷体" panose="02010600040101010101" pitchFamily="2" charset="-122"/>
                <a:ea typeface="华文楷体" panose="02010600040101010101" pitchFamily="2" charset="-122"/>
              </a:rPr>
              <a:t>T1</a:t>
            </a:r>
            <a:r>
              <a:rPr lang="zh-CN" altLang="zh-CN" sz="2600" dirty="0">
                <a:solidFill>
                  <a:srgbClr val="843C0C"/>
                </a:solidFill>
                <a:latin typeface="华文楷体" panose="02010600040101010101" pitchFamily="2" charset="-122"/>
                <a:ea typeface="华文楷体" panose="02010600040101010101" pitchFamily="2" charset="-122"/>
              </a:rPr>
              <a:t>、</a:t>
            </a:r>
            <a:r>
              <a:rPr lang="en-US" altLang="zh-CN" sz="2600" dirty="0">
                <a:solidFill>
                  <a:srgbClr val="843C0C"/>
                </a:solidFill>
                <a:latin typeface="华文楷体" panose="02010600040101010101" pitchFamily="2" charset="-122"/>
                <a:ea typeface="华文楷体" panose="02010600040101010101" pitchFamily="2" charset="-122"/>
              </a:rPr>
              <a:t>T2</a:t>
            </a:r>
            <a:r>
              <a:rPr lang="zh-CN" altLang="zh-CN" sz="2600" dirty="0">
                <a:solidFill>
                  <a:srgbClr val="843C0C"/>
                </a:solidFill>
                <a:latin typeface="华文楷体" panose="02010600040101010101" pitchFamily="2" charset="-122"/>
                <a:ea typeface="华文楷体" panose="02010600040101010101" pitchFamily="2" charset="-122"/>
              </a:rPr>
              <a:t>和</a:t>
            </a:r>
            <a:r>
              <a:rPr lang="en-US" altLang="zh-CN" sz="2600" dirty="0">
                <a:solidFill>
                  <a:srgbClr val="843C0C"/>
                </a:solidFill>
                <a:latin typeface="华文楷体" panose="02010600040101010101" pitchFamily="2" charset="-122"/>
                <a:ea typeface="华文楷体" panose="02010600040101010101" pitchFamily="2" charset="-122"/>
              </a:rPr>
              <a:t>T3</a:t>
            </a:r>
            <a:r>
              <a:rPr lang="zh-CN" altLang="zh-CN" sz="2600" dirty="0">
                <a:solidFill>
                  <a:srgbClr val="843C0C"/>
                </a:solidFill>
                <a:latin typeface="华文楷体" panose="02010600040101010101" pitchFamily="2" charset="-122"/>
                <a:ea typeface="华文楷体" panose="02010600040101010101" pitchFamily="2" charset="-122"/>
              </a:rPr>
              <a:t>本身也分别是一棵树。例如，子树</a:t>
            </a:r>
            <a:r>
              <a:rPr lang="en-US" altLang="zh-CN" sz="2600" dirty="0">
                <a:solidFill>
                  <a:srgbClr val="843C0C"/>
                </a:solidFill>
                <a:latin typeface="华文楷体" panose="02010600040101010101" pitchFamily="2" charset="-122"/>
                <a:ea typeface="华文楷体" panose="02010600040101010101" pitchFamily="2" charset="-122"/>
              </a:rPr>
              <a:t>T1</a:t>
            </a:r>
            <a:r>
              <a:rPr lang="zh-CN" altLang="zh-CN" sz="2600" dirty="0">
                <a:solidFill>
                  <a:srgbClr val="843C0C"/>
                </a:solidFill>
                <a:latin typeface="华文楷体" panose="02010600040101010101" pitchFamily="2" charset="-122"/>
                <a:ea typeface="华文楷体" panose="02010600040101010101" pitchFamily="2" charset="-122"/>
              </a:rPr>
              <a:t>的根结点为</a:t>
            </a:r>
            <a:r>
              <a:rPr lang="en-US" altLang="zh-CN" sz="2600" dirty="0">
                <a:solidFill>
                  <a:srgbClr val="843C0C"/>
                </a:solidFill>
                <a:latin typeface="华文楷体" panose="02010600040101010101" pitchFamily="2" charset="-122"/>
                <a:ea typeface="华文楷体" panose="02010600040101010101" pitchFamily="2" charset="-122"/>
              </a:rPr>
              <a:t>B</a:t>
            </a:r>
            <a:r>
              <a:rPr lang="zh-CN" altLang="zh-CN" sz="2600" dirty="0">
                <a:solidFill>
                  <a:srgbClr val="843C0C"/>
                </a:solidFill>
                <a:latin typeface="华文楷体" panose="02010600040101010101" pitchFamily="2" charset="-122"/>
                <a:ea typeface="华文楷体" panose="02010600040101010101" pitchFamily="2" charset="-122"/>
              </a:rPr>
              <a:t>，其余结点又分为两个不相交的集合</a:t>
            </a:r>
            <a:r>
              <a:rPr lang="en-US" altLang="zh-CN" sz="2600" dirty="0">
                <a:solidFill>
                  <a:srgbClr val="843C0C"/>
                </a:solidFill>
                <a:latin typeface="华文楷体" panose="02010600040101010101" pitchFamily="2" charset="-122"/>
                <a:ea typeface="华文楷体" panose="02010600040101010101" pitchFamily="2" charset="-122"/>
              </a:rPr>
              <a:t>{E}</a:t>
            </a:r>
            <a:r>
              <a:rPr lang="zh-CN" altLang="zh-CN" sz="2600" dirty="0">
                <a:solidFill>
                  <a:srgbClr val="843C0C"/>
                </a:solidFill>
                <a:latin typeface="华文楷体" panose="02010600040101010101" pitchFamily="2" charset="-122"/>
                <a:ea typeface="华文楷体" panose="02010600040101010101" pitchFamily="2" charset="-122"/>
              </a:rPr>
              <a:t>和</a:t>
            </a:r>
            <a:r>
              <a:rPr lang="en-US" altLang="zh-CN" sz="2600" dirty="0">
                <a:solidFill>
                  <a:srgbClr val="843C0C"/>
                </a:solidFill>
                <a:latin typeface="华文楷体" panose="02010600040101010101" pitchFamily="2" charset="-122"/>
                <a:ea typeface="华文楷体" panose="02010600040101010101" pitchFamily="2" charset="-122"/>
              </a:rPr>
              <a:t>{F}</a:t>
            </a:r>
            <a:r>
              <a:rPr lang="zh-CN" altLang="zh-CN" sz="2600" dirty="0">
                <a:solidFill>
                  <a:srgbClr val="843C0C"/>
                </a:solidFill>
                <a:latin typeface="华文楷体" panose="02010600040101010101" pitchFamily="2" charset="-122"/>
                <a:ea typeface="华文楷体" panose="02010600040101010101" pitchFamily="2" charset="-122"/>
              </a:rPr>
              <a:t>，它们形成了子树</a:t>
            </a:r>
            <a:r>
              <a:rPr lang="en-US" altLang="zh-CN" sz="2600" dirty="0">
                <a:solidFill>
                  <a:srgbClr val="843C0C"/>
                </a:solidFill>
                <a:latin typeface="华文楷体" panose="02010600040101010101" pitchFamily="2" charset="-122"/>
                <a:ea typeface="华文楷体" panose="02010600040101010101" pitchFamily="2" charset="-122"/>
              </a:rPr>
              <a:t>T1</a:t>
            </a:r>
            <a:r>
              <a:rPr lang="zh-CN" altLang="zh-CN" sz="2600" dirty="0">
                <a:solidFill>
                  <a:srgbClr val="843C0C"/>
                </a:solidFill>
                <a:latin typeface="华文楷体" panose="02010600040101010101" pitchFamily="2" charset="-122"/>
                <a:ea typeface="华文楷体" panose="02010600040101010101" pitchFamily="2" charset="-122"/>
              </a:rPr>
              <a:t>的根结点</a:t>
            </a:r>
            <a:r>
              <a:rPr lang="en-US" altLang="zh-CN" sz="2600" dirty="0">
                <a:solidFill>
                  <a:srgbClr val="843C0C"/>
                </a:solidFill>
                <a:latin typeface="华文楷体" panose="02010600040101010101" pitchFamily="2" charset="-122"/>
                <a:ea typeface="华文楷体" panose="02010600040101010101" pitchFamily="2" charset="-122"/>
              </a:rPr>
              <a:t>B</a:t>
            </a:r>
            <a:r>
              <a:rPr lang="zh-CN" altLang="zh-CN" sz="2600" dirty="0">
                <a:solidFill>
                  <a:srgbClr val="843C0C"/>
                </a:solidFill>
                <a:latin typeface="华文楷体" panose="02010600040101010101" pitchFamily="2" charset="-122"/>
                <a:ea typeface="华文楷体" panose="02010600040101010101" pitchFamily="2" charset="-122"/>
              </a:rPr>
              <a:t>的两棵子树。</a:t>
            </a:r>
            <a:endParaRPr lang="zh-CN" altLang="en-US" sz="2600" dirty="0">
              <a:solidFill>
                <a:srgbClr val="843C0C"/>
              </a:solidFill>
              <a:latin typeface="华文楷体" panose="02010600040101010101" pitchFamily="2" charset="-122"/>
              <a:ea typeface="华文楷体" panose="02010600040101010101" pitchFamily="2" charset="-122"/>
            </a:endParaRPr>
          </a:p>
          <a:p>
            <a:pPr lvl="2">
              <a:buFont typeface="Wingdings" panose="05000000000000000000" pitchFamily="2" charset="2"/>
              <a:buChar char="l"/>
            </a:pPr>
            <a:endParaRPr lang="en-US" altLang="zh-CN" sz="3600" dirty="0" smtClean="0">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对象 4"/>
          <p:cNvGraphicFramePr>
            <a:graphicFrameLocks noChangeAspect="1"/>
          </p:cNvGraphicFramePr>
          <p:nvPr/>
        </p:nvGraphicFramePr>
        <p:xfrm>
          <a:off x="5420860" y="2141310"/>
          <a:ext cx="7239226" cy="3144992"/>
        </p:xfrm>
        <a:graphic>
          <a:graphicData uri="http://schemas.openxmlformats.org/presentationml/2006/ole">
            <mc:AlternateContent xmlns:mc="http://schemas.openxmlformats.org/markup-compatibility/2006">
              <mc:Choice xmlns:v="urn:schemas-microsoft-com:vml" Requires="v">
                <p:oleObj spid="_x0000_s15382" name="Visio" r:id="rId1" imgW="3314700" imgH="1447800" progId="Visio.Drawing.11">
                  <p:embed/>
                </p:oleObj>
              </mc:Choice>
              <mc:Fallback>
                <p:oleObj name="Visio" r:id="rId1" imgW="3314700" imgH="1447800" progId="Visio.Drawing.11">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860" y="2141310"/>
                        <a:ext cx="7239226" cy="31449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fontScale="92500" lnSpcReduction="20000"/>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树的基本术语</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r>
              <a:rPr lang="zh-CN" altLang="en-US" sz="3600" dirty="0" smtClean="0">
                <a:solidFill>
                  <a:srgbClr val="843C0C"/>
                </a:solidFill>
                <a:latin typeface="华文楷体" panose="02010600040101010101" pitchFamily="2" charset="-122"/>
                <a:ea typeface="华文楷体" panose="02010600040101010101" pitchFamily="2" charset="-122"/>
              </a:rPr>
              <a:t>     结点</a:t>
            </a:r>
            <a:r>
              <a:rPr lang="zh-CN" altLang="en-US" sz="3600" dirty="0">
                <a:solidFill>
                  <a:srgbClr val="843C0C"/>
                </a:solidFill>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包含一个数据元素及若干指向其子树的分支</a:t>
            </a:r>
            <a:r>
              <a:rPr lang="zh-CN" altLang="en-US" sz="3600" dirty="0" smtClean="0">
                <a:latin typeface="华文楷体" panose="02010600040101010101" pitchFamily="2" charset="-122"/>
                <a:ea typeface="华文楷体" panose="02010600040101010101" pitchFamily="2" charset="-122"/>
              </a:rPr>
              <a:t>。</a:t>
            </a:r>
            <a:r>
              <a:rPr lang="zh-CN" altLang="en-US" sz="3600" dirty="0" smtClean="0">
                <a:solidFill>
                  <a:srgbClr val="843C0C"/>
                </a:solidFill>
                <a:latin typeface="华文楷体" panose="02010600040101010101" pitchFamily="2" charset="-122"/>
                <a:ea typeface="华文楷体" panose="02010600040101010101" pitchFamily="2" charset="-122"/>
              </a:rPr>
              <a:t>              </a:t>
            </a:r>
            <a:endParaRPr lang="en-US" altLang="zh-CN" sz="3600" dirty="0" smtClean="0">
              <a:solidFill>
                <a:srgbClr val="843C0C"/>
              </a:solidFill>
              <a:latin typeface="华文楷体" panose="02010600040101010101" pitchFamily="2" charset="-122"/>
              <a:ea typeface="华文楷体" panose="02010600040101010101" pitchFamily="2" charset="-122"/>
            </a:endParaRPr>
          </a:p>
          <a:p>
            <a:pPr marL="0" indent="0">
              <a:buNone/>
            </a:pPr>
            <a:r>
              <a:rPr lang="zh-CN" altLang="en-US" sz="3600" dirty="0" smtClean="0">
                <a:solidFill>
                  <a:srgbClr val="843C0C"/>
                </a:solidFill>
                <a:latin typeface="华文楷体" panose="02010600040101010101" pitchFamily="2" charset="-122"/>
                <a:ea typeface="华文楷体" panose="02010600040101010101" pitchFamily="2" charset="-122"/>
              </a:rPr>
              <a:t>    结点度数：</a:t>
            </a:r>
            <a:r>
              <a:rPr lang="zh-CN" altLang="en-US" sz="3600" dirty="0" smtClean="0">
                <a:latin typeface="华文楷体" panose="02010600040101010101" pitchFamily="2" charset="-122"/>
                <a:ea typeface="华文楷体" panose="02010600040101010101" pitchFamily="2" charset="-122"/>
              </a:rPr>
              <a:t>结点</a:t>
            </a:r>
            <a:r>
              <a:rPr lang="zh-CN" altLang="en-US" sz="3600" dirty="0">
                <a:latin typeface="华文楷体" panose="02010600040101010101" pitchFamily="2" charset="-122"/>
                <a:ea typeface="华文楷体" panose="02010600040101010101" pitchFamily="2" charset="-122"/>
              </a:rPr>
              <a:t>拥有的子树的个数。 </a:t>
            </a:r>
            <a:endParaRPr lang="zh-CN" altLang="en-US" sz="3600" dirty="0">
              <a:latin typeface="华文楷体" panose="02010600040101010101" pitchFamily="2" charset="-122"/>
              <a:ea typeface="华文楷体" panose="02010600040101010101" pitchFamily="2" charset="-122"/>
            </a:endParaRPr>
          </a:p>
          <a:p>
            <a:pPr marL="0" indent="0">
              <a:buNone/>
            </a:pPr>
            <a:r>
              <a:rPr lang="zh-CN" altLang="en-US" sz="3600" dirty="0" smtClean="0">
                <a:solidFill>
                  <a:srgbClr val="843C0C"/>
                </a:solidFill>
                <a:latin typeface="华文楷体" panose="02010600040101010101" pitchFamily="2" charset="-122"/>
                <a:ea typeface="华文楷体" panose="02010600040101010101" pitchFamily="2" charset="-122"/>
              </a:rPr>
              <a:t>    叶子</a:t>
            </a:r>
            <a:r>
              <a:rPr lang="zh-CN" altLang="en-US" sz="3600" dirty="0">
                <a:solidFill>
                  <a:srgbClr val="843C0C"/>
                </a:solidFill>
                <a:latin typeface="华文楷体" panose="02010600040101010101" pitchFamily="2" charset="-122"/>
                <a:ea typeface="华文楷体" panose="02010600040101010101" pitchFamily="2" charset="-122"/>
              </a:rPr>
              <a:t>（或终端结点）</a:t>
            </a:r>
            <a:r>
              <a:rPr lang="zh-CN" altLang="en-US" sz="3600" dirty="0" smtClean="0">
                <a:solidFill>
                  <a:srgbClr val="843C0C"/>
                </a:solidFill>
                <a:latin typeface="华文楷体" panose="02010600040101010101" pitchFamily="2" charset="-122"/>
                <a:ea typeface="华文楷体" panose="02010600040101010101" pitchFamily="2" charset="-122"/>
              </a:rPr>
              <a:t>：</a:t>
            </a:r>
            <a:r>
              <a:rPr lang="zh-CN" altLang="en-US" sz="3600" dirty="0" smtClean="0">
                <a:latin typeface="华文楷体" panose="02010600040101010101" pitchFamily="2" charset="-122"/>
                <a:ea typeface="华文楷体" panose="02010600040101010101" pitchFamily="2" charset="-122"/>
              </a:rPr>
              <a:t>没有</a:t>
            </a:r>
            <a:r>
              <a:rPr lang="zh-CN" altLang="en-US" sz="3600" dirty="0">
                <a:latin typeface="华文楷体" panose="02010600040101010101" pitchFamily="2" charset="-122"/>
                <a:ea typeface="华文楷体" panose="02010600040101010101" pitchFamily="2" charset="-122"/>
              </a:rPr>
              <a:t>子树的</a:t>
            </a:r>
            <a:r>
              <a:rPr lang="zh-CN" altLang="en-US" sz="3600" dirty="0" smtClean="0">
                <a:latin typeface="华文楷体" panose="02010600040101010101" pitchFamily="2" charset="-122"/>
                <a:ea typeface="华文楷体" panose="02010600040101010101" pitchFamily="2" charset="-122"/>
              </a:rPr>
              <a:t>结点。</a:t>
            </a:r>
            <a:endParaRPr lang="zh-CN" altLang="en-US" sz="3600" dirty="0">
              <a:latin typeface="华文楷体" panose="02010600040101010101" pitchFamily="2" charset="-122"/>
              <a:ea typeface="华文楷体" panose="02010600040101010101" pitchFamily="2" charset="-122"/>
            </a:endParaRPr>
          </a:p>
          <a:p>
            <a:pPr marL="0" indent="0">
              <a:buNone/>
            </a:pPr>
            <a:r>
              <a:rPr lang="zh-CN" altLang="en-US" sz="3600" dirty="0" smtClean="0">
                <a:solidFill>
                  <a:srgbClr val="843C0C"/>
                </a:solidFill>
                <a:latin typeface="华文楷体" panose="02010600040101010101" pitchFamily="2" charset="-122"/>
                <a:ea typeface="华文楷体" panose="02010600040101010101" pitchFamily="2" charset="-122"/>
              </a:rPr>
              <a:t>    孩子</a:t>
            </a:r>
            <a:r>
              <a:rPr lang="zh-CN" altLang="en-US" sz="3600" dirty="0">
                <a:solidFill>
                  <a:srgbClr val="843C0C"/>
                </a:solidFill>
                <a:latin typeface="华文楷体" panose="02010600040101010101" pitchFamily="2" charset="-122"/>
                <a:ea typeface="华文楷体" panose="02010600040101010101" pitchFamily="2" charset="-122"/>
              </a:rPr>
              <a:t>、双亲、兄弟</a:t>
            </a:r>
            <a:r>
              <a:rPr lang="zh-CN" altLang="en-US" sz="3600" dirty="0" smtClean="0">
                <a:solidFill>
                  <a:srgbClr val="843C0C"/>
                </a:solidFill>
                <a:latin typeface="华文楷体" panose="02010600040101010101" pitchFamily="2" charset="-122"/>
                <a:ea typeface="华文楷体" panose="02010600040101010101" pitchFamily="2" charset="-122"/>
              </a:rPr>
              <a:t>：</a:t>
            </a:r>
            <a:r>
              <a:rPr lang="zh-CN" altLang="en-US" sz="3600" dirty="0" smtClean="0">
                <a:latin typeface="华文楷体" panose="02010600040101010101" pitchFamily="2" charset="-122"/>
                <a:ea typeface="华文楷体" panose="02010600040101010101" pitchFamily="2" charset="-122"/>
              </a:rPr>
              <a:t>结点各</a:t>
            </a:r>
            <a:r>
              <a:rPr lang="zh-CN" altLang="en-US" sz="3600" dirty="0">
                <a:latin typeface="华文楷体" panose="02010600040101010101" pitchFamily="2" charset="-122"/>
                <a:ea typeface="华文楷体" panose="02010600040101010101" pitchFamily="2" charset="-122"/>
              </a:rPr>
              <a:t>子树的根称为该结点的孩子；相应地该结点称为其孩子的双亲；具有相同双亲的结点互称为兄弟</a:t>
            </a:r>
            <a:r>
              <a:rPr lang="zh-CN" altLang="en-US" sz="3600" dirty="0" smtClean="0">
                <a:latin typeface="华文楷体" panose="02010600040101010101" pitchFamily="2" charset="-122"/>
                <a:ea typeface="华文楷体" panose="02010600040101010101" pitchFamily="2" charset="-122"/>
              </a:rPr>
              <a:t>。如上图中结点</a:t>
            </a:r>
            <a:r>
              <a:rPr lang="en-US" altLang="zh-CN" sz="3600" dirty="0">
                <a:latin typeface="华文楷体" panose="02010600040101010101" pitchFamily="2" charset="-122"/>
                <a:ea typeface="华文楷体" panose="02010600040101010101" pitchFamily="2" charset="-122"/>
              </a:rPr>
              <a:t>B</a:t>
            </a: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C</a:t>
            </a: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D</a:t>
            </a:r>
            <a:r>
              <a:rPr lang="zh-CN" altLang="en-US" sz="3600" dirty="0">
                <a:latin typeface="华文楷体" panose="02010600040101010101" pitchFamily="2" charset="-122"/>
                <a:ea typeface="华文楷体" panose="02010600040101010101" pitchFamily="2" charset="-122"/>
              </a:rPr>
              <a:t>都是结点</a:t>
            </a:r>
            <a:r>
              <a:rPr lang="en-US" altLang="zh-CN" sz="3600" dirty="0">
                <a:latin typeface="华文楷体" panose="02010600040101010101" pitchFamily="2" charset="-122"/>
                <a:ea typeface="华文楷体" panose="02010600040101010101" pitchFamily="2" charset="-122"/>
              </a:rPr>
              <a:t>A</a:t>
            </a:r>
            <a:r>
              <a:rPr lang="zh-CN" altLang="en-US" sz="3600" dirty="0">
                <a:latin typeface="华文楷体" panose="02010600040101010101" pitchFamily="2" charset="-122"/>
                <a:ea typeface="华文楷体" panose="02010600040101010101" pitchFamily="2" charset="-122"/>
              </a:rPr>
              <a:t>的孩子，结点</a:t>
            </a:r>
            <a:r>
              <a:rPr lang="en-US" altLang="zh-CN" sz="3600" dirty="0">
                <a:latin typeface="华文楷体" panose="02010600040101010101" pitchFamily="2" charset="-122"/>
                <a:ea typeface="华文楷体" panose="02010600040101010101" pitchFamily="2" charset="-122"/>
              </a:rPr>
              <a:t>A</a:t>
            </a:r>
            <a:r>
              <a:rPr lang="zh-CN" altLang="en-US" sz="3600" dirty="0">
                <a:latin typeface="华文楷体" panose="02010600040101010101" pitchFamily="2" charset="-122"/>
                <a:ea typeface="华文楷体" panose="02010600040101010101" pitchFamily="2" charset="-122"/>
              </a:rPr>
              <a:t>是结点</a:t>
            </a:r>
            <a:r>
              <a:rPr lang="en-US" altLang="zh-CN" sz="3600" dirty="0">
                <a:latin typeface="华文楷体" panose="02010600040101010101" pitchFamily="2" charset="-122"/>
                <a:ea typeface="华文楷体" panose="02010600040101010101" pitchFamily="2" charset="-122"/>
              </a:rPr>
              <a:t>B</a:t>
            </a:r>
            <a:r>
              <a:rPr lang="zh-CN" altLang="en-US" sz="3600" dirty="0">
                <a:latin typeface="华文楷体" panose="02010600040101010101" pitchFamily="2" charset="-122"/>
                <a:ea typeface="华文楷体" panose="02010600040101010101" pitchFamily="2" charset="-122"/>
              </a:rPr>
              <a:t>的双亲，也是结点</a:t>
            </a:r>
            <a:r>
              <a:rPr lang="en-US" altLang="zh-CN" sz="3600" dirty="0">
                <a:latin typeface="华文楷体" panose="02010600040101010101" pitchFamily="2" charset="-122"/>
                <a:ea typeface="华文楷体" panose="02010600040101010101" pitchFamily="2" charset="-122"/>
              </a:rPr>
              <a:t>C</a:t>
            </a: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D</a:t>
            </a:r>
            <a:r>
              <a:rPr lang="zh-CN" altLang="en-US" sz="3600" dirty="0">
                <a:latin typeface="华文楷体" panose="02010600040101010101" pitchFamily="2" charset="-122"/>
                <a:ea typeface="华文楷体" panose="02010600040101010101" pitchFamily="2" charset="-122"/>
              </a:rPr>
              <a:t>的双亲，结点</a:t>
            </a:r>
            <a:r>
              <a:rPr lang="en-US" altLang="zh-CN" sz="3600" dirty="0">
                <a:latin typeface="华文楷体" panose="02010600040101010101" pitchFamily="2" charset="-122"/>
                <a:ea typeface="华文楷体" panose="02010600040101010101" pitchFamily="2" charset="-122"/>
              </a:rPr>
              <a:t>B</a:t>
            </a: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C</a:t>
            </a:r>
            <a:r>
              <a:rPr lang="zh-CN" altLang="en-US"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D</a:t>
            </a:r>
            <a:r>
              <a:rPr lang="zh-CN" altLang="en-US" sz="3600" dirty="0">
                <a:latin typeface="华文楷体" panose="02010600040101010101" pitchFamily="2" charset="-122"/>
                <a:ea typeface="华文楷体" panose="02010600040101010101" pitchFamily="2" charset="-122"/>
              </a:rPr>
              <a:t>互为兄弟。</a:t>
            </a:r>
            <a:endParaRPr lang="zh-CN" altLang="en-US" sz="3600" dirty="0">
              <a:latin typeface="华文楷体" panose="02010600040101010101" pitchFamily="2" charset="-122"/>
              <a:ea typeface="华文楷体" panose="02010600040101010101" pitchFamily="2" charset="-122"/>
            </a:endParaRPr>
          </a:p>
          <a:p>
            <a:pPr marL="0" indent="0">
              <a:buNone/>
            </a:pPr>
            <a:r>
              <a:rPr lang="zh-CN" altLang="en-US" sz="3600" dirty="0" smtClean="0">
                <a:solidFill>
                  <a:srgbClr val="843C0C"/>
                </a:solidFill>
                <a:latin typeface="华文楷体" panose="02010600040101010101" pitchFamily="2" charset="-122"/>
                <a:ea typeface="华文楷体" panose="02010600040101010101" pitchFamily="2" charset="-122"/>
              </a:rPr>
              <a:t>    树</a:t>
            </a:r>
            <a:r>
              <a:rPr lang="zh-CN" altLang="en-US" sz="3600" dirty="0">
                <a:solidFill>
                  <a:srgbClr val="843C0C"/>
                </a:solidFill>
                <a:latin typeface="华文楷体" panose="02010600040101010101" pitchFamily="2" charset="-122"/>
                <a:ea typeface="华文楷体" panose="02010600040101010101" pitchFamily="2" charset="-122"/>
              </a:rPr>
              <a:t>的度：</a:t>
            </a:r>
            <a:r>
              <a:rPr lang="zh-CN" altLang="en-US" sz="3600" dirty="0">
                <a:latin typeface="华文楷体" panose="02010600040101010101" pitchFamily="2" charset="-122"/>
                <a:ea typeface="华文楷体" panose="02010600040101010101" pitchFamily="2" charset="-122"/>
              </a:rPr>
              <a:t>树内各结点的度的最大值</a:t>
            </a:r>
            <a:r>
              <a:rPr lang="zh-CN" altLang="en-US" sz="3600" dirty="0" smtClean="0">
                <a:latin typeface="华文楷体" panose="02010600040101010101" pitchFamily="2" charset="-122"/>
                <a:ea typeface="华文楷体" panose="02010600040101010101" pitchFamily="2" charset="-122"/>
              </a:rPr>
              <a:t>。</a:t>
            </a:r>
            <a:endParaRPr lang="zh-CN" altLang="en-US" sz="3600" dirty="0">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lnSpcReduction="10000"/>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树的基本术语</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lvl="0" indent="0">
              <a:lnSpc>
                <a:spcPct val="80000"/>
              </a:lnSpc>
              <a:buNone/>
              <a:defRPr/>
            </a:pPr>
            <a:r>
              <a:rPr lang="zh-CN" altLang="zh-CN" sz="3600" dirty="0">
                <a:solidFill>
                  <a:srgbClr val="843C0C"/>
                </a:solidFill>
                <a:latin typeface="华文楷体" panose="02010600040101010101" pitchFamily="2" charset="-122"/>
                <a:ea typeface="华文楷体" panose="02010600040101010101" pitchFamily="2" charset="-122"/>
              </a:rPr>
              <a:t>结点的层数</a:t>
            </a:r>
            <a:r>
              <a:rPr lang="zh-CN" altLang="zh-CN" sz="3600" dirty="0" smtClean="0">
                <a:solidFill>
                  <a:srgbClr val="843C0C"/>
                </a:solidFill>
                <a:latin typeface="华文楷体" panose="02010600040101010101" pitchFamily="2" charset="-122"/>
                <a:ea typeface="华文楷体" panose="02010600040101010101" pitchFamily="2" charset="-122"/>
              </a:rPr>
              <a:t>：</a:t>
            </a:r>
            <a:r>
              <a:rPr lang="zh-CN" altLang="zh-CN" sz="3600" dirty="0" smtClean="0">
                <a:latin typeface="华文楷体" panose="02010600040101010101" pitchFamily="2" charset="-122"/>
                <a:ea typeface="华文楷体" panose="02010600040101010101" pitchFamily="2" charset="-122"/>
              </a:rPr>
              <a:t>根结点层</a:t>
            </a:r>
            <a:r>
              <a:rPr lang="zh-CN" altLang="zh-CN" sz="3600" dirty="0">
                <a:latin typeface="华文楷体" panose="02010600040101010101" pitchFamily="2" charset="-122"/>
                <a:ea typeface="华文楷体" panose="02010600040101010101" pitchFamily="2" charset="-122"/>
              </a:rPr>
              <a:t>数为</a:t>
            </a:r>
            <a:r>
              <a:rPr lang="en-US" altLang="zh-CN" sz="3600" dirty="0">
                <a:latin typeface="华文楷体" panose="02010600040101010101" pitchFamily="2" charset="-122"/>
                <a:ea typeface="华文楷体" panose="02010600040101010101" pitchFamily="2" charset="-122"/>
              </a:rPr>
              <a:t>1</a:t>
            </a:r>
            <a:r>
              <a:rPr lang="zh-CN" altLang="zh-CN" sz="3600" dirty="0">
                <a:latin typeface="华文楷体" panose="02010600040101010101" pitchFamily="2" charset="-122"/>
                <a:ea typeface="华文楷体" panose="02010600040101010101" pitchFamily="2" charset="-122"/>
              </a:rPr>
              <a:t>，其他任何结点的层数等于它的双亲结点的层数加</a:t>
            </a:r>
            <a:r>
              <a:rPr lang="en-US" altLang="zh-CN" sz="3600" dirty="0">
                <a:latin typeface="华文楷体" panose="02010600040101010101" pitchFamily="2" charset="-122"/>
                <a:ea typeface="华文楷体" panose="02010600040101010101" pitchFamily="2" charset="-122"/>
              </a:rPr>
              <a:t>1</a:t>
            </a:r>
            <a:r>
              <a:rPr lang="zh-CN" altLang="zh-CN" sz="3600" dirty="0" smtClean="0">
                <a:latin typeface="华文楷体" panose="02010600040101010101" pitchFamily="2" charset="-122"/>
                <a:ea typeface="华文楷体" panose="02010600040101010101" pitchFamily="2" charset="-122"/>
              </a:rPr>
              <a:t>。</a:t>
            </a:r>
            <a:r>
              <a:rPr lang="zh-CN" altLang="en-US" sz="3600" dirty="0" smtClean="0">
                <a:latin typeface="华文楷体" panose="02010600040101010101" pitchFamily="2" charset="-122"/>
                <a:ea typeface="华文楷体" panose="02010600040101010101" pitchFamily="2" charset="-122"/>
              </a:rPr>
              <a:t>如上图</a:t>
            </a:r>
            <a:r>
              <a:rPr lang="en-US" altLang="zh-CN" sz="3600" dirty="0" smtClean="0">
                <a:latin typeface="华文楷体" panose="02010600040101010101" pitchFamily="2" charset="-122"/>
                <a:ea typeface="华文楷体" panose="02010600040101010101" pitchFamily="2" charset="-122"/>
              </a:rPr>
              <a:t>B</a:t>
            </a:r>
            <a:r>
              <a:rPr lang="zh-CN" altLang="zh-CN" sz="3600" dirty="0" smtClean="0">
                <a:latin typeface="华文楷体" panose="02010600040101010101" pitchFamily="2" charset="-122"/>
                <a:ea typeface="华文楷体" panose="02010600040101010101" pitchFamily="2" charset="-122"/>
              </a:rPr>
              <a:t>、</a:t>
            </a:r>
            <a:r>
              <a:rPr lang="en-US" altLang="zh-CN" sz="3600" dirty="0" smtClean="0">
                <a:latin typeface="华文楷体" panose="02010600040101010101" pitchFamily="2" charset="-122"/>
                <a:ea typeface="华文楷体" panose="02010600040101010101" pitchFamily="2" charset="-122"/>
              </a:rPr>
              <a:t>C</a:t>
            </a:r>
            <a:r>
              <a:rPr lang="zh-CN" altLang="zh-CN" sz="3600" dirty="0" smtClean="0">
                <a:latin typeface="华文楷体" panose="02010600040101010101" pitchFamily="2" charset="-122"/>
                <a:ea typeface="华文楷体" panose="02010600040101010101" pitchFamily="2" charset="-122"/>
              </a:rPr>
              <a:t>、</a:t>
            </a:r>
            <a:r>
              <a:rPr lang="en-US" altLang="zh-CN" sz="3600" dirty="0" smtClean="0">
                <a:latin typeface="华文楷体" panose="02010600040101010101" pitchFamily="2" charset="-122"/>
                <a:ea typeface="华文楷体" panose="02010600040101010101" pitchFamily="2" charset="-122"/>
              </a:rPr>
              <a:t>D</a:t>
            </a:r>
            <a:r>
              <a:rPr lang="zh-CN" altLang="zh-CN" sz="3600" dirty="0" smtClean="0">
                <a:latin typeface="华文楷体" panose="02010600040101010101" pitchFamily="2" charset="-122"/>
                <a:ea typeface="华文楷体" panose="02010600040101010101" pitchFamily="2" charset="-122"/>
              </a:rPr>
              <a:t>的层数为</a:t>
            </a:r>
            <a:r>
              <a:rPr lang="en-US" altLang="zh-CN" sz="3600" dirty="0" smtClean="0">
                <a:latin typeface="华文楷体" panose="02010600040101010101" pitchFamily="2" charset="-122"/>
                <a:ea typeface="华文楷体" panose="02010600040101010101" pitchFamily="2" charset="-122"/>
              </a:rPr>
              <a:t>2</a:t>
            </a:r>
            <a:r>
              <a:rPr lang="zh-CN" altLang="en-US" sz="3600" dirty="0">
                <a:latin typeface="华文楷体" panose="02010600040101010101" pitchFamily="2" charset="-122"/>
                <a:ea typeface="华文楷体" panose="02010600040101010101" pitchFamily="2" charset="-122"/>
              </a:rPr>
              <a:t>。</a:t>
            </a:r>
            <a:endParaRPr lang="zh-CN" altLang="zh-CN" sz="3600" dirty="0" smtClean="0">
              <a:latin typeface="华文楷体" panose="02010600040101010101" pitchFamily="2" charset="-122"/>
              <a:ea typeface="华文楷体" panose="02010600040101010101" pitchFamily="2" charset="-122"/>
            </a:endParaRPr>
          </a:p>
          <a:p>
            <a:pPr marL="0" lvl="0" indent="0">
              <a:lnSpc>
                <a:spcPct val="80000"/>
              </a:lnSpc>
              <a:buNone/>
              <a:defRPr/>
            </a:pPr>
            <a:r>
              <a:rPr lang="zh-CN" altLang="zh-CN" sz="3600" dirty="0" smtClean="0">
                <a:solidFill>
                  <a:srgbClr val="843C0C"/>
                </a:solidFill>
                <a:latin typeface="华文楷体" panose="02010600040101010101" pitchFamily="2" charset="-122"/>
                <a:ea typeface="华文楷体" panose="02010600040101010101" pitchFamily="2" charset="-122"/>
              </a:rPr>
              <a:t>祖先：</a:t>
            </a:r>
            <a:r>
              <a:rPr lang="zh-CN" altLang="zh-CN" sz="3600" dirty="0" smtClean="0">
                <a:latin typeface="华文楷体" panose="02010600040101010101" pitchFamily="2" charset="-122"/>
                <a:ea typeface="华文楷体" panose="02010600040101010101" pitchFamily="2" charset="-122"/>
              </a:rPr>
              <a:t>从根到某结点所经分支上的所有结点</a:t>
            </a:r>
            <a:endParaRPr lang="en-US" altLang="zh-CN" sz="3600" dirty="0" smtClean="0">
              <a:latin typeface="华文楷体" panose="02010600040101010101" pitchFamily="2" charset="-122"/>
              <a:ea typeface="华文楷体" panose="02010600040101010101" pitchFamily="2" charset="-122"/>
            </a:endParaRPr>
          </a:p>
          <a:p>
            <a:pPr marL="0" lvl="0" indent="0">
              <a:lnSpc>
                <a:spcPct val="80000"/>
              </a:lnSpc>
              <a:buNone/>
              <a:defRPr/>
            </a:pPr>
            <a:r>
              <a:rPr lang="zh-CN" altLang="zh-CN" sz="3600" dirty="0" smtClean="0">
                <a:solidFill>
                  <a:srgbClr val="843C0C"/>
                </a:solidFill>
                <a:latin typeface="华文楷体" panose="02010600040101010101" pitchFamily="2" charset="-122"/>
                <a:ea typeface="华文楷体" panose="02010600040101010101" pitchFamily="2" charset="-122"/>
              </a:rPr>
              <a:t>子孙</a:t>
            </a:r>
            <a:r>
              <a:rPr lang="zh-CN" altLang="zh-CN" sz="3600" dirty="0">
                <a:solidFill>
                  <a:srgbClr val="843C0C"/>
                </a:solidFill>
                <a:latin typeface="华文楷体" panose="02010600040101010101" pitchFamily="2" charset="-122"/>
                <a:ea typeface="华文楷体" panose="02010600040101010101" pitchFamily="2" charset="-122"/>
              </a:rPr>
              <a:t>：</a:t>
            </a:r>
            <a:r>
              <a:rPr lang="zh-CN" altLang="zh-CN" sz="3600" dirty="0">
                <a:latin typeface="华文楷体" panose="02010600040101010101" pitchFamily="2" charset="-122"/>
                <a:ea typeface="华文楷体" panose="02010600040101010101" pitchFamily="2" charset="-122"/>
              </a:rPr>
              <a:t>以某结点为根的子树中的任一结点都称为该结点的子孙。</a:t>
            </a:r>
            <a:endParaRPr lang="zh-CN" altLang="zh-CN" sz="3600" dirty="0">
              <a:latin typeface="华文楷体" panose="02010600040101010101" pitchFamily="2" charset="-122"/>
              <a:ea typeface="华文楷体" panose="02010600040101010101" pitchFamily="2" charset="-122"/>
            </a:endParaRPr>
          </a:p>
          <a:p>
            <a:pPr marL="0" lvl="0" indent="0">
              <a:lnSpc>
                <a:spcPct val="80000"/>
              </a:lnSpc>
              <a:buNone/>
              <a:defRPr/>
            </a:pPr>
            <a:r>
              <a:rPr lang="zh-CN" altLang="zh-CN" sz="3600" dirty="0">
                <a:solidFill>
                  <a:srgbClr val="843C0C"/>
                </a:solidFill>
                <a:latin typeface="华文楷体" panose="02010600040101010101" pitchFamily="2" charset="-122"/>
                <a:ea typeface="华文楷体" panose="02010600040101010101" pitchFamily="2" charset="-122"/>
              </a:rPr>
              <a:t>深度（高度）：</a:t>
            </a:r>
            <a:r>
              <a:rPr lang="zh-CN" altLang="zh-CN" sz="3600" dirty="0">
                <a:latin typeface="华文楷体" panose="02010600040101010101" pitchFamily="2" charset="-122"/>
                <a:ea typeface="华文楷体" panose="02010600040101010101" pitchFamily="2" charset="-122"/>
              </a:rPr>
              <a:t>树中结点的最大层次。</a:t>
            </a:r>
            <a:endParaRPr lang="zh-CN" altLang="zh-CN" sz="3600" dirty="0">
              <a:latin typeface="华文楷体" panose="02010600040101010101" pitchFamily="2" charset="-122"/>
              <a:ea typeface="华文楷体" panose="02010600040101010101" pitchFamily="2" charset="-122"/>
            </a:endParaRPr>
          </a:p>
          <a:p>
            <a:pPr marL="0" lvl="0" indent="0">
              <a:lnSpc>
                <a:spcPct val="80000"/>
              </a:lnSpc>
              <a:buNone/>
              <a:defRPr/>
            </a:pPr>
            <a:r>
              <a:rPr lang="zh-CN" altLang="zh-CN" sz="3600" dirty="0">
                <a:solidFill>
                  <a:srgbClr val="843C0C"/>
                </a:solidFill>
                <a:latin typeface="华文楷体" panose="02010600040101010101" pitchFamily="2" charset="-122"/>
                <a:ea typeface="华文楷体" panose="02010600040101010101" pitchFamily="2" charset="-122"/>
              </a:rPr>
              <a:t>森林：</a:t>
            </a:r>
            <a:r>
              <a:rPr lang="zh-CN" altLang="zh-CN" sz="3600" dirty="0">
                <a:latin typeface="华文楷体" panose="02010600040101010101" pitchFamily="2" charset="-122"/>
                <a:ea typeface="华文楷体" panose="02010600040101010101" pitchFamily="2" charset="-122"/>
              </a:rPr>
              <a:t>是</a:t>
            </a:r>
            <a:r>
              <a:rPr lang="en-US" altLang="zh-CN" sz="3600" dirty="0">
                <a:latin typeface="华文楷体" panose="02010600040101010101" pitchFamily="2" charset="-122"/>
                <a:ea typeface="华文楷体" panose="02010600040101010101" pitchFamily="2" charset="-122"/>
              </a:rPr>
              <a:t>m</a:t>
            </a:r>
            <a:r>
              <a:rPr lang="zh-CN" altLang="zh-CN" sz="3600" dirty="0">
                <a:latin typeface="华文楷体" panose="02010600040101010101" pitchFamily="2" charset="-122"/>
                <a:ea typeface="华文楷体" panose="02010600040101010101" pitchFamily="2" charset="-122"/>
              </a:rPr>
              <a:t>（</a:t>
            </a:r>
            <a:r>
              <a:rPr lang="en-US" altLang="zh-CN" sz="3600" dirty="0">
                <a:latin typeface="华文楷体" panose="02010600040101010101" pitchFamily="2" charset="-122"/>
                <a:ea typeface="华文楷体" panose="02010600040101010101" pitchFamily="2" charset="-122"/>
              </a:rPr>
              <a:t>m≥0</a:t>
            </a:r>
            <a:r>
              <a:rPr lang="zh-CN" altLang="zh-CN" sz="3600" dirty="0">
                <a:latin typeface="华文楷体" panose="02010600040101010101" pitchFamily="2" charset="-122"/>
                <a:ea typeface="华文楷体" panose="02010600040101010101" pitchFamily="2" charset="-122"/>
              </a:rPr>
              <a:t>）棵互不相交的树的集合。对树中每个结点而言，其子树的集合即为森林</a:t>
            </a:r>
            <a:r>
              <a:rPr lang="zh-CN" altLang="en-US" sz="3600" dirty="0">
                <a:latin typeface="华文楷体" panose="02010600040101010101" pitchFamily="2" charset="-122"/>
                <a:ea typeface="华文楷体" panose="02010600040101010101" pitchFamily="2" charset="-122"/>
              </a:rPr>
              <a:t>。</a:t>
            </a:r>
            <a:endParaRPr lang="zh-CN" altLang="en-US" sz="3600" dirty="0">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a:solidFill>
                  <a:schemeClr val="accent2">
                    <a:lumMod val="50000"/>
                  </a:schemeClr>
                </a:solidFill>
                <a:latin typeface="黑体" panose="02010609060101010101" pitchFamily="49" charset="-122"/>
                <a:ea typeface="黑体" panose="02010609060101010101" pitchFamily="49" charset="-122"/>
              </a:rPr>
              <a:t>树的存储结构</a:t>
            </a:r>
            <a:endParaRPr lang="zh-CN" altLang="en-US" sz="4400" dirty="0">
              <a:solidFill>
                <a:schemeClr val="accent2">
                  <a:lumMod val="50000"/>
                </a:schemeClr>
              </a:solidFill>
              <a:latin typeface="黑体" panose="02010609060101010101" pitchFamily="49" charset="-122"/>
              <a:ea typeface="黑体" panose="02010609060101010101" pitchFamily="49" charset="-122"/>
            </a:endParaRPr>
          </a:p>
          <a:p>
            <a:pPr lvl="1">
              <a:lnSpc>
                <a:spcPct val="80000"/>
              </a:lnSpc>
              <a:buFont typeface="Wingdings" panose="05000000000000000000" pitchFamily="2" charset="2"/>
              <a:buChar char="l"/>
              <a:defRPr/>
            </a:pPr>
            <a:r>
              <a:rPr lang="zh-CN" altLang="en-US" sz="3200" dirty="0" smtClean="0">
                <a:latin typeface="华文楷体" panose="02010600040101010101" pitchFamily="2" charset="-122"/>
                <a:ea typeface="华文楷体" panose="02010600040101010101" pitchFamily="2" charset="-122"/>
              </a:rPr>
              <a:t>  </a:t>
            </a:r>
            <a:r>
              <a:rPr lang="zh-CN" altLang="en-US" sz="3600" dirty="0" smtClean="0">
                <a:latin typeface="华文楷体" panose="02010600040101010101" pitchFamily="2" charset="-122"/>
                <a:ea typeface="华文楷体" panose="02010600040101010101" pitchFamily="2" charset="-122"/>
              </a:rPr>
              <a:t>存储模式：</a:t>
            </a:r>
            <a:r>
              <a:rPr lang="zh-CN" altLang="en-US" sz="3600" dirty="0" smtClean="0">
                <a:solidFill>
                  <a:srgbClr val="843C0C"/>
                </a:solidFill>
                <a:latin typeface="华文楷体" panose="02010600040101010101" pitchFamily="2" charset="-122"/>
                <a:ea typeface="华文楷体" panose="02010600040101010101" pitchFamily="2" charset="-122"/>
              </a:rPr>
              <a:t>顺序</a:t>
            </a:r>
            <a:r>
              <a:rPr lang="zh-CN" altLang="en-US" sz="3600" dirty="0">
                <a:solidFill>
                  <a:srgbClr val="843C0C"/>
                </a:solidFill>
                <a:latin typeface="华文楷体" panose="02010600040101010101" pitchFamily="2" charset="-122"/>
                <a:ea typeface="华文楷体" panose="02010600040101010101" pitchFamily="2" charset="-122"/>
              </a:rPr>
              <a:t>结构</a:t>
            </a:r>
            <a:r>
              <a:rPr lang="zh-CN" altLang="en-US" sz="3600" dirty="0">
                <a:latin typeface="华文楷体" panose="02010600040101010101" pitchFamily="2" charset="-122"/>
                <a:ea typeface="华文楷体" panose="02010600040101010101" pitchFamily="2" charset="-122"/>
              </a:rPr>
              <a:t>和链表</a:t>
            </a:r>
            <a:r>
              <a:rPr lang="zh-CN" altLang="en-US" sz="3600" dirty="0" smtClean="0">
                <a:latin typeface="华文楷体" panose="02010600040101010101" pitchFamily="2" charset="-122"/>
                <a:ea typeface="华文楷体" panose="02010600040101010101" pitchFamily="2" charset="-122"/>
              </a:rPr>
              <a:t>结构。</a:t>
            </a:r>
            <a:endParaRPr lang="en-US" altLang="zh-CN" sz="3600" dirty="0" smtClean="0">
              <a:latin typeface="华文楷体" panose="02010600040101010101" pitchFamily="2" charset="-122"/>
              <a:ea typeface="华文楷体" panose="02010600040101010101" pitchFamily="2" charset="-122"/>
            </a:endParaRPr>
          </a:p>
          <a:p>
            <a:pPr marL="457200" lvl="1" indent="0">
              <a:lnSpc>
                <a:spcPct val="80000"/>
              </a:lnSpc>
              <a:buNone/>
              <a:defRPr/>
            </a:pPr>
            <a:r>
              <a:rPr lang="en-US" altLang="zh-CN" sz="3600" dirty="0">
                <a:latin typeface="华文楷体" panose="02010600040101010101" pitchFamily="2" charset="-122"/>
                <a:ea typeface="华文楷体" panose="02010600040101010101" pitchFamily="2" charset="-122"/>
              </a:rPr>
              <a:t> </a:t>
            </a:r>
            <a:r>
              <a:rPr lang="en-US" altLang="zh-CN" sz="3600" dirty="0" smtClean="0">
                <a:latin typeface="华文楷体" panose="02010600040101010101" pitchFamily="2" charset="-122"/>
                <a:ea typeface="华文楷体" panose="02010600040101010101" pitchFamily="2" charset="-122"/>
              </a:rPr>
              <a:t>    </a:t>
            </a:r>
            <a:r>
              <a:rPr lang="zh-CN" altLang="en-US" sz="3600" dirty="0" smtClean="0">
                <a:latin typeface="华文楷体" panose="02010600040101010101" pitchFamily="2" charset="-122"/>
                <a:ea typeface="华文楷体" panose="02010600040101010101" pitchFamily="2" charset="-122"/>
              </a:rPr>
              <a:t>顺序</a:t>
            </a:r>
            <a:r>
              <a:rPr lang="zh-CN" altLang="en-US" sz="3600" dirty="0">
                <a:latin typeface="华文楷体" panose="02010600040101010101" pitchFamily="2" charset="-122"/>
                <a:ea typeface="华文楷体" panose="02010600040101010101" pitchFamily="2" charset="-122"/>
              </a:rPr>
              <a:t>存储结构即将树结点按</a:t>
            </a:r>
            <a:r>
              <a:rPr lang="zh-CN" altLang="en-US" sz="3600" dirty="0">
                <a:solidFill>
                  <a:srgbClr val="843C0C"/>
                </a:solidFill>
                <a:latin typeface="华文楷体" panose="02010600040101010101" pitchFamily="2" charset="-122"/>
                <a:ea typeface="华文楷体" panose="02010600040101010101" pitchFamily="2" charset="-122"/>
              </a:rPr>
              <a:t>自上而下，自左至右</a:t>
            </a:r>
            <a:r>
              <a:rPr lang="zh-CN" altLang="en-US" sz="3600" dirty="0">
                <a:latin typeface="华文楷体" panose="02010600040101010101" pitchFamily="2" charset="-122"/>
                <a:ea typeface="华文楷体" panose="02010600040101010101" pitchFamily="2" charset="-122"/>
              </a:rPr>
              <a:t>的顺序</a:t>
            </a:r>
            <a:r>
              <a:rPr lang="zh-CN" altLang="en-US" sz="3600" dirty="0" smtClean="0">
                <a:latin typeface="华文楷体" panose="02010600040101010101" pitchFamily="2" charset="-122"/>
                <a:ea typeface="华文楷体" panose="02010600040101010101" pitchFamily="2" charset="-122"/>
              </a:rPr>
              <a:t>存放数组中。常用的是顺序存放，这种</a:t>
            </a:r>
            <a:r>
              <a:rPr lang="zh-CN" altLang="en-US" sz="3600" dirty="0">
                <a:latin typeface="华文楷体" panose="02010600040101010101" pitchFamily="2" charset="-122"/>
                <a:ea typeface="华文楷体" panose="02010600040101010101" pitchFamily="2" charset="-122"/>
              </a:rPr>
              <a:t>方法在每个数组元素中存放某个结点信息和该结点的双亲结点在数组中的下标值。</a:t>
            </a:r>
            <a:endParaRPr lang="zh-CN" altLang="en-US" sz="3600" dirty="0">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a:solidFill>
                  <a:schemeClr val="accent2">
                    <a:lumMod val="50000"/>
                  </a:schemeClr>
                </a:solidFill>
                <a:latin typeface="黑体" panose="02010609060101010101" pitchFamily="49" charset="-122"/>
                <a:ea typeface="黑体" panose="02010609060101010101" pitchFamily="49" charset="-122"/>
              </a:rPr>
              <a:t>树的存储结构</a:t>
            </a:r>
            <a:endParaRPr lang="zh-CN" altLang="en-US" sz="4400" dirty="0">
              <a:solidFill>
                <a:schemeClr val="accent2">
                  <a:lumMod val="50000"/>
                </a:schemeClr>
              </a:solidFill>
              <a:latin typeface="黑体" panose="02010609060101010101" pitchFamily="49" charset="-122"/>
              <a:ea typeface="黑体" panose="02010609060101010101" pitchFamily="49" charset="-122"/>
            </a:endParaRPr>
          </a:p>
          <a:p>
            <a:pPr lvl="1">
              <a:lnSpc>
                <a:spcPct val="80000"/>
              </a:lnSpc>
              <a:buFont typeface="Wingdings" panose="05000000000000000000" pitchFamily="2" charset="2"/>
              <a:buChar char="l"/>
              <a:defRPr/>
            </a:pPr>
            <a:r>
              <a:rPr lang="zh-CN" altLang="en-US" sz="3200" dirty="0">
                <a:latin typeface="华文楷体" panose="02010600040101010101" pitchFamily="2" charset="-122"/>
                <a:ea typeface="华文楷体" panose="02010600040101010101" pitchFamily="2" charset="-122"/>
              </a:rPr>
              <a:t>每个结点有两个域：　</a:t>
            </a:r>
            <a:endParaRPr lang="zh-CN" altLang="en-US" sz="3200" dirty="0">
              <a:latin typeface="华文楷体" panose="02010600040101010101" pitchFamily="2" charset="-122"/>
              <a:ea typeface="华文楷体" panose="02010600040101010101" pitchFamily="2" charset="-122"/>
            </a:endParaRPr>
          </a:p>
          <a:p>
            <a:pPr marL="457200" lvl="1" indent="0">
              <a:lnSpc>
                <a:spcPct val="80000"/>
              </a:lnSpc>
              <a:buNone/>
              <a:defRPr/>
            </a:pPr>
            <a:r>
              <a:rPr lang="en-US" altLang="zh-CN" sz="3200" dirty="0" smtClean="0">
                <a:latin typeface="华文楷体" panose="02010600040101010101" pitchFamily="2" charset="-122"/>
                <a:ea typeface="华文楷体" panose="02010600040101010101" pitchFamily="2" charset="-122"/>
              </a:rPr>
              <a:t>    </a:t>
            </a:r>
            <a:r>
              <a:rPr lang="en-US" altLang="zh-CN" sz="3200" b="1" dirty="0" smtClean="0">
                <a:solidFill>
                  <a:srgbClr val="843C0C"/>
                </a:solidFill>
                <a:latin typeface="华文楷体" panose="02010600040101010101" pitchFamily="2" charset="-122"/>
                <a:ea typeface="华文楷体" panose="02010600040101010101" pitchFamily="2" charset="-122"/>
              </a:rPr>
              <a:t>data</a:t>
            </a:r>
            <a:r>
              <a:rPr lang="zh-CN" altLang="en-US" sz="3200" b="1" dirty="0">
                <a:solidFill>
                  <a:srgbClr val="843C0C"/>
                </a:solidFill>
                <a:latin typeface="华文楷体" panose="02010600040101010101" pitchFamily="2" charset="-122"/>
                <a:ea typeface="华文楷体" panose="02010600040101010101" pitchFamily="2" charset="-122"/>
              </a:rPr>
              <a:t>域</a:t>
            </a:r>
            <a:r>
              <a:rPr lang="en-US" altLang="zh-CN" sz="3200" dirty="0">
                <a:latin typeface="华文楷体" panose="02010600040101010101" pitchFamily="2" charset="-122"/>
                <a:ea typeface="华文楷体" panose="02010600040101010101" pitchFamily="2" charset="-122"/>
              </a:rPr>
              <a:t>-----</a:t>
            </a:r>
            <a:r>
              <a:rPr lang="zh-CN" altLang="en-US" sz="3200" dirty="0">
                <a:latin typeface="华文楷体" panose="02010600040101010101" pitchFamily="2" charset="-122"/>
                <a:ea typeface="华文楷体" panose="02010600040101010101" pitchFamily="2" charset="-122"/>
              </a:rPr>
              <a:t>存放结点的信息；</a:t>
            </a:r>
            <a:endParaRPr lang="zh-CN" altLang="en-US" sz="3200" dirty="0">
              <a:latin typeface="华文楷体" panose="02010600040101010101" pitchFamily="2" charset="-122"/>
              <a:ea typeface="华文楷体" panose="02010600040101010101" pitchFamily="2" charset="-122"/>
            </a:endParaRPr>
          </a:p>
          <a:p>
            <a:pPr marL="457200" lvl="1" indent="0">
              <a:lnSpc>
                <a:spcPct val="80000"/>
              </a:lnSpc>
              <a:buNone/>
              <a:defRPr/>
            </a:pPr>
            <a:r>
              <a:rPr lang="en-US" altLang="zh-CN" sz="3200" b="1" dirty="0">
                <a:solidFill>
                  <a:srgbClr val="843C0C"/>
                </a:solidFill>
                <a:latin typeface="华文楷体" panose="02010600040101010101" pitchFamily="2" charset="-122"/>
                <a:ea typeface="华文楷体" panose="02010600040101010101" pitchFamily="2" charset="-122"/>
              </a:rPr>
              <a:t>    parent</a:t>
            </a:r>
            <a:r>
              <a:rPr lang="zh-CN" altLang="en-US" sz="3200" b="1" dirty="0">
                <a:solidFill>
                  <a:srgbClr val="843C0C"/>
                </a:solidFill>
                <a:latin typeface="华文楷体" panose="02010600040101010101" pitchFamily="2" charset="-122"/>
                <a:ea typeface="华文楷体" panose="02010600040101010101" pitchFamily="2" charset="-122"/>
              </a:rPr>
              <a:t>域</a:t>
            </a:r>
            <a:r>
              <a:rPr lang="en-US" altLang="zh-CN" sz="3200" dirty="0">
                <a:latin typeface="华文楷体" panose="02010600040101010101" pitchFamily="2" charset="-122"/>
                <a:ea typeface="华文楷体" panose="02010600040101010101" pitchFamily="2" charset="-122"/>
              </a:rPr>
              <a:t>-----</a:t>
            </a:r>
            <a:r>
              <a:rPr lang="zh-CN" altLang="en-US" sz="3200" dirty="0">
                <a:latin typeface="华文楷体" panose="02010600040101010101" pitchFamily="2" charset="-122"/>
                <a:ea typeface="华文楷体" panose="02010600040101010101" pitchFamily="2" charset="-122"/>
              </a:rPr>
              <a:t>存放该结点双亲结点的</a:t>
            </a:r>
            <a:r>
              <a:rPr lang="zh-CN" altLang="en-US" sz="3200" dirty="0" smtClean="0">
                <a:latin typeface="华文楷体" panose="02010600040101010101" pitchFamily="2" charset="-122"/>
                <a:ea typeface="华文楷体" panose="02010600040101010101" pitchFamily="2" charset="-122"/>
              </a:rPr>
              <a:t>位置</a:t>
            </a:r>
            <a:r>
              <a:rPr lang="zh-CN" altLang="en-US" sz="3600" dirty="0" smtClean="0">
                <a:latin typeface="华文楷体" panose="02010600040101010101" pitchFamily="2" charset="-122"/>
                <a:ea typeface="华文楷体" panose="02010600040101010101" pitchFamily="2" charset="-122"/>
              </a:rPr>
              <a:t>。</a:t>
            </a:r>
            <a:endParaRPr lang="en-US" altLang="zh-CN" sz="3600" dirty="0" smtClean="0">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对象 3"/>
          <p:cNvGraphicFramePr>
            <a:graphicFrameLocks noChangeAspect="1"/>
          </p:cNvGraphicFramePr>
          <p:nvPr/>
        </p:nvGraphicFramePr>
        <p:xfrm>
          <a:off x="896938" y="3925757"/>
          <a:ext cx="5797327" cy="2516910"/>
        </p:xfrm>
        <a:graphic>
          <a:graphicData uri="http://schemas.openxmlformats.org/presentationml/2006/ole">
            <mc:AlternateContent xmlns:mc="http://schemas.openxmlformats.org/markup-compatibility/2006">
              <mc:Choice xmlns:v="urn:schemas-microsoft-com:vml" Requires="v">
                <p:oleObj spid="_x0000_s16405" name="Visio" r:id="rId1" imgW="3302000" imgH="1430020" progId="Visio.Drawing.11">
                  <p:embed/>
                </p:oleObj>
              </mc:Choice>
              <mc:Fallback>
                <p:oleObj name="Visio" r:id="rId1" imgW="3302000" imgH="1430020" progId="Visio.Drawing.11">
                  <p:embed/>
                  <p:pic>
                    <p:nvPicPr>
                      <p:cNvPr id="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938" y="3925757"/>
                        <a:ext cx="5797327" cy="25169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表格 7"/>
          <p:cNvGraphicFramePr>
            <a:graphicFrameLocks noGrp="1"/>
          </p:cNvGraphicFramePr>
          <p:nvPr/>
        </p:nvGraphicFramePr>
        <p:xfrm>
          <a:off x="8876166" y="1554885"/>
          <a:ext cx="3097212" cy="3884658"/>
        </p:xfrm>
        <a:graphic>
          <a:graphicData uri="http://schemas.openxmlformats.org/drawingml/2006/table">
            <a:tbl>
              <a:tblPr firstRow="1" firstCol="1" bandRow="1">
                <a:tableStyleId>{5C22544A-7EE6-4342-B048-85BDC9FD1C3A}</a:tableStyleId>
              </a:tblPr>
              <a:tblGrid>
                <a:gridCol w="692376"/>
                <a:gridCol w="1121229"/>
                <a:gridCol w="1283607"/>
              </a:tblGrid>
              <a:tr h="531768">
                <a:tc>
                  <a:txBody>
                    <a:bodyPr/>
                    <a:lstStyle/>
                    <a:p>
                      <a:pPr indent="269875" algn="r">
                        <a:spcAft>
                          <a:spcPts val="0"/>
                        </a:spcAft>
                      </a:pPr>
                      <a:r>
                        <a:rPr lang="zh-CN" sz="2000" kern="100" dirty="0">
                          <a:solidFill>
                            <a:schemeClr val="tx1"/>
                          </a:solidFill>
                          <a:effectLst/>
                        </a:rPr>
                        <a:t>序号</a:t>
                      </a:r>
                      <a:endParaRPr lang="zh-CN" sz="2000" kern="100" dirty="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dirty="0">
                          <a:solidFill>
                            <a:schemeClr val="tx1"/>
                          </a:solidFill>
                          <a:effectLst/>
                        </a:rPr>
                        <a:t>data</a:t>
                      </a:r>
                      <a:endParaRPr lang="zh-CN" sz="2000" kern="100" dirty="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parent</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r>
              <a:tr h="531768">
                <a:tc>
                  <a:txBody>
                    <a:bodyPr/>
                    <a:lstStyle/>
                    <a:p>
                      <a:pPr indent="269875" algn="r">
                        <a:spcAft>
                          <a:spcPts val="0"/>
                        </a:spcAft>
                      </a:pPr>
                      <a:r>
                        <a:rPr lang="en-US" sz="2000" kern="100">
                          <a:solidFill>
                            <a:schemeClr val="tx1"/>
                          </a:solidFill>
                          <a:effectLst/>
                        </a:rPr>
                        <a:t>0</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A</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-1</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r>
              <a:tr h="304810">
                <a:tc>
                  <a:txBody>
                    <a:bodyPr/>
                    <a:lstStyle/>
                    <a:p>
                      <a:pPr indent="269875" algn="r">
                        <a:spcAft>
                          <a:spcPts val="0"/>
                        </a:spcAft>
                      </a:pPr>
                      <a:r>
                        <a:rPr lang="en-US" sz="2000" kern="100">
                          <a:solidFill>
                            <a:schemeClr val="tx1"/>
                          </a:solidFill>
                          <a:effectLst/>
                        </a:rPr>
                        <a:t>1</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B</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dirty="0">
                          <a:solidFill>
                            <a:schemeClr val="tx1"/>
                          </a:solidFill>
                          <a:effectLst/>
                        </a:rPr>
                        <a:t>0</a:t>
                      </a:r>
                      <a:endParaRPr lang="zh-CN" sz="2000" kern="100" dirty="0">
                        <a:solidFill>
                          <a:schemeClr val="tx1"/>
                        </a:solidFill>
                        <a:effectLst/>
                        <a:latin typeface="Times New Roman" panose="02020603050405020304"/>
                        <a:ea typeface="宋体" panose="02010600030101010101" pitchFamily="2" charset="-122"/>
                      </a:endParaRPr>
                    </a:p>
                  </a:txBody>
                  <a:tcPr marL="68599" marR="68599" marT="0" marB="0" anchor="ctr"/>
                </a:tc>
              </a:tr>
              <a:tr h="304810">
                <a:tc>
                  <a:txBody>
                    <a:bodyPr/>
                    <a:lstStyle/>
                    <a:p>
                      <a:pPr indent="269875" algn="r">
                        <a:spcAft>
                          <a:spcPts val="0"/>
                        </a:spcAft>
                      </a:pPr>
                      <a:r>
                        <a:rPr lang="en-US" sz="2000" kern="100">
                          <a:solidFill>
                            <a:schemeClr val="tx1"/>
                          </a:solidFill>
                          <a:effectLst/>
                        </a:rPr>
                        <a:t>2</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C</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dirty="0">
                          <a:solidFill>
                            <a:schemeClr val="tx1"/>
                          </a:solidFill>
                          <a:effectLst/>
                        </a:rPr>
                        <a:t>0</a:t>
                      </a:r>
                      <a:endParaRPr lang="zh-CN" sz="2000" kern="100" dirty="0">
                        <a:solidFill>
                          <a:schemeClr val="tx1"/>
                        </a:solidFill>
                        <a:effectLst/>
                        <a:latin typeface="Times New Roman" panose="02020603050405020304"/>
                        <a:ea typeface="宋体" panose="02010600030101010101" pitchFamily="2" charset="-122"/>
                      </a:endParaRPr>
                    </a:p>
                  </a:txBody>
                  <a:tcPr marL="68599" marR="68599" marT="0" marB="0" anchor="ctr"/>
                </a:tc>
              </a:tr>
              <a:tr h="304810">
                <a:tc>
                  <a:txBody>
                    <a:bodyPr/>
                    <a:lstStyle/>
                    <a:p>
                      <a:pPr indent="269875" algn="r">
                        <a:spcAft>
                          <a:spcPts val="0"/>
                        </a:spcAft>
                      </a:pPr>
                      <a:r>
                        <a:rPr lang="en-US" sz="2000" kern="100">
                          <a:solidFill>
                            <a:schemeClr val="tx1"/>
                          </a:solidFill>
                          <a:effectLst/>
                        </a:rPr>
                        <a:t>3</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D</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0</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r>
              <a:tr h="304810">
                <a:tc>
                  <a:txBody>
                    <a:bodyPr/>
                    <a:lstStyle/>
                    <a:p>
                      <a:pPr indent="269875" algn="r">
                        <a:spcAft>
                          <a:spcPts val="0"/>
                        </a:spcAft>
                      </a:pPr>
                      <a:r>
                        <a:rPr lang="en-US" sz="2000" kern="100">
                          <a:solidFill>
                            <a:schemeClr val="tx1"/>
                          </a:solidFill>
                          <a:effectLst/>
                        </a:rPr>
                        <a:t>4</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E</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1</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r>
              <a:tr h="304810">
                <a:tc>
                  <a:txBody>
                    <a:bodyPr/>
                    <a:lstStyle/>
                    <a:p>
                      <a:pPr indent="269875" algn="r">
                        <a:spcAft>
                          <a:spcPts val="0"/>
                        </a:spcAft>
                      </a:pPr>
                      <a:r>
                        <a:rPr lang="en-US" sz="2000" kern="100">
                          <a:solidFill>
                            <a:schemeClr val="tx1"/>
                          </a:solidFill>
                          <a:effectLst/>
                        </a:rPr>
                        <a:t>5</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F</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1</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r>
              <a:tr h="304810">
                <a:tc>
                  <a:txBody>
                    <a:bodyPr/>
                    <a:lstStyle/>
                    <a:p>
                      <a:pPr indent="269875" algn="r">
                        <a:spcAft>
                          <a:spcPts val="0"/>
                        </a:spcAft>
                      </a:pPr>
                      <a:r>
                        <a:rPr lang="en-US" sz="2000" kern="100">
                          <a:solidFill>
                            <a:schemeClr val="tx1"/>
                          </a:solidFill>
                          <a:effectLst/>
                        </a:rPr>
                        <a:t>6</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G</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2</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r>
              <a:tr h="304810">
                <a:tc>
                  <a:txBody>
                    <a:bodyPr/>
                    <a:lstStyle/>
                    <a:p>
                      <a:pPr indent="269875" algn="r">
                        <a:spcAft>
                          <a:spcPts val="0"/>
                        </a:spcAft>
                      </a:pPr>
                      <a:r>
                        <a:rPr lang="en-US" sz="2000" kern="100">
                          <a:solidFill>
                            <a:schemeClr val="tx1"/>
                          </a:solidFill>
                          <a:effectLst/>
                        </a:rPr>
                        <a:t>7</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H</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3</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r>
              <a:tr h="304810">
                <a:tc>
                  <a:txBody>
                    <a:bodyPr/>
                    <a:lstStyle/>
                    <a:p>
                      <a:pPr indent="269875" algn="r">
                        <a:spcAft>
                          <a:spcPts val="0"/>
                        </a:spcAft>
                      </a:pPr>
                      <a:r>
                        <a:rPr lang="en-US" sz="2000" kern="100">
                          <a:solidFill>
                            <a:schemeClr val="tx1"/>
                          </a:solidFill>
                          <a:effectLst/>
                        </a:rPr>
                        <a:t>8</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I</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3</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r>
              <a:tr h="304810">
                <a:tc>
                  <a:txBody>
                    <a:bodyPr/>
                    <a:lstStyle/>
                    <a:p>
                      <a:pPr indent="269875" algn="r">
                        <a:spcAft>
                          <a:spcPts val="0"/>
                        </a:spcAft>
                      </a:pPr>
                      <a:r>
                        <a:rPr lang="en-US" sz="2000" kern="100">
                          <a:solidFill>
                            <a:schemeClr val="tx1"/>
                          </a:solidFill>
                          <a:effectLst/>
                        </a:rPr>
                        <a:t>9</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a:solidFill>
                            <a:schemeClr val="tx1"/>
                          </a:solidFill>
                          <a:effectLst/>
                        </a:rPr>
                        <a:t>J</a:t>
                      </a:r>
                      <a:endParaRPr lang="zh-CN" sz="2000" kern="100">
                        <a:solidFill>
                          <a:schemeClr val="tx1"/>
                        </a:solidFill>
                        <a:effectLst/>
                        <a:latin typeface="Times New Roman" panose="02020603050405020304"/>
                        <a:ea typeface="宋体" panose="02010600030101010101" pitchFamily="2" charset="-122"/>
                      </a:endParaRPr>
                    </a:p>
                  </a:txBody>
                  <a:tcPr marL="68599" marR="68599" marT="0" marB="0" anchor="ctr"/>
                </a:tc>
                <a:tc>
                  <a:txBody>
                    <a:bodyPr/>
                    <a:lstStyle/>
                    <a:p>
                      <a:pPr indent="269875" algn="r">
                        <a:spcAft>
                          <a:spcPts val="0"/>
                        </a:spcAft>
                      </a:pPr>
                      <a:r>
                        <a:rPr lang="en-US" sz="2000" kern="100" dirty="0">
                          <a:solidFill>
                            <a:schemeClr val="tx1"/>
                          </a:solidFill>
                          <a:effectLst/>
                        </a:rPr>
                        <a:t>3</a:t>
                      </a:r>
                      <a:endParaRPr lang="zh-CN" sz="2000" kern="100" dirty="0">
                        <a:solidFill>
                          <a:schemeClr val="tx1"/>
                        </a:solidFill>
                        <a:effectLst/>
                        <a:latin typeface="Times New Roman" panose="02020603050405020304"/>
                        <a:ea typeface="宋体" panose="02010600030101010101" pitchFamily="2" charset="-122"/>
                      </a:endParaRPr>
                    </a:p>
                  </a:txBody>
                  <a:tcPr marL="68599" marR="68599" marT="0"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a:solidFill>
                  <a:schemeClr val="accent2">
                    <a:lumMod val="50000"/>
                  </a:schemeClr>
                </a:solidFill>
                <a:latin typeface="黑体" panose="02010609060101010101" pitchFamily="49" charset="-122"/>
                <a:ea typeface="黑体" panose="02010609060101010101" pitchFamily="49" charset="-122"/>
              </a:rPr>
              <a:t>树的存储结构</a:t>
            </a:r>
            <a:endParaRPr lang="zh-CN" altLang="en-US" sz="4400" dirty="0">
              <a:solidFill>
                <a:schemeClr val="accent2">
                  <a:lumMod val="50000"/>
                </a:schemeClr>
              </a:solidFill>
              <a:latin typeface="黑体" panose="02010609060101010101" pitchFamily="49" charset="-122"/>
              <a:ea typeface="黑体" panose="02010609060101010101" pitchFamily="49" charset="-122"/>
            </a:endParaRPr>
          </a:p>
          <a:p>
            <a:pPr marL="0" lvl="0" indent="0">
              <a:lnSpc>
                <a:spcPct val="100000"/>
              </a:lnSpc>
              <a:spcBef>
                <a:spcPct val="20000"/>
              </a:spcBef>
              <a:buNone/>
              <a:defRPr/>
            </a:pPr>
            <a:r>
              <a:rPr lang="en-US" altLang="zh-CN" sz="2700" dirty="0">
                <a:solidFill>
                  <a:prstClr val="black"/>
                </a:solidFill>
                <a:latin typeface="华文楷体" panose="02010600040101010101" pitchFamily="2" charset="-122"/>
                <a:ea typeface="华文楷体" panose="02010600040101010101" pitchFamily="2" charset="-122"/>
              </a:rPr>
              <a:t>#define MAX_NODE 64  //</a:t>
            </a:r>
            <a:r>
              <a:rPr lang="zh-CN" altLang="zh-CN" sz="2700" dirty="0">
                <a:solidFill>
                  <a:prstClr val="black"/>
                </a:solidFill>
                <a:latin typeface="华文楷体" panose="02010600040101010101" pitchFamily="2" charset="-122"/>
                <a:ea typeface="华文楷体" panose="02010600040101010101" pitchFamily="2" charset="-122"/>
              </a:rPr>
              <a:t>最多结点个数</a:t>
            </a:r>
            <a:endParaRPr lang="zh-CN" altLang="zh-CN" sz="27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2700" b="1" dirty="0" err="1">
                <a:solidFill>
                  <a:srgbClr val="843C0C"/>
                </a:solidFill>
                <a:latin typeface="华文楷体" panose="02010600040101010101" pitchFamily="2" charset="-122"/>
                <a:ea typeface="华文楷体" panose="02010600040101010101" pitchFamily="2" charset="-122"/>
              </a:rPr>
              <a:t>typedef</a:t>
            </a:r>
            <a:r>
              <a:rPr lang="en-US" altLang="zh-CN" sz="2700" b="1" dirty="0">
                <a:solidFill>
                  <a:srgbClr val="843C0C"/>
                </a:solidFill>
                <a:latin typeface="华文楷体" panose="02010600040101010101" pitchFamily="2" charset="-122"/>
                <a:ea typeface="华文楷体" panose="02010600040101010101" pitchFamily="2" charset="-122"/>
              </a:rPr>
              <a:t> </a:t>
            </a:r>
            <a:r>
              <a:rPr lang="en-US" altLang="zh-CN" sz="2700" b="1" dirty="0" err="1">
                <a:solidFill>
                  <a:srgbClr val="843C0C"/>
                </a:solidFill>
                <a:latin typeface="华文楷体" panose="02010600040101010101" pitchFamily="2" charset="-122"/>
                <a:ea typeface="华文楷体" panose="02010600040101010101" pitchFamily="2" charset="-122"/>
              </a:rPr>
              <a:t>struct</a:t>
            </a:r>
            <a:r>
              <a:rPr lang="en-US" altLang="zh-CN" sz="2700" b="1" dirty="0">
                <a:solidFill>
                  <a:srgbClr val="843C0C"/>
                </a:solidFill>
                <a:latin typeface="华文楷体" panose="02010600040101010101" pitchFamily="2" charset="-122"/>
                <a:ea typeface="华文楷体" panose="02010600040101010101" pitchFamily="2" charset="-122"/>
              </a:rPr>
              <a:t> </a:t>
            </a:r>
            <a:r>
              <a:rPr lang="en-US" altLang="zh-CN" sz="2700" b="1" dirty="0" err="1">
                <a:solidFill>
                  <a:srgbClr val="843C0C"/>
                </a:solidFill>
                <a:latin typeface="华文楷体" panose="02010600040101010101" pitchFamily="2" charset="-122"/>
                <a:ea typeface="华文楷体" panose="02010600040101010101" pitchFamily="2" charset="-122"/>
              </a:rPr>
              <a:t>Ptnode</a:t>
            </a:r>
            <a:endParaRPr lang="zh-CN" altLang="zh-CN" sz="2700" b="1" dirty="0">
              <a:solidFill>
                <a:srgbClr val="843C0C"/>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2700" dirty="0" smtClean="0">
                <a:solidFill>
                  <a:prstClr val="black"/>
                </a:solidFill>
                <a:latin typeface="华文楷体" panose="02010600040101010101" pitchFamily="2" charset="-122"/>
                <a:ea typeface="华文楷体" panose="02010600040101010101" pitchFamily="2" charset="-122"/>
              </a:rPr>
              <a:t>{ </a:t>
            </a:r>
            <a:r>
              <a:rPr lang="en-US" altLang="zh-CN" sz="2700" dirty="0" err="1">
                <a:solidFill>
                  <a:prstClr val="black"/>
                </a:solidFill>
                <a:latin typeface="华文楷体" panose="02010600040101010101" pitchFamily="2" charset="-122"/>
                <a:ea typeface="华文楷体" panose="02010600040101010101" pitchFamily="2" charset="-122"/>
              </a:rPr>
              <a:t>ElemType</a:t>
            </a:r>
            <a:r>
              <a:rPr lang="en-US" altLang="zh-CN" sz="2700" dirty="0">
                <a:solidFill>
                  <a:prstClr val="black"/>
                </a:solidFill>
                <a:latin typeface="华文楷体" panose="02010600040101010101" pitchFamily="2" charset="-122"/>
                <a:ea typeface="华文楷体" panose="02010600040101010101" pitchFamily="2" charset="-122"/>
              </a:rPr>
              <a:t>  data; </a:t>
            </a:r>
            <a:r>
              <a:rPr lang="en-US" altLang="zh-CN" sz="2700" dirty="0">
                <a:solidFill>
                  <a:prstClr val="black"/>
                </a:solidFill>
                <a:latin typeface="华文楷体" panose="02010600040101010101" pitchFamily="2" charset="-122"/>
                <a:ea typeface="华文楷体" panose="02010600040101010101" pitchFamily="2" charset="-122"/>
                <a:sym typeface="Symbol" panose="05050102010706020507"/>
              </a:rPr>
              <a:t></a:t>
            </a:r>
            <a:r>
              <a:rPr lang="en-US" altLang="zh-CN" sz="2700" dirty="0">
                <a:solidFill>
                  <a:prstClr val="black"/>
                </a:solidFill>
                <a:latin typeface="华文楷体" panose="02010600040101010101" pitchFamily="2" charset="-122"/>
                <a:ea typeface="华文楷体" panose="02010600040101010101" pitchFamily="2" charset="-122"/>
              </a:rPr>
              <a:t> </a:t>
            </a:r>
            <a:r>
              <a:rPr lang="zh-CN" altLang="zh-CN" sz="2700" dirty="0">
                <a:solidFill>
                  <a:prstClr val="black"/>
                </a:solidFill>
                <a:latin typeface="华文楷体" panose="02010600040101010101" pitchFamily="2" charset="-122"/>
                <a:ea typeface="华文楷体" panose="02010600040101010101" pitchFamily="2" charset="-122"/>
              </a:rPr>
              <a:t>数据域</a:t>
            </a:r>
            <a:endParaRPr lang="zh-CN" altLang="zh-CN" sz="27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2700" dirty="0" smtClean="0">
                <a:solidFill>
                  <a:prstClr val="black"/>
                </a:solidFill>
                <a:latin typeface="华文楷体" panose="02010600040101010101" pitchFamily="2" charset="-122"/>
                <a:ea typeface="华文楷体" panose="02010600040101010101" pitchFamily="2" charset="-122"/>
              </a:rPr>
              <a:t>   </a:t>
            </a:r>
            <a:r>
              <a:rPr lang="en-US" altLang="zh-CN" sz="2700" dirty="0" err="1" smtClean="0">
                <a:solidFill>
                  <a:prstClr val="black"/>
                </a:solidFill>
                <a:latin typeface="华文楷体" panose="02010600040101010101" pitchFamily="2" charset="-122"/>
                <a:ea typeface="华文楷体" panose="02010600040101010101" pitchFamily="2" charset="-122"/>
              </a:rPr>
              <a:t>int</a:t>
            </a:r>
            <a:r>
              <a:rPr lang="en-US" altLang="zh-CN" sz="2700" dirty="0" smtClean="0">
                <a:solidFill>
                  <a:prstClr val="black"/>
                </a:solidFill>
                <a:latin typeface="华文楷体" panose="02010600040101010101" pitchFamily="2" charset="-122"/>
                <a:ea typeface="华文楷体" panose="02010600040101010101" pitchFamily="2" charset="-122"/>
              </a:rPr>
              <a:t>  </a:t>
            </a:r>
            <a:r>
              <a:rPr lang="en-US" altLang="zh-CN" sz="2700" dirty="0">
                <a:solidFill>
                  <a:prstClr val="black"/>
                </a:solidFill>
                <a:latin typeface="华文楷体" panose="02010600040101010101" pitchFamily="2" charset="-122"/>
                <a:ea typeface="华文楷体" panose="02010600040101010101" pitchFamily="2" charset="-122"/>
              </a:rPr>
              <a:t>parent;    </a:t>
            </a:r>
            <a:r>
              <a:rPr lang="en-US" altLang="zh-CN" sz="2700" dirty="0">
                <a:solidFill>
                  <a:prstClr val="black"/>
                </a:solidFill>
                <a:latin typeface="华文楷体" panose="02010600040101010101" pitchFamily="2" charset="-122"/>
                <a:ea typeface="华文楷体" panose="02010600040101010101" pitchFamily="2" charset="-122"/>
                <a:sym typeface="Symbol" panose="05050102010706020507"/>
              </a:rPr>
              <a:t></a:t>
            </a:r>
            <a:r>
              <a:rPr lang="en-US" altLang="zh-CN" sz="2700" dirty="0">
                <a:solidFill>
                  <a:prstClr val="black"/>
                </a:solidFill>
                <a:latin typeface="华文楷体" panose="02010600040101010101" pitchFamily="2" charset="-122"/>
                <a:ea typeface="华文楷体" panose="02010600040101010101" pitchFamily="2" charset="-122"/>
              </a:rPr>
              <a:t> </a:t>
            </a:r>
            <a:r>
              <a:rPr lang="zh-CN" altLang="zh-CN" sz="2700" dirty="0">
                <a:solidFill>
                  <a:prstClr val="black"/>
                </a:solidFill>
                <a:latin typeface="华文楷体" panose="02010600040101010101" pitchFamily="2" charset="-122"/>
                <a:ea typeface="华文楷体" panose="02010600040101010101" pitchFamily="2" charset="-122"/>
              </a:rPr>
              <a:t>双亲指示</a:t>
            </a:r>
            <a:r>
              <a:rPr lang="zh-CN" altLang="zh-CN" sz="2700" dirty="0" smtClean="0">
                <a:solidFill>
                  <a:prstClr val="black"/>
                </a:solidFill>
                <a:latin typeface="华文楷体" panose="02010600040101010101" pitchFamily="2" charset="-122"/>
                <a:ea typeface="华文楷体" panose="02010600040101010101" pitchFamily="2" charset="-122"/>
              </a:rPr>
              <a:t>域</a:t>
            </a:r>
            <a:r>
              <a:rPr lang="en-US" altLang="zh-CN" sz="2700" dirty="0" smtClean="0">
                <a:solidFill>
                  <a:prstClr val="black"/>
                </a:solidFill>
                <a:latin typeface="华文楷体" panose="02010600040101010101" pitchFamily="2" charset="-122"/>
                <a:ea typeface="华文楷体" panose="02010600040101010101" pitchFamily="2" charset="-122"/>
              </a:rPr>
              <a:t>} </a:t>
            </a:r>
            <a:r>
              <a:rPr lang="en-US" altLang="zh-CN" sz="2700" b="1" dirty="0" err="1">
                <a:solidFill>
                  <a:srgbClr val="843C0C"/>
                </a:solidFill>
                <a:latin typeface="华文楷体" panose="02010600040101010101" pitchFamily="2" charset="-122"/>
                <a:ea typeface="华文楷体" panose="02010600040101010101" pitchFamily="2" charset="-122"/>
              </a:rPr>
              <a:t>Ptnode</a:t>
            </a:r>
            <a:r>
              <a:rPr lang="zh-CN" altLang="zh-CN" sz="2700" dirty="0">
                <a:solidFill>
                  <a:prstClr val="black"/>
                </a:solidFill>
                <a:latin typeface="华文楷体" panose="02010600040101010101" pitchFamily="2" charset="-122"/>
                <a:ea typeface="华文楷体" panose="02010600040101010101" pitchFamily="2" charset="-122"/>
              </a:rPr>
              <a:t>；</a:t>
            </a:r>
            <a:endParaRPr lang="zh-CN" altLang="zh-CN" sz="27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2700" b="1" dirty="0" err="1">
                <a:solidFill>
                  <a:srgbClr val="843C0C"/>
                </a:solidFill>
                <a:latin typeface="华文楷体" panose="02010600040101010101" pitchFamily="2" charset="-122"/>
                <a:ea typeface="华文楷体" panose="02010600040101010101" pitchFamily="2" charset="-122"/>
              </a:rPr>
              <a:t>typedef</a:t>
            </a:r>
            <a:r>
              <a:rPr lang="en-US" altLang="zh-CN" sz="2700" b="1" dirty="0">
                <a:solidFill>
                  <a:srgbClr val="843C0C"/>
                </a:solidFill>
                <a:latin typeface="华文楷体" panose="02010600040101010101" pitchFamily="2" charset="-122"/>
                <a:ea typeface="华文楷体" panose="02010600040101010101" pitchFamily="2" charset="-122"/>
              </a:rPr>
              <a:t> </a:t>
            </a:r>
            <a:r>
              <a:rPr lang="en-US" altLang="zh-CN" sz="2700" b="1" dirty="0" err="1">
                <a:solidFill>
                  <a:srgbClr val="843C0C"/>
                </a:solidFill>
                <a:latin typeface="华文楷体" panose="02010600040101010101" pitchFamily="2" charset="-122"/>
                <a:ea typeface="华文楷体" panose="02010600040101010101" pitchFamily="2" charset="-122"/>
              </a:rPr>
              <a:t>struct</a:t>
            </a:r>
            <a:endParaRPr lang="zh-CN" altLang="zh-CN" sz="2700" b="1" dirty="0">
              <a:solidFill>
                <a:srgbClr val="843C0C"/>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2700" dirty="0" smtClean="0">
                <a:solidFill>
                  <a:prstClr val="black"/>
                </a:solidFill>
                <a:latin typeface="华文楷体" panose="02010600040101010101" pitchFamily="2" charset="-122"/>
                <a:ea typeface="华文楷体" panose="02010600040101010101" pitchFamily="2" charset="-122"/>
              </a:rPr>
              <a:t>{ </a:t>
            </a:r>
            <a:r>
              <a:rPr lang="en-US" altLang="zh-CN" sz="2700" dirty="0" err="1">
                <a:solidFill>
                  <a:prstClr val="black"/>
                </a:solidFill>
                <a:latin typeface="华文楷体" panose="02010600040101010101" pitchFamily="2" charset="-122"/>
                <a:ea typeface="华文楷体" panose="02010600040101010101" pitchFamily="2" charset="-122"/>
              </a:rPr>
              <a:t>Ptnode</a:t>
            </a:r>
            <a:r>
              <a:rPr lang="en-US" altLang="zh-CN" sz="2700" dirty="0">
                <a:solidFill>
                  <a:prstClr val="black"/>
                </a:solidFill>
                <a:latin typeface="华文楷体" panose="02010600040101010101" pitchFamily="2" charset="-122"/>
                <a:ea typeface="华文楷体" panose="02010600040101010101" pitchFamily="2" charset="-122"/>
              </a:rPr>
              <a:t> nodes[MAX_NODE];</a:t>
            </a:r>
            <a:endParaRPr lang="zh-CN" altLang="zh-CN" sz="27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2700" dirty="0" smtClean="0">
                <a:solidFill>
                  <a:prstClr val="black"/>
                </a:solidFill>
                <a:latin typeface="华文楷体" panose="02010600040101010101" pitchFamily="2" charset="-122"/>
                <a:ea typeface="华文楷体" panose="02010600040101010101" pitchFamily="2" charset="-122"/>
              </a:rPr>
              <a:t>   </a:t>
            </a:r>
            <a:r>
              <a:rPr lang="en-US" altLang="zh-CN" sz="2700" dirty="0" err="1" smtClean="0">
                <a:solidFill>
                  <a:prstClr val="black"/>
                </a:solidFill>
                <a:latin typeface="华文楷体" panose="02010600040101010101" pitchFamily="2" charset="-122"/>
                <a:ea typeface="华文楷体" panose="02010600040101010101" pitchFamily="2" charset="-122"/>
              </a:rPr>
              <a:t>int</a:t>
            </a:r>
            <a:r>
              <a:rPr lang="en-US" altLang="zh-CN" sz="2700" dirty="0" smtClean="0">
                <a:solidFill>
                  <a:prstClr val="black"/>
                </a:solidFill>
                <a:latin typeface="华文楷体" panose="02010600040101010101" pitchFamily="2" charset="-122"/>
                <a:ea typeface="华文楷体" panose="02010600040101010101" pitchFamily="2" charset="-122"/>
              </a:rPr>
              <a:t> </a:t>
            </a:r>
            <a:r>
              <a:rPr lang="en-US" altLang="zh-CN" sz="2700" dirty="0">
                <a:solidFill>
                  <a:prstClr val="black"/>
                </a:solidFill>
                <a:latin typeface="华文楷体" panose="02010600040101010101" pitchFamily="2" charset="-122"/>
                <a:ea typeface="华文楷体" panose="02010600040101010101" pitchFamily="2" charset="-122"/>
              </a:rPr>
              <a:t>n;  </a:t>
            </a:r>
            <a:r>
              <a:rPr lang="en-US" altLang="zh-CN" sz="2700" dirty="0" smtClean="0">
                <a:solidFill>
                  <a:prstClr val="black"/>
                </a:solidFill>
                <a:latin typeface="华文楷体" panose="02010600040101010101" pitchFamily="2" charset="-122"/>
                <a:ea typeface="华文楷体" panose="02010600040101010101" pitchFamily="2" charset="-122"/>
              </a:rPr>
              <a:t>//</a:t>
            </a:r>
            <a:r>
              <a:rPr lang="zh-CN" altLang="zh-CN" sz="2700" dirty="0">
                <a:solidFill>
                  <a:prstClr val="black"/>
                </a:solidFill>
                <a:latin typeface="华文楷体" panose="02010600040101010101" pitchFamily="2" charset="-122"/>
                <a:ea typeface="华文楷体" panose="02010600040101010101" pitchFamily="2" charset="-122"/>
              </a:rPr>
              <a:t>结点</a:t>
            </a:r>
            <a:r>
              <a:rPr lang="zh-CN" altLang="zh-CN" sz="2700" dirty="0" smtClean="0">
                <a:solidFill>
                  <a:prstClr val="black"/>
                </a:solidFill>
                <a:latin typeface="华文楷体" panose="02010600040101010101" pitchFamily="2" charset="-122"/>
                <a:ea typeface="华文楷体" panose="02010600040101010101" pitchFamily="2" charset="-122"/>
              </a:rPr>
              <a:t>个数</a:t>
            </a:r>
            <a:r>
              <a:rPr lang="en-US" altLang="zh-CN" sz="2700" dirty="0" smtClean="0">
                <a:solidFill>
                  <a:prstClr val="black"/>
                </a:solidFill>
                <a:latin typeface="华文楷体" panose="02010600040101010101" pitchFamily="2" charset="-122"/>
                <a:ea typeface="华文楷体" panose="02010600040101010101" pitchFamily="2" charset="-122"/>
              </a:rPr>
              <a:t>}</a:t>
            </a:r>
            <a:r>
              <a:rPr lang="en-US" altLang="zh-CN" sz="2700" b="1" dirty="0" err="1">
                <a:solidFill>
                  <a:srgbClr val="843C0C"/>
                </a:solidFill>
                <a:latin typeface="华文楷体" panose="02010600040101010101" pitchFamily="2" charset="-122"/>
                <a:ea typeface="华文楷体" panose="02010600040101010101" pitchFamily="2" charset="-122"/>
              </a:rPr>
              <a:t>Ptree</a:t>
            </a:r>
            <a:r>
              <a:rPr lang="en-US" altLang="zh-CN" sz="2700" dirty="0">
                <a:solidFill>
                  <a:prstClr val="black"/>
                </a:solidFill>
                <a:latin typeface="华文楷体" panose="02010600040101010101" pitchFamily="2" charset="-122"/>
                <a:ea typeface="华文楷体" panose="02010600040101010101" pitchFamily="2" charset="-122"/>
              </a:rPr>
              <a:t>;</a:t>
            </a:r>
            <a:endParaRPr lang="zh-CN" altLang="zh-CN" sz="2700" dirty="0">
              <a:solidFill>
                <a:prstClr val="black"/>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91251"/>
            <a:ext cx="9144000" cy="2387600"/>
          </a:xfrm>
        </p:spPr>
        <p:txBody>
          <a:bodyPr>
            <a:normAutofit fontScale="90000"/>
          </a:bodyPr>
          <a:lstStyle/>
          <a:p>
            <a:r>
              <a:rPr lang="x-none" altLang="zh-CN" sz="10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a:t>
            </a:r>
            <a:r>
              <a:rPr lang="zh-CN" altLang="en-US" sz="10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a:t>
            </a:r>
            <a:r>
              <a:rPr lang="x-none" altLang="zh-CN" sz="10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 </a:t>
            </a:r>
            <a:br>
              <a:rPr lang="en-US" altLang="zh-CN" sz="10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x-none" altLang="zh-CN" sz="10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10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分类目录</a:t>
            </a:r>
            <a:r>
              <a:rPr lang="x-none" altLang="zh-CN" sz="10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zh-CN" altLang="en-US" sz="10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endParaRPr lang="zh-CN" altLang="en-US" dirty="0"/>
          </a:p>
        </p:txBody>
      </p:sp>
      <p:sp>
        <p:nvSpPr>
          <p:cNvPr id="4" name="圆角矩形 3"/>
          <p:cNvSpPr/>
          <p:nvPr/>
        </p:nvSpPr>
        <p:spPr>
          <a:xfrm>
            <a:off x="1177637" y="748152"/>
            <a:ext cx="9809018" cy="3325083"/>
          </a:xfrm>
          <a:prstGeom prst="roundRect">
            <a:avLst/>
          </a:prstGeom>
          <a:noFill/>
          <a:ln w="76200">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48141" y="318655"/>
            <a:ext cx="10612585" cy="4128655"/>
          </a:xfrm>
          <a:prstGeom prst="roundRect">
            <a:avLst/>
          </a:prstGeom>
          <a:noFill/>
          <a:ln w="76200">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796633" y="4913595"/>
            <a:ext cx="10515600" cy="27709"/>
          </a:xfrm>
          <a:prstGeom prst="line">
            <a:avLst/>
          </a:prstGeom>
          <a:ln w="76200">
            <a:solidFill>
              <a:srgbClr val="C55A1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a:solidFill>
                  <a:schemeClr val="accent2">
                    <a:lumMod val="50000"/>
                  </a:schemeClr>
                </a:solidFill>
                <a:latin typeface="黑体" panose="02010609060101010101" pitchFamily="49" charset="-122"/>
                <a:ea typeface="黑体" panose="02010609060101010101" pitchFamily="49" charset="-122"/>
              </a:rPr>
              <a:t>树的遍历</a:t>
            </a:r>
            <a:br>
              <a:rPr lang="zh-CN" altLang="en-US" sz="4400" dirty="0">
                <a:solidFill>
                  <a:schemeClr val="accent2">
                    <a:lumMod val="50000"/>
                  </a:schemeClr>
                </a:solidFill>
                <a:latin typeface="黑体" panose="02010609060101010101" pitchFamily="49" charset="-122"/>
                <a:ea typeface="黑体" panose="02010609060101010101" pitchFamily="49" charset="-122"/>
              </a:rPr>
            </a:b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a:t>
            </a:r>
            <a:r>
              <a:rPr lang="zh-CN" altLang="en-US" sz="4000" dirty="0" smtClean="0">
                <a:solidFill>
                  <a:prstClr val="black"/>
                </a:solidFill>
                <a:latin typeface="华文楷体" panose="02010600040101010101" pitchFamily="2" charset="-122"/>
                <a:ea typeface="华文楷体" panose="02010600040101010101" pitchFamily="2" charset="-122"/>
              </a:rPr>
              <a:t>访问</a:t>
            </a:r>
            <a:r>
              <a:rPr lang="zh-CN" altLang="en-US" sz="4000" dirty="0">
                <a:solidFill>
                  <a:prstClr val="black"/>
                </a:solidFill>
                <a:latin typeface="华文楷体" panose="02010600040101010101" pitchFamily="2" charset="-122"/>
                <a:ea typeface="华文楷体" panose="02010600040101010101" pitchFamily="2" charset="-122"/>
              </a:rPr>
              <a:t>树中的所有结点，</a:t>
            </a:r>
            <a:r>
              <a:rPr lang="zh-CN" altLang="en-US" sz="4000" b="1" dirty="0">
                <a:solidFill>
                  <a:srgbClr val="843C0C"/>
                </a:solidFill>
                <a:latin typeface="华文楷体" panose="02010600040101010101" pitchFamily="2" charset="-122"/>
                <a:ea typeface="华文楷体" panose="02010600040101010101" pitchFamily="2" charset="-122"/>
              </a:rPr>
              <a:t>使得每个结点仅被访问一次</a:t>
            </a:r>
            <a:r>
              <a:rPr lang="zh-CN" altLang="en-US" sz="4000" dirty="0">
                <a:solidFill>
                  <a:prstClr val="black"/>
                </a:solidFill>
                <a:latin typeface="华文楷体" panose="02010600040101010101" pitchFamily="2" charset="-122"/>
                <a:ea typeface="华文楷体" panose="02010600040101010101" pitchFamily="2" charset="-122"/>
              </a:rPr>
              <a:t>。这里提到的“访问”是指对结点施行某种操作，操作可以是输出结点信息，修改结点的数据值等，但要求这种访问不破坏它原来的数据结构</a:t>
            </a:r>
            <a:r>
              <a:rPr lang="zh-CN" altLang="en-US" sz="2700" dirty="0">
                <a:solidFill>
                  <a:prstClr val="black"/>
                </a:solidFill>
                <a:latin typeface="华文楷体" panose="02010600040101010101" pitchFamily="2" charset="-122"/>
                <a:ea typeface="华文楷体" panose="02010600040101010101" pitchFamily="2" charset="-122"/>
              </a:rPr>
              <a:t>。</a:t>
            </a:r>
            <a:endParaRPr lang="zh-CN" altLang="en-US" sz="2700" dirty="0">
              <a:solidFill>
                <a:prstClr val="black"/>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a:solidFill>
                  <a:schemeClr val="accent2">
                    <a:lumMod val="50000"/>
                  </a:schemeClr>
                </a:solidFill>
                <a:latin typeface="黑体" panose="02010609060101010101" pitchFamily="49" charset="-122"/>
                <a:ea typeface="黑体" panose="02010609060101010101" pitchFamily="49" charset="-122"/>
              </a:rPr>
              <a:t>树的</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遍历</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a:t>
            </a:r>
            <a:r>
              <a:rPr lang="zh-CN" altLang="en-US" sz="3600" dirty="0" smtClean="0">
                <a:solidFill>
                  <a:schemeClr val="accent2">
                    <a:lumMod val="50000"/>
                  </a:schemeClr>
                </a:solidFill>
                <a:latin typeface="黑体" panose="02010609060101010101" pitchFamily="49" charset="-122"/>
                <a:ea typeface="黑体" panose="02010609060101010101" pitchFamily="49" charset="-122"/>
              </a:rPr>
              <a:t>深度遍历（同层从左往右）</a:t>
            </a:r>
            <a:br>
              <a:rPr lang="zh-CN" altLang="en-US" sz="3600" dirty="0">
                <a:solidFill>
                  <a:schemeClr val="accent2">
                    <a:lumMod val="50000"/>
                  </a:schemeClr>
                </a:solidFill>
                <a:latin typeface="黑体" panose="02010609060101010101" pitchFamily="49" charset="-122"/>
                <a:ea typeface="黑体" panose="02010609060101010101" pitchFamily="49" charset="-122"/>
              </a:rPr>
            </a:b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1</a:t>
            </a:r>
            <a:r>
              <a:rPr lang="zh-CN" altLang="en-US" sz="4000" dirty="0">
                <a:solidFill>
                  <a:srgbClr val="843C0C"/>
                </a:solidFill>
                <a:latin typeface="华文楷体" panose="02010600040101010101" pitchFamily="2" charset="-122"/>
                <a:ea typeface="华文楷体" panose="02010600040101010101" pitchFamily="2" charset="-122"/>
              </a:rPr>
              <a:t>）树的先序遍历</a:t>
            </a:r>
            <a:endParaRPr lang="zh-CN" altLang="en-US" sz="4000" dirty="0">
              <a:solidFill>
                <a:srgbClr val="843C0C"/>
              </a:solidFill>
              <a:latin typeface="华文楷体" panose="02010600040101010101" pitchFamily="2" charset="-122"/>
              <a:ea typeface="华文楷体" panose="02010600040101010101" pitchFamily="2" charset="-122"/>
            </a:endParaRPr>
          </a:p>
          <a:p>
            <a:pPr marL="0" indent="0">
              <a:buNone/>
            </a:pPr>
            <a:r>
              <a:rPr lang="zh-CN" altLang="en-US" sz="3200" dirty="0" smtClean="0">
                <a:solidFill>
                  <a:prstClr val="black"/>
                </a:solidFill>
                <a:latin typeface="华文楷体" panose="02010600040101010101" pitchFamily="2" charset="-122"/>
                <a:ea typeface="华文楷体" panose="02010600040101010101" pitchFamily="2" charset="-122"/>
              </a:rPr>
              <a:t>            先</a:t>
            </a:r>
            <a:r>
              <a:rPr lang="zh-CN" altLang="en-US" sz="3200" dirty="0">
                <a:solidFill>
                  <a:prstClr val="black"/>
                </a:solidFill>
                <a:latin typeface="华文楷体" panose="02010600040101010101" pitchFamily="2" charset="-122"/>
                <a:ea typeface="华文楷体" panose="02010600040101010101" pitchFamily="2" charset="-122"/>
              </a:rPr>
              <a:t>访问根结点，然后依次先序遍历各子树</a:t>
            </a:r>
            <a:r>
              <a:rPr lang="zh-CN" altLang="en-US" sz="3200" dirty="0" smtClean="0">
                <a:solidFill>
                  <a:prstClr val="black"/>
                </a:solidFill>
                <a:latin typeface="华文楷体" panose="02010600040101010101" pitchFamily="2" charset="-122"/>
                <a:ea typeface="华文楷体" panose="02010600040101010101" pitchFamily="2" charset="-122"/>
              </a:rPr>
              <a:t>。</a:t>
            </a:r>
            <a:endParaRPr lang="en-US" altLang="zh-CN" sz="3200" dirty="0" smtClean="0">
              <a:solidFill>
                <a:prstClr val="black"/>
              </a:solidFill>
              <a:latin typeface="华文楷体" panose="02010600040101010101" pitchFamily="2" charset="-122"/>
              <a:ea typeface="华文楷体" panose="02010600040101010101" pitchFamily="2" charset="-122"/>
            </a:endParaRPr>
          </a:p>
          <a:p>
            <a:pPr marL="0" indent="0">
              <a:buNone/>
            </a:pPr>
            <a:r>
              <a:rPr lang="zh-CN" altLang="en-US" sz="4000" dirty="0" smtClean="0">
                <a:solidFill>
                  <a:srgbClr val="843C0C"/>
                </a:solidFill>
                <a:latin typeface="华文楷体" panose="02010600040101010101" pitchFamily="2" charset="-122"/>
                <a:ea typeface="华文楷体" panose="02010600040101010101" pitchFamily="2" charset="-122"/>
              </a:rPr>
              <a:t> （</a:t>
            </a:r>
            <a:r>
              <a:rPr lang="en-US" altLang="zh-CN" sz="4000" dirty="0" smtClean="0">
                <a:solidFill>
                  <a:srgbClr val="843C0C"/>
                </a:solidFill>
                <a:latin typeface="华文楷体" panose="02010600040101010101" pitchFamily="2" charset="-122"/>
                <a:ea typeface="华文楷体" panose="02010600040101010101" pitchFamily="2" charset="-122"/>
              </a:rPr>
              <a:t>2</a:t>
            </a:r>
            <a:r>
              <a:rPr lang="zh-CN" altLang="en-US" sz="4000" dirty="0">
                <a:solidFill>
                  <a:srgbClr val="843C0C"/>
                </a:solidFill>
                <a:latin typeface="华文楷体" panose="02010600040101010101" pitchFamily="2" charset="-122"/>
                <a:ea typeface="华文楷体" panose="02010600040101010101" pitchFamily="2" charset="-122"/>
              </a:rPr>
              <a:t>）</a:t>
            </a:r>
            <a:r>
              <a:rPr lang="zh-CN" altLang="zh-CN" sz="4000" dirty="0" smtClean="0">
                <a:solidFill>
                  <a:srgbClr val="843C0C"/>
                </a:solidFill>
                <a:latin typeface="华文楷体" panose="02010600040101010101" pitchFamily="2" charset="-122"/>
                <a:ea typeface="华文楷体" panose="02010600040101010101" pitchFamily="2" charset="-122"/>
              </a:rPr>
              <a:t>树</a:t>
            </a:r>
            <a:r>
              <a:rPr lang="zh-CN" altLang="zh-CN" sz="4000" dirty="0">
                <a:solidFill>
                  <a:srgbClr val="843C0C"/>
                </a:solidFill>
                <a:latin typeface="华文楷体" panose="02010600040101010101" pitchFamily="2" charset="-122"/>
                <a:ea typeface="华文楷体" panose="02010600040101010101" pitchFamily="2" charset="-122"/>
              </a:rPr>
              <a:t>的后序遍历</a:t>
            </a:r>
            <a:endParaRPr lang="zh-CN" altLang="zh-CN" sz="4000" dirty="0">
              <a:solidFill>
                <a:srgbClr val="843C0C"/>
              </a:solidFill>
              <a:latin typeface="华文楷体" panose="02010600040101010101" pitchFamily="2" charset="-122"/>
              <a:ea typeface="华文楷体" panose="02010600040101010101" pitchFamily="2" charset="-122"/>
            </a:endParaRPr>
          </a:p>
          <a:p>
            <a:pPr marL="0" indent="0">
              <a:buNone/>
            </a:pPr>
            <a:r>
              <a:rPr lang="en-US" altLang="zh-CN" sz="3200" dirty="0" smtClean="0">
                <a:solidFill>
                  <a:prstClr val="black"/>
                </a:solidFill>
                <a:latin typeface="华文楷体" panose="02010600040101010101" pitchFamily="2" charset="-122"/>
                <a:ea typeface="华文楷体" panose="02010600040101010101" pitchFamily="2" charset="-122"/>
              </a:rPr>
              <a:t>            </a:t>
            </a:r>
            <a:r>
              <a:rPr lang="zh-CN" altLang="zh-CN" sz="3200" dirty="0" smtClean="0">
                <a:solidFill>
                  <a:prstClr val="black"/>
                </a:solidFill>
                <a:latin typeface="华文楷体" panose="02010600040101010101" pitchFamily="2" charset="-122"/>
                <a:ea typeface="华文楷体" panose="02010600040101010101" pitchFamily="2" charset="-122"/>
              </a:rPr>
              <a:t>首先</a:t>
            </a:r>
            <a:r>
              <a:rPr lang="zh-CN" altLang="zh-CN" sz="3200" dirty="0">
                <a:solidFill>
                  <a:prstClr val="black"/>
                </a:solidFill>
                <a:latin typeface="华文楷体" panose="02010600040101010101" pitchFamily="2" charset="-122"/>
                <a:ea typeface="华文楷体" panose="02010600040101010101" pitchFamily="2" charset="-122"/>
              </a:rPr>
              <a:t>从左至右</a:t>
            </a:r>
            <a:r>
              <a:rPr lang="zh-CN" altLang="zh-CN" sz="3200" dirty="0" smtClean="0">
                <a:solidFill>
                  <a:prstClr val="black"/>
                </a:solidFill>
                <a:latin typeface="华文楷体" panose="02010600040101010101" pitchFamily="2" charset="-122"/>
                <a:ea typeface="华文楷体" panose="02010600040101010101" pitchFamily="2" charset="-122"/>
              </a:rPr>
              <a:t>逐一遍历</a:t>
            </a:r>
            <a:r>
              <a:rPr lang="zh-CN" altLang="zh-CN" sz="3200" dirty="0">
                <a:solidFill>
                  <a:prstClr val="black"/>
                </a:solidFill>
                <a:latin typeface="华文楷体" panose="02010600040101010101" pitchFamily="2" charset="-122"/>
                <a:ea typeface="华文楷体" panose="02010600040101010101" pitchFamily="2" charset="-122"/>
              </a:rPr>
              <a:t>根结点的每一棵子树，最后访问树的根</a:t>
            </a:r>
            <a:r>
              <a:rPr lang="zh-CN" altLang="zh-CN" sz="3200" dirty="0" smtClean="0">
                <a:solidFill>
                  <a:prstClr val="black"/>
                </a:solidFill>
                <a:latin typeface="华文楷体" panose="02010600040101010101" pitchFamily="2" charset="-122"/>
                <a:ea typeface="华文楷体" panose="02010600040101010101" pitchFamily="2" charset="-122"/>
              </a:rPr>
              <a:t>结点</a:t>
            </a:r>
            <a:endParaRPr lang="en-US" altLang="zh-CN" sz="3200" dirty="0" smtClean="0">
              <a:solidFill>
                <a:prstClr val="black"/>
              </a:solidFill>
              <a:latin typeface="华文楷体" panose="02010600040101010101" pitchFamily="2" charset="-122"/>
              <a:ea typeface="华文楷体" panose="02010600040101010101" pitchFamily="2" charset="-122"/>
            </a:endParaRPr>
          </a:p>
          <a:p>
            <a:pPr marL="0" indent="0">
              <a:buNone/>
            </a:pPr>
            <a:r>
              <a:rPr lang="zh-CN" altLang="zh-CN" sz="3200" dirty="0" smtClean="0">
                <a:solidFill>
                  <a:srgbClr val="843C0C"/>
                </a:solidFill>
                <a:latin typeface="华文楷体" panose="02010600040101010101" pitchFamily="2" charset="-122"/>
                <a:ea typeface="华文楷体" panose="02010600040101010101" pitchFamily="2" charset="-122"/>
              </a:rPr>
              <a:t>先</a:t>
            </a:r>
            <a:r>
              <a:rPr lang="zh-CN" altLang="zh-CN" sz="3200" dirty="0">
                <a:solidFill>
                  <a:srgbClr val="843C0C"/>
                </a:solidFill>
                <a:latin typeface="华文楷体" panose="02010600040101010101" pitchFamily="2" charset="-122"/>
                <a:ea typeface="华文楷体" panose="02010600040101010101" pitchFamily="2" charset="-122"/>
              </a:rPr>
              <a:t>根遍历的</a:t>
            </a:r>
            <a:r>
              <a:rPr lang="zh-CN" altLang="zh-CN" sz="3200" dirty="0" smtClean="0">
                <a:solidFill>
                  <a:srgbClr val="843C0C"/>
                </a:solidFill>
                <a:latin typeface="华文楷体" panose="02010600040101010101" pitchFamily="2" charset="-122"/>
                <a:ea typeface="华文楷体" panose="02010600040101010101" pitchFamily="2" charset="-122"/>
              </a:rPr>
              <a:t>结果：</a:t>
            </a:r>
            <a:r>
              <a:rPr lang="en-US" altLang="zh-CN" sz="3200" dirty="0">
                <a:solidFill>
                  <a:srgbClr val="843C0C"/>
                </a:solidFill>
                <a:latin typeface="华文楷体" panose="02010600040101010101" pitchFamily="2" charset="-122"/>
                <a:ea typeface="华文楷体" panose="02010600040101010101" pitchFamily="2" charset="-122"/>
              </a:rPr>
              <a:t>A</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B</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E</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C</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F</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H</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G</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D</a:t>
            </a:r>
            <a:r>
              <a:rPr lang="zh-CN" altLang="zh-CN" sz="3200" dirty="0" smtClean="0">
                <a:solidFill>
                  <a:srgbClr val="843C0C"/>
                </a:solidFill>
                <a:latin typeface="华文楷体" panose="02010600040101010101" pitchFamily="2" charset="-122"/>
                <a:ea typeface="华文楷体" panose="02010600040101010101" pitchFamily="2" charset="-122"/>
              </a:rPr>
              <a:t>。</a:t>
            </a:r>
            <a:endParaRPr lang="en-US" altLang="zh-CN" sz="3200" dirty="0" smtClean="0">
              <a:solidFill>
                <a:srgbClr val="843C0C"/>
              </a:solidFill>
              <a:latin typeface="华文楷体" panose="02010600040101010101" pitchFamily="2" charset="-122"/>
              <a:ea typeface="华文楷体" panose="02010600040101010101" pitchFamily="2" charset="-122"/>
            </a:endParaRPr>
          </a:p>
          <a:p>
            <a:pPr marL="0" indent="0">
              <a:buNone/>
            </a:pPr>
            <a:r>
              <a:rPr lang="zh-CN" altLang="zh-CN" sz="3200" dirty="0" smtClean="0">
                <a:solidFill>
                  <a:srgbClr val="843C0C"/>
                </a:solidFill>
                <a:latin typeface="华文楷体" panose="02010600040101010101" pitchFamily="2" charset="-122"/>
                <a:ea typeface="华文楷体" panose="02010600040101010101" pitchFamily="2" charset="-122"/>
              </a:rPr>
              <a:t>后根</a:t>
            </a:r>
            <a:r>
              <a:rPr lang="zh-CN" altLang="zh-CN" sz="3200" dirty="0">
                <a:solidFill>
                  <a:srgbClr val="843C0C"/>
                </a:solidFill>
                <a:latin typeface="华文楷体" panose="02010600040101010101" pitchFamily="2" charset="-122"/>
                <a:ea typeface="华文楷体" panose="02010600040101010101" pitchFamily="2" charset="-122"/>
              </a:rPr>
              <a:t>遍历的</a:t>
            </a:r>
            <a:r>
              <a:rPr lang="zh-CN" altLang="zh-CN" sz="3200" dirty="0" smtClean="0">
                <a:solidFill>
                  <a:srgbClr val="843C0C"/>
                </a:solidFill>
                <a:latin typeface="华文楷体" panose="02010600040101010101" pitchFamily="2" charset="-122"/>
                <a:ea typeface="华文楷体" panose="02010600040101010101" pitchFamily="2" charset="-122"/>
              </a:rPr>
              <a:t>结果：</a:t>
            </a:r>
            <a:r>
              <a:rPr lang="en-US" altLang="zh-CN" sz="3200" dirty="0">
                <a:solidFill>
                  <a:srgbClr val="843C0C"/>
                </a:solidFill>
                <a:latin typeface="华文楷体" panose="02010600040101010101" pitchFamily="2" charset="-122"/>
                <a:ea typeface="华文楷体" panose="02010600040101010101" pitchFamily="2" charset="-122"/>
              </a:rPr>
              <a:t>E</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B</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H</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F</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G</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C</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D</a:t>
            </a:r>
            <a:r>
              <a:rPr lang="zh-CN" altLang="zh-CN" sz="3200" dirty="0">
                <a:solidFill>
                  <a:srgbClr val="843C0C"/>
                </a:solidFill>
                <a:latin typeface="华文楷体" panose="02010600040101010101" pitchFamily="2" charset="-122"/>
                <a:ea typeface="华文楷体" panose="02010600040101010101" pitchFamily="2" charset="-122"/>
              </a:rPr>
              <a:t>，</a:t>
            </a:r>
            <a:r>
              <a:rPr lang="en-US" altLang="zh-CN" sz="3200" dirty="0">
                <a:solidFill>
                  <a:srgbClr val="843C0C"/>
                </a:solidFill>
                <a:latin typeface="华文楷体" panose="02010600040101010101" pitchFamily="2" charset="-122"/>
                <a:ea typeface="华文楷体" panose="02010600040101010101" pitchFamily="2" charset="-122"/>
              </a:rPr>
              <a:t>A</a:t>
            </a:r>
            <a:r>
              <a:rPr lang="zh-CN" altLang="zh-CN" sz="3200" dirty="0"/>
              <a:t>。</a:t>
            </a:r>
            <a:endParaRPr lang="zh-CN" altLang="zh-CN" sz="3200" dirty="0"/>
          </a:p>
          <a:p>
            <a:pPr marL="0" indent="0">
              <a:buNone/>
            </a:pPr>
            <a:endParaRPr lang="zh-CN" altLang="en-US" sz="3200" dirty="0"/>
          </a:p>
          <a:p>
            <a:pPr marL="0" indent="0">
              <a:buNone/>
            </a:pPr>
            <a:endParaRPr lang="zh-CN" altLang="en-US" sz="3200" dirty="0">
              <a:solidFill>
                <a:prstClr val="black"/>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r="50067" b="22566"/>
          <a:stretch>
            <a:fillRect/>
          </a:stretch>
        </p:blipFill>
        <p:spPr bwMode="auto">
          <a:xfrm>
            <a:off x="9159875" y="142442"/>
            <a:ext cx="3032125" cy="309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046" y="0"/>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207317"/>
            <a:ext cx="10515600" cy="5345883"/>
          </a:xfrm>
        </p:spPr>
        <p:txBody>
          <a:bodyPr>
            <a:normAutofit/>
          </a:bodyPr>
          <a:lstStyle/>
          <a:p>
            <a:pPr>
              <a:buFont typeface="Wingdings" panose="05000000000000000000" pitchFamily="2" charset="2"/>
              <a:buChar char="n"/>
            </a:pPr>
            <a:r>
              <a:rPr lang="zh-CN" altLang="en-US" sz="4400" dirty="0">
                <a:solidFill>
                  <a:schemeClr val="accent2">
                    <a:lumMod val="50000"/>
                  </a:schemeClr>
                </a:solidFill>
                <a:latin typeface="黑体" panose="02010609060101010101" pitchFamily="49" charset="-122"/>
                <a:ea typeface="黑体" panose="02010609060101010101" pitchFamily="49" charset="-122"/>
              </a:rPr>
              <a:t>树的</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遍历</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a:t>
            </a:r>
            <a:r>
              <a:rPr lang="zh-CN" altLang="en-US" sz="3600" dirty="0" smtClean="0">
                <a:solidFill>
                  <a:schemeClr val="accent2">
                    <a:lumMod val="50000"/>
                  </a:schemeClr>
                </a:solidFill>
                <a:latin typeface="黑体" panose="02010609060101010101" pitchFamily="49" charset="-122"/>
                <a:ea typeface="黑体" panose="02010609060101010101" pitchFamily="49" charset="-122"/>
              </a:rPr>
              <a:t>深度遍历（同层从左往右）</a:t>
            </a:r>
            <a:br>
              <a:rPr lang="zh-CN" altLang="en-US" sz="3600" dirty="0">
                <a:solidFill>
                  <a:schemeClr val="accent2">
                    <a:lumMod val="50000"/>
                  </a:schemeClr>
                </a:solidFill>
                <a:latin typeface="黑体" panose="02010609060101010101" pitchFamily="49" charset="-122"/>
                <a:ea typeface="黑体" panose="02010609060101010101" pitchFamily="49" charset="-122"/>
              </a:rPr>
            </a:b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1</a:t>
            </a:r>
            <a:r>
              <a:rPr lang="zh-CN" altLang="en-US" sz="4000" dirty="0">
                <a:solidFill>
                  <a:srgbClr val="843C0C"/>
                </a:solidFill>
                <a:latin typeface="华文楷体" panose="02010600040101010101" pitchFamily="2" charset="-122"/>
                <a:ea typeface="华文楷体" panose="02010600040101010101" pitchFamily="2" charset="-122"/>
              </a:rPr>
              <a:t>）树的先序</a:t>
            </a:r>
            <a:r>
              <a:rPr lang="zh-CN" altLang="en-US" sz="4000" dirty="0" smtClean="0">
                <a:solidFill>
                  <a:srgbClr val="843C0C"/>
                </a:solidFill>
                <a:latin typeface="华文楷体" panose="02010600040101010101" pitchFamily="2" charset="-122"/>
                <a:ea typeface="华文楷体" panose="02010600040101010101" pitchFamily="2" charset="-122"/>
              </a:rPr>
              <a:t>遍（</a:t>
            </a:r>
            <a:r>
              <a:rPr lang="en-US" altLang="zh-CN" sz="4000" dirty="0" smtClean="0">
                <a:solidFill>
                  <a:srgbClr val="843C0C"/>
                </a:solidFill>
                <a:latin typeface="华文楷体" panose="02010600040101010101" pitchFamily="2" charset="-122"/>
                <a:ea typeface="华文楷体" panose="02010600040101010101" pitchFamily="2" charset="-122"/>
              </a:rPr>
              <a:t>A</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B</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E</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C</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F</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H</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G</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smtClean="0">
                <a:solidFill>
                  <a:srgbClr val="843C0C"/>
                </a:solidFill>
                <a:latin typeface="华文楷体" panose="02010600040101010101" pitchFamily="2" charset="-122"/>
                <a:ea typeface="华文楷体" panose="02010600040101010101" pitchFamily="2" charset="-122"/>
              </a:rPr>
              <a:t>D</a:t>
            </a:r>
            <a:r>
              <a:rPr lang="zh-CN" altLang="en-US" sz="4000" dirty="0" smtClean="0">
                <a:solidFill>
                  <a:srgbClr val="843C0C"/>
                </a:solidFill>
                <a:latin typeface="华文楷体" panose="02010600040101010101" pitchFamily="2" charset="-122"/>
                <a:ea typeface="华文楷体" panose="02010600040101010101" pitchFamily="2" charset="-122"/>
              </a:rPr>
              <a:t>）</a:t>
            </a:r>
            <a:r>
              <a:rPr lang="zh-CN" altLang="en-US" sz="3200" dirty="0" smtClean="0">
                <a:solidFill>
                  <a:prstClr val="black"/>
                </a:solidFill>
                <a:latin typeface="华文楷体" panose="02010600040101010101" pitchFamily="2" charset="-122"/>
                <a:ea typeface="华文楷体" panose="02010600040101010101" pitchFamily="2" charset="-122"/>
              </a:rPr>
              <a:t>先</a:t>
            </a:r>
            <a:r>
              <a:rPr lang="zh-CN" altLang="en-US" sz="3200" dirty="0">
                <a:solidFill>
                  <a:prstClr val="black"/>
                </a:solidFill>
                <a:latin typeface="华文楷体" panose="02010600040101010101" pitchFamily="2" charset="-122"/>
                <a:ea typeface="华文楷体" panose="02010600040101010101" pitchFamily="2" charset="-122"/>
              </a:rPr>
              <a:t>访问根结点，然后依次先序遍历各子树</a:t>
            </a:r>
            <a:r>
              <a:rPr lang="zh-CN" altLang="en-US" sz="3200" dirty="0" smtClean="0">
                <a:solidFill>
                  <a:prstClr val="black"/>
                </a:solidFill>
                <a:latin typeface="华文楷体" panose="02010600040101010101" pitchFamily="2" charset="-122"/>
                <a:ea typeface="华文楷体" panose="02010600040101010101" pitchFamily="2" charset="-122"/>
              </a:rPr>
              <a:t>。</a:t>
            </a:r>
            <a:endParaRPr lang="en-US" altLang="zh-CN" sz="3200" dirty="0" smtClean="0">
              <a:solidFill>
                <a:prstClr val="black"/>
              </a:solidFill>
              <a:latin typeface="华文楷体" panose="02010600040101010101" pitchFamily="2" charset="-122"/>
              <a:ea typeface="华文楷体" panose="02010600040101010101" pitchFamily="2" charset="-122"/>
            </a:endParaRPr>
          </a:p>
          <a:p>
            <a:pPr marL="0" indent="0">
              <a:buNone/>
            </a:pPr>
            <a:r>
              <a:rPr lang="en-US" altLang="zh-CN" sz="3200" dirty="0" smtClean="0">
                <a:solidFill>
                  <a:srgbClr val="843C0C"/>
                </a:solidFill>
                <a:latin typeface="华文楷体" panose="02010600040101010101" pitchFamily="2" charset="-122"/>
                <a:ea typeface="华文楷体" panose="02010600040101010101" pitchFamily="2" charset="-122"/>
              </a:rPr>
              <a:t>              </a:t>
            </a:r>
            <a:endParaRPr lang="zh-CN" altLang="en-US" sz="3200" dirty="0"/>
          </a:p>
          <a:p>
            <a:pPr marL="0" indent="0">
              <a:buNone/>
            </a:pPr>
            <a:endParaRPr lang="zh-CN" altLang="en-US" sz="3200" dirty="0">
              <a:solidFill>
                <a:prstClr val="black"/>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179608"/>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r="50067" b="22566"/>
          <a:stretch>
            <a:fillRect/>
          </a:stretch>
        </p:blipFill>
        <p:spPr bwMode="auto">
          <a:xfrm>
            <a:off x="4229702" y="2812015"/>
            <a:ext cx="4209675" cy="41006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898"/>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89655" y="1367462"/>
            <a:ext cx="11064145" cy="5185738"/>
          </a:xfrm>
        </p:spPr>
        <p:txBody>
          <a:bodyPr>
            <a:normAutofit/>
          </a:bodyPr>
          <a:lstStyle/>
          <a:p>
            <a:pPr>
              <a:buFont typeface="Wingdings" panose="05000000000000000000" pitchFamily="2" charset="2"/>
              <a:buChar char="n"/>
            </a:pPr>
            <a:r>
              <a:rPr lang="zh-CN" altLang="en-US" sz="4400" dirty="0">
                <a:solidFill>
                  <a:schemeClr val="accent2">
                    <a:lumMod val="50000"/>
                  </a:schemeClr>
                </a:solidFill>
                <a:latin typeface="黑体" panose="02010609060101010101" pitchFamily="49" charset="-122"/>
                <a:ea typeface="黑体" panose="02010609060101010101" pitchFamily="49" charset="-122"/>
              </a:rPr>
              <a:t>树的</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遍历</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a:t>
            </a:r>
            <a:r>
              <a:rPr lang="zh-CN" altLang="en-US" sz="3600" dirty="0" smtClean="0">
                <a:solidFill>
                  <a:schemeClr val="accent2">
                    <a:lumMod val="50000"/>
                  </a:schemeClr>
                </a:solidFill>
                <a:latin typeface="黑体" panose="02010609060101010101" pitchFamily="49" charset="-122"/>
                <a:ea typeface="黑体" panose="02010609060101010101" pitchFamily="49" charset="-122"/>
              </a:rPr>
              <a:t>深度遍历（同层从左往右）</a:t>
            </a:r>
            <a:br>
              <a:rPr lang="zh-CN" altLang="en-US" sz="3600" dirty="0">
                <a:solidFill>
                  <a:schemeClr val="accent2">
                    <a:lumMod val="50000"/>
                  </a:schemeClr>
                </a:solidFill>
                <a:latin typeface="黑体" panose="02010609060101010101" pitchFamily="49" charset="-122"/>
                <a:ea typeface="黑体" panose="02010609060101010101" pitchFamily="49" charset="-122"/>
              </a:rPr>
            </a:br>
            <a:r>
              <a:rPr lang="zh-CN" altLang="en-US" sz="4000" dirty="0" smtClean="0">
                <a:solidFill>
                  <a:srgbClr val="843C0C"/>
                </a:solidFill>
                <a:latin typeface="华文楷体" panose="02010600040101010101" pitchFamily="2" charset="-122"/>
                <a:ea typeface="华文楷体" panose="02010600040101010101" pitchFamily="2" charset="-122"/>
              </a:rPr>
              <a:t>（</a:t>
            </a:r>
            <a:r>
              <a:rPr lang="en-US" altLang="zh-CN" sz="4000" dirty="0" smtClean="0">
                <a:solidFill>
                  <a:srgbClr val="843C0C"/>
                </a:solidFill>
                <a:latin typeface="华文楷体" panose="02010600040101010101" pitchFamily="2" charset="-122"/>
                <a:ea typeface="华文楷体" panose="02010600040101010101" pitchFamily="2" charset="-122"/>
              </a:rPr>
              <a:t>2</a:t>
            </a:r>
            <a:r>
              <a:rPr lang="zh-CN" altLang="en-US" sz="4000" dirty="0">
                <a:solidFill>
                  <a:srgbClr val="843C0C"/>
                </a:solidFill>
                <a:latin typeface="华文楷体" panose="02010600040101010101" pitchFamily="2" charset="-122"/>
                <a:ea typeface="华文楷体" panose="02010600040101010101" pitchFamily="2" charset="-122"/>
              </a:rPr>
              <a:t>）</a:t>
            </a:r>
            <a:r>
              <a:rPr lang="zh-CN" altLang="zh-CN" sz="4000" dirty="0" smtClean="0">
                <a:solidFill>
                  <a:srgbClr val="843C0C"/>
                </a:solidFill>
                <a:latin typeface="华文楷体" panose="02010600040101010101" pitchFamily="2" charset="-122"/>
                <a:ea typeface="华文楷体" panose="02010600040101010101" pitchFamily="2" charset="-122"/>
              </a:rPr>
              <a:t>树</a:t>
            </a:r>
            <a:r>
              <a:rPr lang="zh-CN" altLang="zh-CN" sz="4000" dirty="0">
                <a:solidFill>
                  <a:srgbClr val="843C0C"/>
                </a:solidFill>
                <a:latin typeface="华文楷体" panose="02010600040101010101" pitchFamily="2" charset="-122"/>
                <a:ea typeface="华文楷体" panose="02010600040101010101" pitchFamily="2" charset="-122"/>
              </a:rPr>
              <a:t>的后序</a:t>
            </a:r>
            <a:r>
              <a:rPr lang="zh-CN" altLang="zh-CN" sz="4000" dirty="0" smtClean="0">
                <a:solidFill>
                  <a:srgbClr val="843C0C"/>
                </a:solidFill>
                <a:latin typeface="华文楷体" panose="02010600040101010101" pitchFamily="2" charset="-122"/>
                <a:ea typeface="华文楷体" panose="02010600040101010101" pitchFamily="2" charset="-122"/>
              </a:rPr>
              <a:t>遍历</a:t>
            </a:r>
            <a:r>
              <a:rPr lang="zh-CN" altLang="en-US" sz="4000" dirty="0" smtClean="0">
                <a:solidFill>
                  <a:srgbClr val="843C0C"/>
                </a:solidFill>
                <a:latin typeface="华文楷体" panose="02010600040101010101" pitchFamily="2" charset="-122"/>
                <a:ea typeface="华文楷体" panose="02010600040101010101" pitchFamily="2" charset="-122"/>
              </a:rPr>
              <a:t>（</a:t>
            </a:r>
            <a:r>
              <a:rPr lang="en-US" altLang="zh-CN" sz="4000" dirty="0" smtClean="0">
                <a:solidFill>
                  <a:srgbClr val="843C0C"/>
                </a:solidFill>
                <a:latin typeface="华文楷体" panose="02010600040101010101" pitchFamily="2" charset="-122"/>
                <a:ea typeface="华文楷体" panose="02010600040101010101" pitchFamily="2" charset="-122"/>
              </a:rPr>
              <a:t>E</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B</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H</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F</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G</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C</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D</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smtClean="0">
                <a:solidFill>
                  <a:srgbClr val="843C0C"/>
                </a:solidFill>
                <a:latin typeface="华文楷体" panose="02010600040101010101" pitchFamily="2" charset="-122"/>
                <a:ea typeface="华文楷体" panose="02010600040101010101" pitchFamily="2" charset="-122"/>
              </a:rPr>
              <a:t>A</a:t>
            </a:r>
            <a:r>
              <a:rPr lang="zh-CN" altLang="en-US" sz="4000" dirty="0" smtClean="0">
                <a:solidFill>
                  <a:srgbClr val="843C0C"/>
                </a:solidFill>
                <a:latin typeface="华文楷体" panose="02010600040101010101" pitchFamily="2" charset="-122"/>
                <a:ea typeface="华文楷体" panose="02010600040101010101" pitchFamily="2" charset="-122"/>
              </a:rPr>
              <a:t>）</a:t>
            </a:r>
            <a:r>
              <a:rPr lang="zh-CN" altLang="zh-CN" sz="3200" dirty="0" smtClean="0">
                <a:solidFill>
                  <a:prstClr val="black"/>
                </a:solidFill>
                <a:latin typeface="华文楷体" panose="02010600040101010101" pitchFamily="2" charset="-122"/>
                <a:ea typeface="华文楷体" panose="02010600040101010101" pitchFamily="2" charset="-122"/>
              </a:rPr>
              <a:t>先</a:t>
            </a:r>
            <a:r>
              <a:rPr lang="zh-CN" altLang="zh-CN" sz="3200" dirty="0">
                <a:solidFill>
                  <a:prstClr val="black"/>
                </a:solidFill>
                <a:latin typeface="华文楷体" panose="02010600040101010101" pitchFamily="2" charset="-122"/>
                <a:ea typeface="华文楷体" panose="02010600040101010101" pitchFamily="2" charset="-122"/>
              </a:rPr>
              <a:t>从左至</a:t>
            </a:r>
            <a:r>
              <a:rPr lang="zh-CN" altLang="zh-CN" sz="3200" dirty="0" smtClean="0">
                <a:solidFill>
                  <a:prstClr val="black"/>
                </a:solidFill>
                <a:latin typeface="华文楷体" panose="02010600040101010101" pitchFamily="2" charset="-122"/>
                <a:ea typeface="华文楷体" panose="02010600040101010101" pitchFamily="2" charset="-122"/>
              </a:rPr>
              <a:t>右遍历</a:t>
            </a:r>
            <a:r>
              <a:rPr lang="zh-CN" altLang="zh-CN" sz="3200" dirty="0">
                <a:solidFill>
                  <a:prstClr val="black"/>
                </a:solidFill>
                <a:latin typeface="华文楷体" panose="02010600040101010101" pitchFamily="2" charset="-122"/>
                <a:ea typeface="华文楷体" panose="02010600040101010101" pitchFamily="2" charset="-122"/>
              </a:rPr>
              <a:t>根结点的每一棵子树，最后访问树的根</a:t>
            </a:r>
            <a:r>
              <a:rPr lang="zh-CN" altLang="zh-CN" sz="3200" dirty="0" smtClean="0">
                <a:solidFill>
                  <a:prstClr val="black"/>
                </a:solidFill>
                <a:latin typeface="华文楷体" panose="02010600040101010101" pitchFamily="2" charset="-122"/>
                <a:ea typeface="华文楷体" panose="02010600040101010101" pitchFamily="2" charset="-122"/>
              </a:rPr>
              <a:t>结点</a:t>
            </a:r>
            <a:endParaRPr lang="en-US" altLang="zh-CN" sz="3200" dirty="0" smtClean="0">
              <a:solidFill>
                <a:prstClr val="black"/>
              </a:solidFill>
              <a:latin typeface="华文楷体" panose="02010600040101010101" pitchFamily="2" charset="-122"/>
              <a:ea typeface="华文楷体" panose="02010600040101010101" pitchFamily="2" charset="-122"/>
            </a:endParaRPr>
          </a:p>
          <a:p>
            <a:pPr marL="0" indent="0">
              <a:buNone/>
            </a:pPr>
            <a:endParaRPr lang="zh-CN" altLang="en-US" sz="3200" dirty="0"/>
          </a:p>
          <a:p>
            <a:pPr marL="0" indent="0">
              <a:buNone/>
            </a:pPr>
            <a:endParaRPr lang="zh-CN" altLang="en-US" sz="3200" dirty="0">
              <a:solidFill>
                <a:prstClr val="black"/>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259121"/>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t="2173" r="50067" b="22566"/>
          <a:stretch>
            <a:fillRect/>
          </a:stretch>
        </p:blipFill>
        <p:spPr bwMode="auto">
          <a:xfrm>
            <a:off x="3582603" y="2981740"/>
            <a:ext cx="4147201" cy="411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94656" y="1517067"/>
            <a:ext cx="10515600" cy="5112335"/>
          </a:xfrm>
        </p:spPr>
        <p:txBody>
          <a:bodyPr>
            <a:normAutofit fontScale="70000" lnSpcReduction="20000"/>
          </a:bodyPr>
          <a:lstStyle/>
          <a:p>
            <a:pPr>
              <a:buFont typeface="Wingdings" panose="05000000000000000000" pitchFamily="2" charset="2"/>
              <a:buChar char="n"/>
            </a:pPr>
            <a:r>
              <a:rPr lang="zh-CN" altLang="en-US" sz="4400" dirty="0">
                <a:solidFill>
                  <a:schemeClr val="accent2">
                    <a:lumMod val="50000"/>
                  </a:schemeClr>
                </a:solidFill>
                <a:latin typeface="黑体" panose="02010609060101010101" pitchFamily="49" charset="-122"/>
                <a:ea typeface="黑体" panose="02010609060101010101" pitchFamily="49" charset="-122"/>
              </a:rPr>
              <a:t>树的</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遍历</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r>
              <a:rPr lang="en-US" altLang="zh-CN" sz="4400" dirty="0">
                <a:solidFill>
                  <a:schemeClr val="accent2">
                    <a:lumMod val="50000"/>
                  </a:schemeClr>
                </a:solidFill>
                <a:latin typeface="黑体" panose="02010609060101010101" pitchFamily="49" charset="-122"/>
                <a:ea typeface="黑体" panose="02010609060101010101" pitchFamily="49" charset="-122"/>
              </a:rPr>
              <a:t> </a:t>
            </a:r>
            <a:r>
              <a:rPr lang="zh-CN" altLang="en-US" sz="3600" dirty="0" smtClean="0">
                <a:solidFill>
                  <a:srgbClr val="843C0C"/>
                </a:solidFill>
                <a:latin typeface="华文楷体" panose="02010600040101010101" pitchFamily="2" charset="-122"/>
                <a:ea typeface="华文楷体" panose="02010600040101010101" pitchFamily="2" charset="-122"/>
              </a:rPr>
              <a:t>递归实现</a:t>
            </a:r>
            <a:br>
              <a:rPr lang="zh-CN" altLang="en-US" sz="3600" dirty="0">
                <a:solidFill>
                  <a:schemeClr val="accent2">
                    <a:lumMod val="50000"/>
                  </a:schemeClr>
                </a:solidFill>
                <a:latin typeface="黑体" panose="02010609060101010101" pitchFamily="49" charset="-122"/>
                <a:ea typeface="黑体" panose="02010609060101010101" pitchFamily="49" charset="-122"/>
              </a:rPr>
            </a:br>
            <a:r>
              <a:rPr lang="en-US" altLang="zh-CN" sz="3600" dirty="0">
                <a:latin typeface="华文楷体" panose="02010600040101010101" pitchFamily="2" charset="-122"/>
                <a:ea typeface="华文楷体" panose="02010600040101010101" pitchFamily="2" charset="-122"/>
              </a:rPr>
              <a:t>#define MAX_TREE_SIZE </a:t>
            </a:r>
            <a:r>
              <a:rPr lang="en-US" altLang="zh-CN" sz="3600" dirty="0" smtClean="0">
                <a:latin typeface="华文楷体" panose="02010600040101010101" pitchFamily="2" charset="-122"/>
                <a:ea typeface="华文楷体" panose="02010600040101010101" pitchFamily="2" charset="-122"/>
              </a:rPr>
              <a:t>100</a:t>
            </a:r>
            <a:endParaRPr lang="en-US" altLang="zh-CN" sz="3600" dirty="0" smtClean="0">
              <a:latin typeface="华文楷体" panose="02010600040101010101" pitchFamily="2" charset="-122"/>
              <a:ea typeface="华文楷体" panose="02010600040101010101" pitchFamily="2" charset="-122"/>
            </a:endParaRPr>
          </a:p>
          <a:p>
            <a:pPr marL="0" indent="0">
              <a:buNone/>
            </a:pPr>
            <a:r>
              <a:rPr lang="en-US" altLang="zh-CN" sz="3600" b="1" dirty="0" err="1" smtClean="0">
                <a:solidFill>
                  <a:srgbClr val="843C0C"/>
                </a:solidFill>
                <a:latin typeface="华文楷体" panose="02010600040101010101" pitchFamily="2" charset="-122"/>
                <a:ea typeface="华文楷体" panose="02010600040101010101" pitchFamily="2" charset="-122"/>
              </a:rPr>
              <a:t>typedef</a:t>
            </a:r>
            <a:r>
              <a:rPr lang="en-US" altLang="zh-CN" sz="3600" b="1" dirty="0" smtClean="0">
                <a:solidFill>
                  <a:srgbClr val="843C0C"/>
                </a:solidFill>
                <a:latin typeface="华文楷体" panose="02010600040101010101" pitchFamily="2" charset="-122"/>
                <a:ea typeface="华文楷体" panose="02010600040101010101" pitchFamily="2" charset="-122"/>
              </a:rPr>
              <a:t> </a:t>
            </a:r>
            <a:r>
              <a:rPr lang="en-US" altLang="zh-CN" sz="3600" b="1" dirty="0" err="1">
                <a:solidFill>
                  <a:srgbClr val="843C0C"/>
                </a:solidFill>
                <a:latin typeface="华文楷体" panose="02010600040101010101" pitchFamily="2" charset="-122"/>
                <a:ea typeface="华文楷体" panose="02010600040101010101" pitchFamily="2" charset="-122"/>
              </a:rPr>
              <a:t>struct</a:t>
            </a:r>
            <a:r>
              <a:rPr lang="en-US" altLang="zh-CN" sz="3600" b="1" dirty="0">
                <a:solidFill>
                  <a:srgbClr val="843C0C"/>
                </a:solidFill>
                <a:latin typeface="华文楷体" panose="02010600040101010101" pitchFamily="2" charset="-122"/>
                <a:ea typeface="华文楷体" panose="02010600040101010101" pitchFamily="2" charset="-122"/>
              </a:rPr>
              <a:t> Catalog    </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目录结构类型</a:t>
            </a:r>
            <a:endParaRPr lang="zh-CN" altLang="en-US" sz="3600" dirty="0">
              <a:latin typeface="华文楷体" panose="02010600040101010101" pitchFamily="2" charset="-122"/>
              <a:ea typeface="华文楷体" panose="02010600040101010101" pitchFamily="2" charset="-122"/>
            </a:endParaRPr>
          </a:p>
          <a:p>
            <a:pPr marL="0" indent="0">
              <a:buNone/>
            </a:pPr>
            <a:r>
              <a:rPr lang="zh-CN" altLang="en-US" sz="3600" dirty="0">
                <a:latin typeface="华文楷体" panose="02010600040101010101" pitchFamily="2" charset="-122"/>
                <a:ea typeface="华文楷体" panose="02010600040101010101" pitchFamily="2" charset="-122"/>
              </a:rPr>
              <a:t>    </a:t>
            </a:r>
            <a:r>
              <a:rPr lang="en-US" altLang="zh-CN" sz="3600" dirty="0" smtClean="0">
                <a:latin typeface="华文楷体" panose="02010600040101010101" pitchFamily="2" charset="-122"/>
                <a:ea typeface="华文楷体" panose="02010600040101010101" pitchFamily="2" charset="-122"/>
              </a:rPr>
              <a:t>{   </a:t>
            </a:r>
            <a:r>
              <a:rPr lang="en-US" altLang="zh-CN" sz="3600" dirty="0">
                <a:latin typeface="华文楷体" panose="02010600040101010101" pitchFamily="2" charset="-122"/>
                <a:ea typeface="华文楷体" panose="02010600040101010101" pitchFamily="2" charset="-122"/>
              </a:rPr>
              <a:t>char Key[20];      //</a:t>
            </a:r>
            <a:r>
              <a:rPr lang="zh-CN" altLang="en-US" sz="3600" dirty="0">
                <a:latin typeface="华文楷体" panose="02010600040101010101" pitchFamily="2" charset="-122"/>
                <a:ea typeface="华文楷体" panose="02010600040101010101" pitchFamily="2" charset="-122"/>
              </a:rPr>
              <a:t>编号</a:t>
            </a:r>
            <a:endParaRPr lang="zh-CN" altLang="en-US" sz="3600" dirty="0">
              <a:latin typeface="华文楷体" panose="02010600040101010101" pitchFamily="2" charset="-122"/>
              <a:ea typeface="华文楷体" panose="02010600040101010101" pitchFamily="2" charset="-122"/>
            </a:endParaRPr>
          </a:p>
          <a:p>
            <a:pPr marL="0" indent="0">
              <a:buNone/>
            </a:pPr>
            <a:r>
              <a:rPr lang="zh-CN" altLang="en-US" sz="3600" dirty="0">
                <a:latin typeface="华文楷体" panose="02010600040101010101" pitchFamily="2" charset="-122"/>
                <a:ea typeface="华文楷体" panose="02010600040101010101" pitchFamily="2" charset="-122"/>
              </a:rPr>
              <a:t>        </a:t>
            </a:r>
            <a:r>
              <a:rPr lang="en-US" altLang="zh-CN" sz="3600" dirty="0">
                <a:latin typeface="华文楷体" panose="02010600040101010101" pitchFamily="2" charset="-122"/>
                <a:ea typeface="华文楷体" panose="02010600040101010101" pitchFamily="2" charset="-122"/>
              </a:rPr>
              <a:t>char Caption[80];  //</a:t>
            </a:r>
            <a:r>
              <a:rPr lang="zh-CN" altLang="en-US" sz="3600" dirty="0">
                <a:latin typeface="华文楷体" panose="02010600040101010101" pitchFamily="2" charset="-122"/>
                <a:ea typeface="华文楷体" panose="02010600040101010101" pitchFamily="2" charset="-122"/>
              </a:rPr>
              <a:t>标题，类名 </a:t>
            </a:r>
            <a:endParaRPr lang="zh-CN" altLang="en-US" sz="3600" dirty="0">
              <a:latin typeface="华文楷体" panose="02010600040101010101" pitchFamily="2" charset="-122"/>
              <a:ea typeface="华文楷体" panose="02010600040101010101" pitchFamily="2" charset="-122"/>
            </a:endParaRPr>
          </a:p>
          <a:p>
            <a:pPr marL="0" indent="0">
              <a:buNone/>
            </a:pPr>
            <a:r>
              <a:rPr lang="zh-CN" altLang="en-US" sz="3600" dirty="0">
                <a:latin typeface="华文楷体" panose="02010600040101010101" pitchFamily="2" charset="-122"/>
                <a:ea typeface="华文楷体" panose="02010600040101010101" pitchFamily="2" charset="-122"/>
              </a:rPr>
              <a:t>        </a:t>
            </a:r>
            <a:r>
              <a:rPr lang="en-US" altLang="zh-CN" sz="3600" dirty="0">
                <a:latin typeface="华文楷体" panose="02010600040101010101" pitchFamily="2" charset="-122"/>
                <a:ea typeface="华文楷体" panose="02010600040101010101" pitchFamily="2" charset="-122"/>
              </a:rPr>
              <a:t>char Parent[20];   //</a:t>
            </a:r>
            <a:r>
              <a:rPr lang="zh-CN" altLang="en-US" sz="3600" dirty="0">
                <a:latin typeface="华文楷体" panose="02010600040101010101" pitchFamily="2" charset="-122"/>
                <a:ea typeface="华文楷体" panose="02010600040101010101" pitchFamily="2" charset="-122"/>
              </a:rPr>
              <a:t>父类</a:t>
            </a:r>
            <a:r>
              <a:rPr lang="zh-CN" altLang="en-US" sz="3600" dirty="0" smtClean="0">
                <a:latin typeface="华文楷体" panose="02010600040101010101" pitchFamily="2" charset="-122"/>
                <a:ea typeface="华文楷体" panose="02010600040101010101" pitchFamily="2" charset="-122"/>
              </a:rPr>
              <a:t>编号</a:t>
            </a:r>
            <a:r>
              <a:rPr lang="zh-CN" altLang="en-US" sz="3600" dirty="0">
                <a:latin typeface="华文楷体" panose="02010600040101010101" pitchFamily="2" charset="-122"/>
                <a:ea typeface="华文楷体" panose="02010600040101010101" pitchFamily="2" charset="-122"/>
              </a:rPr>
              <a:t>		</a:t>
            </a:r>
            <a:endParaRPr lang="en-US" altLang="zh-CN" sz="3600" dirty="0">
              <a:latin typeface="华文楷体" panose="02010600040101010101" pitchFamily="2" charset="-122"/>
              <a:ea typeface="华文楷体" panose="02010600040101010101" pitchFamily="2" charset="-122"/>
            </a:endParaRPr>
          </a:p>
          <a:p>
            <a:pPr marL="0" indent="0">
              <a:buNone/>
            </a:pPr>
            <a:r>
              <a:rPr lang="en-US" altLang="zh-CN" sz="3600" dirty="0">
                <a:latin typeface="华文楷体" panose="02010600040101010101" pitchFamily="2" charset="-122"/>
                <a:ea typeface="华文楷体" panose="02010600040101010101" pitchFamily="2" charset="-122"/>
              </a:rPr>
              <a:t>    }</a:t>
            </a:r>
            <a:r>
              <a:rPr lang="en-US" altLang="zh-CN" sz="3600" b="1" dirty="0">
                <a:solidFill>
                  <a:srgbClr val="843C0C"/>
                </a:solidFill>
                <a:latin typeface="华文楷体" panose="02010600040101010101" pitchFamily="2" charset="-122"/>
                <a:ea typeface="华文楷体" panose="02010600040101010101" pitchFamily="2" charset="-122"/>
              </a:rPr>
              <a:t>Catalog;  </a:t>
            </a:r>
            <a:r>
              <a:rPr lang="en-US" altLang="zh-CN" sz="3600" b="1" dirty="0" smtClean="0">
                <a:solidFill>
                  <a:srgbClr val="843C0C"/>
                </a:solidFill>
                <a:latin typeface="华文楷体" panose="02010600040101010101" pitchFamily="2" charset="-122"/>
                <a:ea typeface="华文楷体" panose="02010600040101010101" pitchFamily="2" charset="-122"/>
              </a:rPr>
              <a:t>                                                               </a:t>
            </a:r>
            <a:r>
              <a:rPr lang="zh-CN" altLang="en-US" sz="3600" b="1" dirty="0" smtClean="0">
                <a:solidFill>
                  <a:srgbClr val="843C0C"/>
                </a:solidFill>
                <a:latin typeface="华文楷体" panose="02010600040101010101" pitchFamily="2" charset="-122"/>
                <a:ea typeface="华文楷体" panose="02010600040101010101" pitchFamily="2" charset="-122"/>
              </a:rPr>
              <a:t>如</a:t>
            </a:r>
            <a:r>
              <a:rPr lang="en-US" altLang="zh-CN" sz="3600" b="1" dirty="0" smtClean="0">
                <a:solidFill>
                  <a:srgbClr val="843C0C"/>
                </a:solidFill>
                <a:latin typeface="华文楷体" panose="02010600040101010101" pitchFamily="2" charset="-122"/>
                <a:ea typeface="华文楷体" panose="02010600040101010101" pitchFamily="2" charset="-122"/>
              </a:rPr>
              <a:t>A2  </a:t>
            </a:r>
            <a:r>
              <a:rPr lang="zh-CN" altLang="en-US" sz="3600" b="1" dirty="0" smtClean="0">
                <a:solidFill>
                  <a:srgbClr val="843C0C"/>
                </a:solidFill>
                <a:latin typeface="华文楷体" panose="02010600040101010101" pitchFamily="2" charset="-122"/>
                <a:ea typeface="华文楷体" panose="02010600040101010101" pitchFamily="2" charset="-122"/>
              </a:rPr>
              <a:t>列宁著作   </a:t>
            </a:r>
            <a:r>
              <a:rPr lang="en-US" altLang="zh-CN" sz="3600" b="1" dirty="0" smtClean="0">
                <a:solidFill>
                  <a:srgbClr val="843C0C"/>
                </a:solidFill>
                <a:latin typeface="华文楷体" panose="02010600040101010101" pitchFamily="2" charset="-122"/>
                <a:ea typeface="华文楷体" panose="02010600040101010101" pitchFamily="2" charset="-122"/>
              </a:rPr>
              <a:t>A</a:t>
            </a:r>
            <a:endParaRPr lang="en-US" altLang="zh-CN" sz="3600" b="1" dirty="0">
              <a:solidFill>
                <a:srgbClr val="843C0C"/>
              </a:solidFill>
              <a:latin typeface="华文楷体" panose="02010600040101010101" pitchFamily="2" charset="-122"/>
              <a:ea typeface="华文楷体" panose="02010600040101010101" pitchFamily="2" charset="-122"/>
            </a:endParaRPr>
          </a:p>
          <a:p>
            <a:pPr marL="0" indent="0">
              <a:buNone/>
            </a:pPr>
            <a:r>
              <a:rPr lang="en-US" altLang="zh-CN" sz="3600" b="1" dirty="0" err="1">
                <a:solidFill>
                  <a:srgbClr val="843C0C"/>
                </a:solidFill>
                <a:latin typeface="华文楷体" panose="02010600040101010101" pitchFamily="2" charset="-122"/>
                <a:ea typeface="华文楷体" panose="02010600040101010101" pitchFamily="2" charset="-122"/>
              </a:rPr>
              <a:t>typedef</a:t>
            </a:r>
            <a:r>
              <a:rPr lang="en-US" altLang="zh-CN" sz="3600" b="1" dirty="0">
                <a:solidFill>
                  <a:srgbClr val="843C0C"/>
                </a:solidFill>
                <a:latin typeface="华文楷体" panose="02010600040101010101" pitchFamily="2" charset="-122"/>
                <a:ea typeface="华文楷体" panose="02010600040101010101" pitchFamily="2" charset="-122"/>
              </a:rPr>
              <a:t> </a:t>
            </a:r>
            <a:r>
              <a:rPr lang="en-US" altLang="zh-CN" sz="3600" b="1" dirty="0" err="1">
                <a:solidFill>
                  <a:srgbClr val="843C0C"/>
                </a:solidFill>
                <a:latin typeface="华文楷体" panose="02010600040101010101" pitchFamily="2" charset="-122"/>
                <a:ea typeface="华文楷体" panose="02010600040101010101" pitchFamily="2" charset="-122"/>
              </a:rPr>
              <a:t>struct</a:t>
            </a:r>
            <a:r>
              <a:rPr lang="en-US" altLang="zh-CN" sz="3600" b="1" dirty="0">
                <a:solidFill>
                  <a:srgbClr val="843C0C"/>
                </a:solidFill>
                <a:latin typeface="华文楷体" panose="02010600040101010101" pitchFamily="2" charset="-122"/>
                <a:ea typeface="华文楷体" panose="02010600040101010101" pitchFamily="2" charset="-122"/>
              </a:rPr>
              <a:t> </a:t>
            </a:r>
            <a:r>
              <a:rPr lang="en-US" altLang="zh-CN" sz="3600" b="1" dirty="0" err="1">
                <a:solidFill>
                  <a:srgbClr val="843C0C"/>
                </a:solidFill>
                <a:latin typeface="华文楷体" panose="02010600040101010101" pitchFamily="2" charset="-122"/>
                <a:ea typeface="华文楷体" panose="02010600040101010101" pitchFamily="2" charset="-122"/>
              </a:rPr>
              <a:t>CatalogTree</a:t>
            </a:r>
            <a:r>
              <a:rPr lang="en-US" altLang="zh-CN" sz="3600" b="1" dirty="0">
                <a:solidFill>
                  <a:srgbClr val="843C0C"/>
                </a:solidFill>
                <a:latin typeface="华文楷体" panose="02010600040101010101" pitchFamily="2" charset="-122"/>
                <a:ea typeface="华文楷体" panose="02010600040101010101" pitchFamily="2" charset="-122"/>
              </a:rPr>
              <a:t>    </a:t>
            </a:r>
            <a:r>
              <a:rPr lang="en-US" altLang="zh-CN" sz="3600" dirty="0">
                <a:latin typeface="华文楷体" panose="02010600040101010101" pitchFamily="2" charset="-122"/>
                <a:ea typeface="华文楷体" panose="02010600040101010101" pitchFamily="2" charset="-122"/>
              </a:rPr>
              <a:t>//</a:t>
            </a:r>
            <a:r>
              <a:rPr lang="zh-CN" altLang="en-US" sz="3600" dirty="0">
                <a:latin typeface="华文楷体" panose="02010600040101010101" pitchFamily="2" charset="-122"/>
                <a:ea typeface="华文楷体" panose="02010600040101010101" pitchFamily="2" charset="-122"/>
              </a:rPr>
              <a:t>目录顺序存储结构类型</a:t>
            </a:r>
            <a:endParaRPr lang="zh-CN" altLang="en-US" sz="3600" dirty="0">
              <a:latin typeface="华文楷体" panose="02010600040101010101" pitchFamily="2" charset="-122"/>
              <a:ea typeface="华文楷体" panose="02010600040101010101" pitchFamily="2" charset="-122"/>
            </a:endParaRPr>
          </a:p>
          <a:p>
            <a:pPr marL="0" indent="0">
              <a:buNone/>
            </a:pPr>
            <a:r>
              <a:rPr lang="en-US" altLang="zh-CN" sz="3600" dirty="0" smtClean="0">
                <a:latin typeface="华文楷体" panose="02010600040101010101" pitchFamily="2" charset="-122"/>
                <a:ea typeface="华文楷体" panose="02010600040101010101" pitchFamily="2" charset="-122"/>
              </a:rPr>
              <a:t>{Catalog </a:t>
            </a:r>
            <a:r>
              <a:rPr lang="en-US" altLang="zh-CN" sz="3600" dirty="0">
                <a:latin typeface="华文楷体" panose="02010600040101010101" pitchFamily="2" charset="-122"/>
                <a:ea typeface="华文楷体" panose="02010600040101010101" pitchFamily="2" charset="-122"/>
              </a:rPr>
              <a:t>Node[MAX_TREE_SIZE];</a:t>
            </a:r>
            <a:endParaRPr lang="en-US" altLang="zh-CN" sz="3600" dirty="0">
              <a:latin typeface="华文楷体" panose="02010600040101010101" pitchFamily="2" charset="-122"/>
              <a:ea typeface="华文楷体" panose="02010600040101010101" pitchFamily="2" charset="-122"/>
            </a:endParaRPr>
          </a:p>
          <a:p>
            <a:pPr marL="0" indent="0">
              <a:buNone/>
            </a:pPr>
            <a:r>
              <a:rPr lang="en-US" altLang="zh-CN" sz="3600" dirty="0" smtClean="0">
                <a:latin typeface="华文楷体" panose="02010600040101010101" pitchFamily="2" charset="-122"/>
                <a:ea typeface="华文楷体" panose="02010600040101010101" pitchFamily="2" charset="-122"/>
              </a:rPr>
              <a:t>   </a:t>
            </a:r>
            <a:r>
              <a:rPr lang="en-US" altLang="zh-CN" sz="3600" dirty="0" err="1" smtClean="0">
                <a:latin typeface="华文楷体" panose="02010600040101010101" pitchFamily="2" charset="-122"/>
                <a:ea typeface="华文楷体" panose="02010600040101010101" pitchFamily="2" charset="-122"/>
              </a:rPr>
              <a:t>int</a:t>
            </a:r>
            <a:r>
              <a:rPr lang="en-US" altLang="zh-CN" sz="3600" dirty="0" smtClean="0">
                <a:latin typeface="华文楷体" panose="02010600040101010101" pitchFamily="2" charset="-122"/>
                <a:ea typeface="华文楷体" panose="02010600040101010101" pitchFamily="2" charset="-122"/>
              </a:rPr>
              <a:t> </a:t>
            </a:r>
            <a:r>
              <a:rPr lang="en-US" altLang="zh-CN" sz="3600" dirty="0">
                <a:latin typeface="华文楷体" panose="02010600040101010101" pitchFamily="2" charset="-122"/>
                <a:ea typeface="华文楷体" panose="02010600040101010101" pitchFamily="2" charset="-122"/>
              </a:rPr>
              <a:t>root;   //</a:t>
            </a:r>
            <a:r>
              <a:rPr lang="zh-CN" altLang="en-US" sz="3600" dirty="0">
                <a:latin typeface="华文楷体" panose="02010600040101010101" pitchFamily="2" charset="-122"/>
                <a:ea typeface="华文楷体" panose="02010600040101010101" pitchFamily="2" charset="-122"/>
              </a:rPr>
              <a:t>根节点位置，根节点默认在</a:t>
            </a:r>
            <a:r>
              <a:rPr lang="en-US" altLang="zh-CN" sz="3600" dirty="0">
                <a:latin typeface="华文楷体" panose="02010600040101010101" pitchFamily="2" charset="-122"/>
                <a:ea typeface="华文楷体" panose="02010600040101010101" pitchFamily="2" charset="-122"/>
              </a:rPr>
              <a:t>0</a:t>
            </a:r>
            <a:r>
              <a:rPr lang="zh-CN" altLang="en-US" sz="3600" dirty="0">
                <a:latin typeface="华文楷体" panose="02010600040101010101" pitchFamily="2" charset="-122"/>
                <a:ea typeface="华文楷体" panose="02010600040101010101" pitchFamily="2" charset="-122"/>
              </a:rPr>
              <a:t>号单元</a:t>
            </a:r>
            <a:r>
              <a:rPr lang="zh-CN" altLang="en-US" sz="3600" dirty="0" smtClean="0">
                <a:latin typeface="华文楷体" panose="02010600040101010101" pitchFamily="2" charset="-122"/>
                <a:ea typeface="华文楷体" panose="02010600040101010101" pitchFamily="2" charset="-122"/>
              </a:rPr>
              <a:t>；</a:t>
            </a:r>
            <a:endParaRPr lang="en-US" altLang="zh-CN" sz="3600" dirty="0" smtClean="0">
              <a:latin typeface="华文楷体" panose="02010600040101010101" pitchFamily="2" charset="-122"/>
              <a:ea typeface="华文楷体" panose="02010600040101010101" pitchFamily="2" charset="-122"/>
            </a:endParaRPr>
          </a:p>
          <a:p>
            <a:pPr marL="0" indent="0">
              <a:buNone/>
            </a:pPr>
            <a:r>
              <a:rPr lang="en-US" altLang="zh-CN" sz="3600" dirty="0" smtClean="0">
                <a:latin typeface="华文楷体" panose="02010600040101010101" pitchFamily="2" charset="-122"/>
                <a:ea typeface="华文楷体" panose="02010600040101010101" pitchFamily="2" charset="-122"/>
              </a:rPr>
              <a:t>   </a:t>
            </a:r>
            <a:r>
              <a:rPr lang="en-US" altLang="zh-CN" sz="3600" dirty="0" err="1" smtClean="0">
                <a:latin typeface="华文楷体" panose="02010600040101010101" pitchFamily="2" charset="-122"/>
                <a:ea typeface="华文楷体" panose="02010600040101010101" pitchFamily="2" charset="-122"/>
              </a:rPr>
              <a:t>int</a:t>
            </a:r>
            <a:r>
              <a:rPr lang="en-US" altLang="zh-CN" sz="3600" dirty="0" smtClean="0">
                <a:latin typeface="华文楷体" panose="02010600040101010101" pitchFamily="2" charset="-122"/>
                <a:ea typeface="华文楷体" panose="02010600040101010101" pitchFamily="2" charset="-122"/>
              </a:rPr>
              <a:t> </a:t>
            </a:r>
            <a:r>
              <a:rPr lang="en-US" altLang="zh-CN" sz="3600" dirty="0" err="1">
                <a:latin typeface="华文楷体" panose="02010600040101010101" pitchFamily="2" charset="-122"/>
                <a:ea typeface="华文楷体" panose="02010600040101010101" pitchFamily="2" charset="-122"/>
              </a:rPr>
              <a:t>num</a:t>
            </a: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最后一个结点的数组</a:t>
            </a:r>
            <a:r>
              <a:rPr lang="zh-CN" altLang="en-US" sz="3600" dirty="0" smtClean="0">
                <a:latin typeface="华文楷体" panose="02010600040101010101" pitchFamily="2" charset="-122"/>
                <a:ea typeface="华文楷体" panose="02010600040101010101" pitchFamily="2" charset="-122"/>
              </a:rPr>
              <a:t>编号</a:t>
            </a:r>
            <a:endParaRPr lang="zh-CN" altLang="en-US" sz="3600" dirty="0">
              <a:latin typeface="华文楷体" panose="02010600040101010101" pitchFamily="2" charset="-122"/>
              <a:ea typeface="华文楷体" panose="02010600040101010101" pitchFamily="2" charset="-122"/>
            </a:endParaRPr>
          </a:p>
          <a:p>
            <a:pPr marL="0" indent="0">
              <a:buNone/>
            </a:pPr>
            <a:r>
              <a:rPr lang="en-US" altLang="zh-CN" sz="3600" dirty="0">
                <a:latin typeface="华文楷体" panose="02010600040101010101" pitchFamily="2" charset="-122"/>
                <a:ea typeface="华文楷体" panose="02010600040101010101" pitchFamily="2" charset="-122"/>
              </a:rPr>
              <a:t>}</a:t>
            </a:r>
            <a:r>
              <a:rPr lang="en-US" altLang="zh-CN" sz="3600" b="1" dirty="0" err="1">
                <a:solidFill>
                  <a:srgbClr val="843C0C"/>
                </a:solidFill>
                <a:latin typeface="华文楷体" panose="02010600040101010101" pitchFamily="2" charset="-122"/>
                <a:ea typeface="华文楷体" panose="02010600040101010101" pitchFamily="2" charset="-122"/>
              </a:rPr>
              <a:t>CatalogTree</a:t>
            </a:r>
            <a:r>
              <a:rPr lang="en-US" altLang="zh-CN" sz="3600" b="1" dirty="0">
                <a:solidFill>
                  <a:srgbClr val="843C0C"/>
                </a:solidFill>
                <a:latin typeface="华文楷体" panose="02010600040101010101" pitchFamily="2" charset="-122"/>
                <a:ea typeface="华文楷体" panose="02010600040101010101" pitchFamily="2" charset="-122"/>
              </a:rPr>
              <a:t>;</a:t>
            </a:r>
            <a:endParaRPr lang="en-US" altLang="zh-CN" sz="3600" b="1" dirty="0">
              <a:solidFill>
                <a:srgbClr val="843C0C"/>
              </a:solidFill>
              <a:latin typeface="华文楷体" panose="02010600040101010101" pitchFamily="2" charset="-122"/>
              <a:ea typeface="华文楷体" panose="02010600040101010101" pitchFamily="2" charset="-122"/>
            </a:endParaRPr>
          </a:p>
          <a:p>
            <a:pPr>
              <a:buFont typeface="Wingdings" panose="05000000000000000000" pitchFamily="2" charset="2"/>
              <a:buChar char="n"/>
            </a:pPr>
            <a:endParaRPr lang="zh-CN" altLang="en-US" sz="3200" dirty="0">
              <a:solidFill>
                <a:prstClr val="black"/>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r="50067" b="22566"/>
          <a:stretch>
            <a:fillRect/>
          </a:stretch>
        </p:blipFill>
        <p:spPr bwMode="auto">
          <a:xfrm>
            <a:off x="9159875" y="142442"/>
            <a:ext cx="3032125" cy="309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4" name="表格 3"/>
          <p:cNvGraphicFramePr>
            <a:graphicFrameLocks noGrp="1"/>
          </p:cNvGraphicFramePr>
          <p:nvPr/>
        </p:nvGraphicFramePr>
        <p:xfrm>
          <a:off x="6201228" y="3238068"/>
          <a:ext cx="5392056" cy="457200"/>
        </p:xfrm>
        <a:graphic>
          <a:graphicData uri="http://schemas.openxmlformats.org/drawingml/2006/table">
            <a:tbl>
              <a:tblPr firstRow="1" bandRow="1">
                <a:tableStyleId>{5C22544A-7EE6-4342-B048-85BDC9FD1C3A}</a:tableStyleId>
              </a:tblPr>
              <a:tblGrid>
                <a:gridCol w="1797352"/>
                <a:gridCol w="1797352"/>
                <a:gridCol w="1797352"/>
              </a:tblGrid>
              <a:tr h="397762">
                <a:tc>
                  <a:txBody>
                    <a:bodyPr/>
                    <a:lstStyle/>
                    <a:p>
                      <a:pPr algn="ctr"/>
                      <a:r>
                        <a:rPr lang="zh-CN" altLang="en-US" sz="2400" dirty="0" smtClean="0">
                          <a:latin typeface="华文楷体" panose="02010600040101010101" pitchFamily="2" charset="-122"/>
                          <a:ea typeface="华文楷体" panose="02010600040101010101" pitchFamily="2" charset="-122"/>
                        </a:rPr>
                        <a:t>编号</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zh-CN" altLang="en-US" sz="2400" dirty="0" smtClean="0">
                          <a:latin typeface="华文楷体" panose="02010600040101010101" pitchFamily="2" charset="-122"/>
                          <a:ea typeface="华文楷体" panose="02010600040101010101" pitchFamily="2" charset="-122"/>
                        </a:rPr>
                        <a:t>类名</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zh-CN" altLang="en-US" sz="2400" dirty="0" smtClean="0">
                          <a:latin typeface="华文楷体" panose="02010600040101010101" pitchFamily="2" charset="-122"/>
                          <a:ea typeface="华文楷体" panose="02010600040101010101" pitchFamily="2" charset="-122"/>
                        </a:rPr>
                        <a:t>父类编号</a:t>
                      </a:r>
                      <a:endParaRPr lang="zh-CN" altLang="en-US" sz="2400" dirty="0">
                        <a:latin typeface="华文楷体" panose="02010600040101010101" pitchFamily="2" charset="-122"/>
                        <a:ea typeface="华文楷体" panose="02010600040101010101" pitchFamily="2" charset="-122"/>
                      </a:endParaRPr>
                    </a:p>
                  </a:txBody>
                  <a:tcPr/>
                </a:tc>
              </a:tr>
            </a:tbl>
          </a:graphicData>
        </a:graphic>
      </p:graphicFrame>
      <p:graphicFrame>
        <p:nvGraphicFramePr>
          <p:cNvPr id="8" name="表格 7"/>
          <p:cNvGraphicFramePr>
            <a:graphicFrameLocks noGrp="1"/>
          </p:cNvGraphicFramePr>
          <p:nvPr/>
        </p:nvGraphicFramePr>
        <p:xfrm>
          <a:off x="6052456" y="6172202"/>
          <a:ext cx="5990772" cy="457200"/>
        </p:xfrm>
        <a:graphic>
          <a:graphicData uri="http://schemas.openxmlformats.org/drawingml/2006/table">
            <a:tbl>
              <a:tblPr firstRow="1" bandRow="1">
                <a:tableStyleId>{5C22544A-7EE6-4342-B048-85BDC9FD1C3A}</a:tableStyleId>
              </a:tblPr>
              <a:tblGrid>
                <a:gridCol w="1298136"/>
                <a:gridCol w="1947203"/>
                <a:gridCol w="2745433"/>
              </a:tblGrid>
              <a:tr h="397762">
                <a:tc>
                  <a:txBody>
                    <a:bodyPr/>
                    <a:lstStyle/>
                    <a:p>
                      <a:pPr algn="ctr"/>
                      <a:r>
                        <a:rPr lang="zh-CN" altLang="en-US" sz="2400" dirty="0" smtClean="0">
                          <a:latin typeface="华文楷体" panose="02010600040101010101" pitchFamily="2" charset="-122"/>
                          <a:ea typeface="华文楷体" panose="02010600040101010101" pitchFamily="2" charset="-122"/>
                        </a:rPr>
                        <a:t>数组</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zh-CN" altLang="en-US" sz="2400" dirty="0" smtClean="0">
                          <a:latin typeface="华文楷体" panose="02010600040101010101" pitchFamily="2" charset="-122"/>
                          <a:ea typeface="华文楷体" panose="02010600040101010101" pitchFamily="2" charset="-122"/>
                        </a:rPr>
                        <a:t>根节点序号</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zh-CN" altLang="en-US" sz="2400" dirty="0" smtClean="0">
                          <a:latin typeface="华文楷体" panose="02010600040101010101" pitchFamily="2" charset="-122"/>
                          <a:ea typeface="华文楷体" panose="02010600040101010101" pitchFamily="2" charset="-122"/>
                        </a:rPr>
                        <a:t>最后一个结点序号</a:t>
                      </a:r>
                      <a:endParaRPr lang="zh-CN" altLang="en-US" sz="2400" dirty="0">
                        <a:latin typeface="华文楷体" panose="02010600040101010101" pitchFamily="2" charset="-122"/>
                        <a:ea typeface="华文楷体" panose="02010600040101010101" pitchFamily="2" charset="-122"/>
                      </a:endParaRPr>
                    </a:p>
                  </a:txBody>
                  <a:tcPr/>
                </a:tc>
              </a:tr>
            </a:tbl>
          </a:graphicData>
        </a:graphic>
      </p:graphicFrame>
      <p:sp>
        <p:nvSpPr>
          <p:cNvPr id="6" name="圆角矩形 5"/>
          <p:cNvSpPr/>
          <p:nvPr/>
        </p:nvSpPr>
        <p:spPr>
          <a:xfrm>
            <a:off x="7971970" y="2231571"/>
            <a:ext cx="1850572" cy="74996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smtClean="0">
                <a:latin typeface="华文楷体" panose="02010600040101010101" pitchFamily="2" charset="-122"/>
                <a:ea typeface="华文楷体" panose="02010600040101010101" pitchFamily="2" charset="-122"/>
              </a:rPr>
              <a:t>Catalog</a:t>
            </a:r>
            <a:r>
              <a:rPr lang="zh-CN" altLang="en-US" sz="2000" dirty="0" smtClean="0">
                <a:latin typeface="华文楷体" panose="02010600040101010101" pitchFamily="2" charset="-122"/>
                <a:ea typeface="华文楷体" panose="02010600040101010101" pitchFamily="2" charset="-122"/>
              </a:rPr>
              <a:t>目录单元结构</a:t>
            </a:r>
            <a:endParaRPr lang="zh-CN" altLang="en-US" sz="2000" dirty="0">
              <a:latin typeface="华文楷体" panose="02010600040101010101" pitchFamily="2" charset="-122"/>
              <a:ea typeface="华文楷体" panose="02010600040101010101" pitchFamily="2" charset="-122"/>
            </a:endParaRPr>
          </a:p>
        </p:txBody>
      </p:sp>
      <p:sp>
        <p:nvSpPr>
          <p:cNvPr id="9" name="圆角矩形 8"/>
          <p:cNvSpPr/>
          <p:nvPr/>
        </p:nvSpPr>
        <p:spPr>
          <a:xfrm>
            <a:off x="7903707" y="4921250"/>
            <a:ext cx="2772230" cy="9835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err="1">
                <a:latin typeface="华文楷体" panose="02010600040101010101" pitchFamily="2" charset="-122"/>
                <a:ea typeface="华文楷体" panose="02010600040101010101" pitchFamily="2" charset="-122"/>
              </a:rPr>
              <a:t>CatalogTree</a:t>
            </a:r>
            <a:r>
              <a:rPr lang="zh-CN" altLang="en-US" sz="2000" dirty="0" smtClean="0">
                <a:latin typeface="华文楷体" panose="02010600040101010101" pitchFamily="2" charset="-122"/>
                <a:ea typeface="华文楷体" panose="02010600040101010101" pitchFamily="2" charset="-122"/>
              </a:rPr>
              <a:t>目录</a:t>
            </a:r>
            <a:r>
              <a:rPr lang="zh-CN" altLang="en-US" sz="2000" dirty="0">
                <a:latin typeface="华文楷体" panose="02010600040101010101" pitchFamily="2" charset="-122"/>
                <a:ea typeface="华文楷体" panose="02010600040101010101" pitchFamily="2" charset="-122"/>
              </a:rPr>
              <a:t>单元集合存储</a:t>
            </a:r>
            <a:endParaRPr lang="zh-CN" altLang="en-US" sz="2000" dirty="0">
              <a:latin typeface="华文楷体" panose="02010600040101010101" pitchFamily="2" charset="-122"/>
              <a:ea typeface="华文楷体" panose="02010600040101010101" pitchFamily="2" charset="-122"/>
            </a:endParaRPr>
          </a:p>
        </p:txBody>
      </p:sp>
      <p:sp>
        <p:nvSpPr>
          <p:cNvPr id="10" name="下箭头 9"/>
          <p:cNvSpPr/>
          <p:nvPr/>
        </p:nvSpPr>
        <p:spPr>
          <a:xfrm>
            <a:off x="8784771" y="3025634"/>
            <a:ext cx="263071" cy="212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9117238" y="5932279"/>
            <a:ext cx="263071" cy="212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94656" y="1517067"/>
            <a:ext cx="10515600" cy="5112335"/>
          </a:xfrm>
        </p:spPr>
        <p:txBody>
          <a:bodyPr>
            <a:normAutofit fontScale="92500" lnSpcReduction="20000"/>
          </a:bodyPr>
          <a:lstStyle/>
          <a:p>
            <a:pPr>
              <a:buFont typeface="Wingdings" panose="05000000000000000000" pitchFamily="2" charset="2"/>
              <a:buChar char="n"/>
            </a:pPr>
            <a:r>
              <a:rPr lang="zh-CN" altLang="en-US" sz="4400" dirty="0">
                <a:solidFill>
                  <a:schemeClr val="accent2">
                    <a:lumMod val="50000"/>
                  </a:schemeClr>
                </a:solidFill>
                <a:latin typeface="黑体" panose="02010609060101010101" pitchFamily="49" charset="-122"/>
                <a:ea typeface="黑体" panose="02010609060101010101" pitchFamily="49" charset="-122"/>
              </a:rPr>
              <a:t>树的</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遍历</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r>
              <a:rPr lang="en-US" altLang="zh-CN" sz="4400" dirty="0">
                <a:solidFill>
                  <a:schemeClr val="accent2">
                    <a:lumMod val="50000"/>
                  </a:schemeClr>
                </a:solidFill>
                <a:latin typeface="黑体" panose="02010609060101010101" pitchFamily="49" charset="-122"/>
                <a:ea typeface="黑体" panose="02010609060101010101" pitchFamily="49" charset="-122"/>
              </a:rPr>
              <a:t> </a:t>
            </a:r>
            <a:r>
              <a:rPr lang="zh-CN" altLang="en-US" sz="3600" dirty="0" smtClean="0">
                <a:solidFill>
                  <a:srgbClr val="843C0C"/>
                </a:solidFill>
                <a:latin typeface="华文楷体" panose="02010600040101010101" pitchFamily="2" charset="-122"/>
                <a:ea typeface="华文楷体" panose="02010600040101010101" pitchFamily="2" charset="-122"/>
              </a:rPr>
              <a:t>数据组织</a:t>
            </a:r>
            <a:endParaRPr lang="en-US" altLang="zh-CN" sz="3600" dirty="0" smtClean="0">
              <a:solidFill>
                <a:srgbClr val="843C0C"/>
              </a:solidFill>
              <a:latin typeface="华文楷体" panose="02010600040101010101" pitchFamily="2" charset="-122"/>
              <a:ea typeface="华文楷体" panose="02010600040101010101" pitchFamily="2" charset="-122"/>
            </a:endParaRPr>
          </a:p>
          <a:p>
            <a:pPr marL="0" indent="0">
              <a:buNone/>
            </a:pPr>
            <a:r>
              <a:rPr lang="zh-CN" altLang="en-US" sz="3600" dirty="0" smtClean="0">
                <a:solidFill>
                  <a:schemeClr val="accent2">
                    <a:lumMod val="50000"/>
                  </a:schemeClr>
                </a:solidFill>
                <a:latin typeface="黑体" panose="02010609060101010101" pitchFamily="49" charset="-122"/>
                <a:ea typeface="黑体" panose="02010609060101010101" pitchFamily="49" charset="-122"/>
              </a:rPr>
              <a:t>树</a:t>
            </a:r>
            <a:r>
              <a:rPr lang="zh-CN" altLang="en-US" sz="3600" dirty="0" smtClean="0">
                <a:solidFill>
                  <a:srgbClr val="843C0C"/>
                </a:solidFill>
                <a:latin typeface="华文楷体" panose="02010600040101010101" pitchFamily="2" charset="-122"/>
                <a:ea typeface="华文楷体" panose="02010600040101010101" pitchFamily="2" charset="-122"/>
              </a:rPr>
              <a:t>：</a:t>
            </a:r>
            <a:r>
              <a:rPr lang="zh-CN" altLang="en-US" sz="3600" u="sng" dirty="0" smtClean="0">
                <a:solidFill>
                  <a:srgbClr val="843C0C"/>
                </a:solidFill>
                <a:latin typeface="华文楷体" panose="02010600040101010101" pitchFamily="2" charset="-122"/>
                <a:ea typeface="华文楷体" panose="02010600040101010101" pitchFamily="2" charset="-122"/>
              </a:rPr>
              <a:t>树数组</a:t>
            </a:r>
            <a:r>
              <a:rPr lang="en-US" altLang="zh-CN" sz="3600" u="sng" dirty="0" smtClean="0">
                <a:solidFill>
                  <a:srgbClr val="843C0C"/>
                </a:solidFill>
                <a:latin typeface="华文楷体" panose="02010600040101010101" pitchFamily="2" charset="-122"/>
                <a:ea typeface="华文楷体" panose="02010600040101010101" pitchFamily="2" charset="-122"/>
              </a:rPr>
              <a:t>, 0</a:t>
            </a:r>
            <a:r>
              <a:rPr lang="en-US" altLang="zh-CN" sz="3600" u="sng" smtClean="0">
                <a:solidFill>
                  <a:srgbClr val="843C0C"/>
                </a:solidFill>
                <a:latin typeface="华文楷体" panose="02010600040101010101" pitchFamily="2" charset="-122"/>
                <a:ea typeface="华文楷体" panose="02010600040101010101" pitchFamily="2" charset="-122"/>
              </a:rPr>
              <a:t>, 8</a:t>
            </a:r>
            <a:endParaRPr lang="en-US" altLang="zh-CN" sz="3600" u="sng" dirty="0" smtClean="0">
              <a:solidFill>
                <a:srgbClr val="843C0C"/>
              </a:solidFill>
              <a:latin typeface="华文楷体" panose="02010600040101010101" pitchFamily="2" charset="-122"/>
              <a:ea typeface="华文楷体" panose="02010600040101010101" pitchFamily="2" charset="-122"/>
            </a:endParaRPr>
          </a:p>
          <a:p>
            <a:pPr marL="0" indent="0">
              <a:buNone/>
            </a:pPr>
            <a:r>
              <a:rPr lang="en-US" altLang="zh-CN" sz="3600" dirty="0">
                <a:solidFill>
                  <a:srgbClr val="843C0C"/>
                </a:solidFill>
                <a:latin typeface="华文楷体" panose="02010600040101010101" pitchFamily="2" charset="-122"/>
                <a:ea typeface="华文楷体" panose="02010600040101010101" pitchFamily="2" charset="-122"/>
              </a:rPr>
              <a:t> </a:t>
            </a:r>
            <a:r>
              <a:rPr lang="en-US" altLang="zh-CN" sz="3600" dirty="0" smtClean="0">
                <a:solidFill>
                  <a:srgbClr val="843C0C"/>
                </a:solidFill>
                <a:latin typeface="华文楷体" panose="02010600040101010101" pitchFamily="2" charset="-122"/>
                <a:ea typeface="华文楷体" panose="02010600040101010101" pitchFamily="2" charset="-122"/>
              </a:rPr>
              <a:t>      </a:t>
            </a:r>
            <a:r>
              <a:rPr lang="zh-CN" altLang="en-US" sz="3600" dirty="0" smtClean="0">
                <a:solidFill>
                  <a:srgbClr val="843C0C"/>
                </a:solidFill>
                <a:latin typeface="华文楷体" panose="02010600040101010101" pitchFamily="2" charset="-122"/>
                <a:ea typeface="华文楷体" panose="02010600040101010101" pitchFamily="2" charset="-122"/>
              </a:rPr>
              <a:t>树数组：</a:t>
            </a:r>
            <a:r>
              <a:rPr lang="en-US" altLang="zh-CN" sz="3600" dirty="0" smtClean="0">
                <a:solidFill>
                  <a:srgbClr val="843C0C"/>
                </a:solidFill>
                <a:latin typeface="华文楷体" panose="02010600040101010101" pitchFamily="2" charset="-122"/>
                <a:ea typeface="华文楷体" panose="02010600040101010101" pitchFamily="2" charset="-122"/>
              </a:rPr>
              <a:t>A,B,C,D,E,F,G,H</a:t>
            </a:r>
            <a:endParaRPr lang="en-US" altLang="zh-CN" sz="3600" dirty="0" smtClean="0">
              <a:solidFill>
                <a:srgbClr val="843C0C"/>
              </a:solidFill>
              <a:latin typeface="华文楷体" panose="02010600040101010101" pitchFamily="2" charset="-122"/>
              <a:ea typeface="华文楷体" panose="02010600040101010101" pitchFamily="2" charset="-122"/>
            </a:endParaRPr>
          </a:p>
          <a:p>
            <a:pPr marL="0" indent="0">
              <a:buNone/>
            </a:pPr>
            <a:r>
              <a:rPr lang="en-US" altLang="zh-CN" sz="3600" dirty="0">
                <a:solidFill>
                  <a:srgbClr val="843C0C"/>
                </a:solidFill>
                <a:latin typeface="华文楷体" panose="02010600040101010101" pitchFamily="2" charset="-122"/>
                <a:ea typeface="华文楷体" panose="02010600040101010101" pitchFamily="2" charset="-122"/>
              </a:rPr>
              <a:t> </a:t>
            </a:r>
            <a:r>
              <a:rPr lang="en-US" altLang="zh-CN" sz="3600" dirty="0" smtClean="0">
                <a:solidFill>
                  <a:srgbClr val="843C0C"/>
                </a:solidFill>
                <a:latin typeface="华文楷体" panose="02010600040101010101" pitchFamily="2" charset="-122"/>
                <a:ea typeface="华文楷体" panose="02010600040101010101" pitchFamily="2" charset="-122"/>
              </a:rPr>
              <a:t>   </a:t>
            </a:r>
            <a:r>
              <a:rPr lang="zh-CN" altLang="en-US" sz="3600" dirty="0" smtClean="0">
                <a:solidFill>
                  <a:srgbClr val="843C0C"/>
                </a:solidFill>
                <a:latin typeface="华文楷体" panose="02010600040101010101" pitchFamily="2" charset="-122"/>
                <a:ea typeface="华文楷体" panose="02010600040101010101" pitchFamily="2" charset="-122"/>
              </a:rPr>
              <a:t>对应下标：</a:t>
            </a:r>
            <a:r>
              <a:rPr lang="en-US" altLang="zh-CN" sz="3600" dirty="0" smtClean="0">
                <a:solidFill>
                  <a:srgbClr val="843C0C"/>
                </a:solidFill>
                <a:latin typeface="华文楷体" panose="02010600040101010101" pitchFamily="2" charset="-122"/>
                <a:ea typeface="华文楷体" panose="02010600040101010101" pitchFamily="2" charset="-122"/>
              </a:rPr>
              <a:t>0, 1, 2, 3, 4, 5, 6, 7</a:t>
            </a:r>
            <a:endParaRPr lang="en-US" altLang="zh-CN" sz="3600" dirty="0" smtClean="0">
              <a:solidFill>
                <a:srgbClr val="843C0C"/>
              </a:solidFill>
              <a:latin typeface="华文楷体" panose="02010600040101010101" pitchFamily="2" charset="-122"/>
              <a:ea typeface="华文楷体" panose="02010600040101010101" pitchFamily="2" charset="-122"/>
            </a:endParaRPr>
          </a:p>
          <a:p>
            <a:pPr marL="742950" indent="-742950">
              <a:buFont typeface="+mj-ea"/>
              <a:buAutoNum type="circleNumDbPlain"/>
            </a:pPr>
            <a:r>
              <a:rPr lang="zh-CN" altLang="en-US" sz="3600" dirty="0" smtClean="0">
                <a:solidFill>
                  <a:schemeClr val="accent2">
                    <a:lumMod val="50000"/>
                  </a:schemeClr>
                </a:solidFill>
                <a:latin typeface="黑体" panose="02010609060101010101" pitchFamily="49" charset="-122"/>
                <a:ea typeface="黑体" panose="02010609060101010101" pitchFamily="49" charset="-122"/>
              </a:rPr>
              <a:t>结点：</a:t>
            </a:r>
            <a:endParaRPr lang="en-US" altLang="zh-CN" sz="36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r>
              <a:rPr lang="en-US" altLang="zh-CN" sz="3600" dirty="0">
                <a:solidFill>
                  <a:schemeClr val="accent2">
                    <a:lumMod val="50000"/>
                  </a:schemeClr>
                </a:solidFill>
                <a:latin typeface="黑体" panose="02010609060101010101" pitchFamily="49" charset="-122"/>
                <a:ea typeface="黑体" panose="02010609060101010101" pitchFamily="49" charset="-122"/>
              </a:rPr>
              <a:t> </a:t>
            </a:r>
            <a:r>
              <a:rPr lang="en-US" altLang="zh-CN" sz="3600" dirty="0" smtClean="0">
                <a:solidFill>
                  <a:schemeClr val="accent2">
                    <a:lumMod val="50000"/>
                  </a:schemeClr>
                </a:solidFill>
                <a:latin typeface="黑体" panose="02010609060101010101" pitchFamily="49" charset="-122"/>
                <a:ea typeface="黑体" panose="02010609060101010101" pitchFamily="49" charset="-122"/>
              </a:rPr>
              <a:t> </a:t>
            </a:r>
            <a:r>
              <a:rPr lang="en-US" altLang="zh-CN" sz="3600" dirty="0">
                <a:solidFill>
                  <a:srgbClr val="843C0C"/>
                </a:solidFill>
                <a:latin typeface="华文楷体" panose="02010600040101010101" pitchFamily="2" charset="-122"/>
                <a:ea typeface="华文楷体" panose="02010600040101010101" pitchFamily="2" charset="-122"/>
              </a:rPr>
              <a:t> </a:t>
            </a:r>
            <a:r>
              <a:rPr lang="en-US" altLang="zh-CN" sz="3600" dirty="0" smtClean="0">
                <a:solidFill>
                  <a:srgbClr val="843C0C"/>
                </a:solidFill>
                <a:latin typeface="华文楷体" panose="02010600040101010101" pitchFamily="2" charset="-122"/>
                <a:ea typeface="华文楷体" panose="02010600040101010101" pitchFamily="2" charset="-122"/>
              </a:rPr>
              <a:t>A</a:t>
            </a:r>
            <a:r>
              <a:rPr lang="zh-CN" altLang="en-US" sz="3600" dirty="0" smtClean="0">
                <a:solidFill>
                  <a:srgbClr val="843C0C"/>
                </a:solidFill>
                <a:latin typeface="华文楷体" panose="02010600040101010101" pitchFamily="2" charset="-122"/>
                <a:ea typeface="华文楷体" panose="02010600040101010101" pitchFamily="2" charset="-122"/>
              </a:rPr>
              <a:t>：</a:t>
            </a:r>
            <a:r>
              <a:rPr lang="en-US" altLang="zh-CN" sz="3600" dirty="0" smtClean="0">
                <a:solidFill>
                  <a:srgbClr val="843C0C"/>
                </a:solidFill>
                <a:latin typeface="华文楷体" panose="02010600040101010101" pitchFamily="2" charset="-122"/>
                <a:ea typeface="华文楷体" panose="02010600040101010101" pitchFamily="2" charset="-122"/>
              </a:rPr>
              <a:t>00 </a:t>
            </a:r>
            <a:r>
              <a:rPr lang="zh-CN" altLang="en-US" sz="3600" dirty="0" smtClean="0">
                <a:solidFill>
                  <a:srgbClr val="843C0C"/>
                </a:solidFill>
                <a:latin typeface="华文楷体" panose="02010600040101010101" pitchFamily="2" charset="-122"/>
                <a:ea typeface="华文楷体" panose="02010600040101010101" pitchFamily="2" charset="-122"/>
              </a:rPr>
              <a:t> </a:t>
            </a:r>
            <a:r>
              <a:rPr lang="en-US" altLang="zh-CN" sz="3600" dirty="0" smtClean="0">
                <a:solidFill>
                  <a:srgbClr val="843C0C"/>
                </a:solidFill>
                <a:latin typeface="华文楷体" panose="02010600040101010101" pitchFamily="2" charset="-122"/>
                <a:ea typeface="华文楷体" panose="02010600040101010101" pitchFamily="2" charset="-122"/>
              </a:rPr>
              <a:t>A  -1</a:t>
            </a:r>
            <a:endParaRPr lang="en-US" altLang="zh-CN" sz="3600" dirty="0" smtClean="0">
              <a:solidFill>
                <a:srgbClr val="843C0C"/>
              </a:solidFill>
              <a:latin typeface="华文楷体" panose="02010600040101010101" pitchFamily="2" charset="-122"/>
              <a:ea typeface="华文楷体" panose="02010600040101010101" pitchFamily="2" charset="-122"/>
            </a:endParaRPr>
          </a:p>
          <a:p>
            <a:pPr marL="0" indent="0">
              <a:buNone/>
            </a:pPr>
            <a:r>
              <a:rPr lang="en-US" altLang="zh-CN" sz="3600" dirty="0" smtClean="0">
                <a:solidFill>
                  <a:srgbClr val="843C0C"/>
                </a:solidFill>
                <a:latin typeface="华文楷体" panose="02010600040101010101" pitchFamily="2" charset="-122"/>
                <a:ea typeface="华文楷体" panose="02010600040101010101" pitchFamily="2" charset="-122"/>
              </a:rPr>
              <a:t>     B</a:t>
            </a:r>
            <a:r>
              <a:rPr lang="zh-CN" altLang="en-US" sz="3600" dirty="0" smtClean="0">
                <a:solidFill>
                  <a:srgbClr val="843C0C"/>
                </a:solidFill>
                <a:latin typeface="华文楷体" panose="02010600040101010101" pitchFamily="2" charset="-122"/>
                <a:ea typeface="华文楷体" panose="02010600040101010101" pitchFamily="2" charset="-122"/>
              </a:rPr>
              <a:t>：</a:t>
            </a:r>
            <a:r>
              <a:rPr lang="en-US" altLang="zh-CN" sz="3600" dirty="0" smtClean="0">
                <a:solidFill>
                  <a:srgbClr val="843C0C"/>
                </a:solidFill>
                <a:latin typeface="华文楷体" panose="02010600040101010101" pitchFamily="2" charset="-122"/>
                <a:ea typeface="华文楷体" panose="02010600040101010101" pitchFamily="2" charset="-122"/>
              </a:rPr>
              <a:t>01  B  00</a:t>
            </a:r>
            <a:endParaRPr lang="en-US" altLang="zh-CN" sz="3600" dirty="0" smtClean="0">
              <a:solidFill>
                <a:srgbClr val="843C0C"/>
              </a:solidFill>
              <a:latin typeface="华文楷体" panose="02010600040101010101" pitchFamily="2" charset="-122"/>
              <a:ea typeface="华文楷体" panose="02010600040101010101" pitchFamily="2" charset="-122"/>
            </a:endParaRPr>
          </a:p>
          <a:p>
            <a:pPr marL="0" indent="0">
              <a:buNone/>
            </a:pPr>
            <a:r>
              <a:rPr lang="en-US" altLang="zh-CN" sz="3600" dirty="0" smtClean="0">
                <a:solidFill>
                  <a:srgbClr val="843C0C"/>
                </a:solidFill>
                <a:latin typeface="华文楷体" panose="02010600040101010101" pitchFamily="2" charset="-122"/>
                <a:ea typeface="华文楷体" panose="02010600040101010101" pitchFamily="2" charset="-122"/>
              </a:rPr>
              <a:t>     C:   02  C  00</a:t>
            </a:r>
            <a:br>
              <a:rPr lang="zh-CN" altLang="en-US" sz="3600" dirty="0">
                <a:solidFill>
                  <a:srgbClr val="843C0C"/>
                </a:solidFill>
                <a:latin typeface="华文楷体" panose="02010600040101010101" pitchFamily="2" charset="-122"/>
                <a:ea typeface="华文楷体" panose="02010600040101010101" pitchFamily="2" charset="-122"/>
              </a:rPr>
            </a:br>
            <a:endParaRPr lang="zh-CN" altLang="en-US" sz="3600" dirty="0">
              <a:solidFill>
                <a:srgbClr val="843C0C"/>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r="50067" b="22566"/>
          <a:stretch>
            <a:fillRect/>
          </a:stretch>
        </p:blipFill>
        <p:spPr bwMode="auto">
          <a:xfrm>
            <a:off x="9159875" y="142442"/>
            <a:ext cx="3032125" cy="309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4" name="表格 3"/>
          <p:cNvGraphicFramePr>
            <a:graphicFrameLocks noGrp="1"/>
          </p:cNvGraphicFramePr>
          <p:nvPr/>
        </p:nvGraphicFramePr>
        <p:xfrm>
          <a:off x="6463847" y="3265557"/>
          <a:ext cx="5392056" cy="457200"/>
        </p:xfrm>
        <a:graphic>
          <a:graphicData uri="http://schemas.openxmlformats.org/drawingml/2006/table">
            <a:tbl>
              <a:tblPr firstRow="1" bandRow="1">
                <a:tableStyleId>{5C22544A-7EE6-4342-B048-85BDC9FD1C3A}</a:tableStyleId>
              </a:tblPr>
              <a:tblGrid>
                <a:gridCol w="1797352"/>
                <a:gridCol w="1797352"/>
                <a:gridCol w="1797352"/>
              </a:tblGrid>
              <a:tr h="397762">
                <a:tc>
                  <a:txBody>
                    <a:bodyPr/>
                    <a:lstStyle/>
                    <a:p>
                      <a:pPr algn="ctr"/>
                      <a:r>
                        <a:rPr lang="zh-CN" altLang="en-US" sz="2400" dirty="0" smtClean="0">
                          <a:latin typeface="华文楷体" panose="02010600040101010101" pitchFamily="2" charset="-122"/>
                          <a:ea typeface="华文楷体" panose="02010600040101010101" pitchFamily="2" charset="-122"/>
                        </a:rPr>
                        <a:t>编号</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zh-CN" altLang="en-US" sz="2400" dirty="0" smtClean="0">
                          <a:latin typeface="华文楷体" panose="02010600040101010101" pitchFamily="2" charset="-122"/>
                          <a:ea typeface="华文楷体" panose="02010600040101010101" pitchFamily="2" charset="-122"/>
                        </a:rPr>
                        <a:t>类名</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zh-CN" altLang="en-US" sz="2400" dirty="0" smtClean="0">
                          <a:latin typeface="华文楷体" panose="02010600040101010101" pitchFamily="2" charset="-122"/>
                          <a:ea typeface="华文楷体" panose="02010600040101010101" pitchFamily="2" charset="-122"/>
                        </a:rPr>
                        <a:t>父类编号</a:t>
                      </a:r>
                      <a:endParaRPr lang="zh-CN" altLang="en-US" sz="2400" dirty="0">
                        <a:latin typeface="华文楷体" panose="02010600040101010101" pitchFamily="2" charset="-122"/>
                        <a:ea typeface="华文楷体" panose="02010600040101010101" pitchFamily="2" charset="-122"/>
                      </a:endParaRPr>
                    </a:p>
                  </a:txBody>
                  <a:tcPr/>
                </a:tc>
              </a:tr>
            </a:tbl>
          </a:graphicData>
        </a:graphic>
      </p:graphicFrame>
      <p:graphicFrame>
        <p:nvGraphicFramePr>
          <p:cNvPr id="8" name="表格 7"/>
          <p:cNvGraphicFramePr>
            <a:graphicFrameLocks noGrp="1"/>
          </p:cNvGraphicFramePr>
          <p:nvPr/>
        </p:nvGraphicFramePr>
        <p:xfrm>
          <a:off x="6052456" y="6172202"/>
          <a:ext cx="5990772" cy="457200"/>
        </p:xfrm>
        <a:graphic>
          <a:graphicData uri="http://schemas.openxmlformats.org/drawingml/2006/table">
            <a:tbl>
              <a:tblPr firstRow="1" bandRow="1">
                <a:tableStyleId>{5C22544A-7EE6-4342-B048-85BDC9FD1C3A}</a:tableStyleId>
              </a:tblPr>
              <a:tblGrid>
                <a:gridCol w="1298136"/>
                <a:gridCol w="1947203"/>
                <a:gridCol w="2745433"/>
              </a:tblGrid>
              <a:tr h="397762">
                <a:tc>
                  <a:txBody>
                    <a:bodyPr/>
                    <a:lstStyle/>
                    <a:p>
                      <a:pPr algn="ctr"/>
                      <a:r>
                        <a:rPr lang="zh-CN" altLang="en-US" sz="2400" dirty="0" smtClean="0">
                          <a:latin typeface="华文楷体" panose="02010600040101010101" pitchFamily="2" charset="-122"/>
                          <a:ea typeface="华文楷体" panose="02010600040101010101" pitchFamily="2" charset="-122"/>
                        </a:rPr>
                        <a:t>数组</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zh-CN" altLang="en-US" sz="2400" dirty="0" smtClean="0">
                          <a:latin typeface="华文楷体" panose="02010600040101010101" pitchFamily="2" charset="-122"/>
                          <a:ea typeface="华文楷体" panose="02010600040101010101" pitchFamily="2" charset="-122"/>
                        </a:rPr>
                        <a:t>根节点序号</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ctr"/>
                      <a:r>
                        <a:rPr lang="zh-CN" altLang="en-US" sz="2400" dirty="0" smtClean="0">
                          <a:latin typeface="华文楷体" panose="02010600040101010101" pitchFamily="2" charset="-122"/>
                          <a:ea typeface="华文楷体" panose="02010600040101010101" pitchFamily="2" charset="-122"/>
                        </a:rPr>
                        <a:t>最后一个结点序号</a:t>
                      </a:r>
                      <a:endParaRPr lang="zh-CN" altLang="en-US" sz="2400" dirty="0">
                        <a:latin typeface="华文楷体" panose="02010600040101010101" pitchFamily="2" charset="-122"/>
                        <a:ea typeface="华文楷体" panose="02010600040101010101" pitchFamily="2" charset="-122"/>
                      </a:endParaRPr>
                    </a:p>
                  </a:txBody>
                  <a:tcPr/>
                </a:tc>
              </a:tr>
            </a:tbl>
          </a:graphicData>
        </a:graphic>
      </p:graphicFrame>
      <p:sp>
        <p:nvSpPr>
          <p:cNvPr id="6" name="圆角矩形 5"/>
          <p:cNvSpPr/>
          <p:nvPr/>
        </p:nvSpPr>
        <p:spPr>
          <a:xfrm>
            <a:off x="7971970" y="2231571"/>
            <a:ext cx="1850572" cy="74996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smtClean="0">
                <a:latin typeface="华文楷体" panose="02010600040101010101" pitchFamily="2" charset="-122"/>
                <a:ea typeface="华文楷体" panose="02010600040101010101" pitchFamily="2" charset="-122"/>
              </a:rPr>
              <a:t>Catalog</a:t>
            </a:r>
            <a:r>
              <a:rPr lang="zh-CN" altLang="en-US" sz="2000" dirty="0" smtClean="0">
                <a:latin typeface="华文楷体" panose="02010600040101010101" pitchFamily="2" charset="-122"/>
                <a:ea typeface="华文楷体" panose="02010600040101010101" pitchFamily="2" charset="-122"/>
              </a:rPr>
              <a:t>目录单元结构</a:t>
            </a:r>
            <a:endParaRPr lang="zh-CN" altLang="en-US" sz="2000" dirty="0">
              <a:latin typeface="华文楷体" panose="02010600040101010101" pitchFamily="2" charset="-122"/>
              <a:ea typeface="华文楷体" panose="02010600040101010101" pitchFamily="2" charset="-122"/>
            </a:endParaRPr>
          </a:p>
        </p:txBody>
      </p:sp>
      <p:sp>
        <p:nvSpPr>
          <p:cNvPr id="9" name="圆角矩形 8"/>
          <p:cNvSpPr/>
          <p:nvPr/>
        </p:nvSpPr>
        <p:spPr>
          <a:xfrm>
            <a:off x="7903707" y="4921250"/>
            <a:ext cx="2772230" cy="9835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err="1">
                <a:latin typeface="华文楷体" panose="02010600040101010101" pitchFamily="2" charset="-122"/>
                <a:ea typeface="华文楷体" panose="02010600040101010101" pitchFamily="2" charset="-122"/>
              </a:rPr>
              <a:t>CatalogTree</a:t>
            </a:r>
            <a:r>
              <a:rPr lang="zh-CN" altLang="en-US" sz="2000" dirty="0" smtClean="0">
                <a:latin typeface="华文楷体" panose="02010600040101010101" pitchFamily="2" charset="-122"/>
                <a:ea typeface="华文楷体" panose="02010600040101010101" pitchFamily="2" charset="-122"/>
              </a:rPr>
              <a:t>目录</a:t>
            </a:r>
            <a:r>
              <a:rPr lang="zh-CN" altLang="en-US" sz="2000" dirty="0">
                <a:latin typeface="华文楷体" panose="02010600040101010101" pitchFamily="2" charset="-122"/>
                <a:ea typeface="华文楷体" panose="02010600040101010101" pitchFamily="2" charset="-122"/>
              </a:rPr>
              <a:t>单元集合存储</a:t>
            </a:r>
            <a:endParaRPr lang="zh-CN" altLang="en-US" sz="2000" dirty="0">
              <a:latin typeface="华文楷体" panose="02010600040101010101" pitchFamily="2" charset="-122"/>
              <a:ea typeface="华文楷体" panose="02010600040101010101" pitchFamily="2" charset="-122"/>
            </a:endParaRPr>
          </a:p>
        </p:txBody>
      </p:sp>
      <p:sp>
        <p:nvSpPr>
          <p:cNvPr id="10" name="下箭头 9"/>
          <p:cNvSpPr/>
          <p:nvPr/>
        </p:nvSpPr>
        <p:spPr>
          <a:xfrm>
            <a:off x="8784771" y="3025634"/>
            <a:ext cx="263071" cy="212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9117238" y="5932279"/>
            <a:ext cx="263071" cy="212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94656" y="1517067"/>
            <a:ext cx="10515600" cy="5112335"/>
          </a:xfrm>
        </p:spPr>
        <p:txBody>
          <a:bodyPr>
            <a:normAutofit fontScale="77500" lnSpcReduction="20000"/>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树的遍历</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r>
              <a:rPr lang="en-US" altLang="zh-CN" sz="4400" dirty="0" smtClean="0">
                <a:solidFill>
                  <a:schemeClr val="accent2">
                    <a:lumMod val="50000"/>
                  </a:schemeClr>
                </a:solidFill>
                <a:latin typeface="黑体" panose="02010609060101010101" pitchFamily="49" charset="-122"/>
                <a:ea typeface="黑体" panose="02010609060101010101" pitchFamily="49" charset="-122"/>
              </a:rPr>
              <a:t> </a:t>
            </a:r>
            <a:r>
              <a:rPr lang="zh-CN" altLang="en-US" sz="3600" dirty="0" smtClean="0">
                <a:solidFill>
                  <a:srgbClr val="843C0C"/>
                </a:solidFill>
                <a:latin typeface="华文楷体" panose="02010600040101010101" pitchFamily="2" charset="-122"/>
                <a:ea typeface="华文楷体" panose="02010600040101010101" pitchFamily="2" charset="-122"/>
              </a:rPr>
              <a:t>递归实现：</a:t>
            </a:r>
            <a:r>
              <a:rPr lang="zh-CN" altLang="en-US" sz="3600" dirty="0" smtClean="0">
                <a:latin typeface="华文楷体" panose="02010600040101010101" pitchFamily="2" charset="-122"/>
                <a:ea typeface="华文楷体" panose="02010600040101010101" pitchFamily="2" charset="-122"/>
              </a:rPr>
              <a:t>前序（）</a:t>
            </a:r>
            <a:endParaRPr lang="en-US" altLang="zh-CN" sz="3600" dirty="0" smtClean="0">
              <a:latin typeface="华文楷体" panose="02010600040101010101" pitchFamily="2" charset="-122"/>
              <a:ea typeface="华文楷体" panose="02010600040101010101" pitchFamily="2" charset="-122"/>
            </a:endParaRPr>
          </a:p>
          <a:p>
            <a:pPr marL="742950" indent="-742950">
              <a:buFont typeface="+mj-ea"/>
              <a:buAutoNum type="circleNumDbPlain"/>
            </a:pPr>
            <a:r>
              <a:rPr lang="zh-CN" altLang="en-US" sz="3600" dirty="0" smtClean="0">
                <a:solidFill>
                  <a:srgbClr val="843C0C"/>
                </a:solidFill>
                <a:latin typeface="华文楷体" panose="02010600040101010101" pitchFamily="2" charset="-122"/>
                <a:ea typeface="华文楷体" panose="02010600040101010101" pitchFamily="2" charset="-122"/>
              </a:rPr>
              <a:t>当前结点 </a:t>
            </a:r>
            <a:r>
              <a:rPr lang="en-US" altLang="zh-CN" sz="3600" dirty="0" smtClean="0">
                <a:solidFill>
                  <a:srgbClr val="843C0C"/>
                </a:solidFill>
                <a:latin typeface="华文楷体" panose="02010600040101010101" pitchFamily="2" charset="-122"/>
                <a:ea typeface="华文楷体" panose="02010600040101010101" pitchFamily="2" charset="-122"/>
              </a:rPr>
              <a:t>A</a:t>
            </a:r>
            <a:endParaRPr lang="en-US" altLang="zh-CN" sz="3600" dirty="0" smtClean="0">
              <a:solidFill>
                <a:srgbClr val="843C0C"/>
              </a:solidFill>
              <a:latin typeface="华文楷体" panose="02010600040101010101" pitchFamily="2" charset="-122"/>
              <a:ea typeface="华文楷体" panose="02010600040101010101" pitchFamily="2" charset="-122"/>
            </a:endParaRPr>
          </a:p>
          <a:p>
            <a:pPr marL="742950" indent="-742950">
              <a:buFont typeface="+mj-ea"/>
              <a:buAutoNum type="circleNumDbPlain"/>
            </a:pPr>
            <a:r>
              <a:rPr lang="en-US" altLang="zh-CN" sz="3600" dirty="0" smtClean="0">
                <a:solidFill>
                  <a:srgbClr val="843C0C"/>
                </a:solidFill>
                <a:latin typeface="华文楷体" panose="02010600040101010101" pitchFamily="2" charset="-122"/>
                <a:ea typeface="华文楷体" panose="02010600040101010101" pitchFamily="2" charset="-122"/>
              </a:rPr>
              <a:t> </a:t>
            </a:r>
            <a:r>
              <a:rPr lang="zh-CN" altLang="en-US" sz="3600" dirty="0" smtClean="0">
                <a:solidFill>
                  <a:srgbClr val="843C0C"/>
                </a:solidFill>
                <a:latin typeface="华文楷体" panose="02010600040101010101" pitchFamily="2" charset="-122"/>
                <a:ea typeface="华文楷体" panose="02010600040101010101" pitchFamily="2" charset="-122"/>
              </a:rPr>
              <a:t>依次找出该结点的所有子结点 ：</a:t>
            </a:r>
            <a:r>
              <a:rPr lang="zh-CN" altLang="en-US" sz="3600" dirty="0" smtClean="0">
                <a:latin typeface="华文楷体" panose="02010600040101010101" pitchFamily="2" charset="-122"/>
                <a:ea typeface="华文楷体" panose="02010600040101010101" pitchFamily="2" charset="-122"/>
              </a:rPr>
              <a:t>前序（</a:t>
            </a:r>
            <a:r>
              <a:rPr lang="en-US" altLang="zh-CN" sz="3600" dirty="0" smtClean="0">
                <a:latin typeface="华文楷体" panose="02010600040101010101" pitchFamily="2" charset="-122"/>
                <a:ea typeface="华文楷体" panose="02010600040101010101" pitchFamily="2" charset="-122"/>
              </a:rPr>
              <a:t>A</a:t>
            </a:r>
            <a:r>
              <a:rPr lang="zh-CN" altLang="en-US" sz="3600" dirty="0" smtClean="0">
                <a:latin typeface="华文楷体" panose="02010600040101010101" pitchFamily="2" charset="-122"/>
                <a:ea typeface="华文楷体" panose="02010600040101010101" pitchFamily="2" charset="-122"/>
              </a:rPr>
              <a:t>）</a:t>
            </a:r>
            <a:endParaRPr lang="en-US" altLang="zh-CN" sz="3600" dirty="0" smtClean="0">
              <a:latin typeface="华文楷体" panose="02010600040101010101" pitchFamily="2" charset="-122"/>
              <a:ea typeface="华文楷体" panose="02010600040101010101" pitchFamily="2" charset="-122"/>
            </a:endParaRPr>
          </a:p>
          <a:p>
            <a:pPr marL="742950" indent="-742950">
              <a:buFont typeface="+mj-ea"/>
              <a:buAutoNum type="circleNumDbPlain"/>
            </a:pPr>
            <a:r>
              <a:rPr lang="zh-CN" altLang="en-US" sz="3600" dirty="0" smtClean="0">
                <a:solidFill>
                  <a:srgbClr val="843C0C"/>
                </a:solidFill>
                <a:latin typeface="华文楷体" panose="02010600040101010101" pitchFamily="2" charset="-122"/>
                <a:ea typeface="华文楷体" panose="02010600040101010101" pitchFamily="2" charset="-122"/>
              </a:rPr>
              <a:t>每个子结点查找其子结点： </a:t>
            </a:r>
            <a:r>
              <a:rPr lang="zh-CN" altLang="en-US" sz="3600" dirty="0" smtClean="0">
                <a:latin typeface="华文楷体" panose="02010600040101010101" pitchFamily="2" charset="-122"/>
                <a:ea typeface="华文楷体" panose="02010600040101010101" pitchFamily="2" charset="-122"/>
              </a:rPr>
              <a:t>前序（前序（</a:t>
            </a:r>
            <a:r>
              <a:rPr lang="en-US" altLang="zh-CN" sz="3600" dirty="0" smtClean="0">
                <a:latin typeface="华文楷体" panose="02010600040101010101" pitchFamily="2" charset="-122"/>
                <a:ea typeface="华文楷体" panose="02010600040101010101" pitchFamily="2" charset="-122"/>
              </a:rPr>
              <a:t>A</a:t>
            </a:r>
            <a:r>
              <a:rPr lang="zh-CN" altLang="en-US" sz="3600" dirty="0" smtClean="0">
                <a:latin typeface="华文楷体" panose="02010600040101010101" pitchFamily="2" charset="-122"/>
                <a:ea typeface="华文楷体" panose="02010600040101010101" pitchFamily="2" charset="-122"/>
              </a:rPr>
              <a:t>））</a:t>
            </a:r>
            <a:endParaRPr lang="en-US" altLang="zh-CN" sz="3600" dirty="0" smtClean="0">
              <a:latin typeface="华文楷体" panose="02010600040101010101" pitchFamily="2" charset="-122"/>
              <a:ea typeface="华文楷体" panose="02010600040101010101" pitchFamily="2" charset="-122"/>
            </a:endParaRPr>
          </a:p>
          <a:p>
            <a:pPr marL="0" indent="0">
              <a:buNone/>
            </a:pPr>
            <a:r>
              <a:rPr lang="en-US" altLang="zh-CN" sz="3600" dirty="0" err="1" smtClean="0">
                <a:solidFill>
                  <a:srgbClr val="843C0C"/>
                </a:solidFill>
                <a:latin typeface="华文楷体" panose="02010600040101010101" pitchFamily="2" charset="-122"/>
                <a:ea typeface="华文楷体" panose="02010600040101010101" pitchFamily="2" charset="-122"/>
              </a:rPr>
              <a:t>PreOrder</a:t>
            </a:r>
            <a:r>
              <a:rPr lang="zh-CN" altLang="en-US" sz="3600" dirty="0" smtClean="0">
                <a:solidFill>
                  <a:srgbClr val="843C0C"/>
                </a:solidFill>
                <a:latin typeface="华文楷体" panose="02010600040101010101" pitchFamily="2" charset="-122"/>
                <a:ea typeface="华文楷体" panose="02010600040101010101" pitchFamily="2" charset="-122"/>
              </a:rPr>
              <a:t>（</a:t>
            </a:r>
            <a:r>
              <a:rPr lang="en-US" altLang="zh-CN" sz="3600" dirty="0" err="1" smtClean="0">
                <a:solidFill>
                  <a:srgbClr val="843C0C"/>
                </a:solidFill>
                <a:latin typeface="华文楷体" panose="02010600040101010101" pitchFamily="2" charset="-122"/>
                <a:ea typeface="华文楷体" panose="02010600040101010101" pitchFamily="2" charset="-122"/>
              </a:rPr>
              <a:t>CatalogTree</a:t>
            </a:r>
            <a:r>
              <a:rPr lang="en-US" altLang="zh-CN" sz="3600" dirty="0" smtClean="0">
                <a:solidFill>
                  <a:srgbClr val="843C0C"/>
                </a:solidFill>
                <a:latin typeface="华文楷体" panose="02010600040101010101" pitchFamily="2" charset="-122"/>
                <a:ea typeface="华文楷体" panose="02010600040101010101" pitchFamily="2" charset="-122"/>
              </a:rPr>
              <a:t> </a:t>
            </a:r>
            <a:r>
              <a:rPr lang="zh-CN" altLang="en-US" sz="3600" dirty="0" smtClean="0">
                <a:solidFill>
                  <a:srgbClr val="843C0C"/>
                </a:solidFill>
                <a:latin typeface="华文楷体" panose="02010600040101010101" pitchFamily="2" charset="-122"/>
                <a:ea typeface="华文楷体" panose="02010600040101010101" pitchFamily="2" charset="-122"/>
              </a:rPr>
              <a:t>*</a:t>
            </a:r>
            <a:r>
              <a:rPr lang="en-US" altLang="zh-CN" sz="3600" dirty="0" smtClean="0">
                <a:solidFill>
                  <a:srgbClr val="843C0C"/>
                </a:solidFill>
                <a:latin typeface="华文楷体" panose="02010600040101010101" pitchFamily="2" charset="-122"/>
                <a:ea typeface="华文楷体" panose="02010600040101010101" pitchFamily="2" charset="-122"/>
              </a:rPr>
              <a:t>tree</a:t>
            </a:r>
            <a:r>
              <a:rPr lang="zh-CN" altLang="en-US" sz="3600" dirty="0" smtClean="0">
                <a:solidFill>
                  <a:srgbClr val="843C0C"/>
                </a:solidFill>
                <a:latin typeface="华文楷体" panose="02010600040101010101" pitchFamily="2" charset="-122"/>
                <a:ea typeface="华文楷体" panose="02010600040101010101" pitchFamily="2" charset="-122"/>
              </a:rPr>
              <a:t>，</a:t>
            </a:r>
            <a:r>
              <a:rPr lang="en-US" altLang="zh-CN" sz="3600" dirty="0" err="1" smtClean="0">
                <a:solidFill>
                  <a:srgbClr val="843C0C"/>
                </a:solidFill>
                <a:latin typeface="华文楷体" panose="02010600040101010101" pitchFamily="2" charset="-122"/>
                <a:ea typeface="华文楷体" panose="02010600040101010101" pitchFamily="2" charset="-122"/>
              </a:rPr>
              <a:t>i</a:t>
            </a:r>
            <a:r>
              <a:rPr lang="zh-CN" altLang="en-US" sz="3600" dirty="0" smtClean="0">
                <a:solidFill>
                  <a:srgbClr val="843C0C"/>
                </a:solidFill>
                <a:latin typeface="华文楷体" panose="02010600040101010101" pitchFamily="2" charset="-122"/>
                <a:ea typeface="华文楷体" panose="02010600040101010101" pitchFamily="2" charset="-122"/>
              </a:rPr>
              <a:t>）</a:t>
            </a:r>
            <a:endParaRPr lang="en-US" altLang="zh-CN" sz="3600" dirty="0" smtClean="0">
              <a:solidFill>
                <a:srgbClr val="843C0C"/>
              </a:solidFill>
              <a:latin typeface="华文楷体" panose="02010600040101010101" pitchFamily="2" charset="-122"/>
              <a:ea typeface="华文楷体" panose="02010600040101010101" pitchFamily="2" charset="-122"/>
            </a:endParaRPr>
          </a:p>
          <a:p>
            <a:pPr marL="0" indent="0">
              <a:buNone/>
            </a:pPr>
            <a:r>
              <a:rPr lang="en-US" altLang="zh-CN" sz="3600" dirty="0" smtClean="0">
                <a:solidFill>
                  <a:srgbClr val="843C0C"/>
                </a:solidFill>
                <a:latin typeface="华文楷体" panose="02010600040101010101" pitchFamily="2" charset="-122"/>
                <a:ea typeface="华文楷体" panose="02010600040101010101" pitchFamily="2" charset="-122"/>
              </a:rPr>
              <a:t>{ for (j=i+1;j&lt;tree-&gt;</a:t>
            </a:r>
            <a:r>
              <a:rPr lang="en-US" altLang="zh-CN" sz="3600" dirty="0" err="1" smtClean="0">
                <a:solidFill>
                  <a:srgbClr val="843C0C"/>
                </a:solidFill>
                <a:latin typeface="华文楷体" panose="02010600040101010101" pitchFamily="2" charset="-122"/>
                <a:ea typeface="华文楷体" panose="02010600040101010101" pitchFamily="2" charset="-122"/>
              </a:rPr>
              <a:t>num;j</a:t>
            </a:r>
            <a:r>
              <a:rPr lang="en-US" altLang="zh-CN" sz="3600" dirty="0" smtClean="0">
                <a:solidFill>
                  <a:srgbClr val="843C0C"/>
                </a:solidFill>
                <a:latin typeface="华文楷体" panose="02010600040101010101" pitchFamily="2" charset="-122"/>
                <a:ea typeface="华文楷体" panose="02010600040101010101" pitchFamily="2" charset="-122"/>
              </a:rPr>
              <a:t>++)</a:t>
            </a:r>
            <a:endParaRPr lang="en-US" altLang="zh-CN" sz="3600" dirty="0" smtClean="0">
              <a:solidFill>
                <a:srgbClr val="843C0C"/>
              </a:solidFill>
              <a:latin typeface="华文楷体" panose="02010600040101010101" pitchFamily="2" charset="-122"/>
              <a:ea typeface="华文楷体" panose="02010600040101010101" pitchFamily="2" charset="-122"/>
            </a:endParaRPr>
          </a:p>
          <a:p>
            <a:pPr marL="0" indent="0">
              <a:buNone/>
            </a:pPr>
            <a:r>
              <a:rPr lang="en-US" altLang="zh-CN" sz="3600" dirty="0" smtClean="0">
                <a:latin typeface="华文楷体" panose="02010600040101010101" pitchFamily="2" charset="-122"/>
                <a:ea typeface="华文楷体" panose="02010600040101010101" pitchFamily="2" charset="-122"/>
              </a:rPr>
              <a:t> //</a:t>
            </a:r>
            <a:r>
              <a:rPr lang="zh-CN" altLang="en-US" sz="3600" dirty="0" smtClean="0">
                <a:latin typeface="华文楷体" panose="02010600040101010101" pitchFamily="2" charset="-122"/>
                <a:ea typeface="华文楷体" panose="02010600040101010101" pitchFamily="2" charset="-122"/>
              </a:rPr>
              <a:t>在数组中逐个比对找到结点</a:t>
            </a:r>
            <a:r>
              <a:rPr lang="en-US" altLang="zh-CN" sz="3600" dirty="0" err="1" smtClean="0">
                <a:latin typeface="华文楷体" panose="02010600040101010101" pitchFamily="2" charset="-122"/>
                <a:ea typeface="华文楷体" panose="02010600040101010101" pitchFamily="2" charset="-122"/>
              </a:rPr>
              <a:t>i</a:t>
            </a:r>
            <a:r>
              <a:rPr lang="zh-CN" altLang="en-US" sz="3600" dirty="0" smtClean="0">
                <a:latin typeface="华文楷体" panose="02010600040101010101" pitchFamily="2" charset="-122"/>
                <a:ea typeface="华文楷体" panose="02010600040101010101" pitchFamily="2" charset="-122"/>
              </a:rPr>
              <a:t>的所有子结点</a:t>
            </a:r>
            <a:endParaRPr lang="en-US" altLang="zh-CN" sz="3600" dirty="0" smtClean="0">
              <a:latin typeface="华文楷体" panose="02010600040101010101" pitchFamily="2" charset="-122"/>
              <a:ea typeface="华文楷体" panose="02010600040101010101" pitchFamily="2" charset="-122"/>
            </a:endParaRPr>
          </a:p>
          <a:p>
            <a:pPr marL="0" indent="0">
              <a:buNone/>
            </a:pPr>
            <a:r>
              <a:rPr lang="en-US" altLang="zh-CN" sz="3600" dirty="0" smtClean="0">
                <a:solidFill>
                  <a:srgbClr val="843C0C"/>
                </a:solidFill>
                <a:latin typeface="华文楷体" panose="02010600040101010101" pitchFamily="2" charset="-122"/>
                <a:ea typeface="华文楷体" panose="02010600040101010101" pitchFamily="2" charset="-122"/>
              </a:rPr>
              <a:t>    if(</a:t>
            </a:r>
            <a:r>
              <a:rPr lang="en-US" altLang="zh-CN" sz="3600" dirty="0" err="1" smtClean="0">
                <a:solidFill>
                  <a:srgbClr val="843C0C"/>
                </a:solidFill>
                <a:latin typeface="华文楷体" panose="02010600040101010101" pitchFamily="2" charset="-122"/>
                <a:ea typeface="华文楷体" panose="02010600040101010101" pitchFamily="2" charset="-122"/>
              </a:rPr>
              <a:t>strcmp</a:t>
            </a:r>
            <a:r>
              <a:rPr lang="en-US" altLang="zh-CN" sz="3600" dirty="0" smtClean="0">
                <a:solidFill>
                  <a:srgbClr val="843C0C"/>
                </a:solidFill>
                <a:latin typeface="华文楷体" panose="02010600040101010101" pitchFamily="2" charset="-122"/>
                <a:ea typeface="华文楷体" panose="02010600040101010101" pitchFamily="2" charset="-122"/>
              </a:rPr>
              <a:t>(tree-&gt;node[j].Parent,  node[</a:t>
            </a:r>
            <a:r>
              <a:rPr lang="en-US" altLang="zh-CN" sz="3600" dirty="0" err="1" smtClean="0">
                <a:solidFill>
                  <a:srgbClr val="843C0C"/>
                </a:solidFill>
                <a:latin typeface="华文楷体" panose="02010600040101010101" pitchFamily="2" charset="-122"/>
                <a:ea typeface="华文楷体" panose="02010600040101010101" pitchFamily="2" charset="-122"/>
              </a:rPr>
              <a:t>i</a:t>
            </a:r>
            <a:r>
              <a:rPr lang="en-US" altLang="zh-CN" sz="3600" dirty="0" smtClean="0">
                <a:solidFill>
                  <a:srgbClr val="843C0C"/>
                </a:solidFill>
                <a:latin typeface="华文楷体" panose="02010600040101010101" pitchFamily="2" charset="-122"/>
                <a:ea typeface="华文楷体" panose="02010600040101010101" pitchFamily="2" charset="-122"/>
              </a:rPr>
              <a:t>].Key))</a:t>
            </a:r>
            <a:endParaRPr lang="en-US" altLang="zh-CN" sz="3600" dirty="0" smtClean="0">
              <a:solidFill>
                <a:srgbClr val="843C0C"/>
              </a:solidFill>
              <a:latin typeface="华文楷体" panose="02010600040101010101" pitchFamily="2" charset="-122"/>
              <a:ea typeface="华文楷体" panose="02010600040101010101" pitchFamily="2" charset="-122"/>
            </a:endParaRPr>
          </a:p>
          <a:p>
            <a:pPr marL="0" indent="0">
              <a:buNone/>
            </a:pPr>
            <a:r>
              <a:rPr lang="en-US" altLang="zh-CN" sz="3600" dirty="0" smtClean="0">
                <a:solidFill>
                  <a:srgbClr val="843C0C"/>
                </a:solidFill>
                <a:latin typeface="华文楷体" panose="02010600040101010101" pitchFamily="2" charset="-122"/>
                <a:ea typeface="华文楷体" panose="02010600040101010101" pitchFamily="2" charset="-122"/>
              </a:rPr>
              <a:t>    Preorder</a:t>
            </a:r>
            <a:r>
              <a:rPr lang="zh-CN" altLang="en-US" sz="3600" dirty="0" smtClean="0">
                <a:solidFill>
                  <a:srgbClr val="843C0C"/>
                </a:solidFill>
                <a:latin typeface="华文楷体" panose="02010600040101010101" pitchFamily="2" charset="-122"/>
                <a:ea typeface="华文楷体" panose="02010600040101010101" pitchFamily="2" charset="-122"/>
              </a:rPr>
              <a:t>（</a:t>
            </a:r>
            <a:r>
              <a:rPr lang="en-US" altLang="zh-CN" sz="3600" dirty="0" smtClean="0">
                <a:solidFill>
                  <a:srgbClr val="843C0C"/>
                </a:solidFill>
                <a:latin typeface="华文楷体" panose="02010600040101010101" pitchFamily="2" charset="-122"/>
                <a:ea typeface="华文楷体" panose="02010600040101010101" pitchFamily="2" charset="-122"/>
              </a:rPr>
              <a:t>tree, j</a:t>
            </a:r>
            <a:r>
              <a:rPr lang="zh-CN" altLang="en-US" sz="3600" dirty="0" smtClean="0">
                <a:solidFill>
                  <a:srgbClr val="843C0C"/>
                </a:solidFill>
                <a:latin typeface="华文楷体" panose="02010600040101010101" pitchFamily="2" charset="-122"/>
                <a:ea typeface="华文楷体" panose="02010600040101010101" pitchFamily="2" charset="-122"/>
              </a:rPr>
              <a:t>）</a:t>
            </a:r>
            <a:r>
              <a:rPr lang="en-US" altLang="zh-CN" sz="3600" dirty="0" smtClean="0">
                <a:solidFill>
                  <a:srgbClr val="843C0C"/>
                </a:solidFill>
                <a:latin typeface="华文楷体" panose="02010600040101010101" pitchFamily="2" charset="-122"/>
                <a:ea typeface="华文楷体" panose="02010600040101010101" pitchFamily="2" charset="-122"/>
              </a:rPr>
              <a:t>;        </a:t>
            </a:r>
            <a:r>
              <a:rPr lang="en-US" altLang="zh-CN" sz="3600" dirty="0" smtClean="0">
                <a:latin typeface="华文楷体" panose="02010600040101010101" pitchFamily="2" charset="-122"/>
                <a:ea typeface="华文楷体" panose="02010600040101010101" pitchFamily="2" charset="-122"/>
              </a:rPr>
              <a:t>//</a:t>
            </a:r>
            <a:r>
              <a:rPr lang="zh-CN" altLang="en-US" sz="3600" dirty="0" smtClean="0">
                <a:latin typeface="华文楷体" panose="02010600040101010101" pitchFamily="2" charset="-122"/>
                <a:ea typeface="华文楷体" panose="02010600040101010101" pitchFamily="2" charset="-122"/>
              </a:rPr>
              <a:t>探索该子结点的子结点</a:t>
            </a:r>
            <a:endParaRPr lang="en-US" altLang="zh-CN" sz="3600" dirty="0" smtClean="0">
              <a:latin typeface="华文楷体" panose="02010600040101010101" pitchFamily="2" charset="-122"/>
              <a:ea typeface="华文楷体" panose="02010600040101010101" pitchFamily="2" charset="-122"/>
            </a:endParaRPr>
          </a:p>
          <a:p>
            <a:pPr marL="0" indent="0">
              <a:buNone/>
            </a:pPr>
            <a:r>
              <a:rPr lang="en-US" altLang="zh-CN" sz="3600" dirty="0" smtClean="0">
                <a:solidFill>
                  <a:srgbClr val="843C0C"/>
                </a:solidFill>
                <a:latin typeface="华文楷体" panose="02010600040101010101" pitchFamily="2" charset="-122"/>
                <a:ea typeface="华文楷体" panose="02010600040101010101" pitchFamily="2" charset="-122"/>
              </a:rPr>
              <a:t>}</a:t>
            </a:r>
            <a:endParaRPr lang="en-US" altLang="zh-CN" sz="3600" dirty="0" smtClean="0">
              <a:solidFill>
                <a:srgbClr val="843C0C"/>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r="50067" b="22566"/>
          <a:stretch>
            <a:fillRect/>
          </a:stretch>
        </p:blipFill>
        <p:spPr bwMode="auto">
          <a:xfrm>
            <a:off x="8278131" y="229322"/>
            <a:ext cx="3032125" cy="309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a:xfrm>
            <a:off x="1206051" y="6274191"/>
            <a:ext cx="9063364" cy="523220"/>
          </a:xfrm>
          <a:prstGeom prst="rect">
            <a:avLst/>
          </a:prstGeom>
        </p:spPr>
        <p:txBody>
          <a:bodyPr wrap="square">
            <a:spAutoFit/>
          </a:bodyPr>
          <a:lstStyle/>
          <a:p>
            <a:r>
              <a:rPr lang="zh-CN" altLang="en-US" sz="2800" dirty="0"/>
              <a:t>先根遍历的结果：</a:t>
            </a:r>
            <a:r>
              <a:rPr lang="en-US" altLang="zh-CN" sz="2800" dirty="0"/>
              <a:t>A</a:t>
            </a:r>
            <a:r>
              <a:rPr lang="zh-CN" altLang="en-US" sz="2800" dirty="0"/>
              <a:t>，</a:t>
            </a:r>
            <a:r>
              <a:rPr lang="en-US" altLang="zh-CN" sz="2800" dirty="0"/>
              <a:t>B</a:t>
            </a:r>
            <a:r>
              <a:rPr lang="zh-CN" altLang="en-US" sz="2800" dirty="0"/>
              <a:t>，</a:t>
            </a:r>
            <a:r>
              <a:rPr lang="en-US" altLang="zh-CN" sz="2800" dirty="0"/>
              <a:t>E</a:t>
            </a:r>
            <a:r>
              <a:rPr lang="zh-CN" altLang="en-US" sz="2800" dirty="0"/>
              <a:t>，</a:t>
            </a:r>
            <a:r>
              <a:rPr lang="en-US" altLang="zh-CN" sz="2800" dirty="0"/>
              <a:t>C</a:t>
            </a:r>
            <a:r>
              <a:rPr lang="zh-CN" altLang="en-US" sz="2800" dirty="0"/>
              <a:t>，</a:t>
            </a:r>
            <a:r>
              <a:rPr lang="en-US" altLang="zh-CN" sz="2800" dirty="0"/>
              <a:t>F</a:t>
            </a:r>
            <a:r>
              <a:rPr lang="zh-CN" altLang="en-US" sz="2800" dirty="0"/>
              <a:t>，</a:t>
            </a:r>
            <a:r>
              <a:rPr lang="en-US" altLang="zh-CN" sz="2800" dirty="0"/>
              <a:t>H</a:t>
            </a:r>
            <a:r>
              <a:rPr lang="zh-CN" altLang="en-US" sz="2800" dirty="0"/>
              <a:t>，</a:t>
            </a:r>
            <a:r>
              <a:rPr lang="en-US" altLang="zh-CN" sz="2800" dirty="0"/>
              <a:t>G</a:t>
            </a:r>
            <a:r>
              <a:rPr lang="zh-CN" altLang="en-US" sz="2800" dirty="0"/>
              <a:t>，</a:t>
            </a:r>
            <a:r>
              <a:rPr lang="en-US" altLang="zh-CN" sz="2800" dirty="0"/>
              <a:t>D</a:t>
            </a:r>
            <a:r>
              <a:rPr lang="zh-CN" altLang="en-US" sz="2800" dirty="0"/>
              <a:t>。</a:t>
            </a:r>
            <a:endParaRPr lang="zh-CN" alt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046" y="0"/>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207317"/>
            <a:ext cx="10515600" cy="5345883"/>
          </a:xfrm>
        </p:spPr>
        <p:txBody>
          <a:bodyPr>
            <a:normAutofit/>
          </a:bodyPr>
          <a:lstStyle/>
          <a:p>
            <a:pPr>
              <a:buFont typeface="Wingdings" panose="05000000000000000000" pitchFamily="2" charset="2"/>
              <a:buChar char="n"/>
            </a:pPr>
            <a:r>
              <a:rPr lang="zh-CN" altLang="en-US" sz="4400" dirty="0">
                <a:solidFill>
                  <a:schemeClr val="accent2">
                    <a:lumMod val="50000"/>
                  </a:schemeClr>
                </a:solidFill>
                <a:latin typeface="黑体" panose="02010609060101010101" pitchFamily="49" charset="-122"/>
                <a:ea typeface="黑体" panose="02010609060101010101" pitchFamily="49" charset="-122"/>
              </a:rPr>
              <a:t>树的</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遍历</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a:t>
            </a:r>
            <a:r>
              <a:rPr lang="zh-CN" altLang="en-US" sz="3600" dirty="0" smtClean="0">
                <a:solidFill>
                  <a:schemeClr val="accent2">
                    <a:lumMod val="50000"/>
                  </a:schemeClr>
                </a:solidFill>
                <a:latin typeface="黑体" panose="02010609060101010101" pitchFamily="49" charset="-122"/>
                <a:ea typeface="黑体" panose="02010609060101010101" pitchFamily="49" charset="-122"/>
              </a:rPr>
              <a:t>深度遍历（同层从左往右）</a:t>
            </a:r>
            <a:br>
              <a:rPr lang="zh-CN" altLang="en-US" sz="3600" dirty="0">
                <a:solidFill>
                  <a:schemeClr val="accent2">
                    <a:lumMod val="50000"/>
                  </a:schemeClr>
                </a:solidFill>
                <a:latin typeface="黑体" panose="02010609060101010101" pitchFamily="49" charset="-122"/>
                <a:ea typeface="黑体" panose="02010609060101010101" pitchFamily="49" charset="-122"/>
              </a:rPr>
            </a:b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1</a:t>
            </a:r>
            <a:r>
              <a:rPr lang="zh-CN" altLang="en-US" sz="4000" dirty="0">
                <a:solidFill>
                  <a:srgbClr val="843C0C"/>
                </a:solidFill>
                <a:latin typeface="华文楷体" panose="02010600040101010101" pitchFamily="2" charset="-122"/>
                <a:ea typeface="华文楷体" panose="02010600040101010101" pitchFamily="2" charset="-122"/>
              </a:rPr>
              <a:t>）树的先序</a:t>
            </a:r>
            <a:r>
              <a:rPr lang="zh-CN" altLang="en-US" sz="4000" dirty="0" smtClean="0">
                <a:solidFill>
                  <a:srgbClr val="843C0C"/>
                </a:solidFill>
                <a:latin typeface="华文楷体" panose="02010600040101010101" pitchFamily="2" charset="-122"/>
                <a:ea typeface="华文楷体" panose="02010600040101010101" pitchFamily="2" charset="-122"/>
              </a:rPr>
              <a:t>遍（</a:t>
            </a:r>
            <a:r>
              <a:rPr lang="en-US" altLang="zh-CN" sz="4000" dirty="0" smtClean="0">
                <a:solidFill>
                  <a:srgbClr val="843C0C"/>
                </a:solidFill>
                <a:latin typeface="华文楷体" panose="02010600040101010101" pitchFamily="2" charset="-122"/>
                <a:ea typeface="华文楷体" panose="02010600040101010101" pitchFamily="2" charset="-122"/>
              </a:rPr>
              <a:t>A</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B</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E</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C</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F</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H</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a:solidFill>
                  <a:srgbClr val="843C0C"/>
                </a:solidFill>
                <a:latin typeface="华文楷体" panose="02010600040101010101" pitchFamily="2" charset="-122"/>
                <a:ea typeface="华文楷体" panose="02010600040101010101" pitchFamily="2" charset="-122"/>
              </a:rPr>
              <a:t>G</a:t>
            </a:r>
            <a:r>
              <a:rPr lang="zh-CN" altLang="en-US" sz="4000" dirty="0">
                <a:solidFill>
                  <a:srgbClr val="843C0C"/>
                </a:solidFill>
                <a:latin typeface="华文楷体" panose="02010600040101010101" pitchFamily="2" charset="-122"/>
                <a:ea typeface="华文楷体" panose="02010600040101010101" pitchFamily="2" charset="-122"/>
              </a:rPr>
              <a:t>，</a:t>
            </a:r>
            <a:r>
              <a:rPr lang="en-US" altLang="zh-CN" sz="4000" dirty="0" smtClean="0">
                <a:solidFill>
                  <a:srgbClr val="843C0C"/>
                </a:solidFill>
                <a:latin typeface="华文楷体" panose="02010600040101010101" pitchFamily="2" charset="-122"/>
                <a:ea typeface="华文楷体" panose="02010600040101010101" pitchFamily="2" charset="-122"/>
              </a:rPr>
              <a:t>D</a:t>
            </a:r>
            <a:r>
              <a:rPr lang="zh-CN" altLang="en-US" sz="4000" dirty="0" smtClean="0">
                <a:solidFill>
                  <a:srgbClr val="843C0C"/>
                </a:solidFill>
                <a:latin typeface="华文楷体" panose="02010600040101010101" pitchFamily="2" charset="-122"/>
                <a:ea typeface="华文楷体" panose="02010600040101010101" pitchFamily="2" charset="-122"/>
              </a:rPr>
              <a:t>）</a:t>
            </a:r>
            <a:endParaRPr lang="en-US" altLang="zh-CN" sz="3200" dirty="0" smtClean="0">
              <a:solidFill>
                <a:prstClr val="black"/>
              </a:solidFill>
              <a:latin typeface="华文楷体" panose="02010600040101010101" pitchFamily="2" charset="-122"/>
              <a:ea typeface="华文楷体" panose="02010600040101010101" pitchFamily="2" charset="-122"/>
            </a:endParaRPr>
          </a:p>
          <a:p>
            <a:pPr marL="0" indent="0">
              <a:buNone/>
            </a:pPr>
            <a:r>
              <a:rPr lang="en-US" altLang="zh-CN" sz="3200" dirty="0" smtClean="0">
                <a:solidFill>
                  <a:srgbClr val="843C0C"/>
                </a:solidFill>
                <a:latin typeface="华文楷体" panose="02010600040101010101" pitchFamily="2" charset="-122"/>
                <a:ea typeface="华文楷体" panose="02010600040101010101" pitchFamily="2" charset="-122"/>
              </a:rPr>
              <a:t>              </a:t>
            </a:r>
            <a:endParaRPr lang="zh-CN" altLang="en-US" sz="3200" dirty="0"/>
          </a:p>
          <a:p>
            <a:pPr marL="0" indent="0">
              <a:buNone/>
            </a:pPr>
            <a:endParaRPr lang="zh-CN" altLang="en-US" sz="3200" dirty="0">
              <a:solidFill>
                <a:prstClr val="black"/>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179608"/>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t="2562" r="57608" b="22565"/>
          <a:stretch>
            <a:fillRect/>
          </a:stretch>
        </p:blipFill>
        <p:spPr bwMode="auto">
          <a:xfrm>
            <a:off x="912872" y="2932715"/>
            <a:ext cx="3573935" cy="39650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矩形 5"/>
          <p:cNvSpPr/>
          <p:nvPr/>
        </p:nvSpPr>
        <p:spPr>
          <a:xfrm>
            <a:off x="4765103" y="2459225"/>
            <a:ext cx="6985789" cy="2246769"/>
          </a:xfrm>
          <a:prstGeom prst="rect">
            <a:avLst/>
          </a:prstGeom>
        </p:spPr>
        <p:txBody>
          <a:bodyPr wrap="square">
            <a:spAutoFit/>
          </a:bodyPr>
          <a:lstStyle/>
          <a:p>
            <a:r>
              <a:rPr lang="zh-CN" altLang="en-US" sz="2800" b="1" dirty="0">
                <a:solidFill>
                  <a:srgbClr val="C00000"/>
                </a:solidFill>
              </a:rPr>
              <a:t>PreOrder( tree , </a:t>
            </a:r>
            <a:r>
              <a:rPr lang="en-US" altLang="zh-CN" sz="2800" b="1" dirty="0" smtClean="0">
                <a:solidFill>
                  <a:srgbClr val="C00000"/>
                </a:solidFill>
              </a:rPr>
              <a:t>A</a:t>
            </a:r>
            <a:r>
              <a:rPr lang="zh-CN" altLang="en-US" sz="2800" b="1" dirty="0" smtClean="0">
                <a:solidFill>
                  <a:srgbClr val="C00000"/>
                </a:solidFill>
              </a:rPr>
              <a:t>)</a:t>
            </a:r>
            <a:endParaRPr lang="en-US" altLang="zh-CN" sz="2800" b="1" dirty="0" smtClean="0">
              <a:solidFill>
                <a:srgbClr val="C00000"/>
              </a:solidFill>
            </a:endParaRPr>
          </a:p>
          <a:p>
            <a:r>
              <a:rPr lang="en-US" altLang="zh-CN" sz="2800" b="1" dirty="0" smtClean="0">
                <a:solidFill>
                  <a:srgbClr val="C00000"/>
                </a:solidFill>
              </a:rPr>
              <a:t>{A</a:t>
            </a:r>
            <a:r>
              <a:rPr lang="zh-CN" altLang="en-US" sz="2800" b="1" dirty="0" smtClean="0">
                <a:solidFill>
                  <a:srgbClr val="C00000"/>
                </a:solidFill>
              </a:rPr>
              <a:t>所有孩子</a:t>
            </a:r>
            <a:r>
              <a:rPr lang="en-US" altLang="zh-CN" sz="2800" b="1" dirty="0" smtClean="0">
                <a:solidFill>
                  <a:srgbClr val="C00000"/>
                </a:solidFill>
              </a:rPr>
              <a:t>:B,C,D</a:t>
            </a:r>
            <a:endParaRPr lang="en-US" altLang="zh-CN" sz="2800" b="1" dirty="0" smtClean="0">
              <a:solidFill>
                <a:srgbClr val="C00000"/>
              </a:solidFill>
            </a:endParaRPr>
          </a:p>
          <a:p>
            <a:r>
              <a:rPr lang="zh-CN" altLang="en-US" sz="2800" b="1" dirty="0" smtClean="0">
                <a:solidFill>
                  <a:srgbClr val="C00000"/>
                </a:solidFill>
              </a:rPr>
              <a:t>PreOrder</a:t>
            </a:r>
            <a:r>
              <a:rPr lang="zh-CN" altLang="en-US" sz="2800" b="1" dirty="0">
                <a:solidFill>
                  <a:srgbClr val="C00000"/>
                </a:solidFill>
              </a:rPr>
              <a:t>( tree , </a:t>
            </a:r>
            <a:r>
              <a:rPr lang="en-US" altLang="zh-CN" sz="2800" b="1" dirty="0" smtClean="0">
                <a:solidFill>
                  <a:srgbClr val="C00000"/>
                </a:solidFill>
              </a:rPr>
              <a:t>B)—E</a:t>
            </a:r>
            <a:endParaRPr lang="en-US" altLang="zh-CN" sz="2800" b="1" dirty="0" smtClean="0">
              <a:solidFill>
                <a:srgbClr val="C00000"/>
              </a:solidFill>
            </a:endParaRPr>
          </a:p>
          <a:p>
            <a:r>
              <a:rPr lang="zh-CN" altLang="en-US" sz="2800" b="1" dirty="0">
                <a:solidFill>
                  <a:srgbClr val="C00000"/>
                </a:solidFill>
              </a:rPr>
              <a:t>PreOrder( tree , </a:t>
            </a:r>
            <a:r>
              <a:rPr lang="en-US" altLang="zh-CN" sz="2800" b="1" dirty="0" smtClean="0">
                <a:solidFill>
                  <a:srgbClr val="C00000"/>
                </a:solidFill>
              </a:rPr>
              <a:t>C)—F—H</a:t>
            </a:r>
            <a:r>
              <a:rPr lang="zh-CN" altLang="en-US" sz="2800" b="1" dirty="0" smtClean="0">
                <a:solidFill>
                  <a:srgbClr val="C00000"/>
                </a:solidFill>
              </a:rPr>
              <a:t>，</a:t>
            </a:r>
            <a:r>
              <a:rPr lang="en-US" altLang="zh-CN" sz="2800" b="1" dirty="0" smtClean="0">
                <a:solidFill>
                  <a:srgbClr val="C00000"/>
                </a:solidFill>
              </a:rPr>
              <a:t>G</a:t>
            </a:r>
            <a:endParaRPr lang="en-US" altLang="zh-CN" sz="2800" b="1" dirty="0">
              <a:solidFill>
                <a:srgbClr val="C00000"/>
              </a:solidFill>
            </a:endParaRPr>
          </a:p>
          <a:p>
            <a:r>
              <a:rPr lang="zh-CN" altLang="en-US" sz="2800" b="1" dirty="0">
                <a:solidFill>
                  <a:srgbClr val="C00000"/>
                </a:solidFill>
              </a:rPr>
              <a:t>PreOrder( tree , </a:t>
            </a:r>
            <a:r>
              <a:rPr lang="en-US" altLang="zh-CN" sz="2800" b="1" dirty="0" smtClean="0">
                <a:solidFill>
                  <a:srgbClr val="C00000"/>
                </a:solidFill>
              </a:rPr>
              <a:t>D)---D}</a:t>
            </a:r>
            <a:endParaRPr lang="zh-CN" altLang="en-US" sz="2800" b="1"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p:cNvPicPr>
            <a:picLocks noGrp="1" noChangeAspect="1"/>
          </p:cNvPicPr>
          <p:nvPr>
            <p:ph idx="1"/>
          </p:nvPr>
        </p:nvPicPr>
        <p:blipFill>
          <a:blip r:embed="rId1"/>
          <a:stretch>
            <a:fillRect/>
          </a:stretch>
        </p:blipFill>
        <p:spPr>
          <a:xfrm>
            <a:off x="6376575" y="2192288"/>
            <a:ext cx="5684796" cy="4377854"/>
          </a:xfrm>
          <a:prstGeom prst="rect">
            <a:avLst/>
          </a:prstGeom>
          <a:ln w="38100">
            <a:solidFill>
              <a:srgbClr val="C00000"/>
            </a:solidFill>
          </a:ln>
        </p:spPr>
      </p:pic>
      <p:sp>
        <p:nvSpPr>
          <p:cNvPr id="10" name="矩形 9"/>
          <p:cNvSpPr/>
          <p:nvPr/>
        </p:nvSpPr>
        <p:spPr>
          <a:xfrm>
            <a:off x="177352" y="-53347"/>
            <a:ext cx="10982871" cy="6124754"/>
          </a:xfrm>
          <a:prstGeom prst="rect">
            <a:avLst/>
          </a:prstGeom>
        </p:spPr>
        <p:txBody>
          <a:bodyPr wrap="square">
            <a:spAutoFit/>
          </a:bodyPr>
          <a:lstStyle/>
          <a:p>
            <a:r>
              <a:rPr lang="zh-CN" altLang="en-US" sz="2800" b="1" dirty="0">
                <a:solidFill>
                  <a:srgbClr val="C00000"/>
                </a:solidFill>
              </a:rPr>
              <a:t>PreOrder( tree , </a:t>
            </a:r>
            <a:r>
              <a:rPr lang="en-US" altLang="zh-CN" sz="2800" b="1" dirty="0" smtClean="0">
                <a:solidFill>
                  <a:srgbClr val="C00000"/>
                </a:solidFill>
              </a:rPr>
              <a:t>k,</a:t>
            </a:r>
            <a:r>
              <a:rPr lang="zh-CN" altLang="en-US" sz="2800" b="1" dirty="0" smtClean="0">
                <a:solidFill>
                  <a:srgbClr val="C00000"/>
                </a:solidFill>
              </a:rPr>
              <a:t>level)</a:t>
            </a:r>
            <a:endParaRPr lang="en-US" altLang="zh-CN" sz="2800" b="1" dirty="0" smtClean="0">
              <a:solidFill>
                <a:srgbClr val="C00000"/>
              </a:solidFill>
            </a:endParaRPr>
          </a:p>
          <a:p>
            <a:r>
              <a:rPr lang="en-US" altLang="zh-CN" sz="2800" b="1" dirty="0">
                <a:solidFill>
                  <a:srgbClr val="C00000"/>
                </a:solidFill>
              </a:rPr>
              <a:t>{for(</a:t>
            </a:r>
            <a:r>
              <a:rPr lang="en-US" altLang="zh-CN" sz="2800" b="1" dirty="0" err="1">
                <a:solidFill>
                  <a:srgbClr val="C00000"/>
                </a:solidFill>
              </a:rPr>
              <a:t>i</a:t>
            </a:r>
            <a:r>
              <a:rPr lang="en-US" altLang="zh-CN" sz="2800" b="1" dirty="0">
                <a:solidFill>
                  <a:srgbClr val="C00000"/>
                </a:solidFill>
              </a:rPr>
              <a:t>=1;i&lt;</a:t>
            </a:r>
            <a:r>
              <a:rPr lang="en-US" altLang="zh-CN" sz="2800" b="1" dirty="0" err="1">
                <a:solidFill>
                  <a:srgbClr val="C00000"/>
                </a:solidFill>
              </a:rPr>
              <a:t>level;i</a:t>
            </a:r>
            <a:r>
              <a:rPr lang="en-US" altLang="zh-CN" sz="2800" b="1" dirty="0" smtClean="0">
                <a:solidFill>
                  <a:srgbClr val="C00000"/>
                </a:solidFill>
              </a:rPr>
              <a:t>++)</a:t>
            </a:r>
            <a:r>
              <a:rPr lang="en-US" altLang="zh-CN" sz="2800" b="1" dirty="0" err="1" smtClean="0">
                <a:solidFill>
                  <a:srgbClr val="C00000"/>
                </a:solidFill>
              </a:rPr>
              <a:t>printf</a:t>
            </a:r>
            <a:r>
              <a:rPr lang="en-US" altLang="zh-CN" sz="2800" b="1" dirty="0">
                <a:solidFill>
                  <a:srgbClr val="C00000"/>
                </a:solidFill>
              </a:rPr>
              <a:t>("     </a:t>
            </a:r>
            <a:r>
              <a:rPr lang="en-US" altLang="zh-CN" sz="2800" b="1" dirty="0" smtClean="0">
                <a:solidFill>
                  <a:srgbClr val="C00000"/>
                </a:solidFill>
              </a:rPr>
              <a:t>");</a:t>
            </a:r>
            <a:endParaRPr lang="en-US" altLang="zh-CN" sz="2800" b="1" dirty="0" smtClean="0">
              <a:solidFill>
                <a:srgbClr val="C00000"/>
              </a:solidFill>
            </a:endParaRPr>
          </a:p>
          <a:p>
            <a:r>
              <a:rPr lang="en-US" altLang="zh-CN" sz="2800" b="1" dirty="0" smtClean="0">
                <a:solidFill>
                  <a:srgbClr val="C00000"/>
                </a:solidFill>
              </a:rPr>
              <a:t> Print(K</a:t>
            </a:r>
            <a:r>
              <a:rPr lang="zh-CN" altLang="en-US" sz="2800" b="1" dirty="0" smtClean="0">
                <a:solidFill>
                  <a:srgbClr val="C00000"/>
                </a:solidFill>
              </a:rPr>
              <a:t>结点信息</a:t>
            </a:r>
            <a:r>
              <a:rPr lang="en-US" altLang="zh-CN" sz="2800" b="1" dirty="0" smtClean="0">
                <a:solidFill>
                  <a:srgbClr val="C00000"/>
                </a:solidFill>
              </a:rPr>
              <a:t>);m=0</a:t>
            </a:r>
            <a:r>
              <a:rPr lang="en-US" altLang="zh-CN" sz="2800" b="1" dirty="0">
                <a:solidFill>
                  <a:srgbClr val="C00000"/>
                </a:solidFill>
              </a:rPr>
              <a:t>;</a:t>
            </a:r>
            <a:r>
              <a:rPr lang="en-US" altLang="zh-CN" sz="2800" b="1" dirty="0" smtClean="0">
                <a:solidFill>
                  <a:srgbClr val="0000FF"/>
                </a:solidFill>
              </a:rPr>
              <a:t>//</a:t>
            </a:r>
            <a:r>
              <a:rPr lang="zh-CN" altLang="en-US" sz="2800" b="1" dirty="0" smtClean="0">
                <a:solidFill>
                  <a:srgbClr val="0000FF"/>
                </a:solidFill>
                <a:latin typeface="华文楷体" panose="02010600040101010101" pitchFamily="2" charset="-122"/>
                <a:ea typeface="华文楷体" panose="02010600040101010101" pitchFamily="2" charset="-122"/>
              </a:rPr>
              <a:t>打印</a:t>
            </a:r>
            <a:r>
              <a:rPr lang="en-US" altLang="zh-CN" sz="2800" b="1" dirty="0" smtClean="0">
                <a:solidFill>
                  <a:srgbClr val="0000FF"/>
                </a:solidFill>
                <a:latin typeface="华文楷体" panose="02010600040101010101" pitchFamily="2" charset="-122"/>
                <a:ea typeface="华文楷体" panose="02010600040101010101" pitchFamily="2" charset="-122"/>
              </a:rPr>
              <a:t>K</a:t>
            </a:r>
            <a:r>
              <a:rPr lang="zh-CN" altLang="en-US" sz="2800" b="1" dirty="0" smtClean="0">
                <a:solidFill>
                  <a:srgbClr val="0000FF"/>
                </a:solidFill>
                <a:latin typeface="华文楷体" panose="02010600040101010101" pitchFamily="2" charset="-122"/>
                <a:ea typeface="华文楷体" panose="02010600040101010101" pitchFamily="2" charset="-122"/>
              </a:rPr>
              <a:t>结点信息和之前空格</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r>
              <a:rPr lang="en-US" altLang="zh-CN" sz="2800" b="1" dirty="0">
                <a:solidFill>
                  <a:srgbClr val="C00000"/>
                </a:solidFill>
              </a:rPr>
              <a:t> </a:t>
            </a:r>
            <a:r>
              <a:rPr lang="en-US" altLang="zh-CN" sz="2800" b="1" dirty="0">
                <a:solidFill>
                  <a:schemeClr val="accent6">
                    <a:lumMod val="50000"/>
                  </a:schemeClr>
                </a:solidFill>
              </a:rPr>
              <a:t>for( j=k+1 ; j&lt;tree-&gt;</a:t>
            </a:r>
            <a:r>
              <a:rPr lang="en-US" altLang="zh-CN" sz="2800" b="1" dirty="0" err="1">
                <a:solidFill>
                  <a:schemeClr val="accent6">
                    <a:lumMod val="50000"/>
                  </a:schemeClr>
                </a:solidFill>
              </a:rPr>
              <a:t>num</a:t>
            </a:r>
            <a:r>
              <a:rPr lang="en-US" altLang="zh-CN" sz="2800" b="1" dirty="0">
                <a:solidFill>
                  <a:schemeClr val="accent6">
                    <a:lumMod val="50000"/>
                  </a:schemeClr>
                </a:solidFill>
              </a:rPr>
              <a:t>; </a:t>
            </a:r>
            <a:r>
              <a:rPr lang="en-US" altLang="zh-CN" sz="2800" b="1" dirty="0" err="1">
                <a:solidFill>
                  <a:schemeClr val="accent6">
                    <a:lumMod val="50000"/>
                  </a:schemeClr>
                </a:solidFill>
              </a:rPr>
              <a:t>j++</a:t>
            </a:r>
            <a:r>
              <a:rPr lang="en-US" altLang="zh-CN" sz="2800" b="1" dirty="0">
                <a:solidFill>
                  <a:schemeClr val="accent6">
                    <a:lumMod val="50000"/>
                  </a:schemeClr>
                </a:solidFill>
              </a:rPr>
              <a:t>)</a:t>
            </a:r>
            <a:endParaRPr lang="zh-CN" altLang="en-US" sz="2800" b="1" dirty="0">
              <a:solidFill>
                <a:schemeClr val="accent6">
                  <a:lumMod val="50000"/>
                </a:schemeClr>
              </a:solidFill>
            </a:endParaRPr>
          </a:p>
          <a:p>
            <a:r>
              <a:rPr lang="zh-CN" altLang="en-US" sz="2800" b="1" dirty="0" smtClean="0">
                <a:solidFill>
                  <a:srgbClr val="C00000"/>
                </a:solidFill>
              </a:rPr>
              <a:t> </a:t>
            </a:r>
            <a:r>
              <a:rPr lang="en-US" altLang="zh-CN" sz="2800" b="1" dirty="0" smtClean="0">
                <a:solidFill>
                  <a:srgbClr val="C00000"/>
                </a:solidFill>
              </a:rPr>
              <a:t>{</a:t>
            </a:r>
            <a:r>
              <a:rPr lang="en-US" altLang="zh-CN" sz="2800" b="1" dirty="0" smtClean="0">
                <a:solidFill>
                  <a:schemeClr val="accent6">
                    <a:lumMod val="50000"/>
                  </a:schemeClr>
                </a:solidFill>
              </a:rPr>
              <a:t>if(</a:t>
            </a:r>
            <a:r>
              <a:rPr lang="en-US" altLang="zh-CN" sz="2800" b="1" dirty="0" err="1" smtClean="0">
                <a:solidFill>
                  <a:schemeClr val="accent6">
                    <a:lumMod val="50000"/>
                  </a:schemeClr>
                </a:solidFill>
              </a:rPr>
              <a:t>strcmp</a:t>
            </a:r>
            <a:r>
              <a:rPr lang="en-US" altLang="zh-CN" sz="2800" b="1" dirty="0" smtClean="0">
                <a:solidFill>
                  <a:schemeClr val="accent6">
                    <a:lumMod val="50000"/>
                  </a:schemeClr>
                </a:solidFill>
              </a:rPr>
              <a:t>(tree-</a:t>
            </a:r>
            <a:r>
              <a:rPr lang="en-US" altLang="zh-CN" sz="2800" b="1" dirty="0">
                <a:solidFill>
                  <a:schemeClr val="accent6">
                    <a:lumMod val="50000"/>
                  </a:schemeClr>
                </a:solidFill>
              </a:rPr>
              <a:t>&gt;Node[j].</a:t>
            </a:r>
            <a:r>
              <a:rPr lang="en-US" altLang="zh-CN" sz="2800" b="1" dirty="0" err="1">
                <a:solidFill>
                  <a:schemeClr val="accent6">
                    <a:lumMod val="50000"/>
                  </a:schemeClr>
                </a:solidFill>
              </a:rPr>
              <a:t>Parent,tree</a:t>
            </a:r>
            <a:r>
              <a:rPr lang="en-US" altLang="zh-CN" sz="2800" b="1" dirty="0">
                <a:solidFill>
                  <a:schemeClr val="accent6">
                    <a:lumMod val="50000"/>
                  </a:schemeClr>
                </a:solidFill>
              </a:rPr>
              <a:t>-&gt;Node[k].Key)==0</a:t>
            </a:r>
            <a:r>
              <a:rPr lang="en-US" altLang="zh-CN" sz="2800" b="1" dirty="0" smtClean="0">
                <a:solidFill>
                  <a:srgbClr val="C00000"/>
                </a:solidFill>
              </a:rPr>
              <a:t>)</a:t>
            </a:r>
            <a:endParaRPr lang="en-US" altLang="zh-CN" sz="2800" b="1" dirty="0" smtClean="0">
              <a:solidFill>
                <a:srgbClr val="C00000"/>
              </a:solidFill>
            </a:endParaRPr>
          </a:p>
          <a:p>
            <a:r>
              <a:rPr lang="en-US" altLang="zh-CN" sz="2800" b="1" dirty="0">
                <a:solidFill>
                  <a:srgbClr val="C00000"/>
                </a:solidFill>
              </a:rPr>
              <a:t> </a:t>
            </a:r>
            <a:r>
              <a:rPr lang="en-US" altLang="zh-CN" sz="2800" b="1" dirty="0" smtClean="0">
                <a:solidFill>
                  <a:srgbClr val="C00000"/>
                </a:solidFill>
              </a:rPr>
              <a:t>  </a:t>
            </a:r>
            <a:r>
              <a:rPr lang="en-US" altLang="zh-CN" sz="2800" b="1" dirty="0" smtClean="0">
                <a:solidFill>
                  <a:srgbClr val="0000FF"/>
                </a:solidFill>
              </a:rPr>
              <a:t>//</a:t>
            </a:r>
            <a:r>
              <a:rPr lang="zh-CN" altLang="en-US" sz="2800" b="1" dirty="0" smtClean="0">
                <a:solidFill>
                  <a:srgbClr val="0000FF"/>
                </a:solidFill>
                <a:latin typeface="华文楷体" panose="02010600040101010101" pitchFamily="2" charset="-122"/>
                <a:ea typeface="华文楷体" panose="02010600040101010101" pitchFamily="2" charset="-122"/>
              </a:rPr>
              <a:t>遍历</a:t>
            </a:r>
            <a:r>
              <a:rPr lang="en-US" altLang="zh-CN" sz="2800" b="1" dirty="0" smtClean="0">
                <a:solidFill>
                  <a:srgbClr val="0000FF"/>
                </a:solidFill>
                <a:latin typeface="华文楷体" panose="02010600040101010101" pitchFamily="2" charset="-122"/>
                <a:ea typeface="华文楷体" panose="02010600040101010101" pitchFamily="2" charset="-122"/>
              </a:rPr>
              <a:t>K</a:t>
            </a:r>
            <a:r>
              <a:rPr lang="zh-CN" altLang="en-US" sz="2800" b="1" dirty="0" smtClean="0">
                <a:solidFill>
                  <a:srgbClr val="0000FF"/>
                </a:solidFill>
                <a:latin typeface="华文楷体" panose="02010600040101010101" pitchFamily="2" charset="-122"/>
                <a:ea typeface="华文楷体" panose="02010600040101010101" pitchFamily="2" charset="-122"/>
              </a:rPr>
              <a:t>的所有孩子执行</a:t>
            </a:r>
            <a:r>
              <a:rPr lang="en-US" altLang="zh-CN" sz="2800" b="1" dirty="0" smtClean="0">
                <a:solidFill>
                  <a:srgbClr val="0000FF"/>
                </a:solidFill>
                <a:latin typeface="华文楷体" panose="02010600040101010101" pitchFamily="2" charset="-122"/>
                <a:ea typeface="华文楷体" panose="02010600040101010101" pitchFamily="2" charset="-122"/>
              </a:rPr>
              <a:t>preorder</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r>
              <a:rPr lang="zh-CN" altLang="en-US" sz="2800" b="1" dirty="0" smtClean="0">
                <a:solidFill>
                  <a:srgbClr val="C00000"/>
                </a:solidFill>
              </a:rPr>
              <a:t>    </a:t>
            </a:r>
            <a:r>
              <a:rPr lang="en-US" altLang="zh-CN" sz="2800" b="1" dirty="0" smtClean="0">
                <a:solidFill>
                  <a:srgbClr val="C00000"/>
                </a:solidFill>
              </a:rPr>
              <a:t>if(m==0)</a:t>
            </a:r>
            <a:endParaRPr lang="en-US" altLang="zh-CN" sz="2800" b="1" dirty="0" smtClean="0">
              <a:solidFill>
                <a:srgbClr val="C00000"/>
              </a:solidFill>
            </a:endParaRPr>
          </a:p>
          <a:p>
            <a:r>
              <a:rPr lang="en-US" altLang="zh-CN" sz="2800" b="1" dirty="0">
                <a:solidFill>
                  <a:srgbClr val="C00000"/>
                </a:solidFill>
              </a:rPr>
              <a:t> </a:t>
            </a:r>
            <a:r>
              <a:rPr lang="en-US" altLang="zh-CN" sz="2800" b="1" dirty="0" smtClean="0">
                <a:solidFill>
                  <a:srgbClr val="C00000"/>
                </a:solidFill>
              </a:rPr>
              <a:t>   {</a:t>
            </a:r>
            <a:endParaRPr lang="en-US" altLang="zh-CN" sz="2800" b="1" dirty="0" smtClean="0">
              <a:solidFill>
                <a:srgbClr val="C00000"/>
              </a:solidFill>
            </a:endParaRPr>
          </a:p>
          <a:p>
            <a:r>
              <a:rPr lang="en-US" altLang="zh-CN" sz="2800" b="1" dirty="0">
                <a:solidFill>
                  <a:srgbClr val="C00000"/>
                </a:solidFill>
              </a:rPr>
              <a:t> </a:t>
            </a:r>
            <a:r>
              <a:rPr lang="en-US" altLang="zh-CN" sz="2800" b="1" dirty="0" smtClean="0">
                <a:solidFill>
                  <a:srgbClr val="C00000"/>
                </a:solidFill>
              </a:rPr>
              <a:t>     {</a:t>
            </a:r>
            <a:r>
              <a:rPr lang="zh-CN" altLang="en-US" sz="2800" b="1" dirty="0">
                <a:solidFill>
                  <a:schemeClr val="accent6">
                    <a:lumMod val="50000"/>
                  </a:schemeClr>
                </a:solidFill>
              </a:rPr>
              <a:t>PreOrder</a:t>
            </a:r>
            <a:r>
              <a:rPr lang="zh-CN" altLang="en-US" sz="2800" b="1" dirty="0">
                <a:solidFill>
                  <a:srgbClr val="C00000"/>
                </a:solidFill>
              </a:rPr>
              <a:t>( tree , </a:t>
            </a:r>
            <a:r>
              <a:rPr lang="en-US" altLang="zh-CN" sz="2800" b="1" dirty="0" smtClean="0">
                <a:solidFill>
                  <a:srgbClr val="C00000"/>
                </a:solidFill>
              </a:rPr>
              <a:t>j</a:t>
            </a:r>
            <a:r>
              <a:rPr lang="zh-CN" altLang="en-US" sz="2800" b="1" dirty="0" smtClean="0">
                <a:solidFill>
                  <a:srgbClr val="C00000"/>
                </a:solidFill>
              </a:rPr>
              <a:t>,</a:t>
            </a:r>
            <a:r>
              <a:rPr lang="en-US" altLang="zh-CN" sz="2800" b="1" dirty="0" smtClean="0">
                <a:solidFill>
                  <a:srgbClr val="C00000"/>
                </a:solidFill>
              </a:rPr>
              <a:t>++</a:t>
            </a:r>
            <a:r>
              <a:rPr lang="zh-CN" altLang="en-US" sz="2800" b="1" dirty="0" smtClean="0">
                <a:solidFill>
                  <a:srgbClr val="C00000"/>
                </a:solidFill>
              </a:rPr>
              <a:t>level )</a:t>
            </a:r>
            <a:r>
              <a:rPr lang="en-US" altLang="zh-CN" sz="2800" b="1" dirty="0" smtClean="0">
                <a:solidFill>
                  <a:srgbClr val="C00000"/>
                </a:solidFill>
              </a:rPr>
              <a:t>;m++;}</a:t>
            </a:r>
            <a:endParaRPr lang="en-US" altLang="zh-CN" sz="2800" b="1" dirty="0" smtClean="0">
              <a:solidFill>
                <a:srgbClr val="C00000"/>
              </a:solidFill>
            </a:endParaRPr>
          </a:p>
          <a:p>
            <a:r>
              <a:rPr lang="en-US" altLang="zh-CN" sz="2800" b="1" dirty="0" smtClean="0">
                <a:solidFill>
                  <a:srgbClr val="C00000"/>
                </a:solidFill>
              </a:rPr>
              <a:t>    Else</a:t>
            </a:r>
            <a:endParaRPr lang="en-US" altLang="zh-CN" sz="2800" b="1" dirty="0" smtClean="0">
              <a:solidFill>
                <a:srgbClr val="C00000"/>
              </a:solidFill>
            </a:endParaRPr>
          </a:p>
          <a:p>
            <a:r>
              <a:rPr lang="zh-CN" altLang="en-US" sz="2800" b="1" dirty="0" smtClean="0">
                <a:solidFill>
                  <a:srgbClr val="C00000"/>
                </a:solidFill>
              </a:rPr>
              <a:t>       </a:t>
            </a:r>
            <a:r>
              <a:rPr lang="zh-CN" altLang="en-US" sz="2800" b="1" dirty="0">
                <a:solidFill>
                  <a:schemeClr val="accent6">
                    <a:lumMod val="50000"/>
                  </a:schemeClr>
                </a:solidFill>
              </a:rPr>
              <a:t>PreOrder</a:t>
            </a:r>
            <a:r>
              <a:rPr lang="zh-CN" altLang="en-US" sz="2800" b="1" dirty="0">
                <a:solidFill>
                  <a:srgbClr val="C00000"/>
                </a:solidFill>
              </a:rPr>
              <a:t>( tree , </a:t>
            </a:r>
            <a:r>
              <a:rPr lang="en-US" altLang="zh-CN" sz="2800" b="1" dirty="0">
                <a:solidFill>
                  <a:srgbClr val="C00000"/>
                </a:solidFill>
              </a:rPr>
              <a:t>j</a:t>
            </a:r>
            <a:r>
              <a:rPr lang="zh-CN" altLang="en-US" sz="2800" b="1" dirty="0" smtClean="0">
                <a:solidFill>
                  <a:srgbClr val="C00000"/>
                </a:solidFill>
              </a:rPr>
              <a:t>,level </a:t>
            </a:r>
            <a:r>
              <a:rPr lang="zh-CN" altLang="en-US" sz="2800" b="1" dirty="0">
                <a:solidFill>
                  <a:srgbClr val="C00000"/>
                </a:solidFill>
              </a:rPr>
              <a:t>)</a:t>
            </a:r>
            <a:r>
              <a:rPr lang="en-US" altLang="zh-CN" sz="2800" b="1" dirty="0" smtClean="0">
                <a:solidFill>
                  <a:srgbClr val="C00000"/>
                </a:solidFill>
              </a:rPr>
              <a:t>;</a:t>
            </a:r>
            <a:endParaRPr lang="en-US" altLang="zh-CN" sz="2800" b="1" dirty="0" smtClean="0">
              <a:solidFill>
                <a:srgbClr val="C00000"/>
              </a:solidFill>
            </a:endParaRPr>
          </a:p>
          <a:p>
            <a:r>
              <a:rPr lang="en-US" altLang="zh-CN" sz="2800" b="1" dirty="0">
                <a:solidFill>
                  <a:srgbClr val="C00000"/>
                </a:solidFill>
              </a:rPr>
              <a:t> </a:t>
            </a:r>
            <a:r>
              <a:rPr lang="en-US" altLang="zh-CN" sz="2800" b="1" dirty="0" smtClean="0">
                <a:solidFill>
                  <a:srgbClr val="C00000"/>
                </a:solidFill>
              </a:rPr>
              <a:t>    }</a:t>
            </a:r>
            <a:endParaRPr lang="en-US" altLang="zh-CN" sz="2800" b="1" dirty="0" smtClean="0">
              <a:solidFill>
                <a:srgbClr val="C00000"/>
              </a:solidFill>
            </a:endParaRPr>
          </a:p>
          <a:p>
            <a:r>
              <a:rPr lang="en-US" altLang="zh-CN" sz="2800" b="1" dirty="0">
                <a:solidFill>
                  <a:srgbClr val="C00000"/>
                </a:solidFill>
              </a:rPr>
              <a:t> </a:t>
            </a:r>
            <a:r>
              <a:rPr lang="en-US" altLang="zh-CN" sz="2800" b="1" dirty="0" smtClean="0">
                <a:solidFill>
                  <a:srgbClr val="C00000"/>
                </a:solidFill>
              </a:rPr>
              <a:t> }</a:t>
            </a:r>
            <a:endParaRPr lang="en-US" altLang="zh-CN" sz="2800" b="1" dirty="0" smtClean="0">
              <a:solidFill>
                <a:srgbClr val="C00000"/>
              </a:solidFill>
            </a:endParaRPr>
          </a:p>
          <a:p>
            <a:r>
              <a:rPr lang="en-US" altLang="zh-CN" sz="2800" b="1" dirty="0" smtClean="0">
                <a:solidFill>
                  <a:srgbClr val="C00000"/>
                </a:solidFill>
              </a:rPr>
              <a:t>}</a:t>
            </a:r>
            <a:endParaRPr lang="zh-CN" altLang="en-US" sz="2800" b="1" dirty="0">
              <a:solidFill>
                <a:srgbClr val="C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随机文件操作</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3600" dirty="0" smtClean="0">
                <a:solidFill>
                  <a:schemeClr val="accent2">
                    <a:lumMod val="50000"/>
                  </a:schemeClr>
                </a:solidFill>
                <a:latin typeface="华文楷体" panose="02010600040101010101" pitchFamily="2" charset="-122"/>
                <a:ea typeface="华文楷体" panose="02010600040101010101" pitchFamily="2" charset="-122"/>
              </a:rPr>
              <a:t>  需求：</a:t>
            </a:r>
            <a:r>
              <a:rPr lang="zh-CN" altLang="zh-CN" sz="3600" dirty="0">
                <a:latin typeface="华文楷体" panose="02010600040101010101" pitchFamily="2" charset="-122"/>
                <a:ea typeface="华文楷体" panose="02010600040101010101" pitchFamily="2" charset="-122"/>
              </a:rPr>
              <a:t>用户想直接读取文件中间某处的信息</a:t>
            </a:r>
            <a:r>
              <a:rPr lang="en-US" altLang="zh-CN" sz="3600" dirty="0">
                <a:latin typeface="华文楷体" panose="02010600040101010101" pitchFamily="2" charset="-122"/>
                <a:ea typeface="华文楷体" panose="02010600040101010101" pitchFamily="2" charset="-122"/>
              </a:rPr>
              <a:t>, </a:t>
            </a:r>
            <a:r>
              <a:rPr lang="zh-CN" altLang="zh-CN" sz="3600" dirty="0">
                <a:latin typeface="华文楷体" panose="02010600040101010101" pitchFamily="2" charset="-122"/>
                <a:ea typeface="华文楷体" panose="02010600040101010101" pitchFamily="2" charset="-122"/>
              </a:rPr>
              <a:t>若用文件的顺序读写必须从文件头开始直到要求的文件位置再读，这显然不方便</a:t>
            </a:r>
            <a:endParaRPr lang="en-US" altLang="zh-CN" sz="3600" dirty="0" smtClean="0">
              <a:solidFill>
                <a:schemeClr val="accent2">
                  <a:lumMod val="50000"/>
                </a:schemeClr>
              </a:solidFill>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3600" dirty="0">
                <a:solidFill>
                  <a:schemeClr val="accent2">
                    <a:lumMod val="50000"/>
                  </a:schemeClr>
                </a:solidFill>
                <a:latin typeface="华文楷体" panose="02010600040101010101" pitchFamily="2" charset="-122"/>
                <a:ea typeface="华文楷体" panose="02010600040101010101" pitchFamily="2" charset="-122"/>
              </a:rPr>
              <a:t> </a:t>
            </a:r>
            <a:r>
              <a:rPr lang="en-US" altLang="zh-CN" sz="3600" dirty="0" smtClean="0">
                <a:solidFill>
                  <a:schemeClr val="accent2">
                    <a:lumMod val="50000"/>
                  </a:schemeClr>
                </a:solidFill>
                <a:latin typeface="华文楷体" panose="02010600040101010101" pitchFamily="2" charset="-122"/>
                <a:ea typeface="华文楷体" panose="02010600040101010101" pitchFamily="2" charset="-122"/>
              </a:rPr>
              <a:t>  </a:t>
            </a:r>
            <a:r>
              <a:rPr lang="zh-CN" altLang="en-US" sz="3600" dirty="0" smtClean="0">
                <a:solidFill>
                  <a:schemeClr val="accent2">
                    <a:lumMod val="50000"/>
                  </a:schemeClr>
                </a:solidFill>
                <a:latin typeface="华文楷体" panose="02010600040101010101" pitchFamily="2" charset="-122"/>
                <a:ea typeface="华文楷体" panose="02010600040101010101" pitchFamily="2" charset="-122"/>
              </a:rPr>
              <a:t>随机读写：</a:t>
            </a:r>
            <a:r>
              <a:rPr lang="zh-CN" altLang="zh-CN" sz="3600" dirty="0">
                <a:latin typeface="华文楷体" panose="02010600040101010101" pitchFamily="2" charset="-122"/>
                <a:ea typeface="华文楷体" panose="02010600040101010101" pitchFamily="2" charset="-122"/>
              </a:rPr>
              <a:t>移动文件内部的位置指针到需要读写的位置，再进行读写</a:t>
            </a:r>
            <a:endParaRPr lang="en-US" altLang="zh-CN" sz="3600" dirty="0" smtClean="0">
              <a:solidFill>
                <a:schemeClr val="accent2">
                  <a:lumMod val="50000"/>
                </a:schemeClr>
              </a:solidFill>
              <a:latin typeface="华文楷体" panose="02010600040101010101" pitchFamily="2" charset="-122"/>
              <a:ea typeface="华文楷体" panose="02010600040101010101" pitchFamily="2" charset="-122"/>
            </a:endParaRPr>
          </a:p>
          <a:p>
            <a:pPr marL="0" indent="0">
              <a:buNone/>
            </a:pP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图书分类目录</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a:buFont typeface="Wingdings" panose="05000000000000000000" pitchFamily="2" charset="2"/>
              <a:buChar char="n"/>
            </a:pPr>
            <a:r>
              <a:rPr lang="en-US" altLang="zh-CN" sz="4400" dirty="0" smtClean="0">
                <a:solidFill>
                  <a:schemeClr val="accent2">
                    <a:lumMod val="50000"/>
                  </a:schemeClr>
                </a:solidFill>
                <a:latin typeface="黑体" panose="02010609060101010101" pitchFamily="49" charset="-122"/>
                <a:ea typeface="黑体" panose="02010609060101010101" pitchFamily="49" charset="-122"/>
              </a:rPr>
              <a:t> </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树的遍历（先根遍历）</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a:buFont typeface="Wingdings" panose="05000000000000000000" pitchFamily="2" charset="2"/>
              <a:buChar char="n"/>
            </a:pPr>
            <a:r>
              <a:rPr lang="en-US" altLang="zh-CN" sz="4400" dirty="0">
                <a:solidFill>
                  <a:schemeClr val="accent2">
                    <a:lumMod val="50000"/>
                  </a:schemeClr>
                </a:solidFill>
                <a:latin typeface="黑体" panose="02010609060101010101" pitchFamily="49" charset="-122"/>
                <a:ea typeface="黑体" panose="02010609060101010101" pitchFamily="49" charset="-122"/>
              </a:rPr>
              <a:t> </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随机文件操作（</a:t>
            </a:r>
            <a:r>
              <a:rPr lang="en-US" altLang="zh-CN" sz="4400" dirty="0" err="1" smtClean="0">
                <a:solidFill>
                  <a:schemeClr val="accent2">
                    <a:lumMod val="50000"/>
                  </a:schemeClr>
                </a:solidFill>
                <a:latin typeface="黑体" panose="02010609060101010101" pitchFamily="49" charset="-122"/>
                <a:ea typeface="黑体" panose="02010609060101010101" pitchFamily="49" charset="-122"/>
              </a:rPr>
              <a:t>fread</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 </a:t>
            </a:r>
            <a:r>
              <a:rPr lang="en-US" altLang="zh-CN" sz="4400" dirty="0" err="1" smtClean="0">
                <a:solidFill>
                  <a:schemeClr val="accent2">
                    <a:lumMod val="50000"/>
                  </a:schemeClr>
                </a:solidFill>
                <a:latin typeface="黑体" panose="02010609060101010101" pitchFamily="49" charset="-122"/>
                <a:ea typeface="黑体" panose="02010609060101010101" pitchFamily="49" charset="-122"/>
              </a:rPr>
              <a:t>fwrite</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模块设计（函数接口和流程图）</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a:buFont typeface="Wingdings" panose="05000000000000000000" pitchFamily="2" charset="2"/>
              <a:buChar char="n"/>
            </a:pPr>
            <a:r>
              <a:rPr lang="en-US" altLang="zh-CN" sz="4400" dirty="0">
                <a:solidFill>
                  <a:schemeClr val="accent2">
                    <a:lumMod val="50000"/>
                  </a:schemeClr>
                </a:solidFill>
                <a:latin typeface="黑体" panose="02010609060101010101" pitchFamily="49" charset="-122"/>
                <a:ea typeface="黑体" panose="02010609060101010101" pitchFamily="49" charset="-122"/>
              </a:rPr>
              <a:t> </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模块实现</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914400" lvl="2" indent="0">
              <a:buNone/>
            </a:pPr>
            <a:endParaRPr lang="en-US" altLang="zh-CN" sz="4000" dirty="0" smtClean="0">
              <a:latin typeface="楷体" panose="02010609060101010101" pitchFamily="49" charset="-122"/>
              <a:ea typeface="楷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随机文件操作</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nvGraphicFramePr>
        <p:xfrm>
          <a:off x="838200" y="2553509"/>
          <a:ext cx="11099549" cy="4175760"/>
        </p:xfrm>
        <a:graphic>
          <a:graphicData uri="http://schemas.openxmlformats.org/drawingml/2006/table">
            <a:tbl>
              <a:tblPr firstRow="1" bandRow="1">
                <a:tableStyleId>{5C22544A-7EE6-4342-B048-85BDC9FD1C3A}</a:tableStyleId>
              </a:tblPr>
              <a:tblGrid>
                <a:gridCol w="1527560"/>
                <a:gridCol w="4857966"/>
                <a:gridCol w="4714023"/>
              </a:tblGrid>
              <a:tr h="129910">
                <a:tc>
                  <a:txBody>
                    <a:bodyPr/>
                    <a:lstStyle/>
                    <a:p>
                      <a:pPr algn="ctr"/>
                      <a:endParaRPr lang="zh-CN" altLang="en-US" sz="2000" dirty="0">
                        <a:latin typeface="华文仿宋" panose="02010600040101010101" pitchFamily="2" charset="-122"/>
                        <a:ea typeface="华文仿宋" panose="02010600040101010101" pitchFamily="2" charset="-122"/>
                      </a:endParaRPr>
                    </a:p>
                  </a:txBody>
                  <a:tcPr/>
                </a:tc>
                <a:tc>
                  <a:txBody>
                    <a:bodyPr/>
                    <a:lstStyle/>
                    <a:p>
                      <a:pPr algn="ctr"/>
                      <a:r>
                        <a:rPr lang="zh-CN" altLang="en-US" sz="3600" dirty="0" smtClean="0">
                          <a:solidFill>
                            <a:srgbClr val="C00000"/>
                          </a:solidFill>
                          <a:latin typeface="华文楷体" panose="02010600040101010101" pitchFamily="2" charset="-122"/>
                          <a:ea typeface="华文楷体" panose="02010600040101010101" pitchFamily="2" charset="-122"/>
                        </a:rPr>
                        <a:t>随机文件</a:t>
                      </a:r>
                      <a:endParaRPr lang="zh-CN" altLang="en-US" sz="3600" dirty="0">
                        <a:solidFill>
                          <a:srgbClr val="C00000"/>
                        </a:solidFill>
                        <a:latin typeface="华文楷体" panose="02010600040101010101" pitchFamily="2" charset="-122"/>
                        <a:ea typeface="华文楷体" panose="02010600040101010101" pitchFamily="2" charset="-122"/>
                      </a:endParaRPr>
                    </a:p>
                  </a:txBody>
                  <a:tcPr/>
                </a:tc>
                <a:tc>
                  <a:txBody>
                    <a:bodyPr/>
                    <a:lstStyle/>
                    <a:p>
                      <a:pPr marL="0" algn="ctr" defTabSz="914400" rtl="0" eaLnBrk="1" latinLnBrk="0" hangingPunct="1"/>
                      <a:r>
                        <a:rPr lang="zh-CN" altLang="en-US" sz="3600" b="1" kern="1200" dirty="0" smtClean="0">
                          <a:solidFill>
                            <a:schemeClr val="lt1"/>
                          </a:solidFill>
                          <a:latin typeface="华文楷体" panose="02010600040101010101" pitchFamily="2" charset="-122"/>
                          <a:ea typeface="华文楷体" panose="02010600040101010101" pitchFamily="2" charset="-122"/>
                          <a:cs typeface="+mn-cs"/>
                        </a:rPr>
                        <a:t>顺序文件</a:t>
                      </a:r>
                      <a:endParaRPr lang="zh-CN" altLang="en-US" sz="3600" b="1" kern="1200" dirty="0">
                        <a:solidFill>
                          <a:schemeClr val="lt1"/>
                        </a:solidFill>
                        <a:latin typeface="华文楷体" panose="02010600040101010101" pitchFamily="2" charset="-122"/>
                        <a:ea typeface="华文楷体" panose="02010600040101010101" pitchFamily="2" charset="-122"/>
                        <a:cs typeface="+mn-cs"/>
                      </a:endParaRPr>
                    </a:p>
                  </a:txBody>
                  <a:tcPr/>
                </a:tc>
              </a:tr>
              <a:tr h="803353">
                <a:tc>
                  <a:txBody>
                    <a:bodyPr/>
                    <a:lstStyle/>
                    <a:p>
                      <a:pPr marL="0" algn="ctr" defTabSz="914400" rtl="0" eaLnBrk="1" latinLnBrk="0" hangingPunct="1"/>
                      <a:r>
                        <a:rPr lang="zh-CN" altLang="en-US" sz="2800" b="1" kern="1200" dirty="0" smtClean="0">
                          <a:solidFill>
                            <a:schemeClr val="tx1"/>
                          </a:solidFill>
                          <a:latin typeface="华文楷体" panose="02010600040101010101" pitchFamily="2" charset="-122"/>
                          <a:ea typeface="华文楷体" panose="02010600040101010101" pitchFamily="2" charset="-122"/>
                          <a:cs typeface="+mn-cs"/>
                        </a:rPr>
                        <a:t>文件组成</a:t>
                      </a:r>
                      <a:endParaRPr lang="zh-CN" altLang="en-US" sz="2800" b="1" kern="1200" dirty="0">
                        <a:solidFill>
                          <a:schemeClr val="tx1"/>
                        </a:solidFill>
                        <a:latin typeface="华文楷体" panose="02010600040101010101" pitchFamily="2" charset="-122"/>
                        <a:ea typeface="华文楷体" panose="02010600040101010101" pitchFamily="2"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smtClean="0">
                          <a:solidFill>
                            <a:srgbClr val="FF0000"/>
                          </a:solidFill>
                          <a:latin typeface="华文仿宋" panose="02010600040101010101" pitchFamily="2" charset="-122"/>
                          <a:ea typeface="华文仿宋" panose="02010600040101010101" pitchFamily="2" charset="-122"/>
                        </a:rPr>
                        <a:t>由固定长度的记录组成，每个</a:t>
                      </a:r>
                      <a:r>
                        <a:rPr lang="zh-CN" altLang="en-US" sz="2400" b="1" dirty="0" smtClean="0">
                          <a:solidFill>
                            <a:srgbClr val="FF0000"/>
                          </a:solidFill>
                          <a:latin typeface="华文仿宋" panose="02010600040101010101" pitchFamily="2" charset="-122"/>
                          <a:ea typeface="华文仿宋" panose="02010600040101010101" pitchFamily="2" charset="-122"/>
                        </a:rPr>
                        <a:t>记录有固定的字段</a:t>
                      </a:r>
                      <a:r>
                        <a:rPr lang="zh-CN" altLang="en-US" sz="2400" dirty="0" smtClean="0">
                          <a:solidFill>
                            <a:srgbClr val="FF0000"/>
                          </a:solidFill>
                          <a:latin typeface="华文仿宋" panose="02010600040101010101" pitchFamily="2" charset="-122"/>
                          <a:ea typeface="华文仿宋" panose="02010600040101010101" pitchFamily="2" charset="-122"/>
                        </a:rPr>
                        <a:t>组成，</a:t>
                      </a:r>
                      <a:endParaRPr lang="zh-CN" altLang="en-US" sz="2400" dirty="0">
                        <a:solidFill>
                          <a:srgbClr val="FF0000"/>
                        </a:solidFill>
                        <a:latin typeface="华文仿宋" panose="02010600040101010101" pitchFamily="2" charset="-122"/>
                        <a:ea typeface="华文仿宋" panose="02010600040101010101" pitchFamily="2" charset="-122"/>
                      </a:endParaRPr>
                    </a:p>
                  </a:txBody>
                  <a:tcPr/>
                </a:tc>
                <a:tc>
                  <a:txBody>
                    <a:bodyPr/>
                    <a:lstStyle/>
                    <a:p>
                      <a:r>
                        <a:rPr lang="zh-CN" altLang="en-US" sz="2400" dirty="0" smtClean="0">
                          <a:latin typeface="华文仿宋" panose="02010600040101010101" pitchFamily="2" charset="-122"/>
                          <a:ea typeface="华文仿宋" panose="02010600040101010101" pitchFamily="2" charset="-122"/>
                        </a:rPr>
                        <a:t>最基本简单文件结构</a:t>
                      </a:r>
                      <a:r>
                        <a:rPr lang="en-US" altLang="zh-CN" sz="2400" dirty="0" smtClean="0">
                          <a:latin typeface="华文仿宋" panose="02010600040101010101" pitchFamily="2" charset="-122"/>
                          <a:ea typeface="华文仿宋" panose="02010600040101010101" pitchFamily="2" charset="-122"/>
                        </a:rPr>
                        <a:t>,</a:t>
                      </a:r>
                      <a:r>
                        <a:rPr lang="zh-CN" altLang="en-US" sz="2400" dirty="0" smtClean="0">
                          <a:latin typeface="华文仿宋" panose="02010600040101010101" pitchFamily="2" charset="-122"/>
                          <a:ea typeface="华文仿宋" panose="02010600040101010101" pitchFamily="2" charset="-122"/>
                        </a:rPr>
                        <a:t>数据一个一个顺序排列</a:t>
                      </a:r>
                      <a:endParaRPr lang="en-US" altLang="zh-CN" sz="2400" dirty="0" smtClean="0">
                        <a:latin typeface="华文仿宋" panose="02010600040101010101" pitchFamily="2" charset="-122"/>
                        <a:ea typeface="华文仿宋" panose="02010600040101010101" pitchFamily="2" charset="-122"/>
                      </a:endParaRPr>
                    </a:p>
                  </a:txBody>
                  <a:tcPr/>
                </a:tc>
              </a:tr>
              <a:tr h="796101">
                <a:tc>
                  <a:txBody>
                    <a:bodyPr/>
                    <a:lstStyle/>
                    <a:p>
                      <a:pPr marL="0" algn="ctr" defTabSz="914400" rtl="0" eaLnBrk="1" latinLnBrk="0" hangingPunct="1"/>
                      <a:r>
                        <a:rPr lang="zh-CN" altLang="en-US" sz="2800" b="1" kern="1200" dirty="0" smtClean="0">
                          <a:solidFill>
                            <a:schemeClr val="tx1"/>
                          </a:solidFill>
                          <a:latin typeface="华文楷体" panose="02010600040101010101" pitchFamily="2" charset="-122"/>
                          <a:ea typeface="华文楷体" panose="02010600040101010101" pitchFamily="2" charset="-122"/>
                          <a:cs typeface="+mn-cs"/>
                        </a:rPr>
                        <a:t>查找数据</a:t>
                      </a:r>
                      <a:endParaRPr lang="zh-CN" altLang="en-US" sz="2800" b="1" kern="1200" dirty="0">
                        <a:solidFill>
                          <a:schemeClr val="tx1"/>
                        </a:solidFill>
                        <a:latin typeface="华文楷体" panose="02010600040101010101" pitchFamily="2" charset="-122"/>
                        <a:ea typeface="华文楷体" panose="02010600040101010101" pitchFamily="2"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smtClean="0">
                          <a:solidFill>
                            <a:srgbClr val="FF0000"/>
                          </a:solidFill>
                          <a:latin typeface="华文仿宋" panose="02010600040101010101" pitchFamily="2" charset="-122"/>
                          <a:ea typeface="华文仿宋" panose="02010600040101010101" pitchFamily="2" charset="-122"/>
                        </a:rPr>
                        <a:t>配合随机读写函数，可将文件文职指针</a:t>
                      </a:r>
                      <a:r>
                        <a:rPr lang="zh-CN" altLang="en-US" sz="2400" b="1" dirty="0" smtClean="0">
                          <a:solidFill>
                            <a:srgbClr val="FF0000"/>
                          </a:solidFill>
                          <a:latin typeface="华文仿宋" panose="02010600040101010101" pitchFamily="2" charset="-122"/>
                          <a:ea typeface="华文仿宋" panose="02010600040101010101" pitchFamily="2" charset="-122"/>
                        </a:rPr>
                        <a:t>定位在任何地方</a:t>
                      </a:r>
                      <a:r>
                        <a:rPr lang="en-US" altLang="zh-CN" sz="2400" b="1" dirty="0" err="1" smtClean="0">
                          <a:solidFill>
                            <a:srgbClr val="FF0000"/>
                          </a:solidFill>
                          <a:latin typeface="华文仿宋" panose="02010600040101010101" pitchFamily="2" charset="-122"/>
                          <a:ea typeface="华文仿宋" panose="02010600040101010101" pitchFamily="2" charset="-122"/>
                        </a:rPr>
                        <a:t>fseek</a:t>
                      </a:r>
                      <a:r>
                        <a:rPr lang="en-US" altLang="zh-CN" sz="2400" b="1" dirty="0" smtClean="0">
                          <a:solidFill>
                            <a:srgbClr val="FF0000"/>
                          </a:solidFill>
                          <a:latin typeface="华文仿宋" panose="02010600040101010101" pitchFamily="2" charset="-122"/>
                          <a:ea typeface="华文仿宋" panose="02010600040101010101" pitchFamily="2" charset="-122"/>
                        </a:rPr>
                        <a:t>()</a:t>
                      </a:r>
                      <a:endParaRPr lang="zh-CN" altLang="en-US" sz="2400" b="1" dirty="0">
                        <a:solidFill>
                          <a:srgbClr val="FF0000"/>
                        </a:solidFill>
                        <a:latin typeface="华文仿宋" panose="02010600040101010101" pitchFamily="2" charset="-122"/>
                        <a:ea typeface="华文仿宋" panose="02010600040101010101" pitchFamily="2" charset="-122"/>
                      </a:endParaRPr>
                    </a:p>
                  </a:txBody>
                  <a:tcPr/>
                </a:tc>
                <a:tc>
                  <a:txBody>
                    <a:bodyPr/>
                    <a:lstStyle/>
                    <a:p>
                      <a:r>
                        <a:rPr lang="zh-CN" altLang="en-US" sz="2400" b="1" dirty="0" smtClean="0">
                          <a:latin typeface="华文仿宋" panose="02010600040101010101" pitchFamily="2" charset="-122"/>
                          <a:ea typeface="华文仿宋" panose="02010600040101010101" pitchFamily="2" charset="-122"/>
                        </a:rPr>
                        <a:t>必须从头读取</a:t>
                      </a:r>
                      <a:r>
                        <a:rPr lang="zh-CN" altLang="en-US" sz="2400" dirty="0" smtClean="0">
                          <a:latin typeface="华文仿宋" panose="02010600040101010101" pitchFamily="2" charset="-122"/>
                          <a:ea typeface="华文仿宋" panose="02010600040101010101" pitchFamily="2" charset="-122"/>
                        </a:rPr>
                        <a:t>直到要求的位置</a:t>
                      </a:r>
                      <a:endParaRPr lang="en-US" altLang="zh-CN" sz="2400" dirty="0" smtClean="0">
                        <a:latin typeface="华文仿宋" panose="02010600040101010101" pitchFamily="2" charset="-122"/>
                        <a:ea typeface="华文仿宋" panose="02010600040101010101" pitchFamily="2" charset="-122"/>
                      </a:endParaRPr>
                    </a:p>
                  </a:txBody>
                  <a:tcPr/>
                </a:tc>
              </a:tr>
              <a:tr h="250652">
                <a:tc>
                  <a:txBody>
                    <a:bodyPr/>
                    <a:lstStyle/>
                    <a:p>
                      <a:pPr algn="ctr"/>
                      <a:r>
                        <a:rPr lang="zh-CN" altLang="en-US" sz="2800" b="1" kern="1200" dirty="0" smtClean="0">
                          <a:solidFill>
                            <a:schemeClr val="tx1"/>
                          </a:solidFill>
                          <a:latin typeface="华文楷体" panose="02010600040101010101" pitchFamily="2" charset="-122"/>
                          <a:ea typeface="华文楷体" panose="02010600040101010101" pitchFamily="2" charset="-122"/>
                          <a:cs typeface="+mn-cs"/>
                        </a:rPr>
                        <a:t>读命令</a:t>
                      </a:r>
                      <a:endParaRPr lang="zh-CN" altLang="en-US" sz="2800" b="1" kern="1200" dirty="0">
                        <a:solidFill>
                          <a:schemeClr val="tx1"/>
                        </a:solidFill>
                        <a:latin typeface="华文楷体" panose="02010600040101010101" pitchFamily="2" charset="-122"/>
                        <a:ea typeface="华文楷体" panose="02010600040101010101" pitchFamily="2"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err="1" smtClean="0">
                          <a:solidFill>
                            <a:srgbClr val="FF0000"/>
                          </a:solidFill>
                          <a:latin typeface="华文仿宋" panose="02010600040101010101" pitchFamily="2" charset="-122"/>
                          <a:ea typeface="华文仿宋" panose="02010600040101010101" pitchFamily="2" charset="-122"/>
                        </a:rPr>
                        <a:t>fread</a:t>
                      </a:r>
                      <a:r>
                        <a:rPr lang="en-US" altLang="zh-CN" sz="2400" dirty="0" smtClean="0">
                          <a:solidFill>
                            <a:srgbClr val="FF0000"/>
                          </a:solidFill>
                          <a:latin typeface="华文仿宋" panose="02010600040101010101" pitchFamily="2" charset="-122"/>
                          <a:ea typeface="华文仿宋" panose="02010600040101010101" pitchFamily="2" charset="-122"/>
                        </a:rPr>
                        <a:t>(s,5*</a:t>
                      </a:r>
                      <a:r>
                        <a:rPr lang="en-US" altLang="zh-CN" sz="2400" dirty="0" err="1" smtClean="0">
                          <a:solidFill>
                            <a:srgbClr val="FF0000"/>
                          </a:solidFill>
                          <a:latin typeface="华文仿宋" panose="02010600040101010101" pitchFamily="2" charset="-122"/>
                          <a:ea typeface="华文仿宋" panose="02010600040101010101" pitchFamily="2" charset="-122"/>
                        </a:rPr>
                        <a:t>sizeof</a:t>
                      </a:r>
                      <a:r>
                        <a:rPr lang="en-US" altLang="zh-CN" sz="2400" dirty="0" smtClean="0">
                          <a:solidFill>
                            <a:srgbClr val="FF0000"/>
                          </a:solidFill>
                          <a:latin typeface="华文仿宋" panose="02010600040101010101" pitchFamily="2" charset="-122"/>
                          <a:ea typeface="华文仿宋" panose="02010600040101010101" pitchFamily="2" charset="-122"/>
                        </a:rPr>
                        <a:t>(char),1,fp)</a:t>
                      </a:r>
                      <a:endParaRPr lang="zh-CN" altLang="en-US" sz="2400" dirty="0">
                        <a:solidFill>
                          <a:srgbClr val="FF0000"/>
                        </a:solidFill>
                        <a:latin typeface="华文仿宋" panose="02010600040101010101" pitchFamily="2" charset="-122"/>
                        <a:ea typeface="华文仿宋" panose="02010600040101010101" pitchFamily="2"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kern="1200" dirty="0" err="1" smtClean="0">
                          <a:solidFill>
                            <a:schemeClr val="tx1"/>
                          </a:solidFill>
                          <a:latin typeface="华文仿宋" panose="02010600040101010101" pitchFamily="2" charset="-122"/>
                          <a:ea typeface="华文仿宋" panose="02010600040101010101" pitchFamily="2" charset="-122"/>
                          <a:cs typeface="+mn-cs"/>
                        </a:rPr>
                        <a:t>fscanf</a:t>
                      </a:r>
                      <a:r>
                        <a:rPr lang="en-US" altLang="zh-CN" sz="2400" b="0" kern="1200" dirty="0" smtClean="0">
                          <a:solidFill>
                            <a:schemeClr val="tx1"/>
                          </a:solidFill>
                          <a:latin typeface="华文仿宋" panose="02010600040101010101" pitchFamily="2" charset="-122"/>
                          <a:ea typeface="华文仿宋" panose="02010600040101010101" pitchFamily="2" charset="-122"/>
                          <a:cs typeface="+mn-cs"/>
                        </a:rPr>
                        <a:t>(</a:t>
                      </a:r>
                      <a:r>
                        <a:rPr lang="en-US" altLang="zh-CN" sz="2400" b="0" kern="1200" dirty="0" err="1" smtClean="0">
                          <a:solidFill>
                            <a:schemeClr val="tx1"/>
                          </a:solidFill>
                          <a:latin typeface="华文仿宋" panose="02010600040101010101" pitchFamily="2" charset="-122"/>
                          <a:ea typeface="华文仿宋" panose="02010600040101010101" pitchFamily="2" charset="-122"/>
                          <a:cs typeface="+mn-cs"/>
                        </a:rPr>
                        <a:t>fp</a:t>
                      </a:r>
                      <a:r>
                        <a:rPr lang="en-US" altLang="zh-CN" sz="2400" b="0" kern="1200" dirty="0" smtClean="0">
                          <a:solidFill>
                            <a:schemeClr val="tx1"/>
                          </a:solidFill>
                          <a:latin typeface="华文仿宋" panose="02010600040101010101" pitchFamily="2" charset="-122"/>
                          <a:ea typeface="华文仿宋" panose="02010600040101010101" pitchFamily="2" charset="-122"/>
                          <a:cs typeface="+mn-cs"/>
                        </a:rPr>
                        <a:t>,’%s’,</a:t>
                      </a:r>
                      <a:r>
                        <a:rPr lang="en-US" altLang="zh-CN" sz="2400" b="0" kern="1200" dirty="0" err="1" smtClean="0">
                          <a:solidFill>
                            <a:schemeClr val="tx1"/>
                          </a:solidFill>
                          <a:latin typeface="华文仿宋" panose="02010600040101010101" pitchFamily="2" charset="-122"/>
                          <a:ea typeface="华文仿宋" panose="02010600040101010101" pitchFamily="2" charset="-122"/>
                          <a:cs typeface="+mn-cs"/>
                        </a:rPr>
                        <a:t>str</a:t>
                      </a:r>
                      <a:r>
                        <a:rPr lang="en-US" altLang="zh-CN" sz="2400" b="0" kern="1200" dirty="0" smtClean="0">
                          <a:solidFill>
                            <a:schemeClr val="tx1"/>
                          </a:solidFill>
                          <a:latin typeface="华文仿宋" panose="02010600040101010101" pitchFamily="2" charset="-122"/>
                          <a:ea typeface="华文仿宋" panose="02010600040101010101" pitchFamily="2" charset="-122"/>
                          <a:cs typeface="+mn-cs"/>
                        </a:rPr>
                        <a:t>)</a:t>
                      </a:r>
                      <a:endParaRPr lang="en-US" altLang="zh-CN" sz="2400" b="0" kern="1200" dirty="0" smtClean="0">
                        <a:solidFill>
                          <a:schemeClr val="tx1"/>
                        </a:solidFill>
                        <a:latin typeface="华文仿宋" panose="02010600040101010101" pitchFamily="2" charset="-122"/>
                        <a:ea typeface="华文仿宋" panose="02010600040101010101" pitchFamily="2" charset="-122"/>
                        <a:cs typeface="+mn-cs"/>
                      </a:endParaRPr>
                    </a:p>
                    <a:p>
                      <a:endParaRPr lang="en-US" altLang="zh-CN" sz="2400" b="1" kern="1200" dirty="0" smtClean="0">
                        <a:solidFill>
                          <a:schemeClr val="tx1"/>
                        </a:solidFill>
                        <a:latin typeface="华文仿宋" panose="02010600040101010101" pitchFamily="2" charset="-122"/>
                        <a:ea typeface="华文仿宋" panose="02010600040101010101" pitchFamily="2" charset="-122"/>
                        <a:cs typeface="+mn-cs"/>
                      </a:endParaRPr>
                    </a:p>
                  </a:txBody>
                  <a:tcPr/>
                </a:tc>
              </a:tr>
              <a:tr h="776064">
                <a:tc>
                  <a:txBody>
                    <a:bodyPr/>
                    <a:lstStyle/>
                    <a:p>
                      <a:pPr marL="0" algn="ctr" defTabSz="914400" rtl="0" eaLnBrk="1" latinLnBrk="0" hangingPunct="1"/>
                      <a:r>
                        <a:rPr lang="zh-CN" altLang="en-US" sz="2800" b="1" kern="1200" dirty="0" smtClean="0">
                          <a:solidFill>
                            <a:schemeClr val="tx1"/>
                          </a:solidFill>
                          <a:latin typeface="华文楷体" panose="02010600040101010101" pitchFamily="2" charset="-122"/>
                          <a:ea typeface="华文楷体" panose="02010600040101010101" pitchFamily="2" charset="-122"/>
                          <a:cs typeface="+mn-cs"/>
                        </a:rPr>
                        <a:t>写命令</a:t>
                      </a:r>
                      <a:endParaRPr lang="zh-CN" altLang="en-US" sz="2800" b="1" kern="1200" dirty="0">
                        <a:solidFill>
                          <a:schemeClr val="tx1"/>
                        </a:solidFill>
                        <a:latin typeface="华文楷体" panose="02010600040101010101" pitchFamily="2" charset="-122"/>
                        <a:ea typeface="华文楷体" panose="02010600040101010101" pitchFamily="2"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err="1" smtClean="0">
                          <a:solidFill>
                            <a:srgbClr val="FF0000"/>
                          </a:solidFill>
                          <a:latin typeface="华文仿宋" panose="02010600040101010101" pitchFamily="2" charset="-122"/>
                          <a:ea typeface="华文仿宋" panose="02010600040101010101" pitchFamily="2" charset="-122"/>
                        </a:rPr>
                        <a:t>fwrite</a:t>
                      </a:r>
                      <a:r>
                        <a:rPr lang="en-US" altLang="zh-CN" sz="2400" dirty="0" smtClean="0">
                          <a:solidFill>
                            <a:srgbClr val="FF0000"/>
                          </a:solidFill>
                          <a:latin typeface="华文仿宋" panose="02010600040101010101" pitchFamily="2" charset="-122"/>
                          <a:ea typeface="华文仿宋" panose="02010600040101010101" pitchFamily="2" charset="-122"/>
                        </a:rPr>
                        <a:t>(s,5*</a:t>
                      </a:r>
                      <a:r>
                        <a:rPr lang="en-US" altLang="zh-CN" sz="2400" dirty="0" err="1" smtClean="0">
                          <a:solidFill>
                            <a:srgbClr val="FF0000"/>
                          </a:solidFill>
                          <a:latin typeface="华文仿宋" panose="02010600040101010101" pitchFamily="2" charset="-122"/>
                          <a:ea typeface="华文仿宋" panose="02010600040101010101" pitchFamily="2" charset="-122"/>
                        </a:rPr>
                        <a:t>sizeof</a:t>
                      </a:r>
                      <a:r>
                        <a:rPr lang="en-US" altLang="zh-CN" sz="2400" dirty="0" smtClean="0">
                          <a:solidFill>
                            <a:srgbClr val="FF0000"/>
                          </a:solidFill>
                          <a:latin typeface="华文仿宋" panose="02010600040101010101" pitchFamily="2" charset="-122"/>
                          <a:ea typeface="华文仿宋" panose="02010600040101010101" pitchFamily="2" charset="-122"/>
                        </a:rPr>
                        <a:t>(char),1,fp)</a:t>
                      </a:r>
                      <a:endParaRPr lang="zh-CN" altLang="en-US" sz="2400" dirty="0" smtClean="0">
                        <a:solidFill>
                          <a:srgbClr val="FF0000"/>
                        </a:solidFill>
                        <a:latin typeface="华文仿宋" panose="02010600040101010101" pitchFamily="2" charset="-122"/>
                        <a:ea typeface="华文仿宋" panose="02010600040101010101" pitchFamily="2" charset="-122"/>
                      </a:endParaRPr>
                    </a:p>
                    <a:p>
                      <a:endParaRPr lang="zh-CN" altLang="en-US" sz="2400" dirty="0">
                        <a:solidFill>
                          <a:srgbClr val="FF0000"/>
                        </a:solidFill>
                        <a:latin typeface="华文仿宋" panose="02010600040101010101" pitchFamily="2" charset="-122"/>
                        <a:ea typeface="华文仿宋" panose="02010600040101010101" pitchFamily="2"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kern="1200" dirty="0" err="1" smtClean="0">
                          <a:solidFill>
                            <a:schemeClr val="tx1"/>
                          </a:solidFill>
                          <a:latin typeface="华文仿宋" panose="02010600040101010101" pitchFamily="2" charset="-122"/>
                          <a:ea typeface="华文仿宋" panose="02010600040101010101" pitchFamily="2" charset="-122"/>
                          <a:cs typeface="+mn-cs"/>
                        </a:rPr>
                        <a:t>fprintf</a:t>
                      </a:r>
                      <a:r>
                        <a:rPr lang="en-US" altLang="zh-CN" sz="2400" b="0" kern="1200" dirty="0" smtClean="0">
                          <a:solidFill>
                            <a:schemeClr val="tx1"/>
                          </a:solidFill>
                          <a:latin typeface="华文仿宋" panose="02010600040101010101" pitchFamily="2" charset="-122"/>
                          <a:ea typeface="华文仿宋" panose="02010600040101010101" pitchFamily="2" charset="-122"/>
                          <a:cs typeface="+mn-cs"/>
                        </a:rPr>
                        <a:t>(</a:t>
                      </a:r>
                      <a:r>
                        <a:rPr lang="en-US" altLang="zh-CN" sz="2400" b="0" kern="1200" dirty="0" err="1" smtClean="0">
                          <a:solidFill>
                            <a:schemeClr val="tx1"/>
                          </a:solidFill>
                          <a:latin typeface="华文仿宋" panose="02010600040101010101" pitchFamily="2" charset="-122"/>
                          <a:ea typeface="华文仿宋" panose="02010600040101010101" pitchFamily="2" charset="-122"/>
                          <a:cs typeface="+mn-cs"/>
                        </a:rPr>
                        <a:t>fp</a:t>
                      </a:r>
                      <a:r>
                        <a:rPr lang="en-US" altLang="zh-CN" sz="2400" b="0" kern="1200" dirty="0" smtClean="0">
                          <a:solidFill>
                            <a:schemeClr val="tx1"/>
                          </a:solidFill>
                          <a:latin typeface="华文仿宋" panose="02010600040101010101" pitchFamily="2" charset="-122"/>
                          <a:ea typeface="华文仿宋" panose="02010600040101010101" pitchFamily="2" charset="-122"/>
                          <a:cs typeface="+mn-cs"/>
                        </a:rPr>
                        <a:t>,’%s’,</a:t>
                      </a:r>
                      <a:r>
                        <a:rPr lang="en-US" altLang="zh-CN" sz="2400" b="0" kern="1200" dirty="0" err="1" smtClean="0">
                          <a:solidFill>
                            <a:schemeClr val="tx1"/>
                          </a:solidFill>
                          <a:latin typeface="华文仿宋" panose="02010600040101010101" pitchFamily="2" charset="-122"/>
                          <a:ea typeface="华文仿宋" panose="02010600040101010101" pitchFamily="2" charset="-122"/>
                          <a:cs typeface="+mn-cs"/>
                        </a:rPr>
                        <a:t>str</a:t>
                      </a:r>
                      <a:r>
                        <a:rPr lang="en-US" altLang="zh-CN" sz="2400" b="0" kern="1200" dirty="0" smtClean="0">
                          <a:solidFill>
                            <a:schemeClr val="tx1"/>
                          </a:solidFill>
                          <a:latin typeface="华文仿宋" panose="02010600040101010101" pitchFamily="2" charset="-122"/>
                          <a:ea typeface="华文仿宋" panose="02010600040101010101" pitchFamily="2" charset="-122"/>
                          <a:cs typeface="+mn-cs"/>
                        </a:rPr>
                        <a:t>)</a:t>
                      </a:r>
                      <a:endParaRPr lang="zh-CN" altLang="en-US" sz="2400" b="0" kern="1200" dirty="0" smtClean="0">
                        <a:solidFill>
                          <a:schemeClr val="tx1"/>
                        </a:solidFill>
                        <a:latin typeface="华文仿宋" panose="02010600040101010101" pitchFamily="2" charset="-122"/>
                        <a:ea typeface="华文仿宋" panose="02010600040101010101" pitchFamily="2" charset="-122"/>
                        <a:cs typeface="+mn-cs"/>
                      </a:endParaRPr>
                    </a:p>
                    <a:p>
                      <a:endParaRPr lang="zh-CN" altLang="en-US" sz="2400" dirty="0">
                        <a:latin typeface="华文仿宋" panose="02010600040101010101" pitchFamily="2" charset="-122"/>
                        <a:ea typeface="华文仿宋" panose="02010600040101010101" pitchFamily="2" charset="-122"/>
                      </a:endParaRPr>
                    </a:p>
                  </a:txBody>
                  <a:tcPr/>
                </a:tc>
              </a:tr>
            </a:tbl>
          </a:graphicData>
        </a:graphic>
      </p:graphicFrame>
      <p:sp>
        <p:nvSpPr>
          <p:cNvPr id="5" name="圆角矩形 4"/>
          <p:cNvSpPr/>
          <p:nvPr/>
        </p:nvSpPr>
        <p:spPr>
          <a:xfrm>
            <a:off x="5932715" y="1615125"/>
            <a:ext cx="3037114" cy="51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华文楷体" panose="02010600040101010101" pitchFamily="2" charset="-122"/>
                <a:ea typeface="华文楷体" panose="02010600040101010101" pitchFamily="2" charset="-122"/>
              </a:rPr>
              <a:t> </a:t>
            </a:r>
            <a:r>
              <a:rPr lang="en-US" altLang="zh-CN" sz="2800" b="1" dirty="0" err="1" smtClean="0">
                <a:latin typeface="华文楷体" panose="02010600040101010101" pitchFamily="2" charset="-122"/>
                <a:ea typeface="华文楷体" panose="02010600040101010101" pitchFamily="2" charset="-122"/>
              </a:rPr>
              <a:t>fopen</a:t>
            </a:r>
            <a:r>
              <a:rPr lang="zh-CN" altLang="en-US" sz="2800" b="1" dirty="0" smtClean="0">
                <a:latin typeface="华文楷体" panose="02010600040101010101" pitchFamily="2" charset="-122"/>
                <a:ea typeface="华文楷体" panose="02010600040101010101" pitchFamily="2" charset="-122"/>
              </a:rPr>
              <a:t>打开文件</a:t>
            </a:r>
            <a:endParaRPr lang="zh-CN" altLang="en-US" sz="2800" b="1" dirty="0">
              <a:latin typeface="华文楷体" panose="02010600040101010101" pitchFamily="2" charset="-122"/>
              <a:ea typeface="华文楷体" panose="02010600040101010101" pitchFamily="2" charset="-122"/>
            </a:endParaRPr>
          </a:p>
        </p:txBody>
      </p:sp>
      <p:sp>
        <p:nvSpPr>
          <p:cNvPr id="6" name="下箭头 5"/>
          <p:cNvSpPr/>
          <p:nvPr/>
        </p:nvSpPr>
        <p:spPr>
          <a:xfrm>
            <a:off x="7119257" y="2161439"/>
            <a:ext cx="293914" cy="3920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随机文件操作</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zh-CN" altLang="zh-CN" sz="4000" dirty="0"/>
              <a:t>fread函数和fwrite函数</a:t>
            </a:r>
            <a:endParaRPr lang="zh-CN" altLang="zh-CN" sz="4000" dirty="0"/>
          </a:p>
          <a:p>
            <a:pPr marL="0" indent="0">
              <a:buNone/>
            </a:pPr>
            <a:r>
              <a:rPr lang="en-US" altLang="zh-CN" sz="4400" dirty="0">
                <a:solidFill>
                  <a:schemeClr val="accent2">
                    <a:lumMod val="50000"/>
                  </a:schemeClr>
                </a:solidFill>
                <a:latin typeface="黑体" panose="02010609060101010101" pitchFamily="49" charset="-122"/>
                <a:ea typeface="黑体" panose="02010609060101010101" pitchFamily="49" charset="-122"/>
              </a:rPr>
              <a:t> </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  </a:t>
            </a:r>
            <a:r>
              <a:rPr lang="zh-CN" altLang="en-US" sz="3600" dirty="0" smtClean="0">
                <a:solidFill>
                  <a:schemeClr val="accent2">
                    <a:lumMod val="50000"/>
                  </a:schemeClr>
                </a:solidFill>
                <a:latin typeface="华文楷体" panose="02010600040101010101" pitchFamily="2" charset="-122"/>
                <a:ea typeface="华文楷体" panose="02010600040101010101" pitchFamily="2" charset="-122"/>
              </a:rPr>
              <a:t>用于</a:t>
            </a:r>
            <a:r>
              <a:rPr lang="zh-CN" altLang="en-US" sz="3600" dirty="0">
                <a:solidFill>
                  <a:schemeClr val="accent2">
                    <a:lumMod val="50000"/>
                  </a:schemeClr>
                </a:solidFill>
                <a:latin typeface="华文楷体" panose="02010600040101010101" pitchFamily="2" charset="-122"/>
                <a:ea typeface="华文楷体" panose="02010600040101010101" pitchFamily="2" charset="-122"/>
              </a:rPr>
              <a:t>对整块数据的读写，如一个数组元素，一个结构变量的值等</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lnSpcReduction="10000"/>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随机文件操作</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zh-CN" altLang="zh-CN" sz="4000" dirty="0"/>
              <a:t>fread函数和fwrite函数</a:t>
            </a:r>
            <a:endParaRPr lang="zh-CN" altLang="zh-CN" sz="4000" dirty="0"/>
          </a:p>
          <a:p>
            <a:pPr marL="0" lvl="0" indent="0">
              <a:lnSpc>
                <a:spcPct val="100000"/>
              </a:lnSpc>
              <a:spcBef>
                <a:spcPct val="20000"/>
              </a:spcBef>
              <a:buNone/>
              <a:defRPr/>
            </a:pPr>
            <a:r>
              <a:rPr lang="en-US" altLang="zh-CN" sz="3000" dirty="0" smtClean="0">
                <a:solidFill>
                  <a:prstClr val="black"/>
                </a:solidFill>
                <a:latin typeface="华文楷体" panose="02010600040101010101" pitchFamily="2" charset="-122"/>
                <a:ea typeface="华文楷体" panose="02010600040101010101" pitchFamily="2" charset="-122"/>
              </a:rPr>
              <a:t>       </a:t>
            </a:r>
            <a:r>
              <a:rPr lang="zh-CN" altLang="zh-CN" sz="3000" b="1" dirty="0" smtClean="0">
                <a:solidFill>
                  <a:srgbClr val="843C0C"/>
                </a:solidFill>
                <a:latin typeface="华文楷体" panose="02010600040101010101" pitchFamily="2" charset="-122"/>
                <a:ea typeface="华文楷体" panose="02010600040101010101" pitchFamily="2" charset="-122"/>
              </a:rPr>
              <a:t>调用</a:t>
            </a:r>
            <a:r>
              <a:rPr lang="zh-CN" altLang="zh-CN" sz="3000" b="1" dirty="0">
                <a:solidFill>
                  <a:srgbClr val="843C0C"/>
                </a:solidFill>
                <a:latin typeface="华文楷体" panose="02010600040101010101" pitchFamily="2" charset="-122"/>
                <a:ea typeface="华文楷体" panose="02010600040101010101" pitchFamily="2" charset="-122"/>
              </a:rPr>
              <a:t>形式</a:t>
            </a:r>
            <a:r>
              <a:rPr lang="en-US" altLang="zh-CN" sz="3000" b="1" dirty="0" smtClean="0">
                <a:solidFill>
                  <a:srgbClr val="843C0C"/>
                </a:solidFill>
                <a:latin typeface="华文楷体" panose="02010600040101010101" pitchFamily="2" charset="-122"/>
                <a:ea typeface="华文楷体" panose="02010600040101010101" pitchFamily="2" charset="-122"/>
              </a:rPr>
              <a:t>:</a:t>
            </a:r>
            <a:r>
              <a:rPr lang="en-US" altLang="zh-CN" sz="3000" b="1" dirty="0" err="1" smtClean="0">
                <a:solidFill>
                  <a:srgbClr val="843C0C"/>
                </a:solidFill>
                <a:latin typeface="华文楷体" panose="02010600040101010101" pitchFamily="2" charset="-122"/>
                <a:ea typeface="华文楷体" panose="02010600040101010101" pitchFamily="2" charset="-122"/>
              </a:rPr>
              <a:t>fread</a:t>
            </a:r>
            <a:r>
              <a:rPr lang="en-US" altLang="zh-CN" sz="3000" b="1" dirty="0" smtClean="0">
                <a:solidFill>
                  <a:srgbClr val="843C0C"/>
                </a:solidFill>
                <a:latin typeface="华文楷体" panose="02010600040101010101" pitchFamily="2" charset="-122"/>
                <a:ea typeface="华文楷体" panose="02010600040101010101" pitchFamily="2" charset="-122"/>
              </a:rPr>
              <a:t>(</a:t>
            </a:r>
            <a:r>
              <a:rPr lang="en-US" altLang="zh-CN" sz="3000" b="1" dirty="0" err="1" smtClean="0">
                <a:solidFill>
                  <a:srgbClr val="843C0C"/>
                </a:solidFill>
                <a:latin typeface="华文楷体" panose="02010600040101010101" pitchFamily="2" charset="-122"/>
                <a:ea typeface="华文楷体" panose="02010600040101010101" pitchFamily="2" charset="-122"/>
              </a:rPr>
              <a:t>buffer,size,count,fp</a:t>
            </a:r>
            <a:r>
              <a:rPr lang="en-US" altLang="zh-CN" sz="3000" b="1" dirty="0" smtClean="0">
                <a:solidFill>
                  <a:srgbClr val="843C0C"/>
                </a:solidFill>
                <a:latin typeface="华文楷体" panose="02010600040101010101" pitchFamily="2" charset="-122"/>
                <a:ea typeface="华文楷体" panose="02010600040101010101" pitchFamily="2" charset="-122"/>
              </a:rPr>
              <a:t>); </a:t>
            </a:r>
            <a:r>
              <a:rPr lang="en-US" altLang="zh-CN" sz="3000" b="1" dirty="0" err="1" smtClean="0">
                <a:solidFill>
                  <a:srgbClr val="843C0C"/>
                </a:solidFill>
                <a:latin typeface="华文楷体" panose="02010600040101010101" pitchFamily="2" charset="-122"/>
                <a:ea typeface="华文楷体" panose="02010600040101010101" pitchFamily="2" charset="-122"/>
              </a:rPr>
              <a:t>fwrite</a:t>
            </a:r>
            <a:r>
              <a:rPr lang="en-US" altLang="zh-CN" sz="3000" b="1" dirty="0" smtClean="0">
                <a:solidFill>
                  <a:srgbClr val="843C0C"/>
                </a:solidFill>
                <a:latin typeface="华文楷体" panose="02010600040101010101" pitchFamily="2" charset="-122"/>
                <a:ea typeface="华文楷体" panose="02010600040101010101" pitchFamily="2" charset="-122"/>
              </a:rPr>
              <a:t>(</a:t>
            </a:r>
            <a:r>
              <a:rPr lang="en-US" altLang="zh-CN" sz="3000" b="1" dirty="0" err="1" smtClean="0">
                <a:solidFill>
                  <a:srgbClr val="843C0C"/>
                </a:solidFill>
                <a:latin typeface="华文楷体" panose="02010600040101010101" pitchFamily="2" charset="-122"/>
                <a:ea typeface="华文楷体" panose="02010600040101010101" pitchFamily="2" charset="-122"/>
              </a:rPr>
              <a:t>buffer,size,count,fp</a:t>
            </a:r>
            <a:r>
              <a:rPr lang="en-US" altLang="zh-CN" sz="3000" b="1" dirty="0">
                <a:solidFill>
                  <a:srgbClr val="843C0C"/>
                </a:solidFill>
                <a:latin typeface="华文楷体" panose="02010600040101010101" pitchFamily="2" charset="-122"/>
                <a:ea typeface="华文楷体" panose="02010600040101010101" pitchFamily="2" charset="-122"/>
              </a:rPr>
              <a:t>);</a:t>
            </a:r>
            <a:endParaRPr lang="en-US" altLang="zh-CN" sz="3000" b="1" dirty="0">
              <a:solidFill>
                <a:srgbClr val="843C0C"/>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zh-CN" altLang="zh-CN" sz="3000" dirty="0" smtClean="0">
                <a:solidFill>
                  <a:srgbClr val="FF0000"/>
                </a:solidFill>
                <a:latin typeface="华文楷体" panose="02010600040101010101" pitchFamily="2" charset="-122"/>
                <a:ea typeface="华文楷体" panose="02010600040101010101" pitchFamily="2" charset="-122"/>
              </a:rPr>
              <a:t>①</a:t>
            </a:r>
            <a:r>
              <a:rPr lang="en-US" altLang="zh-CN" sz="3000" dirty="0">
                <a:solidFill>
                  <a:srgbClr val="FF0000"/>
                </a:solidFill>
                <a:latin typeface="华文楷体" panose="02010600040101010101" pitchFamily="2" charset="-122"/>
                <a:ea typeface="华文楷体" panose="02010600040101010101" pitchFamily="2" charset="-122"/>
              </a:rPr>
              <a:t>buffer</a:t>
            </a:r>
            <a:r>
              <a:rPr lang="zh-CN" altLang="zh-CN" sz="3000" dirty="0" smtClean="0">
                <a:solidFill>
                  <a:srgbClr val="FF0000"/>
                </a:solidFill>
                <a:latin typeface="华文楷体" panose="02010600040101010101" pitchFamily="2" charset="-122"/>
                <a:ea typeface="华文楷体" panose="02010600040101010101" pitchFamily="2" charset="-122"/>
              </a:rPr>
              <a:t>：读入</a:t>
            </a:r>
            <a:r>
              <a:rPr lang="zh-CN" altLang="zh-CN" sz="3000" dirty="0">
                <a:solidFill>
                  <a:srgbClr val="FF0000"/>
                </a:solidFill>
                <a:latin typeface="华文楷体" panose="02010600040101010101" pitchFamily="2" charset="-122"/>
                <a:ea typeface="华文楷体" panose="02010600040101010101" pitchFamily="2" charset="-122"/>
              </a:rPr>
              <a:t>数据的存放</a:t>
            </a:r>
            <a:r>
              <a:rPr lang="zh-CN" altLang="zh-CN" sz="3000" dirty="0" smtClean="0">
                <a:solidFill>
                  <a:srgbClr val="FF0000"/>
                </a:solidFill>
                <a:latin typeface="华文楷体" panose="02010600040101010101" pitchFamily="2" charset="-122"/>
                <a:ea typeface="华文楷体" panose="02010600040101010101" pitchFamily="2" charset="-122"/>
              </a:rPr>
              <a:t>地址</a:t>
            </a:r>
            <a:r>
              <a:rPr lang="zh-CN" altLang="en-US" sz="3000" dirty="0" smtClean="0">
                <a:solidFill>
                  <a:srgbClr val="FF0000"/>
                </a:solidFill>
                <a:latin typeface="华文楷体" panose="02010600040101010101" pitchFamily="2" charset="-122"/>
                <a:ea typeface="华文楷体" panose="02010600040101010101" pitchFamily="2" charset="-122"/>
              </a:rPr>
              <a:t>或</a:t>
            </a:r>
            <a:r>
              <a:rPr lang="zh-CN" altLang="zh-CN" sz="3000" dirty="0" smtClean="0">
                <a:solidFill>
                  <a:srgbClr val="FF0000"/>
                </a:solidFill>
                <a:latin typeface="华文楷体" panose="02010600040101010101" pitchFamily="2" charset="-122"/>
                <a:ea typeface="华文楷体" panose="02010600040101010101" pitchFamily="2" charset="-122"/>
              </a:rPr>
              <a:t>要</a:t>
            </a:r>
            <a:r>
              <a:rPr lang="zh-CN" altLang="zh-CN" sz="3000" dirty="0">
                <a:solidFill>
                  <a:srgbClr val="FF0000"/>
                </a:solidFill>
                <a:latin typeface="华文楷体" panose="02010600040101010101" pitchFamily="2" charset="-122"/>
                <a:ea typeface="华文楷体" panose="02010600040101010101" pitchFamily="2" charset="-122"/>
              </a:rPr>
              <a:t>输出数据的地址。</a:t>
            </a:r>
            <a:endParaRPr lang="zh-CN" altLang="zh-CN" sz="3000" dirty="0">
              <a:solidFill>
                <a:srgbClr val="FF0000"/>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zh-CN" altLang="zh-CN" sz="3000" dirty="0">
                <a:solidFill>
                  <a:prstClr val="black"/>
                </a:solidFill>
                <a:latin typeface="华文楷体" panose="02010600040101010101" pitchFamily="2" charset="-122"/>
                <a:ea typeface="华文楷体" panose="02010600040101010101" pitchFamily="2" charset="-122"/>
              </a:rPr>
              <a:t>②</a:t>
            </a:r>
            <a:r>
              <a:rPr lang="en-US" altLang="zh-CN" sz="3000" dirty="0">
                <a:solidFill>
                  <a:prstClr val="black"/>
                </a:solidFill>
                <a:latin typeface="华文楷体" panose="02010600040101010101" pitchFamily="2" charset="-122"/>
                <a:ea typeface="华文楷体" panose="02010600040101010101" pitchFamily="2" charset="-122"/>
              </a:rPr>
              <a:t>size</a:t>
            </a:r>
            <a:r>
              <a:rPr lang="zh-CN" altLang="zh-CN" sz="3000" dirty="0" smtClean="0">
                <a:solidFill>
                  <a:prstClr val="black"/>
                </a:solidFill>
                <a:latin typeface="华文楷体" panose="02010600040101010101" pitchFamily="2" charset="-122"/>
                <a:ea typeface="华文楷体" panose="02010600040101010101" pitchFamily="2" charset="-122"/>
              </a:rPr>
              <a:t>：读写</a:t>
            </a:r>
            <a:r>
              <a:rPr lang="zh-CN" altLang="zh-CN" sz="3000" dirty="0">
                <a:solidFill>
                  <a:prstClr val="black"/>
                </a:solidFill>
                <a:latin typeface="华文楷体" panose="02010600040101010101" pitchFamily="2" charset="-122"/>
                <a:ea typeface="华文楷体" panose="02010600040101010101" pitchFamily="2" charset="-122"/>
              </a:rPr>
              <a:t>的字节数；</a:t>
            </a:r>
            <a:endParaRPr lang="zh-CN" altLang="zh-CN" sz="30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zh-CN" altLang="zh-CN" sz="3000" dirty="0">
                <a:solidFill>
                  <a:prstClr val="black"/>
                </a:solidFill>
                <a:latin typeface="华文楷体" panose="02010600040101010101" pitchFamily="2" charset="-122"/>
                <a:ea typeface="华文楷体" panose="02010600040101010101" pitchFamily="2" charset="-122"/>
              </a:rPr>
              <a:t>③</a:t>
            </a:r>
            <a:r>
              <a:rPr lang="en-US" altLang="zh-CN" sz="3000" dirty="0">
                <a:solidFill>
                  <a:prstClr val="black"/>
                </a:solidFill>
                <a:latin typeface="华文楷体" panose="02010600040101010101" pitchFamily="2" charset="-122"/>
                <a:ea typeface="华文楷体" panose="02010600040101010101" pitchFamily="2" charset="-122"/>
              </a:rPr>
              <a:t>count</a:t>
            </a:r>
            <a:r>
              <a:rPr lang="en-US" altLang="zh-CN" sz="3000" dirty="0" smtClean="0">
                <a:solidFill>
                  <a:prstClr val="black"/>
                </a:solidFill>
                <a:latin typeface="华文楷体" panose="02010600040101010101" pitchFamily="2" charset="-122"/>
                <a:ea typeface="华文楷体" panose="02010600040101010101" pitchFamily="2" charset="-122"/>
              </a:rPr>
              <a:t>:</a:t>
            </a:r>
            <a:r>
              <a:rPr lang="zh-CN" altLang="zh-CN" sz="3000" dirty="0" smtClean="0">
                <a:solidFill>
                  <a:prstClr val="black"/>
                </a:solidFill>
                <a:latin typeface="华文楷体" panose="02010600040101010101" pitchFamily="2" charset="-122"/>
                <a:ea typeface="华文楷体" panose="02010600040101010101" pitchFamily="2" charset="-122"/>
              </a:rPr>
              <a:t>读写</a:t>
            </a:r>
            <a:r>
              <a:rPr lang="zh-CN" altLang="zh-CN" sz="3000" dirty="0">
                <a:solidFill>
                  <a:prstClr val="black"/>
                </a:solidFill>
                <a:latin typeface="华文楷体" panose="02010600040101010101" pitchFamily="2" charset="-122"/>
                <a:ea typeface="华文楷体" panose="02010600040101010101" pitchFamily="2" charset="-122"/>
              </a:rPr>
              <a:t>多少个</a:t>
            </a:r>
            <a:r>
              <a:rPr lang="en-US" altLang="zh-CN" sz="3000" dirty="0">
                <a:solidFill>
                  <a:prstClr val="black"/>
                </a:solidFill>
                <a:latin typeface="华文楷体" panose="02010600040101010101" pitchFamily="2" charset="-122"/>
                <a:ea typeface="华文楷体" panose="02010600040101010101" pitchFamily="2" charset="-122"/>
              </a:rPr>
              <a:t>size</a:t>
            </a:r>
            <a:r>
              <a:rPr lang="zh-CN" altLang="zh-CN" sz="3000" dirty="0">
                <a:solidFill>
                  <a:prstClr val="black"/>
                </a:solidFill>
                <a:latin typeface="华文楷体" panose="02010600040101010101" pitchFamily="2" charset="-122"/>
                <a:ea typeface="华文楷体" panose="02010600040101010101" pitchFamily="2" charset="-122"/>
              </a:rPr>
              <a:t>字节的数据项；</a:t>
            </a:r>
            <a:endParaRPr lang="zh-CN" altLang="zh-CN" sz="30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zh-CN" altLang="zh-CN" sz="3000" dirty="0">
                <a:solidFill>
                  <a:prstClr val="black"/>
                </a:solidFill>
                <a:latin typeface="华文楷体" panose="02010600040101010101" pitchFamily="2" charset="-122"/>
                <a:ea typeface="华文楷体" panose="02010600040101010101" pitchFamily="2" charset="-122"/>
              </a:rPr>
              <a:t>④</a:t>
            </a:r>
            <a:r>
              <a:rPr lang="en-US" altLang="zh-CN" sz="3000" dirty="0" err="1">
                <a:solidFill>
                  <a:prstClr val="black"/>
                </a:solidFill>
                <a:latin typeface="华文楷体" panose="02010600040101010101" pitchFamily="2" charset="-122"/>
                <a:ea typeface="华文楷体" panose="02010600040101010101" pitchFamily="2" charset="-122"/>
              </a:rPr>
              <a:t>fp</a:t>
            </a:r>
            <a:r>
              <a:rPr lang="en-US" altLang="zh-CN" sz="3000" dirty="0">
                <a:solidFill>
                  <a:prstClr val="black"/>
                </a:solidFill>
                <a:latin typeface="华文楷体" panose="02010600040101010101" pitchFamily="2" charset="-122"/>
                <a:ea typeface="华文楷体" panose="02010600040101010101" pitchFamily="2" charset="-122"/>
              </a:rPr>
              <a:t>:</a:t>
            </a:r>
            <a:r>
              <a:rPr lang="zh-CN" altLang="zh-CN" sz="3000" dirty="0">
                <a:solidFill>
                  <a:prstClr val="black"/>
                </a:solidFill>
                <a:latin typeface="华文楷体" panose="02010600040101010101" pitchFamily="2" charset="-122"/>
                <a:ea typeface="华文楷体" panose="02010600040101010101" pitchFamily="2" charset="-122"/>
              </a:rPr>
              <a:t>文件型指针。</a:t>
            </a:r>
            <a:endParaRPr lang="zh-CN" altLang="zh-CN" sz="30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zh-CN" altLang="zh-CN" sz="3000" dirty="0">
                <a:solidFill>
                  <a:prstClr val="black"/>
                </a:solidFill>
                <a:latin typeface="华文楷体" panose="02010600040101010101" pitchFamily="2" charset="-122"/>
                <a:ea typeface="华文楷体" panose="02010600040101010101" pitchFamily="2" charset="-122"/>
              </a:rPr>
              <a:t>如果</a:t>
            </a:r>
            <a:r>
              <a:rPr lang="en-US" altLang="zh-CN" sz="3000" dirty="0" err="1">
                <a:solidFill>
                  <a:prstClr val="black"/>
                </a:solidFill>
                <a:latin typeface="华文楷体" panose="02010600040101010101" pitchFamily="2" charset="-122"/>
                <a:ea typeface="华文楷体" panose="02010600040101010101" pitchFamily="2" charset="-122"/>
              </a:rPr>
              <a:t>fread</a:t>
            </a:r>
            <a:r>
              <a:rPr lang="zh-CN" altLang="zh-CN" sz="3000" dirty="0">
                <a:solidFill>
                  <a:prstClr val="black"/>
                </a:solidFill>
                <a:latin typeface="华文楷体" panose="02010600040101010101" pitchFamily="2" charset="-122"/>
                <a:ea typeface="华文楷体" panose="02010600040101010101" pitchFamily="2" charset="-122"/>
              </a:rPr>
              <a:t>或</a:t>
            </a:r>
            <a:r>
              <a:rPr lang="en-US" altLang="zh-CN" sz="3000" dirty="0" err="1">
                <a:solidFill>
                  <a:prstClr val="black"/>
                </a:solidFill>
                <a:latin typeface="华文楷体" panose="02010600040101010101" pitchFamily="2" charset="-122"/>
                <a:ea typeface="华文楷体" panose="02010600040101010101" pitchFamily="2" charset="-122"/>
              </a:rPr>
              <a:t>fwrite</a:t>
            </a:r>
            <a:r>
              <a:rPr lang="zh-CN" altLang="zh-CN" sz="3000" dirty="0">
                <a:solidFill>
                  <a:prstClr val="black"/>
                </a:solidFill>
                <a:latin typeface="华文楷体" panose="02010600040101010101" pitchFamily="2" charset="-122"/>
                <a:ea typeface="华文楷体" panose="02010600040101010101" pitchFamily="2" charset="-122"/>
              </a:rPr>
              <a:t>调用成功，则函数返回值为</a:t>
            </a:r>
            <a:r>
              <a:rPr lang="en-US" altLang="zh-CN" sz="3000" dirty="0">
                <a:solidFill>
                  <a:prstClr val="black"/>
                </a:solidFill>
                <a:latin typeface="华文楷体" panose="02010600040101010101" pitchFamily="2" charset="-122"/>
                <a:ea typeface="华文楷体" panose="02010600040101010101" pitchFamily="2" charset="-122"/>
              </a:rPr>
              <a:t>count</a:t>
            </a:r>
            <a:r>
              <a:rPr lang="zh-CN" altLang="zh-CN" sz="3000" dirty="0">
                <a:solidFill>
                  <a:prstClr val="black"/>
                </a:solidFill>
                <a:latin typeface="华文楷体" panose="02010600040101010101" pitchFamily="2" charset="-122"/>
                <a:ea typeface="华文楷体" panose="02010600040101010101" pitchFamily="2" charset="-122"/>
              </a:rPr>
              <a:t>的值，即输入或输出数据项的完整个数。</a:t>
            </a:r>
            <a:endParaRPr lang="zh-CN" altLang="zh-CN" sz="3000" dirty="0">
              <a:solidFill>
                <a:prstClr val="black"/>
              </a:solidFill>
              <a:latin typeface="华文楷体" panose="02010600040101010101" pitchFamily="2" charset="-122"/>
              <a:ea typeface="华文楷体" panose="02010600040101010101" pitchFamily="2" charset="-122"/>
            </a:endParaRPr>
          </a:p>
          <a:p>
            <a:pPr marL="342900" lvl="0" indent="-342900">
              <a:lnSpc>
                <a:spcPct val="100000"/>
              </a:lnSpc>
              <a:spcBef>
                <a:spcPct val="20000"/>
              </a:spcBef>
              <a:defRPr/>
            </a:pPr>
            <a:endParaRPr lang="zh-CN" altLang="zh-CN" sz="3000" dirty="0">
              <a:solidFill>
                <a:prstClr val="black"/>
              </a:solidFill>
              <a:latin typeface="Calibri" panose="020F0502020204030204"/>
              <a:ea typeface="宋体" panose="02010600030101010101" pitchFamily="2" charset="-122"/>
            </a:endParaRPr>
          </a:p>
          <a:p>
            <a:pPr marL="0" indent="0">
              <a:buNone/>
            </a:pP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199" y="1468575"/>
            <a:ext cx="11157857" cy="5389426"/>
          </a:xfrm>
        </p:spPr>
        <p:txBody>
          <a:bodyPr>
            <a:normAutofit fontScale="85000" lnSpcReduction="20000"/>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随机文件操作</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zh-CN" altLang="zh-CN" sz="4000" dirty="0"/>
              <a:t>fread函数和fwrite</a:t>
            </a:r>
            <a:r>
              <a:rPr lang="zh-CN" altLang="zh-CN" sz="4000" dirty="0" smtClean="0"/>
              <a:t>函数</a:t>
            </a:r>
            <a:endParaRPr lang="en-US" altLang="zh-CN" sz="4000" dirty="0" smtClean="0"/>
          </a:p>
          <a:p>
            <a:pPr marL="457200" lvl="1" indent="0">
              <a:buNone/>
            </a:pPr>
            <a:r>
              <a:rPr lang="en-US" altLang="zh-CN" sz="3600" b="1" dirty="0" err="1" smtClean="0">
                <a:solidFill>
                  <a:srgbClr val="843C0C"/>
                </a:solidFill>
                <a:latin typeface="华文楷体" panose="02010600040101010101" pitchFamily="2" charset="-122"/>
                <a:ea typeface="华文楷体" panose="02010600040101010101" pitchFamily="2" charset="-122"/>
              </a:rPr>
              <a:t>fread</a:t>
            </a:r>
            <a:r>
              <a:rPr lang="en-US" altLang="zh-CN" sz="3600" b="1" dirty="0" smtClean="0">
                <a:solidFill>
                  <a:srgbClr val="843C0C"/>
                </a:solidFill>
                <a:latin typeface="华文楷体" panose="02010600040101010101" pitchFamily="2" charset="-122"/>
                <a:ea typeface="华文楷体" panose="02010600040101010101" pitchFamily="2" charset="-122"/>
              </a:rPr>
              <a:t>(</a:t>
            </a:r>
            <a:r>
              <a:rPr lang="en-US" altLang="zh-CN" sz="3600" b="1" dirty="0" err="1" smtClean="0">
                <a:solidFill>
                  <a:srgbClr val="843C0C"/>
                </a:solidFill>
                <a:latin typeface="华文楷体" panose="02010600040101010101" pitchFamily="2" charset="-122"/>
                <a:ea typeface="华文楷体" panose="02010600040101010101" pitchFamily="2" charset="-122"/>
              </a:rPr>
              <a:t>buffer,size,count,fp</a:t>
            </a:r>
            <a:r>
              <a:rPr lang="en-US" altLang="zh-CN" sz="3600" b="1" dirty="0">
                <a:solidFill>
                  <a:srgbClr val="843C0C"/>
                </a:solidFill>
                <a:latin typeface="华文楷体" panose="02010600040101010101" pitchFamily="2" charset="-122"/>
                <a:ea typeface="华文楷体" panose="02010600040101010101" pitchFamily="2" charset="-122"/>
              </a:rPr>
              <a:t>); </a:t>
            </a:r>
            <a:r>
              <a:rPr lang="en-US" altLang="zh-CN" sz="3600" b="1" dirty="0" err="1">
                <a:solidFill>
                  <a:srgbClr val="843C0C"/>
                </a:solidFill>
                <a:latin typeface="华文楷体" panose="02010600040101010101" pitchFamily="2" charset="-122"/>
                <a:ea typeface="华文楷体" panose="02010600040101010101" pitchFamily="2" charset="-122"/>
              </a:rPr>
              <a:t>fwrite</a:t>
            </a:r>
            <a:r>
              <a:rPr lang="en-US" altLang="zh-CN" sz="3600" b="1" dirty="0">
                <a:solidFill>
                  <a:srgbClr val="843C0C"/>
                </a:solidFill>
                <a:latin typeface="华文楷体" panose="02010600040101010101" pitchFamily="2" charset="-122"/>
                <a:ea typeface="华文楷体" panose="02010600040101010101" pitchFamily="2" charset="-122"/>
              </a:rPr>
              <a:t>(</a:t>
            </a:r>
            <a:r>
              <a:rPr lang="en-US" altLang="zh-CN" sz="3600" b="1" dirty="0" err="1">
                <a:solidFill>
                  <a:srgbClr val="843C0C"/>
                </a:solidFill>
                <a:latin typeface="华文楷体" panose="02010600040101010101" pitchFamily="2" charset="-122"/>
                <a:ea typeface="华文楷体" panose="02010600040101010101" pitchFamily="2" charset="-122"/>
              </a:rPr>
              <a:t>buffer,size,count,fp</a:t>
            </a:r>
            <a:r>
              <a:rPr lang="en-US" altLang="zh-CN" sz="3600" b="1" dirty="0">
                <a:solidFill>
                  <a:srgbClr val="843C0C"/>
                </a:solidFill>
                <a:latin typeface="华文楷体" panose="02010600040101010101" pitchFamily="2" charset="-122"/>
                <a:ea typeface="华文楷体" panose="02010600040101010101" pitchFamily="2" charset="-122"/>
              </a:rPr>
              <a:t>);</a:t>
            </a:r>
            <a:endParaRPr lang="zh-CN" altLang="zh-CN" sz="3600" dirty="0"/>
          </a:p>
          <a:p>
            <a:pPr marL="0" lvl="0" indent="0">
              <a:lnSpc>
                <a:spcPct val="100000"/>
              </a:lnSpc>
              <a:spcBef>
                <a:spcPct val="20000"/>
              </a:spcBef>
              <a:buNone/>
              <a:defRPr/>
            </a:pPr>
            <a:r>
              <a:rPr lang="zh-CN" altLang="en-US" sz="3400" dirty="0" smtClean="0">
                <a:solidFill>
                  <a:srgbClr val="843C0C"/>
                </a:solidFill>
                <a:latin typeface="华文楷体" panose="02010600040101010101" pitchFamily="2" charset="-122"/>
                <a:ea typeface="华文楷体" panose="02010600040101010101" pitchFamily="2" charset="-122"/>
              </a:rPr>
              <a:t>例</a:t>
            </a:r>
            <a:r>
              <a:rPr lang="en-US" altLang="zh-CN" sz="3400" dirty="0" smtClean="0">
                <a:solidFill>
                  <a:srgbClr val="843C0C"/>
                </a:solidFill>
                <a:latin typeface="华文楷体" panose="02010600040101010101" pitchFamily="2" charset="-122"/>
                <a:ea typeface="华文楷体" panose="02010600040101010101" pitchFamily="2" charset="-122"/>
              </a:rPr>
              <a:t>: </a:t>
            </a:r>
            <a:r>
              <a:rPr lang="zh-CN" altLang="en-US" sz="3400" dirty="0">
                <a:solidFill>
                  <a:srgbClr val="843C0C"/>
                </a:solidFill>
                <a:latin typeface="华文楷体" panose="02010600040101010101" pitchFamily="2" charset="-122"/>
                <a:ea typeface="华文楷体" panose="02010600040101010101" pitchFamily="2" charset="-122"/>
              </a:rPr>
              <a:t>把一个浮点数组以二进制方式写入文件中。</a:t>
            </a:r>
            <a:endParaRPr lang="zh-CN" altLang="en-US" sz="3400" dirty="0">
              <a:solidFill>
                <a:srgbClr val="843C0C"/>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3400" dirty="0">
                <a:solidFill>
                  <a:prstClr val="black"/>
                </a:solidFill>
                <a:latin typeface="华文楷体" panose="02010600040101010101" pitchFamily="2" charset="-122"/>
                <a:ea typeface="华文楷体" panose="02010600040101010101" pitchFamily="2" charset="-122"/>
              </a:rPr>
              <a:t>main() </a:t>
            </a:r>
            <a:endParaRPr lang="en-US" altLang="zh-CN" sz="34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3400" dirty="0">
                <a:solidFill>
                  <a:prstClr val="black"/>
                </a:solidFill>
                <a:latin typeface="华文楷体" panose="02010600040101010101" pitchFamily="2" charset="-122"/>
                <a:ea typeface="华文楷体" panose="02010600040101010101" pitchFamily="2" charset="-122"/>
              </a:rPr>
              <a:t>{ </a:t>
            </a:r>
            <a:r>
              <a:rPr lang="en-US" altLang="zh-CN" sz="3400" dirty="0" smtClean="0">
                <a:solidFill>
                  <a:prstClr val="black"/>
                </a:solidFill>
                <a:latin typeface="华文楷体" panose="02010600040101010101" pitchFamily="2" charset="-122"/>
                <a:ea typeface="华文楷体" panose="02010600040101010101" pitchFamily="2" charset="-122"/>
              </a:rPr>
              <a:t>/*</a:t>
            </a:r>
            <a:r>
              <a:rPr lang="zh-CN" altLang="en-US" sz="3400" dirty="0">
                <a:solidFill>
                  <a:prstClr val="black"/>
                </a:solidFill>
                <a:latin typeface="华文楷体" panose="02010600040101010101" pitchFamily="2" charset="-122"/>
                <a:ea typeface="华文楷体" panose="02010600040101010101" pitchFamily="2" charset="-122"/>
              </a:rPr>
              <a:t>定义浮点数组并初始化*</a:t>
            </a:r>
            <a:r>
              <a:rPr lang="en-US" altLang="zh-CN" sz="3400" dirty="0">
                <a:solidFill>
                  <a:prstClr val="black"/>
                </a:solidFill>
                <a:latin typeface="华文楷体" panose="02010600040101010101" pitchFamily="2" charset="-122"/>
                <a:ea typeface="华文楷体" panose="02010600040101010101" pitchFamily="2" charset="-122"/>
              </a:rPr>
              <a:t>/</a:t>
            </a:r>
            <a:endParaRPr lang="en-US" altLang="zh-CN" sz="34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3400" dirty="0">
                <a:solidFill>
                  <a:prstClr val="black"/>
                </a:solidFill>
                <a:latin typeface="华文楷体" panose="02010600040101010101" pitchFamily="2" charset="-122"/>
                <a:ea typeface="华文楷体" panose="02010600040101010101" pitchFamily="2" charset="-122"/>
              </a:rPr>
              <a:t>float f[6]={4.2,7.34,25.44,0.1, 30.56, 60.5}; </a:t>
            </a:r>
            <a:endParaRPr lang="en-US" altLang="zh-CN" sz="34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3400" dirty="0" err="1">
                <a:solidFill>
                  <a:prstClr val="black"/>
                </a:solidFill>
                <a:latin typeface="华文楷体" panose="02010600040101010101" pitchFamily="2" charset="-122"/>
                <a:ea typeface="华文楷体" panose="02010600040101010101" pitchFamily="2" charset="-122"/>
              </a:rPr>
              <a:t>int</a:t>
            </a:r>
            <a:r>
              <a:rPr lang="en-US" altLang="zh-CN" sz="3400" dirty="0">
                <a:solidFill>
                  <a:prstClr val="black"/>
                </a:solidFill>
                <a:latin typeface="华文楷体" panose="02010600040101010101" pitchFamily="2" charset="-122"/>
                <a:ea typeface="华文楷体" panose="02010600040101010101" pitchFamily="2" charset="-122"/>
              </a:rPr>
              <a:t> </a:t>
            </a:r>
            <a:r>
              <a:rPr lang="en-US" altLang="zh-CN" sz="3400" dirty="0" err="1">
                <a:solidFill>
                  <a:prstClr val="black"/>
                </a:solidFill>
                <a:latin typeface="华文楷体" panose="02010600040101010101" pitchFamily="2" charset="-122"/>
                <a:ea typeface="华文楷体" panose="02010600040101010101" pitchFamily="2" charset="-122"/>
              </a:rPr>
              <a:t>i</a:t>
            </a:r>
            <a:r>
              <a:rPr lang="en-US" altLang="zh-CN" sz="3400" dirty="0">
                <a:solidFill>
                  <a:prstClr val="black"/>
                </a:solidFill>
                <a:latin typeface="华文楷体" panose="02010600040101010101" pitchFamily="2" charset="-122"/>
                <a:ea typeface="华文楷体" panose="02010600040101010101" pitchFamily="2" charset="-122"/>
              </a:rPr>
              <a:t>; </a:t>
            </a:r>
            <a:r>
              <a:rPr lang="en-US" altLang="zh-CN" sz="3400" dirty="0" smtClean="0">
                <a:solidFill>
                  <a:prstClr val="black"/>
                </a:solidFill>
                <a:latin typeface="华文楷体" panose="02010600040101010101" pitchFamily="2" charset="-122"/>
                <a:ea typeface="华文楷体" panose="02010600040101010101" pitchFamily="2" charset="-122"/>
              </a:rPr>
              <a:t>FILE </a:t>
            </a:r>
            <a:r>
              <a:rPr lang="en-US" altLang="zh-CN" sz="3400" dirty="0">
                <a:solidFill>
                  <a:prstClr val="black"/>
                </a:solidFill>
                <a:latin typeface="华文楷体" panose="02010600040101010101" pitchFamily="2" charset="-122"/>
                <a:ea typeface="华文楷体" panose="02010600040101010101" pitchFamily="2" charset="-122"/>
              </a:rPr>
              <a:t>*</a:t>
            </a:r>
            <a:r>
              <a:rPr lang="en-US" altLang="zh-CN" sz="3400" dirty="0" err="1">
                <a:solidFill>
                  <a:prstClr val="black"/>
                </a:solidFill>
                <a:latin typeface="华文楷体" panose="02010600040101010101" pitchFamily="2" charset="-122"/>
                <a:ea typeface="华文楷体" panose="02010600040101010101" pitchFamily="2" charset="-122"/>
              </a:rPr>
              <a:t>fp</a:t>
            </a:r>
            <a:r>
              <a:rPr lang="en-US" altLang="zh-CN" sz="3400" dirty="0">
                <a:solidFill>
                  <a:prstClr val="black"/>
                </a:solidFill>
                <a:latin typeface="华文楷体" panose="02010600040101010101" pitchFamily="2" charset="-122"/>
                <a:ea typeface="华文楷体" panose="02010600040101010101" pitchFamily="2" charset="-122"/>
              </a:rPr>
              <a:t>; </a:t>
            </a:r>
            <a:endParaRPr lang="en-US" altLang="zh-CN" sz="34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3400" dirty="0" err="1">
                <a:solidFill>
                  <a:prstClr val="black"/>
                </a:solidFill>
                <a:latin typeface="华文楷体" panose="02010600040101010101" pitchFamily="2" charset="-122"/>
                <a:ea typeface="华文楷体" panose="02010600040101010101" pitchFamily="2" charset="-122"/>
              </a:rPr>
              <a:t>fp</a:t>
            </a:r>
            <a:r>
              <a:rPr lang="en-US" altLang="zh-CN" sz="3400" dirty="0">
                <a:solidFill>
                  <a:prstClr val="black"/>
                </a:solidFill>
                <a:latin typeface="华文楷体" panose="02010600040101010101" pitchFamily="2" charset="-122"/>
                <a:ea typeface="华文楷体" panose="02010600040101010101" pitchFamily="2" charset="-122"/>
              </a:rPr>
              <a:t>=</a:t>
            </a:r>
            <a:r>
              <a:rPr lang="en-US" altLang="zh-CN" sz="3400" dirty="0" err="1">
                <a:solidFill>
                  <a:prstClr val="black"/>
                </a:solidFill>
                <a:latin typeface="华文楷体" panose="02010600040101010101" pitchFamily="2" charset="-122"/>
                <a:ea typeface="华文楷体" panose="02010600040101010101" pitchFamily="2" charset="-122"/>
              </a:rPr>
              <a:t>fopen</a:t>
            </a:r>
            <a:r>
              <a:rPr lang="en-US" altLang="zh-CN" sz="3400" dirty="0">
                <a:solidFill>
                  <a:prstClr val="black"/>
                </a:solidFill>
                <a:latin typeface="华文楷体" panose="02010600040101010101" pitchFamily="2" charset="-122"/>
                <a:ea typeface="华文楷体" panose="02010600040101010101" pitchFamily="2" charset="-122"/>
              </a:rPr>
              <a:t>("test.dat", "</a:t>
            </a:r>
            <a:r>
              <a:rPr lang="en-US" altLang="zh-CN" sz="3400" dirty="0" err="1">
                <a:solidFill>
                  <a:prstClr val="black"/>
                </a:solidFill>
                <a:latin typeface="华文楷体" panose="02010600040101010101" pitchFamily="2" charset="-122"/>
                <a:ea typeface="华文楷体" panose="02010600040101010101" pitchFamily="2" charset="-122"/>
              </a:rPr>
              <a:t>wb</a:t>
            </a:r>
            <a:r>
              <a:rPr lang="en-US" altLang="zh-CN" sz="3400" dirty="0">
                <a:solidFill>
                  <a:prstClr val="black"/>
                </a:solidFill>
                <a:latin typeface="华文楷体" panose="02010600040101010101" pitchFamily="2" charset="-122"/>
                <a:ea typeface="华文楷体" panose="02010600040101010101" pitchFamily="2" charset="-122"/>
              </a:rPr>
              <a:t>"); /*</a:t>
            </a:r>
            <a:r>
              <a:rPr lang="zh-CN" altLang="en-US" sz="3400" dirty="0">
                <a:solidFill>
                  <a:prstClr val="black"/>
                </a:solidFill>
                <a:latin typeface="华文楷体" panose="02010600040101010101" pitchFamily="2" charset="-122"/>
                <a:ea typeface="华文楷体" panose="02010600040101010101" pitchFamily="2" charset="-122"/>
              </a:rPr>
              <a:t>创建一个二进制文件只写*</a:t>
            </a:r>
            <a:r>
              <a:rPr lang="en-US" altLang="zh-CN" sz="3400" dirty="0">
                <a:solidFill>
                  <a:prstClr val="black"/>
                </a:solidFill>
                <a:latin typeface="华文楷体" panose="02010600040101010101" pitchFamily="2" charset="-122"/>
                <a:ea typeface="华文楷体" panose="02010600040101010101" pitchFamily="2" charset="-122"/>
              </a:rPr>
              <a:t>/ </a:t>
            </a:r>
            <a:endParaRPr lang="en-US" altLang="zh-CN" sz="34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3400" dirty="0" err="1">
                <a:solidFill>
                  <a:prstClr val="black"/>
                </a:solidFill>
                <a:latin typeface="华文楷体" panose="02010600040101010101" pitchFamily="2" charset="-122"/>
                <a:ea typeface="华文楷体" panose="02010600040101010101" pitchFamily="2" charset="-122"/>
              </a:rPr>
              <a:t>fwrite</a:t>
            </a:r>
            <a:r>
              <a:rPr lang="en-US" altLang="zh-CN" sz="3400" dirty="0">
                <a:solidFill>
                  <a:prstClr val="black"/>
                </a:solidFill>
                <a:latin typeface="华文楷体" panose="02010600040101010101" pitchFamily="2" charset="-122"/>
                <a:ea typeface="华文楷体" panose="02010600040101010101" pitchFamily="2" charset="-122"/>
              </a:rPr>
              <a:t>(f, </a:t>
            </a:r>
            <a:r>
              <a:rPr lang="en-US" altLang="zh-CN" sz="3400" dirty="0" err="1">
                <a:solidFill>
                  <a:prstClr val="black"/>
                </a:solidFill>
                <a:latin typeface="华文楷体" panose="02010600040101010101" pitchFamily="2" charset="-122"/>
                <a:ea typeface="华文楷体" panose="02010600040101010101" pitchFamily="2" charset="-122"/>
              </a:rPr>
              <a:t>sizeof</a:t>
            </a:r>
            <a:r>
              <a:rPr lang="en-US" altLang="zh-CN" sz="3400" dirty="0">
                <a:solidFill>
                  <a:prstClr val="black"/>
                </a:solidFill>
                <a:latin typeface="华文楷体" panose="02010600040101010101" pitchFamily="2" charset="-122"/>
                <a:ea typeface="华文楷体" panose="02010600040101010101" pitchFamily="2" charset="-122"/>
              </a:rPr>
              <a:t>(float), 6, </a:t>
            </a:r>
            <a:r>
              <a:rPr lang="en-US" altLang="zh-CN" sz="3400" dirty="0" err="1">
                <a:solidFill>
                  <a:prstClr val="black"/>
                </a:solidFill>
                <a:latin typeface="华文楷体" panose="02010600040101010101" pitchFamily="2" charset="-122"/>
                <a:ea typeface="华文楷体" panose="02010600040101010101" pitchFamily="2" charset="-122"/>
              </a:rPr>
              <a:t>fp</a:t>
            </a:r>
            <a:r>
              <a:rPr lang="en-US" altLang="zh-CN" sz="3400" dirty="0">
                <a:solidFill>
                  <a:prstClr val="black"/>
                </a:solidFill>
                <a:latin typeface="华文楷体" panose="02010600040101010101" pitchFamily="2" charset="-122"/>
                <a:ea typeface="华文楷体" panose="02010600040101010101" pitchFamily="2" charset="-122"/>
              </a:rPr>
              <a:t>);/*</a:t>
            </a:r>
            <a:r>
              <a:rPr lang="zh-CN" altLang="en-US" sz="3400" dirty="0">
                <a:solidFill>
                  <a:prstClr val="black"/>
                </a:solidFill>
                <a:latin typeface="华文楷体" panose="02010600040101010101" pitchFamily="2" charset="-122"/>
                <a:ea typeface="华文楷体" panose="02010600040101010101" pitchFamily="2" charset="-122"/>
              </a:rPr>
              <a:t>将</a:t>
            </a:r>
            <a:r>
              <a:rPr lang="en-US" altLang="zh-CN" sz="3400" dirty="0">
                <a:solidFill>
                  <a:prstClr val="black"/>
                </a:solidFill>
                <a:latin typeface="华文楷体" panose="02010600040101010101" pitchFamily="2" charset="-122"/>
                <a:ea typeface="华文楷体" panose="02010600040101010101" pitchFamily="2" charset="-122"/>
              </a:rPr>
              <a:t>6</a:t>
            </a:r>
            <a:r>
              <a:rPr lang="zh-CN" altLang="en-US" sz="3400" dirty="0">
                <a:solidFill>
                  <a:prstClr val="black"/>
                </a:solidFill>
                <a:latin typeface="华文楷体" panose="02010600040101010101" pitchFamily="2" charset="-122"/>
                <a:ea typeface="华文楷体" panose="02010600040101010101" pitchFamily="2" charset="-122"/>
              </a:rPr>
              <a:t>个浮点数写入文件中*</a:t>
            </a:r>
            <a:r>
              <a:rPr lang="en-US" altLang="zh-CN" sz="3400" dirty="0">
                <a:solidFill>
                  <a:prstClr val="black"/>
                </a:solidFill>
                <a:latin typeface="华文楷体" panose="02010600040101010101" pitchFamily="2" charset="-122"/>
                <a:ea typeface="华文楷体" panose="02010600040101010101" pitchFamily="2" charset="-122"/>
              </a:rPr>
              <a:t>/ </a:t>
            </a:r>
            <a:endParaRPr lang="en-US" altLang="zh-CN" sz="34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3400" dirty="0" err="1">
                <a:solidFill>
                  <a:prstClr val="black"/>
                </a:solidFill>
                <a:latin typeface="华文楷体" panose="02010600040101010101" pitchFamily="2" charset="-122"/>
                <a:ea typeface="华文楷体" panose="02010600040101010101" pitchFamily="2" charset="-122"/>
              </a:rPr>
              <a:t>fclose</a:t>
            </a:r>
            <a:r>
              <a:rPr lang="en-US" altLang="zh-CN" sz="3400" dirty="0">
                <a:solidFill>
                  <a:prstClr val="black"/>
                </a:solidFill>
                <a:latin typeface="华文楷体" panose="02010600040101010101" pitchFamily="2" charset="-122"/>
                <a:ea typeface="华文楷体" panose="02010600040101010101" pitchFamily="2" charset="-122"/>
              </a:rPr>
              <a:t>(</a:t>
            </a:r>
            <a:r>
              <a:rPr lang="en-US" altLang="zh-CN" sz="3400" dirty="0" err="1">
                <a:solidFill>
                  <a:prstClr val="black"/>
                </a:solidFill>
                <a:latin typeface="华文楷体" panose="02010600040101010101" pitchFamily="2" charset="-122"/>
                <a:ea typeface="华文楷体" panose="02010600040101010101" pitchFamily="2" charset="-122"/>
              </a:rPr>
              <a:t>fp</a:t>
            </a:r>
            <a:r>
              <a:rPr lang="en-US" altLang="zh-CN" sz="3400" dirty="0">
                <a:solidFill>
                  <a:prstClr val="black"/>
                </a:solidFill>
                <a:latin typeface="华文楷体" panose="02010600040101010101" pitchFamily="2" charset="-122"/>
                <a:ea typeface="华文楷体" panose="02010600040101010101" pitchFamily="2" charset="-122"/>
              </a:rPr>
              <a:t>); /*</a:t>
            </a:r>
            <a:r>
              <a:rPr lang="zh-CN" altLang="en-US" sz="3400" dirty="0">
                <a:solidFill>
                  <a:prstClr val="black"/>
                </a:solidFill>
                <a:latin typeface="华文楷体" panose="02010600040101010101" pitchFamily="2" charset="-122"/>
                <a:ea typeface="华文楷体" panose="02010600040101010101" pitchFamily="2" charset="-122"/>
              </a:rPr>
              <a:t>关闭文件*</a:t>
            </a:r>
            <a:r>
              <a:rPr lang="en-US" altLang="zh-CN" sz="3400" dirty="0">
                <a:solidFill>
                  <a:prstClr val="black"/>
                </a:solidFill>
                <a:latin typeface="华文楷体" panose="02010600040101010101" pitchFamily="2" charset="-122"/>
                <a:ea typeface="华文楷体" panose="02010600040101010101" pitchFamily="2" charset="-122"/>
              </a:rPr>
              <a:t>/ </a:t>
            </a:r>
            <a:endParaRPr lang="en-US" altLang="zh-CN" sz="3400" dirty="0">
              <a:solidFill>
                <a:prstClr val="black"/>
              </a:solidFill>
              <a:latin typeface="华文楷体" panose="02010600040101010101" pitchFamily="2" charset="-122"/>
              <a:ea typeface="华文楷体" panose="02010600040101010101" pitchFamily="2" charset="-122"/>
            </a:endParaRPr>
          </a:p>
          <a:p>
            <a:pPr marL="0" lvl="0" indent="0">
              <a:lnSpc>
                <a:spcPct val="100000"/>
              </a:lnSpc>
              <a:spcBef>
                <a:spcPct val="20000"/>
              </a:spcBef>
              <a:buNone/>
              <a:defRPr/>
            </a:pPr>
            <a:r>
              <a:rPr lang="en-US" altLang="zh-CN" sz="3400" dirty="0">
                <a:solidFill>
                  <a:prstClr val="black"/>
                </a:solidFill>
                <a:latin typeface="华文楷体" panose="02010600040101010101" pitchFamily="2" charset="-122"/>
                <a:ea typeface="华文楷体" panose="02010600040101010101" pitchFamily="2" charset="-122"/>
              </a:rPr>
              <a:t>} </a:t>
            </a:r>
            <a:endParaRPr lang="en-US" altLang="zh-CN" sz="3400" dirty="0">
              <a:solidFill>
                <a:prstClr val="black"/>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199" y="1468575"/>
            <a:ext cx="11157857" cy="5389426"/>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随机文件操作</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zh-CN" altLang="zh-CN" sz="4000" dirty="0"/>
              <a:t>fread函数和fwrite</a:t>
            </a:r>
            <a:r>
              <a:rPr lang="zh-CN" altLang="zh-CN" sz="4000" dirty="0" smtClean="0"/>
              <a:t>函数</a:t>
            </a:r>
            <a:endParaRPr lang="en-US" altLang="zh-CN" sz="4000" dirty="0" smtClean="0"/>
          </a:p>
          <a:p>
            <a:pPr marL="0" indent="0">
              <a:lnSpc>
                <a:spcPct val="80000"/>
              </a:lnSpc>
              <a:buNone/>
            </a:pPr>
            <a:r>
              <a:rPr lang="zh-CN" altLang="zh-CN" sz="2600" b="1" dirty="0" smtClean="0">
                <a:solidFill>
                  <a:srgbClr val="843C0C"/>
                </a:solidFill>
                <a:latin typeface="华文楷体" panose="02010600040101010101" pitchFamily="2" charset="-122"/>
                <a:ea typeface="华文楷体" panose="02010600040101010101" pitchFamily="2" charset="-122"/>
              </a:rPr>
              <a:t>例: </a:t>
            </a:r>
            <a:r>
              <a:rPr lang="zh-CN" altLang="zh-CN" sz="2600" b="1" dirty="0">
                <a:solidFill>
                  <a:srgbClr val="843C0C"/>
                </a:solidFill>
                <a:latin typeface="华文楷体" panose="02010600040101010101" pitchFamily="2" charset="-122"/>
                <a:ea typeface="华文楷体" panose="02010600040101010101" pitchFamily="2" charset="-122"/>
              </a:rPr>
              <a:t>从文件中读100个整型数, 并把它们放到dat数组中</a:t>
            </a:r>
            <a:r>
              <a:rPr lang="zh-CN" altLang="zh-CN" sz="2600" b="1" dirty="0">
                <a:latin typeface="华文楷体" panose="02010600040101010101" pitchFamily="2" charset="-122"/>
                <a:ea typeface="华文楷体" panose="02010600040101010101" pitchFamily="2" charset="-122"/>
              </a:rPr>
              <a:t>。</a:t>
            </a:r>
            <a:endParaRPr lang="zh-CN" altLang="zh-CN" sz="2600" b="1" dirty="0">
              <a:latin typeface="华文楷体" panose="02010600040101010101" pitchFamily="2" charset="-122"/>
              <a:ea typeface="华文楷体" panose="02010600040101010101" pitchFamily="2" charset="-122"/>
            </a:endParaRPr>
          </a:p>
          <a:p>
            <a:pPr marL="0" indent="0">
              <a:lnSpc>
                <a:spcPct val="80000"/>
              </a:lnSpc>
              <a:buNone/>
            </a:pPr>
            <a:r>
              <a:rPr lang="zh-CN" altLang="zh-CN" sz="2600" dirty="0">
                <a:latin typeface="华文楷体" panose="02010600040101010101" pitchFamily="2" charset="-122"/>
                <a:ea typeface="华文楷体" panose="02010600040101010101" pitchFamily="2" charset="-122"/>
              </a:rPr>
              <a:t>main() </a:t>
            </a:r>
            <a:endParaRPr lang="zh-CN" altLang="zh-CN" sz="2600" dirty="0">
              <a:latin typeface="华文楷体" panose="02010600040101010101" pitchFamily="2" charset="-122"/>
              <a:ea typeface="华文楷体" panose="02010600040101010101" pitchFamily="2" charset="-122"/>
            </a:endParaRPr>
          </a:p>
          <a:p>
            <a:pPr marL="0" indent="0">
              <a:lnSpc>
                <a:spcPct val="80000"/>
              </a:lnSpc>
              <a:buNone/>
            </a:pPr>
            <a:r>
              <a:rPr lang="zh-CN" altLang="zh-CN" sz="2600" dirty="0">
                <a:latin typeface="华文楷体" panose="02010600040101010101" pitchFamily="2" charset="-122"/>
                <a:ea typeface="华文楷体" panose="02010600040101010101" pitchFamily="2" charset="-122"/>
              </a:rPr>
              <a:t>{ </a:t>
            </a:r>
            <a:r>
              <a:rPr lang="zh-CN" altLang="zh-CN" sz="2600" dirty="0" smtClean="0">
                <a:latin typeface="华文楷体" panose="02010600040101010101" pitchFamily="2" charset="-122"/>
                <a:ea typeface="华文楷体" panose="02010600040101010101" pitchFamily="2" charset="-122"/>
              </a:rPr>
              <a:t>FILE </a:t>
            </a:r>
            <a:r>
              <a:rPr lang="zh-CN" altLang="zh-CN" sz="2600" dirty="0">
                <a:latin typeface="华文楷体" panose="02010600040101010101" pitchFamily="2" charset="-122"/>
                <a:ea typeface="华文楷体" panose="02010600040101010101" pitchFamily="2" charset="-122"/>
              </a:rPr>
              <a:t>*fp; </a:t>
            </a:r>
            <a:r>
              <a:rPr lang="zh-CN" altLang="zh-CN" sz="2600" dirty="0" smtClean="0">
                <a:latin typeface="华文楷体" panose="02010600040101010101" pitchFamily="2" charset="-122"/>
                <a:ea typeface="华文楷体" panose="02010600040101010101" pitchFamily="2" charset="-122"/>
              </a:rPr>
              <a:t>int </a:t>
            </a:r>
            <a:r>
              <a:rPr lang="zh-CN" altLang="zh-CN" sz="2600" dirty="0">
                <a:latin typeface="华文楷体" panose="02010600040101010101" pitchFamily="2" charset="-122"/>
                <a:ea typeface="华文楷体" panose="02010600040101010101" pitchFamily="2" charset="-122"/>
              </a:rPr>
              <a:t>dat[100]; </a:t>
            </a:r>
            <a:endParaRPr lang="zh-CN" altLang="zh-CN" sz="2600" dirty="0">
              <a:latin typeface="华文楷体" panose="02010600040101010101" pitchFamily="2" charset="-122"/>
              <a:ea typeface="华文楷体" panose="02010600040101010101" pitchFamily="2" charset="-122"/>
            </a:endParaRPr>
          </a:p>
          <a:p>
            <a:pPr marL="0" indent="0">
              <a:lnSpc>
                <a:spcPct val="80000"/>
              </a:lnSpc>
              <a:buNone/>
            </a:pPr>
            <a:r>
              <a:rPr lang="en-US" altLang="zh-CN" sz="2600" dirty="0" smtClean="0">
                <a:latin typeface="华文楷体" panose="02010600040101010101" pitchFamily="2" charset="-122"/>
                <a:ea typeface="华文楷体" panose="02010600040101010101" pitchFamily="2" charset="-122"/>
              </a:rPr>
              <a:t>  </a:t>
            </a:r>
            <a:r>
              <a:rPr lang="zh-CN" altLang="zh-CN" sz="2600" dirty="0" smtClean="0">
                <a:latin typeface="华文楷体" panose="02010600040101010101" pitchFamily="2" charset="-122"/>
                <a:ea typeface="华文楷体" panose="02010600040101010101" pitchFamily="2" charset="-122"/>
              </a:rPr>
              <a:t>fp</a:t>
            </a:r>
            <a:r>
              <a:rPr lang="zh-CN" altLang="zh-CN" sz="2600" dirty="0">
                <a:latin typeface="华文楷体" panose="02010600040101010101" pitchFamily="2" charset="-122"/>
                <a:ea typeface="华文楷体" panose="02010600040101010101" pitchFamily="2" charset="-122"/>
              </a:rPr>
              <a:t>=fopen("test.dat", "rb");/*打开一个二进制文件只读*/ </a:t>
            </a:r>
            <a:endParaRPr lang="zh-CN" altLang="zh-CN" sz="2600" dirty="0">
              <a:latin typeface="华文楷体" panose="02010600040101010101" pitchFamily="2" charset="-122"/>
              <a:ea typeface="华文楷体" panose="02010600040101010101" pitchFamily="2" charset="-122"/>
            </a:endParaRPr>
          </a:p>
          <a:p>
            <a:pPr marL="0" indent="0">
              <a:lnSpc>
                <a:spcPct val="80000"/>
              </a:lnSpc>
              <a:buNone/>
            </a:pPr>
            <a:r>
              <a:rPr lang="en-US" altLang="zh-CN" sz="2600" dirty="0" smtClean="0">
                <a:latin typeface="华文楷体" panose="02010600040101010101" pitchFamily="2" charset="-122"/>
                <a:ea typeface="华文楷体" panose="02010600040101010101" pitchFamily="2" charset="-122"/>
              </a:rPr>
              <a:t>  </a:t>
            </a:r>
            <a:r>
              <a:rPr lang="zh-CN" altLang="zh-CN" sz="2600" dirty="0" smtClean="0">
                <a:latin typeface="华文楷体" panose="02010600040101010101" pitchFamily="2" charset="-122"/>
                <a:ea typeface="华文楷体" panose="02010600040101010101" pitchFamily="2" charset="-122"/>
              </a:rPr>
              <a:t>if</a:t>
            </a:r>
            <a:r>
              <a:rPr lang="zh-CN" altLang="zh-CN" sz="2600" dirty="0">
                <a:latin typeface="华文楷体" panose="02010600040101010101" pitchFamily="2" charset="-122"/>
                <a:ea typeface="华文楷体" panose="02010600040101010101" pitchFamily="2" charset="-122"/>
              </a:rPr>
              <a:t>(fread(dat, sizeof(int), 100, fp)!=100) </a:t>
            </a:r>
            <a:endParaRPr lang="zh-CN" altLang="zh-CN" sz="2600" dirty="0">
              <a:latin typeface="华文楷体" panose="02010600040101010101" pitchFamily="2" charset="-122"/>
              <a:ea typeface="华文楷体" panose="02010600040101010101" pitchFamily="2" charset="-122"/>
            </a:endParaRPr>
          </a:p>
          <a:p>
            <a:pPr marL="0" indent="0">
              <a:lnSpc>
                <a:spcPct val="80000"/>
              </a:lnSpc>
              <a:buNone/>
            </a:pPr>
            <a:r>
              <a:rPr lang="zh-CN" altLang="zh-CN" sz="2600" dirty="0">
                <a:latin typeface="华文楷体" panose="02010600040101010101" pitchFamily="2" charset="-122"/>
                <a:ea typeface="华文楷体" panose="02010600040101010101" pitchFamily="2" charset="-122"/>
              </a:rPr>
              <a:t>/*判断是否读了100个数*/ </a:t>
            </a:r>
            <a:endParaRPr lang="zh-CN" altLang="zh-CN" sz="2600" dirty="0">
              <a:latin typeface="华文楷体" panose="02010600040101010101" pitchFamily="2" charset="-122"/>
              <a:ea typeface="华文楷体" panose="02010600040101010101" pitchFamily="2" charset="-122"/>
            </a:endParaRPr>
          </a:p>
          <a:p>
            <a:pPr marL="0" indent="0">
              <a:lnSpc>
                <a:spcPct val="80000"/>
              </a:lnSpc>
              <a:buNone/>
            </a:pPr>
            <a:r>
              <a:rPr lang="zh-CN" altLang="zh-CN" sz="2600" dirty="0">
                <a:latin typeface="华文楷体" panose="02010600040101010101" pitchFamily="2" charset="-122"/>
                <a:ea typeface="华文楷体" panose="02010600040101010101" pitchFamily="2" charset="-122"/>
              </a:rPr>
              <a:t>{ </a:t>
            </a:r>
            <a:r>
              <a:rPr lang="zh-CN" altLang="zh-CN" sz="2600" dirty="0" smtClean="0">
                <a:latin typeface="华文楷体" panose="02010600040101010101" pitchFamily="2" charset="-122"/>
                <a:ea typeface="华文楷体" panose="02010600040101010101" pitchFamily="2" charset="-122"/>
              </a:rPr>
              <a:t>if</a:t>
            </a:r>
            <a:r>
              <a:rPr lang="zh-CN" altLang="zh-CN" sz="2600" dirty="0">
                <a:latin typeface="华文楷体" panose="02010600040101010101" pitchFamily="2" charset="-122"/>
                <a:ea typeface="华文楷体" panose="02010600040101010101" pitchFamily="2" charset="-122"/>
              </a:rPr>
              <a:t>(feof(fp)) </a:t>
            </a:r>
            <a:r>
              <a:rPr lang="zh-CN" altLang="zh-CN" sz="2600" dirty="0" smtClean="0">
                <a:latin typeface="华文楷体" panose="02010600040101010101" pitchFamily="2" charset="-122"/>
                <a:ea typeface="华文楷体" panose="02010600040101010101" pitchFamily="2" charset="-122"/>
              </a:rPr>
              <a:t>printf</a:t>
            </a:r>
            <a:r>
              <a:rPr lang="zh-CN" altLang="zh-CN" sz="2600" dirty="0">
                <a:latin typeface="华文楷体" panose="02010600040101010101" pitchFamily="2" charset="-122"/>
                <a:ea typeface="华文楷体" panose="02010600040101010101" pitchFamily="2" charset="-122"/>
              </a:rPr>
              <a:t>("End of file"); /*不到100个数文件结束*/ </a:t>
            </a:r>
            <a:endParaRPr lang="zh-CN" altLang="zh-CN" sz="2600" dirty="0">
              <a:latin typeface="华文楷体" panose="02010600040101010101" pitchFamily="2" charset="-122"/>
              <a:ea typeface="华文楷体" panose="02010600040101010101" pitchFamily="2" charset="-122"/>
            </a:endParaRPr>
          </a:p>
          <a:p>
            <a:pPr marL="0" indent="0">
              <a:lnSpc>
                <a:spcPct val="80000"/>
              </a:lnSpc>
              <a:buNone/>
            </a:pPr>
            <a:r>
              <a:rPr lang="en-US" altLang="zh-CN" sz="2600" dirty="0" smtClean="0">
                <a:latin typeface="华文楷体" panose="02010600040101010101" pitchFamily="2" charset="-122"/>
                <a:ea typeface="华文楷体" panose="02010600040101010101" pitchFamily="2" charset="-122"/>
              </a:rPr>
              <a:t>  </a:t>
            </a:r>
            <a:r>
              <a:rPr lang="zh-CN" altLang="zh-CN" sz="2600" dirty="0" smtClean="0">
                <a:latin typeface="华文楷体" panose="02010600040101010101" pitchFamily="2" charset="-122"/>
                <a:ea typeface="华文楷体" panose="02010600040101010101" pitchFamily="2" charset="-122"/>
              </a:rPr>
              <a:t>else </a:t>
            </a:r>
            <a:r>
              <a:rPr lang="en-US" altLang="zh-CN" sz="2600" dirty="0" smtClean="0">
                <a:latin typeface="华文楷体" panose="02010600040101010101" pitchFamily="2" charset="-122"/>
                <a:ea typeface="华文楷体" panose="02010600040101010101" pitchFamily="2" charset="-122"/>
              </a:rPr>
              <a:t> </a:t>
            </a:r>
            <a:r>
              <a:rPr lang="zh-CN" altLang="zh-CN" sz="2600" dirty="0" smtClean="0">
                <a:latin typeface="华文楷体" panose="02010600040101010101" pitchFamily="2" charset="-122"/>
                <a:ea typeface="华文楷体" panose="02010600040101010101" pitchFamily="2" charset="-122"/>
              </a:rPr>
              <a:t>printf</a:t>
            </a:r>
            <a:r>
              <a:rPr lang="zh-CN" altLang="zh-CN" sz="2600" dirty="0">
                <a:latin typeface="华文楷体" panose="02010600040101010101" pitchFamily="2" charset="-122"/>
                <a:ea typeface="华文楷体" panose="02010600040101010101" pitchFamily="2" charset="-122"/>
              </a:rPr>
              <a:t>("Read error"); /*读数错误*/ </a:t>
            </a:r>
            <a:r>
              <a:rPr lang="zh-CN" altLang="zh-CN" sz="2600" dirty="0" smtClean="0">
                <a:latin typeface="华文楷体" panose="02010600040101010101" pitchFamily="2" charset="-122"/>
                <a:ea typeface="华文楷体" panose="02010600040101010101" pitchFamily="2" charset="-122"/>
              </a:rPr>
              <a:t>}</a:t>
            </a:r>
            <a:endParaRPr lang="zh-CN" altLang="zh-CN" sz="2600" dirty="0">
              <a:latin typeface="华文楷体" panose="02010600040101010101" pitchFamily="2" charset="-122"/>
              <a:ea typeface="华文楷体" panose="02010600040101010101" pitchFamily="2" charset="-122"/>
            </a:endParaRPr>
          </a:p>
          <a:p>
            <a:pPr marL="0" indent="0">
              <a:lnSpc>
                <a:spcPct val="80000"/>
              </a:lnSpc>
              <a:buNone/>
            </a:pPr>
            <a:r>
              <a:rPr lang="en-US" altLang="zh-CN" sz="2600" dirty="0" smtClean="0">
                <a:latin typeface="华文楷体" panose="02010600040101010101" pitchFamily="2" charset="-122"/>
                <a:ea typeface="华文楷体" panose="02010600040101010101" pitchFamily="2" charset="-122"/>
              </a:rPr>
              <a:t>  </a:t>
            </a:r>
            <a:r>
              <a:rPr lang="zh-CN" altLang="zh-CN" sz="2600" dirty="0" smtClean="0">
                <a:latin typeface="华文楷体" panose="02010600040101010101" pitchFamily="2" charset="-122"/>
                <a:ea typeface="华文楷体" panose="02010600040101010101" pitchFamily="2" charset="-122"/>
              </a:rPr>
              <a:t>fclose</a:t>
            </a:r>
            <a:r>
              <a:rPr lang="zh-CN" altLang="zh-CN" sz="2600" dirty="0">
                <a:latin typeface="华文楷体" panose="02010600040101010101" pitchFamily="2" charset="-122"/>
                <a:ea typeface="华文楷体" panose="02010600040101010101" pitchFamily="2" charset="-122"/>
              </a:rPr>
              <a:t>(fp); </a:t>
            </a:r>
            <a:r>
              <a:rPr lang="zh-CN" altLang="zh-CN" sz="2600" dirty="0" smtClean="0">
                <a:latin typeface="华文楷体" panose="02010600040101010101" pitchFamily="2" charset="-122"/>
                <a:ea typeface="华文楷体" panose="02010600040101010101" pitchFamily="2" charset="-122"/>
              </a:rPr>
              <a:t>}</a:t>
            </a:r>
            <a:endParaRPr lang="zh-CN" altLang="zh-CN" sz="2600" dirty="0">
              <a:latin typeface="华文楷体" panose="02010600040101010101" pitchFamily="2" charset="-122"/>
              <a:ea typeface="华文楷体" panose="02010600040101010101" pitchFamily="2"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199" y="1468575"/>
            <a:ext cx="11157857" cy="5389426"/>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随机文件操作</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en-US" altLang="zh-CN" sz="4000" dirty="0" err="1"/>
              <a:t>fseek</a:t>
            </a:r>
            <a:r>
              <a:rPr lang="zh-CN" altLang="en-US" sz="4000" dirty="0" smtClean="0"/>
              <a:t>函数：</a:t>
            </a:r>
            <a:r>
              <a:rPr lang="zh-CN" altLang="zh-CN" sz="4000" dirty="0">
                <a:latin typeface="华文楷体" panose="02010600040101010101" pitchFamily="2" charset="-122"/>
                <a:ea typeface="华文楷体" panose="02010600040101010101" pitchFamily="2" charset="-122"/>
              </a:rPr>
              <a:t>实现随机读写的</a:t>
            </a:r>
            <a:r>
              <a:rPr lang="zh-CN" altLang="zh-CN" sz="4000" dirty="0" smtClean="0">
                <a:latin typeface="华文楷体" panose="02010600040101010101" pitchFamily="2" charset="-122"/>
                <a:ea typeface="华文楷体" panose="02010600040101010101" pitchFamily="2" charset="-122"/>
              </a:rPr>
              <a:t>关键</a:t>
            </a:r>
            <a:r>
              <a:rPr lang="zh-CN" altLang="en-US" sz="4000" dirty="0" smtClean="0">
                <a:latin typeface="华文楷体" panose="02010600040101010101" pitchFamily="2" charset="-122"/>
                <a:ea typeface="华文楷体" panose="02010600040101010101" pitchFamily="2" charset="-122"/>
              </a:rPr>
              <a:t>即</a:t>
            </a:r>
            <a:r>
              <a:rPr lang="zh-CN" altLang="zh-CN" sz="4000" dirty="0" smtClean="0">
                <a:latin typeface="华文楷体" panose="02010600040101010101" pitchFamily="2" charset="-122"/>
                <a:ea typeface="华文楷体" panose="02010600040101010101" pitchFamily="2" charset="-122"/>
              </a:rPr>
              <a:t>文件</a:t>
            </a:r>
            <a:r>
              <a:rPr lang="zh-CN" altLang="en-US" sz="4000" dirty="0" smtClean="0">
                <a:latin typeface="华文楷体" panose="02010600040101010101" pitchFamily="2" charset="-122"/>
                <a:ea typeface="华文楷体" panose="02010600040101010101" pitchFamily="2" charset="-122"/>
              </a:rPr>
              <a:t>内容</a:t>
            </a:r>
            <a:r>
              <a:rPr lang="zh-CN" altLang="zh-CN" sz="4000" dirty="0" smtClean="0">
                <a:latin typeface="华文楷体" panose="02010600040101010101" pitchFamily="2" charset="-122"/>
                <a:ea typeface="华文楷体" panose="02010600040101010101" pitchFamily="2" charset="-122"/>
              </a:rPr>
              <a:t>定位</a:t>
            </a:r>
            <a:r>
              <a:rPr lang="zh-CN" altLang="zh-CN" sz="4000" dirty="0">
                <a:latin typeface="华文楷体" panose="02010600040101010101" pitchFamily="2" charset="-122"/>
                <a:ea typeface="华文楷体" panose="02010600040101010101" pitchFamily="2" charset="-122"/>
              </a:rPr>
              <a:t>。</a:t>
            </a:r>
            <a:endParaRPr lang="zh-CN" altLang="en-US" sz="40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l"/>
            </a:pPr>
            <a:r>
              <a:rPr lang="zh-CN" altLang="zh-CN" sz="3600" dirty="0" smtClean="0"/>
              <a:t>调用形式：</a:t>
            </a:r>
            <a:r>
              <a:rPr lang="en-US" altLang="zh-CN" sz="4000" dirty="0" err="1">
                <a:solidFill>
                  <a:srgbClr val="843C0C"/>
                </a:solidFill>
                <a:latin typeface="华文楷体" panose="02010600040101010101" pitchFamily="2" charset="-122"/>
                <a:ea typeface="华文楷体" panose="02010600040101010101" pitchFamily="2" charset="-122"/>
              </a:rPr>
              <a:t>fseek</a:t>
            </a:r>
            <a:r>
              <a:rPr lang="en-US" altLang="zh-CN" sz="4000" dirty="0">
                <a:solidFill>
                  <a:srgbClr val="843C0C"/>
                </a:solidFill>
                <a:latin typeface="华文楷体" panose="02010600040101010101" pitchFamily="2" charset="-122"/>
                <a:ea typeface="华文楷体" panose="02010600040101010101" pitchFamily="2" charset="-122"/>
              </a:rPr>
              <a:t>(</a:t>
            </a:r>
            <a:r>
              <a:rPr lang="zh-CN" altLang="zh-CN" sz="4000" dirty="0">
                <a:solidFill>
                  <a:srgbClr val="843C0C"/>
                </a:solidFill>
                <a:latin typeface="华文楷体" panose="02010600040101010101" pitchFamily="2" charset="-122"/>
                <a:ea typeface="华文楷体" panose="02010600040101010101" pitchFamily="2" charset="-122"/>
              </a:rPr>
              <a:t>文件指针，位移量，起始点</a:t>
            </a:r>
            <a:r>
              <a:rPr lang="en-US" altLang="zh-CN" sz="4000" dirty="0">
                <a:latin typeface="华文楷体" panose="02010600040101010101" pitchFamily="2" charset="-122"/>
                <a:ea typeface="华文楷体" panose="02010600040101010101" pitchFamily="2" charset="-122"/>
              </a:rPr>
              <a:t>)</a:t>
            </a:r>
            <a:r>
              <a:rPr lang="zh-CN" altLang="zh-CN" sz="4000" dirty="0">
                <a:latin typeface="华文楷体" panose="02010600040101010101" pitchFamily="2" charset="-122"/>
                <a:ea typeface="华文楷体" panose="02010600040101010101" pitchFamily="2" charset="-122"/>
              </a:rPr>
              <a:t>； </a:t>
            </a:r>
            <a:endParaRPr lang="zh-CN" altLang="zh-CN" sz="4000" dirty="0">
              <a:latin typeface="华文楷体" panose="02010600040101010101" pitchFamily="2" charset="-122"/>
              <a:ea typeface="华文楷体" panose="02010600040101010101" pitchFamily="2" charset="-122"/>
            </a:endParaRPr>
          </a:p>
          <a:p>
            <a:pPr marL="514350" indent="-514350">
              <a:buFont typeface="+mj-ea"/>
              <a:buAutoNum type="circleNumDbPlain"/>
            </a:pP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文件指针</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指向被移动的文件。</a:t>
            </a:r>
            <a:endParaRPr lang="en-US" altLang="zh-CN" dirty="0">
              <a:latin typeface="华文楷体" panose="02010600040101010101" pitchFamily="2" charset="-122"/>
              <a:ea typeface="华文楷体" panose="02010600040101010101" pitchFamily="2" charset="-122"/>
            </a:endParaRPr>
          </a:p>
          <a:p>
            <a:pPr marL="514350" indent="-514350">
              <a:buFont typeface="+mj-ea"/>
              <a:buAutoNum type="circleNumDbPlain"/>
            </a:pP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位移量</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表示移动的字节数，要求位移量是</a:t>
            </a:r>
            <a:r>
              <a:rPr lang="en-US" altLang="zh-CN" dirty="0">
                <a:latin typeface="华文楷体" panose="02010600040101010101" pitchFamily="2" charset="-122"/>
                <a:ea typeface="华文楷体" panose="02010600040101010101" pitchFamily="2" charset="-122"/>
              </a:rPr>
              <a:t>long</a:t>
            </a:r>
            <a:r>
              <a:rPr lang="zh-CN" altLang="zh-CN" dirty="0">
                <a:latin typeface="华文楷体" panose="02010600040101010101" pitchFamily="2" charset="-122"/>
                <a:ea typeface="华文楷体" panose="02010600040101010101" pitchFamily="2" charset="-122"/>
              </a:rPr>
              <a:t>型数据</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514350" indent="-514350">
              <a:buFont typeface="+mj-ea"/>
              <a:buAutoNum type="circleNumDbPlain"/>
            </a:pP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起始点</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表示从何处开始计算位移量，规定的起始点有三种：文件首，当前位置和文件尾</a:t>
            </a:r>
            <a:r>
              <a:rPr lang="zh-CN" altLang="zh-CN" dirty="0"/>
              <a:t>。</a:t>
            </a:r>
            <a:endParaRPr lang="zh-CN" altLang="zh-CN" dirty="0"/>
          </a:p>
          <a:p>
            <a:pPr lvl="1">
              <a:buFont typeface="Wingdings" panose="05000000000000000000" pitchFamily="2" charset="2"/>
              <a:buChar char="l"/>
            </a:pPr>
            <a:endParaRPr lang="zh-CN" altLang="en-US" sz="4000" dirty="0"/>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199" y="1468575"/>
            <a:ext cx="11157857" cy="5389426"/>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随机文件操作</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1">
              <a:buFont typeface="Wingdings" panose="05000000000000000000" pitchFamily="2" charset="2"/>
              <a:buChar char="l"/>
            </a:pPr>
            <a:r>
              <a:rPr lang="zh-CN" altLang="zh-CN" sz="3600" dirty="0" smtClean="0"/>
              <a:t>调用形式：</a:t>
            </a:r>
            <a:r>
              <a:rPr lang="en-US" altLang="zh-CN" sz="4000" dirty="0" err="1" smtClean="0">
                <a:solidFill>
                  <a:srgbClr val="843C0C"/>
                </a:solidFill>
                <a:latin typeface="华文楷体" panose="02010600040101010101" pitchFamily="2" charset="-122"/>
                <a:ea typeface="华文楷体" panose="02010600040101010101" pitchFamily="2" charset="-122"/>
              </a:rPr>
              <a:t>fseek</a:t>
            </a:r>
            <a:r>
              <a:rPr lang="en-US" altLang="zh-CN" sz="4000" dirty="0" smtClean="0">
                <a:solidFill>
                  <a:srgbClr val="843C0C"/>
                </a:solidFill>
                <a:latin typeface="华文楷体" panose="02010600040101010101" pitchFamily="2" charset="-122"/>
                <a:ea typeface="华文楷体" panose="02010600040101010101" pitchFamily="2" charset="-122"/>
              </a:rPr>
              <a:t>(</a:t>
            </a:r>
            <a:r>
              <a:rPr lang="zh-CN" altLang="zh-CN" sz="4000" dirty="0" smtClean="0">
                <a:solidFill>
                  <a:srgbClr val="843C0C"/>
                </a:solidFill>
                <a:latin typeface="华文楷体" panose="02010600040101010101" pitchFamily="2" charset="-122"/>
                <a:ea typeface="华文楷体" panose="02010600040101010101" pitchFamily="2" charset="-122"/>
              </a:rPr>
              <a:t>文件指针，位移量，起始点</a:t>
            </a:r>
            <a:r>
              <a:rPr lang="en-US" altLang="zh-CN" sz="4000" dirty="0" smtClean="0">
                <a:latin typeface="华文楷体" panose="02010600040101010101" pitchFamily="2" charset="-122"/>
                <a:ea typeface="华文楷体" panose="02010600040101010101" pitchFamily="2" charset="-122"/>
              </a:rPr>
              <a:t>)</a:t>
            </a:r>
            <a:r>
              <a:rPr lang="zh-CN" altLang="zh-CN" sz="4000" dirty="0" smtClean="0">
                <a:latin typeface="华文楷体" panose="02010600040101010101" pitchFamily="2" charset="-122"/>
                <a:ea typeface="华文楷体" panose="02010600040101010101" pitchFamily="2" charset="-122"/>
              </a:rPr>
              <a:t>； </a:t>
            </a:r>
            <a:endParaRPr lang="zh-CN" altLang="zh-CN" sz="4000" dirty="0" smtClean="0">
              <a:latin typeface="华文楷体" panose="02010600040101010101" pitchFamily="2" charset="-122"/>
              <a:ea typeface="华文楷体" panose="02010600040101010101" pitchFamily="2" charset="-122"/>
            </a:endParaRPr>
          </a:p>
          <a:p>
            <a:pPr lvl="1">
              <a:buFont typeface="Wingdings" panose="05000000000000000000" pitchFamily="2" charset="2"/>
              <a:buChar char="l"/>
            </a:pPr>
            <a:endParaRPr lang="zh-CN" altLang="en-US" sz="4000" b="1" dirty="0"/>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1590811" y="2794138"/>
            <a:ext cx="9294904" cy="3840813"/>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fontScale="92500" lnSpcReduction="10000"/>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随机文件操作</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a:defRPr/>
            </a:pPr>
            <a:r>
              <a:rPr lang="zh-CN" altLang="zh-CN" dirty="0" smtClean="0">
                <a:solidFill>
                  <a:srgbClr val="843C0C"/>
                </a:solidFill>
                <a:latin typeface="华文楷体" panose="02010600040101010101" pitchFamily="2" charset="-122"/>
                <a:ea typeface="华文楷体" panose="02010600040101010101" pitchFamily="2" charset="-122"/>
              </a:rPr>
              <a:t>例</a:t>
            </a:r>
            <a:r>
              <a:rPr lang="en-US" altLang="zh-CN" dirty="0" smtClean="0">
                <a:solidFill>
                  <a:srgbClr val="843C0C"/>
                </a:solidFill>
                <a:latin typeface="华文楷体" panose="02010600040101010101" pitchFamily="2" charset="-122"/>
                <a:ea typeface="华文楷体" panose="02010600040101010101" pitchFamily="2" charset="-122"/>
              </a:rPr>
              <a:t> </a:t>
            </a:r>
            <a:r>
              <a:rPr lang="zh-CN" altLang="zh-CN" dirty="0">
                <a:solidFill>
                  <a:srgbClr val="843C0C"/>
                </a:solidFill>
                <a:latin typeface="华文楷体" panose="02010600040101010101" pitchFamily="2" charset="-122"/>
                <a:ea typeface="华文楷体" panose="02010600040101010101" pitchFamily="2" charset="-122"/>
              </a:rPr>
              <a:t>在磁盘文件上存有</a:t>
            </a:r>
            <a:r>
              <a:rPr lang="en-US" altLang="zh-CN" dirty="0">
                <a:solidFill>
                  <a:srgbClr val="843C0C"/>
                </a:solidFill>
                <a:latin typeface="华文楷体" panose="02010600040101010101" pitchFamily="2" charset="-122"/>
                <a:ea typeface="华文楷体" panose="02010600040101010101" pitchFamily="2" charset="-122"/>
              </a:rPr>
              <a:t>10</a:t>
            </a:r>
            <a:r>
              <a:rPr lang="zh-CN" altLang="zh-CN" dirty="0">
                <a:solidFill>
                  <a:srgbClr val="843C0C"/>
                </a:solidFill>
                <a:latin typeface="华文楷体" panose="02010600040101010101" pitchFamily="2" charset="-122"/>
                <a:ea typeface="华文楷体" panose="02010600040101010101" pitchFamily="2" charset="-122"/>
              </a:rPr>
              <a:t>个学生的数据。要求将第</a:t>
            </a:r>
            <a:r>
              <a:rPr lang="en-US" altLang="zh-CN" dirty="0">
                <a:solidFill>
                  <a:srgbClr val="843C0C"/>
                </a:solidFill>
                <a:latin typeface="华文楷体" panose="02010600040101010101" pitchFamily="2" charset="-122"/>
                <a:ea typeface="华文楷体" panose="02010600040101010101" pitchFamily="2" charset="-122"/>
              </a:rPr>
              <a:t>2</a:t>
            </a:r>
            <a:r>
              <a:rPr lang="zh-CN" altLang="zh-CN" dirty="0">
                <a:solidFill>
                  <a:srgbClr val="843C0C"/>
                </a:solidFill>
                <a:latin typeface="华文楷体" panose="02010600040101010101" pitchFamily="2" charset="-122"/>
                <a:ea typeface="华文楷体" panose="02010600040101010101" pitchFamily="2" charset="-122"/>
              </a:rPr>
              <a:t>，</a:t>
            </a:r>
            <a:r>
              <a:rPr lang="en-US" altLang="zh-CN" dirty="0">
                <a:solidFill>
                  <a:srgbClr val="843C0C"/>
                </a:solidFill>
                <a:latin typeface="华文楷体" panose="02010600040101010101" pitchFamily="2" charset="-122"/>
                <a:ea typeface="华文楷体" panose="02010600040101010101" pitchFamily="2" charset="-122"/>
              </a:rPr>
              <a:t>4</a:t>
            </a:r>
            <a:r>
              <a:rPr lang="zh-CN" altLang="zh-CN" dirty="0">
                <a:solidFill>
                  <a:srgbClr val="843C0C"/>
                </a:solidFill>
                <a:latin typeface="华文楷体" panose="02010600040101010101" pitchFamily="2" charset="-122"/>
                <a:ea typeface="华文楷体" panose="02010600040101010101" pitchFamily="2" charset="-122"/>
              </a:rPr>
              <a:t>，</a:t>
            </a:r>
            <a:r>
              <a:rPr lang="en-US" altLang="zh-CN" dirty="0">
                <a:solidFill>
                  <a:srgbClr val="843C0C"/>
                </a:solidFill>
                <a:latin typeface="华文楷体" panose="02010600040101010101" pitchFamily="2" charset="-122"/>
                <a:ea typeface="华文楷体" panose="02010600040101010101" pitchFamily="2" charset="-122"/>
              </a:rPr>
              <a:t>6</a:t>
            </a:r>
            <a:r>
              <a:rPr lang="zh-CN" altLang="zh-CN" dirty="0">
                <a:solidFill>
                  <a:srgbClr val="843C0C"/>
                </a:solidFill>
                <a:latin typeface="华文楷体" panose="02010600040101010101" pitchFamily="2" charset="-122"/>
                <a:ea typeface="华文楷体" panose="02010600040101010101" pitchFamily="2" charset="-122"/>
              </a:rPr>
              <a:t>，</a:t>
            </a:r>
            <a:r>
              <a:rPr lang="en-US" altLang="zh-CN" dirty="0">
                <a:solidFill>
                  <a:srgbClr val="843C0C"/>
                </a:solidFill>
                <a:latin typeface="华文楷体" panose="02010600040101010101" pitchFamily="2" charset="-122"/>
                <a:ea typeface="华文楷体" panose="02010600040101010101" pitchFamily="2" charset="-122"/>
              </a:rPr>
              <a:t>8</a:t>
            </a:r>
            <a:r>
              <a:rPr lang="zh-CN" altLang="zh-CN" dirty="0">
                <a:solidFill>
                  <a:srgbClr val="843C0C"/>
                </a:solidFill>
                <a:latin typeface="华文楷体" panose="02010600040101010101" pitchFamily="2" charset="-122"/>
                <a:ea typeface="华文楷体" panose="02010600040101010101" pitchFamily="2" charset="-122"/>
              </a:rPr>
              <a:t>，</a:t>
            </a:r>
            <a:r>
              <a:rPr lang="en-US" altLang="zh-CN" dirty="0">
                <a:solidFill>
                  <a:srgbClr val="843C0C"/>
                </a:solidFill>
                <a:latin typeface="华文楷体" panose="02010600040101010101" pitchFamily="2" charset="-122"/>
                <a:ea typeface="华文楷体" panose="02010600040101010101" pitchFamily="2" charset="-122"/>
              </a:rPr>
              <a:t>10</a:t>
            </a:r>
            <a:r>
              <a:rPr lang="zh-CN" altLang="zh-CN" dirty="0">
                <a:solidFill>
                  <a:srgbClr val="843C0C"/>
                </a:solidFill>
                <a:latin typeface="华文楷体" panose="02010600040101010101" pitchFamily="2" charset="-122"/>
                <a:ea typeface="华文楷体" panose="02010600040101010101" pitchFamily="2" charset="-122"/>
              </a:rPr>
              <a:t>个学生数据输入计算机，并在屏幕上显示出来。</a:t>
            </a:r>
            <a:endParaRPr lang="zh-CN" altLang="zh-CN" dirty="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#include&lt;</a:t>
            </a:r>
            <a:r>
              <a:rPr lang="en-US" altLang="zh-CN" dirty="0" err="1">
                <a:latin typeface="华文楷体" panose="02010600040101010101" pitchFamily="2" charset="-122"/>
                <a:ea typeface="华文楷体" panose="02010600040101010101" pitchFamily="2" charset="-122"/>
              </a:rPr>
              <a:t>stdio.h</a:t>
            </a:r>
            <a:r>
              <a:rPr lang="en-US" altLang="zh-CN" dirty="0">
                <a:latin typeface="华文楷体" panose="02010600040101010101" pitchFamily="2" charset="-122"/>
                <a:ea typeface="华文楷体" panose="02010600040101010101" pitchFamily="2" charset="-122"/>
              </a:rPr>
              <a:t>&gt;</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#include &lt;</a:t>
            </a:r>
            <a:r>
              <a:rPr lang="en-US" altLang="zh-CN" dirty="0" err="1">
                <a:latin typeface="华文楷体" panose="02010600040101010101" pitchFamily="2" charset="-122"/>
                <a:ea typeface="华文楷体" panose="02010600040101010101" pitchFamily="2" charset="-122"/>
              </a:rPr>
              <a:t>stdlib.h</a:t>
            </a:r>
            <a:r>
              <a:rPr lang="en-US" altLang="zh-CN" dirty="0">
                <a:latin typeface="华文楷体" panose="02010600040101010101" pitchFamily="2" charset="-122"/>
                <a:ea typeface="华文楷体" panose="02010600040101010101" pitchFamily="2" charset="-122"/>
              </a:rPr>
              <a:t>&gt;</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err="1">
                <a:latin typeface="华文楷体" panose="02010600040101010101" pitchFamily="2" charset="-122"/>
                <a:ea typeface="华文楷体" panose="02010600040101010101" pitchFamily="2" charset="-122"/>
              </a:rPr>
              <a:t>struct</a:t>
            </a:r>
            <a:r>
              <a:rPr lang="en-US" altLang="zh-CN" dirty="0">
                <a:latin typeface="华文楷体" panose="02010600040101010101" pitchFamily="2" charset="-122"/>
                <a:ea typeface="华文楷体" panose="02010600040101010101" pitchFamily="2" charset="-122"/>
              </a:rPr>
              <a:t> St</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char name[10];</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err="1">
                <a:latin typeface="华文楷体" panose="02010600040101010101" pitchFamily="2" charset="-122"/>
                <a:ea typeface="华文楷体" panose="02010600040101010101" pitchFamily="2" charset="-122"/>
              </a:rPr>
              <a:t>int</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num</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err="1">
                <a:latin typeface="华文楷体" panose="02010600040101010101" pitchFamily="2" charset="-122"/>
                <a:ea typeface="华文楷体" panose="02010600040101010101" pitchFamily="2" charset="-122"/>
              </a:rPr>
              <a:t>int</a:t>
            </a:r>
            <a:r>
              <a:rPr lang="en-US" altLang="zh-CN" dirty="0">
                <a:latin typeface="华文楷体" panose="02010600040101010101" pitchFamily="2" charset="-122"/>
                <a:ea typeface="华文楷体" panose="02010600040101010101" pitchFamily="2" charset="-122"/>
              </a:rPr>
              <a:t> age;</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char </a:t>
            </a:r>
            <a:r>
              <a:rPr lang="en-US" altLang="zh-CN" dirty="0" err="1">
                <a:latin typeface="华文楷体" panose="02010600040101010101" pitchFamily="2" charset="-122"/>
                <a:ea typeface="华文楷体" panose="02010600040101010101" pitchFamily="2" charset="-122"/>
              </a:rPr>
              <a:t>addr</a:t>
            </a:r>
            <a:r>
              <a:rPr lang="en-US" altLang="zh-CN" dirty="0">
                <a:latin typeface="华文楷体" panose="02010600040101010101" pitchFamily="2" charset="-122"/>
                <a:ea typeface="华文楷体" panose="02010600040101010101" pitchFamily="2" charset="-122"/>
              </a:rPr>
              <a:t>[15];</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}stud[10]; </a:t>
            </a:r>
            <a:endParaRPr lang="zh-CN" altLang="zh-CN" dirty="0">
              <a:latin typeface="华文楷体" panose="02010600040101010101" pitchFamily="2" charset="-122"/>
              <a:ea typeface="华文楷体" panose="02010600040101010101" pitchFamily="2" charset="-122"/>
            </a:endParaRPr>
          </a:p>
          <a:p>
            <a:pPr lvl="1">
              <a:buFont typeface="Wingdings" panose="05000000000000000000" pitchFamily="2" charset="2"/>
              <a:buChar char="l"/>
            </a:pPr>
            <a:endParaRPr lang="zh-CN" altLang="en-US" sz="4000" b="1" dirty="0"/>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fontScale="92500" lnSpcReduction="10000"/>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随机文件操作</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a:defRPr/>
            </a:pPr>
            <a:r>
              <a:rPr lang="zh-CN" altLang="zh-CN" dirty="0" smtClean="0">
                <a:solidFill>
                  <a:srgbClr val="843C0C"/>
                </a:solidFill>
                <a:latin typeface="华文楷体" panose="02010600040101010101" pitchFamily="2" charset="-122"/>
                <a:ea typeface="华文楷体" panose="02010600040101010101" pitchFamily="2" charset="-122"/>
              </a:rPr>
              <a:t>例</a:t>
            </a:r>
            <a:r>
              <a:rPr lang="en-US" altLang="zh-CN" dirty="0" smtClean="0">
                <a:solidFill>
                  <a:srgbClr val="843C0C"/>
                </a:solidFill>
                <a:latin typeface="华文楷体" panose="02010600040101010101" pitchFamily="2" charset="-122"/>
                <a:ea typeface="华文楷体" panose="02010600040101010101" pitchFamily="2" charset="-122"/>
              </a:rPr>
              <a:t> </a:t>
            </a:r>
            <a:r>
              <a:rPr lang="zh-CN" altLang="zh-CN" dirty="0">
                <a:solidFill>
                  <a:srgbClr val="843C0C"/>
                </a:solidFill>
                <a:latin typeface="华文楷体" panose="02010600040101010101" pitchFamily="2" charset="-122"/>
                <a:ea typeface="华文楷体" panose="02010600040101010101" pitchFamily="2" charset="-122"/>
              </a:rPr>
              <a:t>在磁盘文件上存有</a:t>
            </a:r>
            <a:r>
              <a:rPr lang="en-US" altLang="zh-CN" dirty="0">
                <a:solidFill>
                  <a:srgbClr val="843C0C"/>
                </a:solidFill>
                <a:latin typeface="华文楷体" panose="02010600040101010101" pitchFamily="2" charset="-122"/>
                <a:ea typeface="华文楷体" panose="02010600040101010101" pitchFamily="2" charset="-122"/>
              </a:rPr>
              <a:t>10</a:t>
            </a:r>
            <a:r>
              <a:rPr lang="zh-CN" altLang="zh-CN" dirty="0">
                <a:solidFill>
                  <a:srgbClr val="843C0C"/>
                </a:solidFill>
                <a:latin typeface="华文楷体" panose="02010600040101010101" pitchFamily="2" charset="-122"/>
                <a:ea typeface="华文楷体" panose="02010600040101010101" pitchFamily="2" charset="-122"/>
              </a:rPr>
              <a:t>个学生的数据。要求将第</a:t>
            </a:r>
            <a:r>
              <a:rPr lang="en-US" altLang="zh-CN" dirty="0">
                <a:solidFill>
                  <a:srgbClr val="843C0C"/>
                </a:solidFill>
                <a:latin typeface="华文楷体" panose="02010600040101010101" pitchFamily="2" charset="-122"/>
                <a:ea typeface="华文楷体" panose="02010600040101010101" pitchFamily="2" charset="-122"/>
              </a:rPr>
              <a:t>2</a:t>
            </a:r>
            <a:r>
              <a:rPr lang="zh-CN" altLang="zh-CN" dirty="0">
                <a:solidFill>
                  <a:srgbClr val="843C0C"/>
                </a:solidFill>
                <a:latin typeface="华文楷体" panose="02010600040101010101" pitchFamily="2" charset="-122"/>
                <a:ea typeface="华文楷体" panose="02010600040101010101" pitchFamily="2" charset="-122"/>
              </a:rPr>
              <a:t>，</a:t>
            </a:r>
            <a:r>
              <a:rPr lang="en-US" altLang="zh-CN" dirty="0">
                <a:solidFill>
                  <a:srgbClr val="843C0C"/>
                </a:solidFill>
                <a:latin typeface="华文楷体" panose="02010600040101010101" pitchFamily="2" charset="-122"/>
                <a:ea typeface="华文楷体" panose="02010600040101010101" pitchFamily="2" charset="-122"/>
              </a:rPr>
              <a:t>4</a:t>
            </a:r>
            <a:r>
              <a:rPr lang="zh-CN" altLang="zh-CN" dirty="0">
                <a:solidFill>
                  <a:srgbClr val="843C0C"/>
                </a:solidFill>
                <a:latin typeface="华文楷体" panose="02010600040101010101" pitchFamily="2" charset="-122"/>
                <a:ea typeface="华文楷体" panose="02010600040101010101" pitchFamily="2" charset="-122"/>
              </a:rPr>
              <a:t>，</a:t>
            </a:r>
            <a:r>
              <a:rPr lang="en-US" altLang="zh-CN" dirty="0">
                <a:solidFill>
                  <a:srgbClr val="843C0C"/>
                </a:solidFill>
                <a:latin typeface="华文楷体" panose="02010600040101010101" pitchFamily="2" charset="-122"/>
                <a:ea typeface="华文楷体" panose="02010600040101010101" pitchFamily="2" charset="-122"/>
              </a:rPr>
              <a:t>6</a:t>
            </a:r>
            <a:r>
              <a:rPr lang="zh-CN" altLang="zh-CN" dirty="0">
                <a:solidFill>
                  <a:srgbClr val="843C0C"/>
                </a:solidFill>
                <a:latin typeface="华文楷体" panose="02010600040101010101" pitchFamily="2" charset="-122"/>
                <a:ea typeface="华文楷体" panose="02010600040101010101" pitchFamily="2" charset="-122"/>
              </a:rPr>
              <a:t>，</a:t>
            </a:r>
            <a:r>
              <a:rPr lang="en-US" altLang="zh-CN" dirty="0">
                <a:solidFill>
                  <a:srgbClr val="843C0C"/>
                </a:solidFill>
                <a:latin typeface="华文楷体" panose="02010600040101010101" pitchFamily="2" charset="-122"/>
                <a:ea typeface="华文楷体" panose="02010600040101010101" pitchFamily="2" charset="-122"/>
              </a:rPr>
              <a:t>8</a:t>
            </a:r>
            <a:r>
              <a:rPr lang="zh-CN" altLang="zh-CN" dirty="0">
                <a:solidFill>
                  <a:srgbClr val="843C0C"/>
                </a:solidFill>
                <a:latin typeface="华文楷体" panose="02010600040101010101" pitchFamily="2" charset="-122"/>
                <a:ea typeface="华文楷体" panose="02010600040101010101" pitchFamily="2" charset="-122"/>
              </a:rPr>
              <a:t>，</a:t>
            </a:r>
            <a:r>
              <a:rPr lang="en-US" altLang="zh-CN" dirty="0">
                <a:solidFill>
                  <a:srgbClr val="843C0C"/>
                </a:solidFill>
                <a:latin typeface="华文楷体" panose="02010600040101010101" pitchFamily="2" charset="-122"/>
                <a:ea typeface="华文楷体" panose="02010600040101010101" pitchFamily="2" charset="-122"/>
              </a:rPr>
              <a:t>10</a:t>
            </a:r>
            <a:r>
              <a:rPr lang="zh-CN" altLang="zh-CN" dirty="0">
                <a:solidFill>
                  <a:srgbClr val="843C0C"/>
                </a:solidFill>
                <a:latin typeface="华文楷体" panose="02010600040101010101" pitchFamily="2" charset="-122"/>
                <a:ea typeface="华文楷体" panose="02010600040101010101" pitchFamily="2" charset="-122"/>
              </a:rPr>
              <a:t>个学生数据输入计算机，并在屏幕上显示出来。</a:t>
            </a:r>
            <a:endParaRPr lang="zh-CN" altLang="zh-CN" dirty="0">
              <a:solidFill>
                <a:srgbClr val="843C0C"/>
              </a:solidFill>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#include&lt;</a:t>
            </a:r>
            <a:r>
              <a:rPr lang="en-US" altLang="zh-CN" dirty="0" err="1">
                <a:latin typeface="华文楷体" panose="02010600040101010101" pitchFamily="2" charset="-122"/>
                <a:ea typeface="华文楷体" panose="02010600040101010101" pitchFamily="2" charset="-122"/>
              </a:rPr>
              <a:t>stdio.h</a:t>
            </a:r>
            <a:r>
              <a:rPr lang="en-US" altLang="zh-CN" dirty="0">
                <a:latin typeface="华文楷体" panose="02010600040101010101" pitchFamily="2" charset="-122"/>
                <a:ea typeface="华文楷体" panose="02010600040101010101" pitchFamily="2" charset="-122"/>
              </a:rPr>
              <a:t>&gt;</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#include &lt;</a:t>
            </a:r>
            <a:r>
              <a:rPr lang="en-US" altLang="zh-CN" dirty="0" err="1">
                <a:latin typeface="华文楷体" panose="02010600040101010101" pitchFamily="2" charset="-122"/>
                <a:ea typeface="华文楷体" panose="02010600040101010101" pitchFamily="2" charset="-122"/>
              </a:rPr>
              <a:t>stdlib.h</a:t>
            </a:r>
            <a:r>
              <a:rPr lang="en-US" altLang="zh-CN" dirty="0">
                <a:latin typeface="华文楷体" panose="02010600040101010101" pitchFamily="2" charset="-122"/>
                <a:ea typeface="华文楷体" panose="02010600040101010101" pitchFamily="2" charset="-122"/>
              </a:rPr>
              <a:t>&gt;</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err="1">
                <a:latin typeface="华文楷体" panose="02010600040101010101" pitchFamily="2" charset="-122"/>
                <a:ea typeface="华文楷体" panose="02010600040101010101" pitchFamily="2" charset="-122"/>
              </a:rPr>
              <a:t>struct</a:t>
            </a:r>
            <a:r>
              <a:rPr lang="en-US" altLang="zh-CN" dirty="0">
                <a:latin typeface="华文楷体" panose="02010600040101010101" pitchFamily="2" charset="-122"/>
                <a:ea typeface="华文楷体" panose="02010600040101010101" pitchFamily="2" charset="-122"/>
              </a:rPr>
              <a:t> St</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char name[10];</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err="1">
                <a:latin typeface="华文楷体" panose="02010600040101010101" pitchFamily="2" charset="-122"/>
                <a:ea typeface="华文楷体" panose="02010600040101010101" pitchFamily="2" charset="-122"/>
              </a:rPr>
              <a:t>int</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num</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err="1">
                <a:latin typeface="华文楷体" panose="02010600040101010101" pitchFamily="2" charset="-122"/>
                <a:ea typeface="华文楷体" panose="02010600040101010101" pitchFamily="2" charset="-122"/>
              </a:rPr>
              <a:t>int</a:t>
            </a:r>
            <a:r>
              <a:rPr lang="en-US" altLang="zh-CN" dirty="0">
                <a:latin typeface="华文楷体" panose="02010600040101010101" pitchFamily="2" charset="-122"/>
                <a:ea typeface="华文楷体" panose="02010600040101010101" pitchFamily="2" charset="-122"/>
              </a:rPr>
              <a:t> age;</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char </a:t>
            </a:r>
            <a:r>
              <a:rPr lang="en-US" altLang="zh-CN" dirty="0" err="1">
                <a:latin typeface="华文楷体" panose="02010600040101010101" pitchFamily="2" charset="-122"/>
                <a:ea typeface="华文楷体" panose="02010600040101010101" pitchFamily="2" charset="-122"/>
              </a:rPr>
              <a:t>addr</a:t>
            </a:r>
            <a:r>
              <a:rPr lang="en-US" altLang="zh-CN" dirty="0">
                <a:latin typeface="华文楷体" panose="02010600040101010101" pitchFamily="2" charset="-122"/>
                <a:ea typeface="华文楷体" panose="02010600040101010101" pitchFamily="2" charset="-122"/>
              </a:rPr>
              <a:t>[15];</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}stud[10]; </a:t>
            </a:r>
            <a:endParaRPr lang="zh-CN" altLang="zh-CN" dirty="0">
              <a:latin typeface="华文楷体" panose="02010600040101010101" pitchFamily="2" charset="-122"/>
              <a:ea typeface="华文楷体" panose="02010600040101010101" pitchFamily="2" charset="-122"/>
            </a:endParaRPr>
          </a:p>
          <a:p>
            <a:pPr lvl="1">
              <a:buFont typeface="Wingdings" panose="05000000000000000000" pitchFamily="2" charset="2"/>
              <a:buChar char="l"/>
            </a:pPr>
            <a:endParaRPr lang="zh-CN" altLang="en-US" sz="4000" b="1" dirty="0"/>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lnSpcReduction="10000"/>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随机文件操作</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defRPr/>
            </a:pPr>
            <a:r>
              <a:rPr lang="en-US" altLang="zh-CN" dirty="0" err="1">
                <a:latin typeface="华文楷体" panose="02010600040101010101" pitchFamily="2" charset="-122"/>
                <a:ea typeface="华文楷体" panose="02010600040101010101" pitchFamily="2" charset="-122"/>
              </a:rPr>
              <a:t>int</a:t>
            </a:r>
            <a:r>
              <a:rPr lang="en-US" altLang="zh-CN" dirty="0">
                <a:latin typeface="华文楷体" panose="02010600040101010101" pitchFamily="2" charset="-122"/>
                <a:ea typeface="华文楷体" panose="02010600040101010101" pitchFamily="2" charset="-122"/>
              </a:rPr>
              <a:t> main()</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int</a:t>
            </a:r>
            <a:r>
              <a:rPr lang="en-US" altLang="zh-CN" dirty="0" smtClean="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  FILE *</a:t>
            </a:r>
            <a:r>
              <a:rPr lang="en-US" altLang="zh-CN" dirty="0" err="1">
                <a:latin typeface="华文楷体" panose="02010600040101010101" pitchFamily="2" charset="-122"/>
                <a:ea typeface="华文楷体" panose="02010600040101010101" pitchFamily="2" charset="-122"/>
              </a:rPr>
              <a:t>fp</a:t>
            </a: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smtClean="0">
                <a:latin typeface="华文楷体" panose="02010600040101010101" pitchFamily="2" charset="-122"/>
                <a:ea typeface="华文楷体" panose="02010600040101010101" pitchFamily="2" charset="-122"/>
              </a:rPr>
              <a:t>  if</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fp</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fopen</a:t>
            </a:r>
            <a:r>
              <a:rPr lang="en-US" altLang="zh-CN" dirty="0">
                <a:latin typeface="华文楷体" panose="02010600040101010101" pitchFamily="2" charset="-122"/>
                <a:ea typeface="华文楷体" panose="02010600040101010101" pitchFamily="2" charset="-122"/>
              </a:rPr>
              <a:t>(“stu.</a:t>
            </a:r>
            <a:r>
              <a:rPr lang="en-US" altLang="zh-CN" dirty="0" err="1">
                <a:latin typeface="华文楷体" panose="02010600040101010101" pitchFamily="2" charset="-122"/>
                <a:ea typeface="华文楷体" panose="02010600040101010101" pitchFamily="2" charset="-122"/>
              </a:rPr>
              <a:t>dat</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rb</a:t>
            </a:r>
            <a:r>
              <a:rPr lang="en-US" altLang="zh-CN" dirty="0">
                <a:latin typeface="华文楷体" panose="02010600040101010101" pitchFamily="2" charset="-122"/>
                <a:ea typeface="华文楷体" panose="02010600040101010101" pitchFamily="2" charset="-122"/>
              </a:rPr>
              <a:t>”))==NULL)  </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printf</a:t>
            </a:r>
            <a:r>
              <a:rPr lang="en-US" altLang="zh-CN" dirty="0">
                <a:latin typeface="华文楷体" panose="02010600040101010101" pitchFamily="2" charset="-122"/>
                <a:ea typeface="华文楷体" panose="02010600040101010101" pitchFamily="2" charset="-122"/>
              </a:rPr>
              <a:t>("can not open file\n"); exit(0); }</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smtClean="0">
                <a:latin typeface="华文楷体" panose="02010600040101010101" pitchFamily="2" charset="-122"/>
                <a:ea typeface="华文楷体" panose="02010600040101010101" pitchFamily="2" charset="-122"/>
              </a:rPr>
              <a:t>  for(</a:t>
            </a:r>
            <a:r>
              <a:rPr lang="en-US" altLang="zh-CN" dirty="0" err="1" smtClean="0">
                <a:latin typeface="华文楷体" panose="02010600040101010101" pitchFamily="2" charset="-122"/>
                <a:ea typeface="华文楷体" panose="02010600040101010101" pitchFamily="2" charset="-122"/>
              </a:rPr>
              <a:t>i</a:t>
            </a:r>
            <a:r>
              <a:rPr lang="en-US" altLang="zh-CN" dirty="0" smtClean="0">
                <a:latin typeface="华文楷体" panose="02010600040101010101" pitchFamily="2" charset="-122"/>
                <a:ea typeface="华文楷体" panose="02010600040101010101" pitchFamily="2" charset="-122"/>
              </a:rPr>
              <a:t>=1;i&lt;10;i</a:t>
            </a:r>
            <a:r>
              <a:rPr lang="en-US" altLang="zh-CN" dirty="0">
                <a:latin typeface="华文楷体" panose="02010600040101010101" pitchFamily="2" charset="-122"/>
                <a:ea typeface="华文楷体" panose="02010600040101010101" pitchFamily="2" charset="-122"/>
              </a:rPr>
              <a:t>+=2)</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fseek</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fp,i</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sizeof</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struct</a:t>
            </a:r>
            <a:r>
              <a:rPr lang="en-US" altLang="zh-CN" dirty="0" smtClean="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St),0);  </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fread</a:t>
            </a:r>
            <a:r>
              <a:rPr lang="en-US" altLang="zh-CN" dirty="0">
                <a:latin typeface="华文楷体" panose="02010600040101010101" pitchFamily="2" charset="-122"/>
                <a:ea typeface="华文楷体" panose="02010600040101010101" pitchFamily="2" charset="-122"/>
              </a:rPr>
              <a:t>(&amp;stud[</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sizeof</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struct</a:t>
            </a:r>
            <a:r>
              <a:rPr lang="en-US" altLang="zh-CN" dirty="0">
                <a:latin typeface="华文楷体" panose="02010600040101010101" pitchFamily="2" charset="-122"/>
                <a:ea typeface="华文楷体" panose="02010600040101010101" pitchFamily="2" charset="-122"/>
              </a:rPr>
              <a:t> St),1,fp);  </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printf</a:t>
            </a:r>
            <a:r>
              <a:rPr lang="en-US" altLang="zh-CN" dirty="0">
                <a:latin typeface="华文楷体" panose="02010600040101010101" pitchFamily="2" charset="-122"/>
                <a:ea typeface="华文楷体" panose="02010600040101010101" pitchFamily="2" charset="-122"/>
              </a:rPr>
              <a:t>(“%s  %d  %d  %s\</a:t>
            </a:r>
            <a:r>
              <a:rPr lang="en-US" altLang="zh-CN" dirty="0" err="1">
                <a:latin typeface="华文楷体" panose="02010600040101010101" pitchFamily="2" charset="-122"/>
                <a:ea typeface="华文楷体" panose="02010600040101010101" pitchFamily="2" charset="-122"/>
              </a:rPr>
              <a:t>n”,stud</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name,stud</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num,stud</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age,stud</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addr</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marL="0" indent="0">
              <a:buNone/>
              <a:defRPr/>
            </a:pPr>
            <a:r>
              <a:rPr lang="en-US" altLang="zh-CN" dirty="0" smtClean="0">
                <a:latin typeface="华文楷体" panose="02010600040101010101" pitchFamily="2" charset="-122"/>
                <a:ea typeface="华文楷体" panose="02010600040101010101" pitchFamily="2" charset="-122"/>
              </a:rPr>
              <a:t>  </a:t>
            </a:r>
            <a:r>
              <a:rPr lang="en-US" altLang="zh-CN" dirty="0" err="1" smtClean="0">
                <a:latin typeface="华文楷体" panose="02010600040101010101" pitchFamily="2" charset="-122"/>
                <a:ea typeface="华文楷体" panose="02010600040101010101" pitchFamily="2" charset="-122"/>
              </a:rPr>
              <a:t>fclose</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fp</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return </a:t>
            </a:r>
            <a:r>
              <a:rPr lang="en-US" altLang="zh-CN" dirty="0">
                <a:latin typeface="华文楷体" panose="02010600040101010101" pitchFamily="2" charset="-122"/>
                <a:ea typeface="华文楷体" panose="02010600040101010101" pitchFamily="2" charset="-122"/>
              </a:rPr>
              <a:t>0</a:t>
            </a:r>
            <a:r>
              <a:rPr lang="en-US" altLang="zh-CN" dirty="0" smtClean="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lvl="1">
              <a:buFont typeface="Wingdings" panose="05000000000000000000" pitchFamily="2" charset="2"/>
              <a:buChar char="l"/>
            </a:pPr>
            <a:endParaRPr lang="zh-CN" altLang="en-US" sz="4000" b="1" dirty="0"/>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图书分类目录</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2">
              <a:buFont typeface="Wingdings" panose="05000000000000000000" pitchFamily="2" charset="2"/>
              <a:buChar char="l"/>
            </a:pPr>
            <a:r>
              <a:rPr lang="zh-CN" altLang="en-US" sz="4000" dirty="0" smtClean="0">
                <a:latin typeface="楷体" panose="02010609060101010101" pitchFamily="49" charset="-122"/>
                <a:ea typeface="楷体" panose="02010609060101010101" pitchFamily="49" charset="-122"/>
              </a:rPr>
              <a:t>系统按照文献</a:t>
            </a:r>
            <a:r>
              <a:rPr lang="zh-CN" altLang="en-US" sz="4000" dirty="0" smtClean="0">
                <a:solidFill>
                  <a:srgbClr val="843C0C"/>
                </a:solidFill>
                <a:latin typeface="楷体" panose="02010609060101010101" pitchFamily="49" charset="-122"/>
                <a:ea typeface="楷体" panose="02010609060101010101" pitchFamily="49" charset="-122"/>
              </a:rPr>
              <a:t>所属学科</a:t>
            </a:r>
            <a:r>
              <a:rPr lang="zh-CN" altLang="en-US" sz="4000" dirty="0" smtClean="0">
                <a:latin typeface="楷体" panose="02010609060101010101" pitchFamily="49" charset="-122"/>
                <a:ea typeface="楷体" panose="02010609060101010101" pitchFamily="49" charset="-122"/>
              </a:rPr>
              <a:t>体系，根据统一的</a:t>
            </a:r>
            <a:r>
              <a:rPr lang="zh-CN" altLang="en-US" sz="4000" dirty="0" smtClean="0">
                <a:solidFill>
                  <a:srgbClr val="843C0C"/>
                </a:solidFill>
                <a:latin typeface="楷体" panose="02010609060101010101" pitchFamily="49" charset="-122"/>
                <a:ea typeface="楷体" panose="02010609060101010101" pitchFamily="49" charset="-122"/>
              </a:rPr>
              <a:t>文献分类法（中图法）</a:t>
            </a:r>
            <a:r>
              <a:rPr lang="zh-CN" altLang="en-US" sz="4000" dirty="0" smtClean="0">
                <a:latin typeface="楷体" panose="02010609060101010101" pitchFamily="49" charset="-122"/>
                <a:ea typeface="楷体" panose="02010609060101010101" pitchFamily="49" charset="-122"/>
              </a:rPr>
              <a:t>组织而成的</a:t>
            </a:r>
            <a:r>
              <a:rPr lang="zh-CN" altLang="en-US" sz="4000" dirty="0" smtClean="0">
                <a:solidFill>
                  <a:srgbClr val="843C0C"/>
                </a:solidFill>
                <a:latin typeface="楷体" panose="02010609060101010101" pitchFamily="49" charset="-122"/>
                <a:ea typeface="楷体" panose="02010609060101010101" pitchFamily="49" charset="-122"/>
              </a:rPr>
              <a:t>目录</a:t>
            </a:r>
            <a:endParaRPr lang="en-US" altLang="zh-CN" sz="4000" dirty="0" smtClean="0">
              <a:solidFill>
                <a:srgbClr val="843C0C"/>
              </a:solidFill>
              <a:latin typeface="楷体" panose="02010609060101010101" pitchFamily="49" charset="-122"/>
              <a:ea typeface="楷体" panose="02010609060101010101" pitchFamily="49" charset="-122"/>
            </a:endParaRPr>
          </a:p>
          <a:p>
            <a:pPr lvl="2">
              <a:buFont typeface="Wingdings" panose="05000000000000000000" pitchFamily="2" charset="2"/>
              <a:buChar char="l"/>
            </a:pPr>
            <a:r>
              <a:rPr lang="zh-CN" altLang="en-US" sz="4000" dirty="0" smtClean="0">
                <a:latin typeface="楷体" panose="02010609060101010101" pitchFamily="49" charset="-122"/>
                <a:ea typeface="楷体" panose="02010609060101010101" pitchFamily="49" charset="-122"/>
              </a:rPr>
              <a:t>帮助读者从学科角度按类找到所需文献</a:t>
            </a:r>
            <a:endParaRPr lang="en-US" altLang="zh-CN" sz="4000" dirty="0" smtClean="0">
              <a:latin typeface="楷体" panose="02010609060101010101" pitchFamily="49" charset="-122"/>
              <a:ea typeface="楷体" panose="02010609060101010101" pitchFamily="49" charset="-122"/>
            </a:endParaRPr>
          </a:p>
          <a:p>
            <a:pPr marL="914400" lvl="2" indent="0">
              <a:buNone/>
            </a:pPr>
            <a:r>
              <a:rPr lang="zh-CN" altLang="en-US" sz="4000" dirty="0" smtClean="0">
                <a:latin typeface="楷体" panose="02010609060101010101" pitchFamily="49" charset="-122"/>
                <a:ea typeface="楷体" panose="02010609060101010101" pitchFamily="49" charset="-122"/>
              </a:rPr>
              <a:t>  </a:t>
            </a:r>
            <a:r>
              <a:rPr lang="zh-CN" altLang="en-US" sz="3600" dirty="0" smtClean="0">
                <a:latin typeface="楷体" panose="02010609060101010101" pitchFamily="49" charset="-122"/>
                <a:ea typeface="楷体" panose="02010609060101010101" pitchFamily="49" charset="-122"/>
              </a:rPr>
              <a:t>如类目： </a:t>
            </a:r>
            <a:r>
              <a:rPr lang="en-US" altLang="zh-CN" sz="3600" dirty="0" smtClean="0">
                <a:latin typeface="楷体" panose="02010609060101010101" pitchFamily="49" charset="-122"/>
                <a:ea typeface="楷体" panose="02010609060101010101" pitchFamily="49" charset="-122"/>
              </a:rPr>
              <a:t>R5  </a:t>
            </a:r>
            <a:r>
              <a:rPr lang="zh-CN" altLang="en-US" sz="3600" dirty="0" smtClean="0">
                <a:latin typeface="楷体" panose="02010609060101010101" pitchFamily="49" charset="-122"/>
                <a:ea typeface="楷体" panose="02010609060101010101" pitchFamily="49" charset="-122"/>
              </a:rPr>
              <a:t>可查所有内科著作</a:t>
            </a:r>
            <a:endParaRPr lang="en-US" altLang="zh-CN" sz="3600" dirty="0" smtClean="0">
              <a:latin typeface="楷体" panose="02010609060101010101" pitchFamily="49" charset="-122"/>
              <a:ea typeface="楷体" panose="02010609060101010101" pitchFamily="49" charset="-122"/>
            </a:endParaRPr>
          </a:p>
          <a:p>
            <a:pPr marL="914400" lvl="2" indent="0">
              <a:buNone/>
            </a:pPr>
            <a:r>
              <a:rPr lang="en-US" altLang="zh-CN" sz="3600" dirty="0">
                <a:latin typeface="楷体" panose="02010609060101010101" pitchFamily="49" charset="-122"/>
                <a:ea typeface="楷体" panose="02010609060101010101" pitchFamily="49" charset="-122"/>
              </a:rPr>
              <a:t> </a:t>
            </a:r>
            <a:r>
              <a:rPr lang="en-US" altLang="zh-CN" sz="3600" dirty="0" smtClean="0">
                <a:latin typeface="楷体" panose="02010609060101010101" pitchFamily="49" charset="-122"/>
                <a:ea typeface="楷体" panose="02010609060101010101" pitchFamily="49" charset="-122"/>
              </a:rPr>
              <a:t>         R56  </a:t>
            </a:r>
            <a:r>
              <a:rPr lang="zh-CN" altLang="en-US" sz="3600" dirty="0" smtClean="0">
                <a:latin typeface="楷体" panose="02010609060101010101" pitchFamily="49" charset="-122"/>
                <a:ea typeface="楷体" panose="02010609060101010101" pitchFamily="49" charset="-122"/>
              </a:rPr>
              <a:t>可</a:t>
            </a:r>
            <a:r>
              <a:rPr lang="zh-CN" altLang="en-US" sz="3600" dirty="0">
                <a:latin typeface="楷体" panose="02010609060101010101" pitchFamily="49" charset="-122"/>
                <a:ea typeface="楷体" panose="02010609060101010101" pitchFamily="49" charset="-122"/>
              </a:rPr>
              <a:t>查所有</a:t>
            </a:r>
            <a:r>
              <a:rPr lang="zh-CN" altLang="en-US" sz="3600" dirty="0" smtClean="0">
                <a:latin typeface="楷体" panose="02010609060101010101" pitchFamily="49" charset="-122"/>
                <a:ea typeface="楷体" panose="02010609060101010101" pitchFamily="49" charset="-122"/>
              </a:rPr>
              <a:t>内科中有关呼吸系的著作</a:t>
            </a:r>
            <a:endParaRPr lang="en-US" altLang="zh-CN" sz="3600" dirty="0">
              <a:latin typeface="楷体" panose="02010609060101010101" pitchFamily="49" charset="-122"/>
              <a:ea typeface="楷体" panose="02010609060101010101" pitchFamily="49" charset="-122"/>
            </a:endParaRPr>
          </a:p>
          <a:p>
            <a:pPr marL="914400" lvl="2" indent="0">
              <a:buNone/>
            </a:pPr>
            <a:endParaRPr lang="en-US" altLang="zh-CN" sz="4000" dirty="0" smtClean="0">
              <a:latin typeface="楷体" panose="02010609060101010101" pitchFamily="49" charset="-122"/>
              <a:ea typeface="楷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模块设计</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a:buFont typeface="Wingdings" panose="05000000000000000000" pitchFamily="2" charset="2"/>
              <a:buChar char="n"/>
            </a:pPr>
            <a:endParaRPr lang="zh-CN" altLang="en-US" sz="4000" b="1" dirty="0"/>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nvGraphicFramePr>
        <p:xfrm>
          <a:off x="545709" y="2163249"/>
          <a:ext cx="11100582" cy="4529135"/>
        </p:xfrm>
        <a:graphic>
          <a:graphicData uri="http://schemas.openxmlformats.org/drawingml/2006/table">
            <a:tbl>
              <a:tblPr firstRow="1" firstCol="1" bandRow="1">
                <a:tableStyleId>{5C22544A-7EE6-4342-B048-85BDC9FD1C3A}</a:tableStyleId>
              </a:tblPr>
              <a:tblGrid>
                <a:gridCol w="3171597"/>
                <a:gridCol w="3286971"/>
                <a:gridCol w="4642014"/>
              </a:tblGrid>
              <a:tr h="540064">
                <a:tc>
                  <a:txBody>
                    <a:bodyPr/>
                    <a:lstStyle/>
                    <a:p>
                      <a:pPr indent="269875" algn="ctr">
                        <a:spcAft>
                          <a:spcPts val="0"/>
                        </a:spcAft>
                      </a:pPr>
                      <a:r>
                        <a:rPr lang="zh-CN" sz="2000" kern="100" dirty="0">
                          <a:effectLst/>
                        </a:rPr>
                        <a:t>功能</a:t>
                      </a:r>
                      <a:endParaRPr lang="zh-CN" sz="2000" kern="100" dirty="0">
                        <a:effectLst/>
                        <a:latin typeface="Times New Roman" panose="02020603050405020304"/>
                        <a:ea typeface="宋体" panose="02010600030101010101" pitchFamily="2" charset="-122"/>
                      </a:endParaRPr>
                    </a:p>
                  </a:txBody>
                  <a:tcPr marL="68583" marR="68583" marT="0" marB="0"/>
                </a:tc>
                <a:tc>
                  <a:txBody>
                    <a:bodyPr/>
                    <a:lstStyle/>
                    <a:p>
                      <a:pPr indent="269875" algn="ctr">
                        <a:spcAft>
                          <a:spcPts val="0"/>
                        </a:spcAft>
                      </a:pPr>
                      <a:r>
                        <a:rPr lang="zh-CN" sz="2000" kern="100">
                          <a:effectLst/>
                        </a:rPr>
                        <a:t>函数原型</a:t>
                      </a:r>
                      <a:endParaRPr lang="zh-CN" sz="2000" kern="100">
                        <a:effectLst/>
                        <a:latin typeface="Times New Roman" panose="02020603050405020304"/>
                        <a:ea typeface="宋体" panose="02010600030101010101" pitchFamily="2" charset="-122"/>
                      </a:endParaRPr>
                    </a:p>
                  </a:txBody>
                  <a:tcPr marL="68583" marR="68583" marT="0" marB="0"/>
                </a:tc>
                <a:tc>
                  <a:txBody>
                    <a:bodyPr/>
                    <a:lstStyle/>
                    <a:p>
                      <a:pPr indent="269875" algn="ctr">
                        <a:spcAft>
                          <a:spcPts val="0"/>
                        </a:spcAft>
                      </a:pPr>
                      <a:r>
                        <a:rPr lang="zh-CN" sz="2000" kern="100" dirty="0">
                          <a:effectLst/>
                        </a:rPr>
                        <a:t>说明</a:t>
                      </a:r>
                      <a:endParaRPr lang="zh-CN" sz="2000" kern="100" dirty="0">
                        <a:effectLst/>
                        <a:latin typeface="Times New Roman" panose="02020603050405020304"/>
                        <a:ea typeface="宋体" panose="02010600030101010101" pitchFamily="2" charset="-122"/>
                      </a:endParaRPr>
                    </a:p>
                  </a:txBody>
                  <a:tcPr marL="68583" marR="68583" marT="0" marB="0"/>
                </a:tc>
              </a:tr>
              <a:tr h="609605">
                <a:tc>
                  <a:txBody>
                    <a:bodyPr/>
                    <a:lstStyle/>
                    <a:p>
                      <a:pPr indent="269875" algn="just">
                        <a:spcAft>
                          <a:spcPts val="0"/>
                        </a:spcAft>
                      </a:pPr>
                      <a:r>
                        <a:rPr lang="en-US" sz="2000" kern="100" dirty="0">
                          <a:effectLst/>
                        </a:rPr>
                        <a:t>1</a:t>
                      </a:r>
                      <a:r>
                        <a:rPr lang="zh-CN" sz="2000" kern="100" dirty="0">
                          <a:effectLst/>
                        </a:rPr>
                        <a:t>、增加分类</a:t>
                      </a:r>
                      <a:endParaRPr lang="zh-CN" sz="2000" kern="100" dirty="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en-US" sz="2000" kern="0" dirty="0">
                          <a:effectLst/>
                        </a:rPr>
                        <a:t>AddCatalog()</a:t>
                      </a:r>
                      <a:endParaRPr lang="zh-CN" sz="2000" kern="100" dirty="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zh-CN" sz="2000" kern="100" dirty="0">
                          <a:effectLst/>
                        </a:rPr>
                        <a:t>增加新分类信息，保存至文件。</a:t>
                      </a:r>
                      <a:endParaRPr lang="zh-CN" sz="2000" kern="100" dirty="0">
                        <a:effectLst/>
                        <a:latin typeface="Times New Roman" panose="02020603050405020304"/>
                        <a:ea typeface="宋体" panose="02010600030101010101" pitchFamily="2" charset="-122"/>
                      </a:endParaRPr>
                    </a:p>
                  </a:txBody>
                  <a:tcPr marL="68583" marR="68583" marT="0" marB="0"/>
                </a:tc>
              </a:tr>
              <a:tr h="540064">
                <a:tc>
                  <a:txBody>
                    <a:bodyPr/>
                    <a:lstStyle/>
                    <a:p>
                      <a:pPr indent="269875" algn="just">
                        <a:spcAft>
                          <a:spcPts val="0"/>
                        </a:spcAft>
                      </a:pPr>
                      <a:r>
                        <a:rPr lang="en-US" sz="2000" kern="100" dirty="0">
                          <a:effectLst/>
                        </a:rPr>
                        <a:t>2</a:t>
                      </a:r>
                      <a:r>
                        <a:rPr lang="zh-CN" sz="2000" kern="100" dirty="0">
                          <a:effectLst/>
                        </a:rPr>
                        <a:t>、修改分类</a:t>
                      </a:r>
                      <a:endParaRPr lang="zh-CN" sz="2000" kern="100" dirty="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en-US" sz="2000" kern="100">
                          <a:effectLst/>
                        </a:rPr>
                        <a:t>AlterCatalog()</a:t>
                      </a:r>
                      <a:endParaRPr lang="zh-CN" sz="2000" kern="10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zh-CN" sz="2000" kern="100" dirty="0">
                          <a:effectLst/>
                        </a:rPr>
                        <a:t>修改分类信息，保存至文件。</a:t>
                      </a:r>
                      <a:endParaRPr lang="zh-CN" sz="2000" kern="100" dirty="0">
                        <a:effectLst/>
                        <a:latin typeface="Times New Roman" panose="02020603050405020304"/>
                        <a:ea typeface="宋体" panose="02010600030101010101" pitchFamily="2" charset="-122"/>
                      </a:endParaRPr>
                    </a:p>
                  </a:txBody>
                  <a:tcPr marL="68583" marR="68583" marT="0" marB="0"/>
                </a:tc>
              </a:tr>
              <a:tr h="540064">
                <a:tc>
                  <a:txBody>
                    <a:bodyPr/>
                    <a:lstStyle/>
                    <a:p>
                      <a:pPr indent="269875" algn="just">
                        <a:spcAft>
                          <a:spcPts val="0"/>
                        </a:spcAft>
                      </a:pPr>
                      <a:r>
                        <a:rPr lang="en-US" sz="2000" kern="100" dirty="0">
                          <a:effectLst/>
                        </a:rPr>
                        <a:t>3</a:t>
                      </a:r>
                      <a:r>
                        <a:rPr lang="zh-CN" sz="2000" kern="100" dirty="0">
                          <a:effectLst/>
                        </a:rPr>
                        <a:t>、删除分类</a:t>
                      </a:r>
                      <a:endParaRPr lang="zh-CN" sz="2000" kern="100" dirty="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en-US" sz="2000" kern="100">
                          <a:effectLst/>
                        </a:rPr>
                        <a:t>DeleteCatalog()</a:t>
                      </a:r>
                      <a:endParaRPr lang="zh-CN" sz="2000" kern="10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zh-CN" sz="2000" kern="100" dirty="0">
                          <a:effectLst/>
                        </a:rPr>
                        <a:t>从文件中删除分类信息。</a:t>
                      </a:r>
                      <a:endParaRPr lang="zh-CN" sz="2000" kern="100" dirty="0">
                        <a:effectLst/>
                        <a:latin typeface="Times New Roman" panose="02020603050405020304"/>
                        <a:ea typeface="宋体" panose="02010600030101010101" pitchFamily="2" charset="-122"/>
                      </a:endParaRPr>
                    </a:p>
                  </a:txBody>
                  <a:tcPr marL="68583" marR="68583" marT="0" marB="0"/>
                </a:tc>
              </a:tr>
              <a:tr h="609605">
                <a:tc>
                  <a:txBody>
                    <a:bodyPr/>
                    <a:lstStyle/>
                    <a:p>
                      <a:pPr indent="269875" algn="just">
                        <a:spcAft>
                          <a:spcPts val="0"/>
                        </a:spcAft>
                      </a:pPr>
                      <a:r>
                        <a:rPr lang="en-US" sz="2000" kern="100" dirty="0">
                          <a:effectLst/>
                        </a:rPr>
                        <a:t>4</a:t>
                      </a:r>
                      <a:r>
                        <a:rPr lang="zh-CN" sz="2000" kern="100" dirty="0">
                          <a:effectLst/>
                        </a:rPr>
                        <a:t>、输出所有分类信息</a:t>
                      </a:r>
                      <a:endParaRPr lang="zh-CN" sz="2000" kern="100" dirty="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en-US" sz="2000" kern="100">
                          <a:effectLst/>
                        </a:rPr>
                        <a:t>PrintCatalog()</a:t>
                      </a:r>
                      <a:endParaRPr lang="zh-CN" sz="2000" kern="10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zh-CN" sz="2000" kern="100" dirty="0">
                          <a:effectLst/>
                        </a:rPr>
                        <a:t>顺序输出文件中所有分类信息。</a:t>
                      </a:r>
                      <a:endParaRPr lang="zh-CN" sz="2000" kern="100" dirty="0">
                        <a:effectLst/>
                        <a:latin typeface="Times New Roman" panose="02020603050405020304"/>
                        <a:ea typeface="宋体" panose="02010600030101010101" pitchFamily="2" charset="-122"/>
                      </a:endParaRPr>
                    </a:p>
                  </a:txBody>
                  <a:tcPr marL="68583" marR="68583" marT="0" marB="0"/>
                </a:tc>
              </a:tr>
              <a:tr h="609605">
                <a:tc rowSpan="3">
                  <a:txBody>
                    <a:bodyPr/>
                    <a:lstStyle/>
                    <a:p>
                      <a:pPr indent="269875" algn="just">
                        <a:spcAft>
                          <a:spcPts val="0"/>
                        </a:spcAft>
                      </a:pPr>
                      <a:r>
                        <a:rPr lang="en-US" sz="2000" kern="100" dirty="0">
                          <a:effectLst/>
                        </a:rPr>
                        <a:t>5</a:t>
                      </a:r>
                      <a:r>
                        <a:rPr lang="zh-CN" sz="2000" kern="100" dirty="0">
                          <a:effectLst/>
                        </a:rPr>
                        <a:t>、输出树状分类树</a:t>
                      </a:r>
                      <a:endParaRPr lang="zh-CN" sz="2000" kern="100" dirty="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en-US" sz="2000" kern="100">
                          <a:effectLst/>
                        </a:rPr>
                        <a:t>CreatCatalogTree()</a:t>
                      </a:r>
                      <a:endParaRPr lang="zh-CN" sz="2000" kern="10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zh-CN" sz="2000" kern="100" dirty="0">
                          <a:effectLst/>
                        </a:rPr>
                        <a:t>将分类信息用双亲表示法存储。调用</a:t>
                      </a:r>
                      <a:r>
                        <a:rPr lang="en-US" sz="2000" kern="100" dirty="0">
                          <a:effectLst/>
                        </a:rPr>
                        <a:t>PrintCatalogTree()</a:t>
                      </a:r>
                      <a:r>
                        <a:rPr lang="zh-CN" sz="2000" kern="100" dirty="0">
                          <a:effectLst/>
                        </a:rPr>
                        <a:t>。</a:t>
                      </a:r>
                      <a:endParaRPr lang="zh-CN" sz="2000" kern="100" dirty="0">
                        <a:effectLst/>
                        <a:latin typeface="Times New Roman" panose="02020603050405020304"/>
                        <a:ea typeface="宋体" panose="02010600030101010101" pitchFamily="2" charset="-122"/>
                      </a:endParaRPr>
                    </a:p>
                  </a:txBody>
                  <a:tcPr marL="68583" marR="68583" marT="0" marB="0"/>
                </a:tc>
              </a:tr>
              <a:tr h="540064">
                <a:tc vMerge="1">
                  <a:tcPr/>
                </a:tc>
                <a:tc>
                  <a:txBody>
                    <a:bodyPr/>
                    <a:lstStyle/>
                    <a:p>
                      <a:pPr indent="269875" algn="just">
                        <a:spcAft>
                          <a:spcPts val="0"/>
                        </a:spcAft>
                      </a:pPr>
                      <a:r>
                        <a:rPr lang="en-US" sz="2000" kern="100">
                          <a:effectLst/>
                        </a:rPr>
                        <a:t>PrintCatalogTree()</a:t>
                      </a:r>
                      <a:endParaRPr lang="zh-CN" sz="2000" kern="10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zh-CN" sz="2000" kern="100" dirty="0">
                          <a:effectLst/>
                        </a:rPr>
                        <a:t>调用</a:t>
                      </a:r>
                      <a:r>
                        <a:rPr lang="en-US" sz="2000" kern="100" dirty="0">
                          <a:effectLst/>
                        </a:rPr>
                        <a:t>PreOrder()</a:t>
                      </a:r>
                      <a:r>
                        <a:rPr lang="zh-CN" sz="2000" kern="100" dirty="0">
                          <a:effectLst/>
                        </a:rPr>
                        <a:t>函数。</a:t>
                      </a:r>
                      <a:endParaRPr lang="zh-CN" sz="2000" kern="100" dirty="0">
                        <a:effectLst/>
                        <a:latin typeface="Times New Roman" panose="02020603050405020304"/>
                        <a:ea typeface="宋体" panose="02010600030101010101" pitchFamily="2" charset="-122"/>
                      </a:endParaRPr>
                    </a:p>
                  </a:txBody>
                  <a:tcPr marL="68583" marR="68583" marT="0" marB="0"/>
                </a:tc>
              </a:tr>
              <a:tr h="540064">
                <a:tc vMerge="1">
                  <a:tcPr/>
                </a:tc>
                <a:tc>
                  <a:txBody>
                    <a:bodyPr/>
                    <a:lstStyle/>
                    <a:p>
                      <a:pPr indent="269875" algn="just">
                        <a:spcAft>
                          <a:spcPts val="0"/>
                        </a:spcAft>
                      </a:pPr>
                      <a:r>
                        <a:rPr lang="en-US" sz="2000" kern="100">
                          <a:effectLst/>
                        </a:rPr>
                        <a:t>PreOrder()</a:t>
                      </a:r>
                      <a:endParaRPr lang="zh-CN" sz="2000" kern="100">
                        <a:effectLst/>
                        <a:latin typeface="Times New Roman" panose="02020603050405020304"/>
                        <a:ea typeface="宋体" panose="02010600030101010101" pitchFamily="2" charset="-122"/>
                      </a:endParaRPr>
                    </a:p>
                  </a:txBody>
                  <a:tcPr marL="68583" marR="68583" marT="0" marB="0"/>
                </a:tc>
                <a:tc>
                  <a:txBody>
                    <a:bodyPr/>
                    <a:lstStyle/>
                    <a:p>
                      <a:pPr indent="269875" algn="just">
                        <a:spcAft>
                          <a:spcPts val="0"/>
                        </a:spcAft>
                      </a:pPr>
                      <a:r>
                        <a:rPr lang="zh-CN" sz="2000" kern="100" dirty="0">
                          <a:effectLst/>
                        </a:rPr>
                        <a:t>递归输出分类树。</a:t>
                      </a:r>
                      <a:endParaRPr lang="zh-CN" sz="2000" kern="100" dirty="0">
                        <a:effectLst/>
                        <a:latin typeface="Times New Roman" panose="02020603050405020304"/>
                        <a:ea typeface="宋体" panose="02010600030101010101" pitchFamily="2" charset="-122"/>
                      </a:endParaRPr>
                    </a:p>
                  </a:txBody>
                  <a:tcPr marL="68583" marR="68583" marT="0" marB="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数据流程图</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457200" lvl="1" indent="0">
              <a:buNone/>
            </a:pPr>
            <a:endParaRPr lang="zh-CN" altLang="en-US" sz="4000" b="1" dirty="0"/>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对象 3"/>
          <p:cNvGraphicFramePr>
            <a:graphicFrameLocks noChangeAspect="1"/>
          </p:cNvGraphicFramePr>
          <p:nvPr/>
        </p:nvGraphicFramePr>
        <p:xfrm>
          <a:off x="1403936" y="0"/>
          <a:ext cx="2592388" cy="6626225"/>
        </p:xfrm>
        <a:graphic>
          <a:graphicData uri="http://schemas.openxmlformats.org/presentationml/2006/ole">
            <mc:AlternateContent xmlns:mc="http://schemas.openxmlformats.org/markup-compatibility/2006">
              <mc:Choice xmlns:v="urn:schemas-microsoft-com:vml" Requires="v">
                <p:oleObj spid="_x0000_s17434" name="Visio" r:id="rId1" imgW="1600200" imgH="6654800" progId="Visio.Drawing.11">
                  <p:embed/>
                </p:oleObj>
              </mc:Choice>
              <mc:Fallback>
                <p:oleObj name="Visio" r:id="rId1" imgW="1600200" imgH="6654800" progId="Visio.Drawing.11">
                  <p:embed/>
                  <p:pic>
                    <p:nvPicPr>
                      <p:cNvPr id="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936" y="0"/>
                        <a:ext cx="2592388" cy="662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295940" y="2439986"/>
            <a:ext cx="1107996" cy="369332"/>
          </a:xfrm>
          <a:prstGeom prst="rect">
            <a:avLst/>
          </a:prstGeom>
          <a:ln>
            <a:solidFill>
              <a:schemeClr val="accent2">
                <a:lumMod val="75000"/>
              </a:schemeClr>
            </a:solidFill>
          </a:ln>
        </p:spPr>
        <p:txBody>
          <a:bodyPr wrap="none">
            <a:spAutoFit/>
          </a:bodyPr>
          <a:lstStyle/>
          <a:p>
            <a:pPr>
              <a:spcBef>
                <a:spcPct val="0"/>
              </a:spcBef>
            </a:pPr>
            <a:r>
              <a:rPr lang="zh-CN" altLang="zh-CN" dirty="0"/>
              <a:t>修改分类</a:t>
            </a:r>
            <a:endParaRPr lang="zh-CN" altLang="zh-CN" dirty="0"/>
          </a:p>
        </p:txBody>
      </p:sp>
      <p:graphicFrame>
        <p:nvGraphicFramePr>
          <p:cNvPr id="6" name="对象 4"/>
          <p:cNvGraphicFramePr>
            <a:graphicFrameLocks noChangeAspect="1"/>
          </p:cNvGraphicFramePr>
          <p:nvPr/>
        </p:nvGraphicFramePr>
        <p:xfrm>
          <a:off x="6096000" y="232089"/>
          <a:ext cx="2105465" cy="6537347"/>
        </p:xfrm>
        <a:graphic>
          <a:graphicData uri="http://schemas.openxmlformats.org/presentationml/2006/ole">
            <mc:AlternateContent xmlns:mc="http://schemas.openxmlformats.org/markup-compatibility/2006">
              <mc:Choice xmlns:v="urn:schemas-microsoft-com:vml" Requires="v">
                <p:oleObj spid="_x0000_s17435" name="Visio" r:id="rId3" imgW="2032000" imgH="6934200" progId="Visio.Drawing.11">
                  <p:embed/>
                </p:oleObj>
              </mc:Choice>
              <mc:Fallback>
                <p:oleObj name="Visio" r:id="rId3" imgW="2032000" imgH="6934200" progId="Visio.Drawing.1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2089"/>
                        <a:ext cx="2105465" cy="6537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8627171" y="2624652"/>
            <a:ext cx="1800493" cy="369332"/>
          </a:xfrm>
          <a:prstGeom prst="rect">
            <a:avLst/>
          </a:prstGeom>
          <a:ln>
            <a:solidFill>
              <a:schemeClr val="accent2">
                <a:lumMod val="75000"/>
              </a:schemeClr>
            </a:solidFill>
          </a:ln>
        </p:spPr>
        <p:txBody>
          <a:bodyPr wrap="none">
            <a:spAutoFit/>
          </a:bodyPr>
          <a:lstStyle/>
          <a:p>
            <a:pPr>
              <a:spcBef>
                <a:spcPct val="0"/>
              </a:spcBef>
            </a:pPr>
            <a:r>
              <a:rPr lang="zh-CN" altLang="zh-CN" dirty="0"/>
              <a:t>输出分类目录树</a:t>
            </a:r>
            <a:endParaRPr lang="zh-CN"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a:bodyPr>
          <a:lstStyle/>
          <a:p>
            <a:pPr>
              <a:buFont typeface="Wingdings" panose="05000000000000000000" pitchFamily="2" charset="2"/>
              <a:buChar char="n"/>
            </a:pPr>
            <a:r>
              <a:rPr lang="zh-CN" altLang="zh-CN" sz="4400" b="1" dirty="0">
                <a:solidFill>
                  <a:srgbClr val="843C0C"/>
                </a:solidFill>
              </a:rPr>
              <a:t>模块</a:t>
            </a:r>
            <a:r>
              <a:rPr lang="zh-CN" altLang="zh-CN" sz="4400" b="1" dirty="0" smtClean="0">
                <a:solidFill>
                  <a:srgbClr val="843C0C"/>
                </a:solidFill>
              </a:rPr>
              <a:t>实现</a:t>
            </a:r>
            <a:endParaRPr lang="en-US" altLang="zh-CN" sz="4400" b="1" dirty="0" smtClean="0">
              <a:solidFill>
                <a:srgbClr val="843C0C"/>
              </a:solidFill>
            </a:endParaRPr>
          </a:p>
          <a:p>
            <a:pPr marL="742950" indent="-742950">
              <a:buFont typeface="+mj-ea"/>
              <a:buAutoNum type="circleNumDbPlain"/>
            </a:pPr>
            <a:r>
              <a:rPr lang="zh-CN" altLang="en-US" sz="3600" b="1" dirty="0" smtClean="0">
                <a:latin typeface="楷体" panose="02010609060101010101" pitchFamily="49" charset="-122"/>
                <a:ea typeface="楷体" panose="02010609060101010101" pitchFamily="49" charset="-122"/>
              </a:rPr>
              <a:t>增加分类</a:t>
            </a:r>
            <a:endParaRPr lang="en-US" altLang="zh-CN" sz="3600" b="1" dirty="0" smtClean="0">
              <a:latin typeface="楷体" panose="02010609060101010101" pitchFamily="49" charset="-122"/>
              <a:ea typeface="楷体" panose="02010609060101010101" pitchFamily="49" charset="-122"/>
            </a:endParaRPr>
          </a:p>
          <a:p>
            <a:pPr marL="742950" indent="-742950">
              <a:buFont typeface="+mj-ea"/>
              <a:buAutoNum type="circleNumDbPlain"/>
            </a:pPr>
            <a:r>
              <a:rPr lang="zh-CN" altLang="en-US" sz="3600" b="1" dirty="0" smtClean="0">
                <a:latin typeface="楷体" panose="02010609060101010101" pitchFamily="49" charset="-122"/>
                <a:ea typeface="楷体" panose="02010609060101010101" pitchFamily="49" charset="-122"/>
              </a:rPr>
              <a:t>删除分类</a:t>
            </a:r>
            <a:endParaRPr lang="en-US" altLang="zh-CN" sz="3600" b="1" dirty="0" smtClean="0">
              <a:latin typeface="楷体" panose="02010609060101010101" pitchFamily="49" charset="-122"/>
              <a:ea typeface="楷体" panose="02010609060101010101" pitchFamily="49" charset="-122"/>
            </a:endParaRPr>
          </a:p>
          <a:p>
            <a:pPr marL="742950" indent="-742950">
              <a:buFont typeface="+mj-ea"/>
              <a:buAutoNum type="circleNumDbPlain"/>
            </a:pPr>
            <a:r>
              <a:rPr lang="zh-CN" altLang="en-US" sz="3600" b="1" dirty="0" smtClean="0">
                <a:latin typeface="楷体" panose="02010609060101010101" pitchFamily="49" charset="-122"/>
                <a:ea typeface="楷体" panose="02010609060101010101" pitchFamily="49" charset="-122"/>
              </a:rPr>
              <a:t>修改分类</a:t>
            </a:r>
            <a:endParaRPr lang="en-US" altLang="zh-CN" sz="3600" b="1" dirty="0" smtClean="0">
              <a:latin typeface="楷体" panose="02010609060101010101" pitchFamily="49" charset="-122"/>
              <a:ea typeface="楷体" panose="02010609060101010101" pitchFamily="49" charset="-122"/>
            </a:endParaRPr>
          </a:p>
          <a:p>
            <a:pPr marL="742950" indent="-742950">
              <a:buFont typeface="+mj-ea"/>
              <a:buAutoNum type="circleNumDbPlain"/>
            </a:pPr>
            <a:r>
              <a:rPr lang="zh-CN" altLang="en-US" sz="3600" b="1" dirty="0" smtClean="0">
                <a:latin typeface="楷体" panose="02010609060101010101" pitchFamily="49" charset="-122"/>
                <a:ea typeface="楷体" panose="02010609060101010101" pitchFamily="49" charset="-122"/>
              </a:rPr>
              <a:t>显示分类</a:t>
            </a:r>
            <a:endParaRPr lang="en-US" altLang="zh-CN" sz="3600" b="1" dirty="0" smtClean="0">
              <a:latin typeface="楷体" panose="02010609060101010101" pitchFamily="49" charset="-122"/>
              <a:ea typeface="楷体" panose="02010609060101010101" pitchFamily="49" charset="-122"/>
            </a:endParaRPr>
          </a:p>
          <a:p>
            <a:pPr marL="742950" indent="-742950">
              <a:buFont typeface="+mj-ea"/>
              <a:buAutoNum type="circleNumDbPlain"/>
            </a:pPr>
            <a:endParaRPr lang="en-US" altLang="zh-CN" sz="3600" b="1" dirty="0" smtClean="0">
              <a:latin typeface="楷体" panose="02010609060101010101" pitchFamily="49" charset="-122"/>
              <a:ea typeface="楷体" panose="02010609060101010101" pitchFamily="49" charset="-122"/>
            </a:endParaRPr>
          </a:p>
          <a:p>
            <a:pPr marL="0" indent="0">
              <a:buNone/>
            </a:pPr>
            <a:endParaRPr lang="en-US" altLang="zh-CN" sz="4400" b="1" dirty="0" smtClean="0">
              <a:solidFill>
                <a:srgbClr val="843C0C"/>
              </a:solidFill>
            </a:endParaRPr>
          </a:p>
          <a:p>
            <a:pPr>
              <a:buFont typeface="Wingdings" panose="05000000000000000000" pitchFamily="2" charset="2"/>
              <a:buChar char="n"/>
            </a:pPr>
            <a:endParaRPr lang="zh-CN" altLang="en-US" sz="4000" b="1" dirty="0">
              <a:solidFill>
                <a:srgbClr val="843C0C"/>
              </a:solidFill>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a:bodyPr>
          <a:lstStyle/>
          <a:p>
            <a:pPr>
              <a:buFont typeface="Wingdings" panose="05000000000000000000" pitchFamily="2" charset="2"/>
              <a:buChar char="n"/>
            </a:pPr>
            <a:r>
              <a:rPr lang="zh-CN" altLang="zh-CN" sz="4400" b="1" dirty="0">
                <a:solidFill>
                  <a:srgbClr val="843C0C"/>
                </a:solidFill>
              </a:rPr>
              <a:t>模块</a:t>
            </a:r>
            <a:r>
              <a:rPr lang="zh-CN" altLang="zh-CN" sz="4400" b="1" dirty="0" smtClean="0">
                <a:solidFill>
                  <a:srgbClr val="843C0C"/>
                </a:solidFill>
              </a:rPr>
              <a:t>实现</a:t>
            </a:r>
            <a:endParaRPr lang="en-US" altLang="zh-CN" sz="4400" b="1" dirty="0" smtClean="0">
              <a:solidFill>
                <a:srgbClr val="843C0C"/>
              </a:solidFill>
            </a:endParaRPr>
          </a:p>
          <a:p>
            <a:pPr>
              <a:buFont typeface="Wingdings" panose="05000000000000000000" pitchFamily="2" charset="2"/>
              <a:buChar char="u"/>
            </a:pPr>
            <a:r>
              <a:rPr lang="zh-CN" altLang="en-US" sz="3600" b="1" dirty="0" smtClean="0">
                <a:latin typeface="楷体" panose="02010609060101010101" pitchFamily="49" charset="-122"/>
                <a:ea typeface="楷体" panose="02010609060101010101" pitchFamily="49" charset="-122"/>
              </a:rPr>
              <a:t> 增加分类</a:t>
            </a:r>
            <a:endParaRPr lang="en-US" altLang="zh-CN" sz="3600" b="1" dirty="0" smtClean="0">
              <a:latin typeface="楷体" panose="02010609060101010101" pitchFamily="49" charset="-122"/>
              <a:ea typeface="楷体" panose="02010609060101010101" pitchFamily="49" charset="-122"/>
            </a:endParaRPr>
          </a:p>
          <a:p>
            <a:pPr marL="0" indent="0">
              <a:buNone/>
            </a:pPr>
            <a:r>
              <a:rPr lang="zh-CN" altLang="en-US" sz="3600" b="1" dirty="0" smtClean="0">
                <a:latin typeface="楷体" panose="02010609060101010101" pitchFamily="49" charset="-122"/>
                <a:ea typeface="楷体" panose="02010609060101010101" pitchFamily="49" charset="-122"/>
              </a:rPr>
              <a:t>  该</a:t>
            </a:r>
            <a:r>
              <a:rPr lang="zh-CN" altLang="en-US" sz="3600" b="1" dirty="0">
                <a:latin typeface="楷体" panose="02010609060101010101" pitchFamily="49" charset="-122"/>
                <a:ea typeface="楷体" panose="02010609060101010101" pitchFamily="49" charset="-122"/>
              </a:rPr>
              <a:t>功能向文件输入新增加的分类信息，用户可以连续添加多个分类，需要输入“分类编号、类名、父类编号”三个字段的值，通过判断分类编号是否为“</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作为结束标志，新分类以追加的形式保存在文件末尾。在本章选择采用的是二进制文件保存信息</a:t>
            </a:r>
            <a:r>
              <a:rPr lang="zh-CN" altLang="en-US" sz="3600" b="1" dirty="0" smtClean="0">
                <a:latin typeface="楷体" panose="02010609060101010101" pitchFamily="49" charset="-122"/>
                <a:ea typeface="楷体" panose="02010609060101010101" pitchFamily="49" charset="-122"/>
              </a:rPr>
              <a:t>。</a:t>
            </a:r>
            <a:endParaRPr lang="en-US" altLang="zh-CN" sz="3600" b="1" dirty="0" smtClean="0">
              <a:latin typeface="楷体" panose="02010609060101010101" pitchFamily="49" charset="-122"/>
              <a:ea typeface="楷体" panose="02010609060101010101" pitchFamily="49" charset="-122"/>
            </a:endParaRPr>
          </a:p>
          <a:p>
            <a:pPr marL="0" indent="0">
              <a:buNone/>
            </a:pPr>
            <a:r>
              <a:rPr lang="en-US" altLang="zh-CN" sz="3600" b="1" dirty="0">
                <a:latin typeface="楷体" panose="02010609060101010101" pitchFamily="49" charset="-122"/>
                <a:ea typeface="楷体" panose="02010609060101010101" pitchFamily="49" charset="-122"/>
              </a:rPr>
              <a:t> </a:t>
            </a:r>
            <a:r>
              <a:rPr lang="en-US" altLang="zh-CN" sz="3600" b="1" dirty="0" smtClean="0">
                <a:latin typeface="楷体" panose="02010609060101010101" pitchFamily="49" charset="-122"/>
                <a:ea typeface="楷体" panose="02010609060101010101" pitchFamily="49" charset="-122"/>
              </a:rPr>
              <a:t> void </a:t>
            </a:r>
            <a:r>
              <a:rPr lang="en-US" altLang="zh-CN" sz="3600" b="1" dirty="0" err="1">
                <a:latin typeface="楷体" panose="02010609060101010101" pitchFamily="49" charset="-122"/>
                <a:ea typeface="楷体" panose="02010609060101010101" pitchFamily="49" charset="-122"/>
              </a:rPr>
              <a:t>AddCatalog</a:t>
            </a:r>
            <a:r>
              <a:rPr lang="en-US" altLang="zh-CN" sz="3600" b="1" dirty="0">
                <a:latin typeface="楷体" panose="02010609060101010101" pitchFamily="49" charset="-122"/>
                <a:ea typeface="楷体" panose="02010609060101010101" pitchFamily="49" charset="-122"/>
              </a:rPr>
              <a:t>( ) </a:t>
            </a:r>
            <a:endParaRPr lang="en-US" altLang="zh-CN" sz="3600" b="1" dirty="0">
              <a:latin typeface="楷体" panose="02010609060101010101" pitchFamily="49" charset="-122"/>
              <a:ea typeface="楷体" panose="02010609060101010101" pitchFamily="49" charset="-122"/>
            </a:endParaRPr>
          </a:p>
          <a:p>
            <a:pPr>
              <a:buFont typeface="Wingdings" panose="05000000000000000000" pitchFamily="2" charset="2"/>
              <a:buChar char="u"/>
            </a:pPr>
            <a:endParaRPr lang="en-US" altLang="zh-CN" sz="3600" b="1" dirty="0" smtClean="0">
              <a:latin typeface="楷体" panose="02010609060101010101" pitchFamily="49" charset="-122"/>
              <a:ea typeface="楷体" panose="02010609060101010101" pitchFamily="49" charset="-122"/>
            </a:endParaRPr>
          </a:p>
          <a:p>
            <a:pPr marL="742950" indent="-742950">
              <a:buFont typeface="+mj-ea"/>
              <a:buAutoNum type="circleNumDbPlain"/>
            </a:pPr>
            <a:endParaRPr lang="en-US" altLang="zh-CN" sz="3600" b="1" dirty="0" smtClean="0">
              <a:latin typeface="楷体" panose="02010609060101010101" pitchFamily="49" charset="-122"/>
              <a:ea typeface="楷体" panose="02010609060101010101" pitchFamily="49" charset="-122"/>
            </a:endParaRPr>
          </a:p>
          <a:p>
            <a:pPr marL="0" indent="0">
              <a:buNone/>
            </a:pPr>
            <a:endParaRPr lang="en-US" altLang="zh-CN" sz="4400" b="1" dirty="0" smtClean="0">
              <a:solidFill>
                <a:srgbClr val="843C0C"/>
              </a:solidFill>
            </a:endParaRPr>
          </a:p>
          <a:p>
            <a:pPr>
              <a:buFont typeface="Wingdings" panose="05000000000000000000" pitchFamily="2" charset="2"/>
              <a:buChar char="n"/>
            </a:pPr>
            <a:endParaRPr lang="zh-CN" altLang="en-US" sz="4000" b="1" dirty="0">
              <a:solidFill>
                <a:srgbClr val="843C0C"/>
              </a:solidFill>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a:bodyPr>
          <a:lstStyle/>
          <a:p>
            <a:pPr>
              <a:buFont typeface="Wingdings" panose="05000000000000000000" pitchFamily="2" charset="2"/>
              <a:buChar char="n"/>
            </a:pPr>
            <a:r>
              <a:rPr lang="zh-CN" altLang="zh-CN" sz="4400" b="1" dirty="0">
                <a:solidFill>
                  <a:srgbClr val="843C0C"/>
                </a:solidFill>
              </a:rPr>
              <a:t>模块</a:t>
            </a:r>
            <a:r>
              <a:rPr lang="zh-CN" altLang="zh-CN" sz="4400" b="1" dirty="0" smtClean="0">
                <a:solidFill>
                  <a:srgbClr val="843C0C"/>
                </a:solidFill>
              </a:rPr>
              <a:t>实现</a:t>
            </a:r>
            <a:endParaRPr lang="en-US" altLang="zh-CN" sz="4400" b="1" dirty="0" smtClean="0">
              <a:solidFill>
                <a:srgbClr val="843C0C"/>
              </a:solidFill>
            </a:endParaRPr>
          </a:p>
          <a:p>
            <a:pPr>
              <a:buFont typeface="Wingdings" panose="05000000000000000000" pitchFamily="2" charset="2"/>
              <a:buChar char="u"/>
            </a:pPr>
            <a:r>
              <a:rPr lang="zh-CN" altLang="en-US" sz="3600" b="1" dirty="0" smtClean="0">
                <a:latin typeface="楷体" panose="02010609060101010101" pitchFamily="49" charset="-122"/>
                <a:ea typeface="楷体" panose="02010609060101010101" pitchFamily="49" charset="-122"/>
              </a:rPr>
              <a:t> 修改分类</a:t>
            </a:r>
            <a:endParaRPr lang="en-US" altLang="zh-CN" sz="3600" b="1" dirty="0" smtClean="0">
              <a:latin typeface="楷体" panose="02010609060101010101" pitchFamily="49" charset="-122"/>
              <a:ea typeface="楷体" panose="02010609060101010101" pitchFamily="49" charset="-122"/>
            </a:endParaRPr>
          </a:p>
          <a:p>
            <a:pPr marL="0" indent="0">
              <a:buNone/>
            </a:pPr>
            <a:r>
              <a:rPr lang="zh-CN" altLang="en-US" sz="3600" b="1" dirty="0" smtClean="0">
                <a:latin typeface="楷体" panose="02010609060101010101" pitchFamily="49" charset="-122"/>
                <a:ea typeface="楷体" panose="02010609060101010101" pitchFamily="49" charset="-122"/>
              </a:rPr>
              <a:t>   本</a:t>
            </a:r>
            <a:r>
              <a:rPr lang="zh-CN" altLang="en-US" sz="3600" b="1" dirty="0">
                <a:latin typeface="楷体" panose="02010609060101010101" pitchFamily="49" charset="-122"/>
                <a:ea typeface="楷体" panose="02010609060101010101" pitchFamily="49" charset="-122"/>
              </a:rPr>
              <a:t>模块中对文件读写采用的是随机读写的方式，用户在查找的过程中用变量</a:t>
            </a:r>
            <a:r>
              <a:rPr lang="en-US" altLang="zh-CN" sz="3600" b="1" dirty="0" err="1">
                <a:latin typeface="楷体" panose="02010609060101010101" pitchFamily="49" charset="-122"/>
                <a:ea typeface="楷体" panose="02010609060101010101" pitchFamily="49" charset="-122"/>
              </a:rPr>
              <a:t>num</a:t>
            </a:r>
            <a:r>
              <a:rPr lang="zh-CN" altLang="en-US" sz="3600" b="1" dirty="0">
                <a:latin typeface="楷体" panose="02010609060101010101" pitchFamily="49" charset="-122"/>
                <a:ea typeface="楷体" panose="02010609060101010101" pitchFamily="49" charset="-122"/>
              </a:rPr>
              <a:t>保存记录个数，读写时用</a:t>
            </a:r>
            <a:r>
              <a:rPr lang="en-US" altLang="zh-CN" sz="3600" b="1" dirty="0" err="1">
                <a:latin typeface="楷体" panose="02010609060101010101" pitchFamily="49" charset="-122"/>
                <a:ea typeface="楷体" panose="02010609060101010101" pitchFamily="49" charset="-122"/>
              </a:rPr>
              <a:t>fseek</a:t>
            </a:r>
            <a:r>
              <a:rPr lang="zh-CN" altLang="en-US" sz="3600" b="1" dirty="0">
                <a:latin typeface="楷体" panose="02010609060101010101" pitchFamily="49" charset="-122"/>
                <a:ea typeface="楷体" panose="02010609060101010101" pitchFamily="49" charset="-122"/>
              </a:rPr>
              <a:t>定位</a:t>
            </a:r>
            <a:r>
              <a:rPr lang="en-US" altLang="zh-CN" sz="3600" b="1" dirty="0" err="1">
                <a:latin typeface="楷体" panose="02010609060101010101" pitchFamily="49" charset="-122"/>
                <a:ea typeface="楷体" panose="02010609060101010101" pitchFamily="49" charset="-122"/>
              </a:rPr>
              <a:t>fp</a:t>
            </a:r>
            <a:r>
              <a:rPr lang="zh-CN" altLang="en-US" sz="3600" b="1" dirty="0">
                <a:latin typeface="楷体" panose="02010609060101010101" pitchFamily="49" charset="-122"/>
                <a:ea typeface="楷体" panose="02010609060101010101" pitchFamily="49" charset="-122"/>
              </a:rPr>
              <a:t>文件指针到需要修改的记录位置，</a:t>
            </a:r>
            <a:r>
              <a:rPr lang="en-US" altLang="zh-CN" sz="3600" b="1" dirty="0" err="1">
                <a:latin typeface="楷体" panose="02010609060101010101" pitchFamily="49" charset="-122"/>
                <a:ea typeface="楷体" panose="02010609060101010101" pitchFamily="49" charset="-122"/>
              </a:rPr>
              <a:t>fwrite</a:t>
            </a:r>
            <a:r>
              <a:rPr lang="zh-CN" altLang="en-US" sz="3600" b="1" dirty="0">
                <a:latin typeface="楷体" panose="02010609060101010101" pitchFamily="49" charset="-122"/>
                <a:ea typeface="楷体" panose="02010609060101010101" pitchFamily="49" charset="-122"/>
              </a:rPr>
              <a:t>便可直接写入新值。 </a:t>
            </a:r>
            <a:endParaRPr lang="zh-CN" altLang="en-US" sz="3600" b="1" dirty="0">
              <a:latin typeface="楷体" panose="02010609060101010101" pitchFamily="49" charset="-122"/>
              <a:ea typeface="楷体" panose="02010609060101010101" pitchFamily="49" charset="-122"/>
            </a:endParaRPr>
          </a:p>
          <a:p>
            <a:pPr marL="0" indent="0">
              <a:buNone/>
            </a:pPr>
            <a:r>
              <a:rPr lang="en-US" altLang="zh-CN" sz="3600" b="1" dirty="0" smtClean="0">
                <a:latin typeface="楷体" panose="02010609060101010101" pitchFamily="49" charset="-122"/>
                <a:ea typeface="楷体" panose="02010609060101010101" pitchFamily="49" charset="-122"/>
              </a:rPr>
              <a:t>  void </a:t>
            </a:r>
            <a:r>
              <a:rPr lang="en-US" altLang="zh-CN" sz="3600" b="1" dirty="0" err="1">
                <a:latin typeface="楷体" panose="02010609060101010101" pitchFamily="49" charset="-122"/>
                <a:ea typeface="楷体" panose="02010609060101010101" pitchFamily="49" charset="-122"/>
              </a:rPr>
              <a:t>AlterCatalog</a:t>
            </a:r>
            <a:r>
              <a:rPr lang="en-US" altLang="zh-CN" sz="3600" b="1" dirty="0">
                <a:latin typeface="楷体" panose="02010609060101010101" pitchFamily="49" charset="-122"/>
                <a:ea typeface="楷体" panose="02010609060101010101" pitchFamily="49" charset="-122"/>
              </a:rPr>
              <a:t>( )</a:t>
            </a:r>
            <a:endParaRPr lang="en-US" altLang="zh-CN" sz="3600" b="1" dirty="0">
              <a:latin typeface="楷体" panose="02010609060101010101" pitchFamily="49" charset="-122"/>
              <a:ea typeface="楷体" panose="02010609060101010101" pitchFamily="49" charset="-122"/>
            </a:endParaRPr>
          </a:p>
          <a:p>
            <a:pPr>
              <a:buFont typeface="Wingdings" panose="05000000000000000000" pitchFamily="2" charset="2"/>
              <a:buChar char="u"/>
            </a:pPr>
            <a:endParaRPr lang="en-US" altLang="zh-CN" sz="3600" b="1" dirty="0" smtClean="0">
              <a:latin typeface="楷体" panose="02010609060101010101" pitchFamily="49" charset="-122"/>
              <a:ea typeface="楷体" panose="02010609060101010101" pitchFamily="49" charset="-122"/>
            </a:endParaRPr>
          </a:p>
          <a:p>
            <a:pPr marL="742950" indent="-742950">
              <a:buFont typeface="+mj-ea"/>
              <a:buAutoNum type="circleNumDbPlain"/>
            </a:pPr>
            <a:endParaRPr lang="en-US" altLang="zh-CN" sz="3600" b="1" dirty="0" smtClean="0">
              <a:latin typeface="楷体" panose="02010609060101010101" pitchFamily="49" charset="-122"/>
              <a:ea typeface="楷体" panose="02010609060101010101" pitchFamily="49" charset="-122"/>
            </a:endParaRPr>
          </a:p>
          <a:p>
            <a:pPr marL="0" indent="0">
              <a:buNone/>
            </a:pPr>
            <a:endParaRPr lang="en-US" altLang="zh-CN" sz="4400" b="1" dirty="0" smtClean="0">
              <a:solidFill>
                <a:srgbClr val="843C0C"/>
              </a:solidFill>
            </a:endParaRPr>
          </a:p>
          <a:p>
            <a:pPr>
              <a:buFont typeface="Wingdings" panose="05000000000000000000" pitchFamily="2" charset="2"/>
              <a:buChar char="n"/>
            </a:pPr>
            <a:endParaRPr lang="zh-CN" altLang="en-US" sz="4000" b="1" dirty="0">
              <a:solidFill>
                <a:srgbClr val="843C0C"/>
              </a:solidFill>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a:bodyPr>
          <a:lstStyle/>
          <a:p>
            <a:pPr>
              <a:buFont typeface="Wingdings" panose="05000000000000000000" pitchFamily="2" charset="2"/>
              <a:buChar char="n"/>
            </a:pPr>
            <a:r>
              <a:rPr lang="zh-CN" altLang="zh-CN" sz="4400" b="1" dirty="0">
                <a:solidFill>
                  <a:srgbClr val="843C0C"/>
                </a:solidFill>
              </a:rPr>
              <a:t>模块</a:t>
            </a:r>
            <a:r>
              <a:rPr lang="zh-CN" altLang="zh-CN" sz="4400" b="1" dirty="0" smtClean="0">
                <a:solidFill>
                  <a:srgbClr val="843C0C"/>
                </a:solidFill>
              </a:rPr>
              <a:t>实现</a:t>
            </a:r>
            <a:endParaRPr lang="en-US" altLang="zh-CN" sz="4400" b="1" dirty="0" smtClean="0">
              <a:solidFill>
                <a:srgbClr val="843C0C"/>
              </a:solidFill>
            </a:endParaRPr>
          </a:p>
          <a:p>
            <a:pPr>
              <a:buFont typeface="Wingdings" panose="05000000000000000000" pitchFamily="2" charset="2"/>
              <a:buChar char="u"/>
            </a:pPr>
            <a:r>
              <a:rPr lang="zh-CN" altLang="en-US" sz="3600" b="1" dirty="0" smtClean="0">
                <a:latin typeface="楷体" panose="02010609060101010101" pitchFamily="49" charset="-122"/>
                <a:ea typeface="楷体" panose="02010609060101010101" pitchFamily="49" charset="-122"/>
              </a:rPr>
              <a:t> 删除分类</a:t>
            </a:r>
            <a:endParaRPr lang="en-US" altLang="zh-CN" sz="3600" b="1" dirty="0" smtClean="0">
              <a:latin typeface="楷体" panose="02010609060101010101" pitchFamily="49" charset="-122"/>
              <a:ea typeface="楷体" panose="02010609060101010101" pitchFamily="49" charset="-122"/>
            </a:endParaRPr>
          </a:p>
          <a:p>
            <a:pPr marL="0" indent="0">
              <a:buNone/>
            </a:pPr>
            <a:r>
              <a:rPr lang="zh-CN" altLang="en-US" sz="3600" b="1" dirty="0" smtClean="0">
                <a:latin typeface="楷体" panose="02010609060101010101" pitchFamily="49" charset="-122"/>
                <a:ea typeface="楷体" panose="02010609060101010101" pitchFamily="49" charset="-122"/>
              </a:rPr>
              <a:t>    调用</a:t>
            </a:r>
            <a:r>
              <a:rPr lang="zh-CN" altLang="en-US" sz="3600" b="1" dirty="0">
                <a:latin typeface="楷体" panose="02010609060101010101" pitchFamily="49" charset="-122"/>
                <a:ea typeface="楷体" panose="02010609060101010101" pitchFamily="49" charset="-122"/>
              </a:rPr>
              <a:t>函数</a:t>
            </a:r>
            <a:r>
              <a:rPr lang="en-US" altLang="zh-CN" sz="3600" b="1" dirty="0" err="1">
                <a:latin typeface="楷体" panose="02010609060101010101" pitchFamily="49" charset="-122"/>
                <a:ea typeface="楷体" panose="02010609060101010101" pitchFamily="49" charset="-122"/>
              </a:rPr>
              <a:t>DeleteCatalog</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从文件中删除记录。删除是通过要求管理员提供分类编号并再次初始化该记录来完成的。如果分类没有包含任何信息，则</a:t>
            </a:r>
            <a:r>
              <a:rPr lang="en-US" altLang="zh-CN" sz="3600" b="1" dirty="0" err="1">
                <a:latin typeface="楷体" panose="02010609060101010101" pitchFamily="49" charset="-122"/>
                <a:ea typeface="楷体" panose="02010609060101010101" pitchFamily="49" charset="-122"/>
              </a:rPr>
              <a:t>DeleteCatalog</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显示错误信息，说明分类并不存在，将结束程序。程序使用了“</a:t>
            </a:r>
            <a:r>
              <a:rPr lang="en-US" altLang="zh-CN" sz="3600" b="1" dirty="0" err="1">
                <a:latin typeface="楷体" panose="02010609060101010101" pitchFamily="49" charset="-122"/>
                <a:ea typeface="楷体" panose="02010609060101010101" pitchFamily="49" charset="-122"/>
              </a:rPr>
              <a:t>rb</a:t>
            </a:r>
            <a:r>
              <a:rPr lang="en-US" altLang="zh-CN" sz="3600" b="1" dirty="0">
                <a:latin typeface="楷体" panose="02010609060101010101" pitchFamily="49" charset="-122"/>
                <a:ea typeface="楷体" panose="02010609060101010101" pitchFamily="49" charset="-122"/>
              </a:rPr>
              <a:t>+” </a:t>
            </a:r>
            <a:r>
              <a:rPr lang="zh-CN" altLang="en-US" sz="3600" b="1" dirty="0">
                <a:latin typeface="楷体" panose="02010609060101010101" pitchFamily="49" charset="-122"/>
                <a:ea typeface="楷体" panose="02010609060101010101" pitchFamily="49" charset="-122"/>
              </a:rPr>
              <a:t>模式来打开文件以进行更新。 </a:t>
            </a:r>
            <a:endParaRPr lang="zh-CN" altLang="en-US" sz="3600" b="1" dirty="0">
              <a:latin typeface="楷体" panose="02010609060101010101" pitchFamily="49" charset="-122"/>
              <a:ea typeface="楷体" panose="02010609060101010101" pitchFamily="49" charset="-122"/>
            </a:endParaRPr>
          </a:p>
          <a:p>
            <a:pPr marL="0" indent="0">
              <a:buNone/>
            </a:pPr>
            <a:r>
              <a:rPr lang="en-US" altLang="zh-CN" sz="3600" b="1" dirty="0">
                <a:latin typeface="楷体" panose="02010609060101010101" pitchFamily="49" charset="-122"/>
                <a:ea typeface="楷体" panose="02010609060101010101" pitchFamily="49" charset="-122"/>
              </a:rPr>
              <a:t>void </a:t>
            </a:r>
            <a:r>
              <a:rPr lang="en-US" altLang="zh-CN" sz="3600" b="1" dirty="0" err="1">
                <a:latin typeface="楷体" panose="02010609060101010101" pitchFamily="49" charset="-122"/>
                <a:ea typeface="楷体" panose="02010609060101010101" pitchFamily="49" charset="-122"/>
              </a:rPr>
              <a:t>DeleteCatalog</a:t>
            </a:r>
            <a:r>
              <a:rPr lang="en-US" altLang="zh-CN" sz="3600" b="1" dirty="0">
                <a:latin typeface="楷体" panose="02010609060101010101" pitchFamily="49" charset="-122"/>
                <a:ea typeface="楷体" panose="02010609060101010101" pitchFamily="49" charset="-122"/>
              </a:rPr>
              <a:t> </a:t>
            </a:r>
            <a:endParaRPr lang="en-US" altLang="zh-CN" sz="3600" b="1" dirty="0" smtClean="0">
              <a:latin typeface="楷体" panose="02010609060101010101" pitchFamily="49" charset="-122"/>
              <a:ea typeface="楷体" panose="02010609060101010101" pitchFamily="49" charset="-122"/>
            </a:endParaRPr>
          </a:p>
          <a:p>
            <a:pPr marL="742950" indent="-742950">
              <a:buFont typeface="+mj-ea"/>
              <a:buAutoNum type="circleNumDbPlain"/>
            </a:pPr>
            <a:endParaRPr lang="en-US" altLang="zh-CN" sz="3600" b="1" dirty="0" smtClean="0">
              <a:latin typeface="楷体" panose="02010609060101010101" pitchFamily="49" charset="-122"/>
              <a:ea typeface="楷体" panose="02010609060101010101" pitchFamily="49" charset="-122"/>
            </a:endParaRPr>
          </a:p>
          <a:p>
            <a:pPr marL="0" indent="0">
              <a:buNone/>
            </a:pPr>
            <a:endParaRPr lang="en-US" altLang="zh-CN" sz="4400" b="1" dirty="0" smtClean="0">
              <a:solidFill>
                <a:srgbClr val="843C0C"/>
              </a:solidFill>
            </a:endParaRPr>
          </a:p>
          <a:p>
            <a:pPr>
              <a:buFont typeface="Wingdings" panose="05000000000000000000" pitchFamily="2" charset="2"/>
              <a:buChar char="n"/>
            </a:pPr>
            <a:endParaRPr lang="zh-CN" altLang="en-US" sz="4000" b="1" dirty="0">
              <a:solidFill>
                <a:srgbClr val="843C0C"/>
              </a:solidFill>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a:bodyPr>
          <a:lstStyle/>
          <a:p>
            <a:pPr>
              <a:buFont typeface="Wingdings" panose="05000000000000000000" pitchFamily="2" charset="2"/>
              <a:buChar char="n"/>
            </a:pPr>
            <a:r>
              <a:rPr lang="zh-CN" altLang="zh-CN" sz="4400" b="1" dirty="0">
                <a:solidFill>
                  <a:srgbClr val="843C0C"/>
                </a:solidFill>
              </a:rPr>
              <a:t>模块</a:t>
            </a:r>
            <a:r>
              <a:rPr lang="zh-CN" altLang="zh-CN" sz="4400" b="1" dirty="0" smtClean="0">
                <a:solidFill>
                  <a:srgbClr val="843C0C"/>
                </a:solidFill>
              </a:rPr>
              <a:t>实现</a:t>
            </a:r>
            <a:endParaRPr lang="en-US" altLang="zh-CN" sz="4400" b="1" dirty="0" smtClean="0">
              <a:solidFill>
                <a:srgbClr val="843C0C"/>
              </a:solidFill>
            </a:endParaRPr>
          </a:p>
          <a:p>
            <a:pPr>
              <a:buFont typeface="Wingdings" panose="05000000000000000000" pitchFamily="2" charset="2"/>
              <a:buChar char="u"/>
            </a:pPr>
            <a:r>
              <a:rPr lang="zh-CN" altLang="en-US" sz="3600" b="1" dirty="0" smtClean="0">
                <a:latin typeface="楷体" panose="02010609060101010101" pitchFamily="49" charset="-122"/>
                <a:ea typeface="楷体" panose="02010609060101010101" pitchFamily="49" charset="-122"/>
              </a:rPr>
              <a:t> 浏览分类</a:t>
            </a:r>
            <a:endParaRPr lang="en-US" altLang="zh-CN" sz="3600" b="1" dirty="0" smtClean="0">
              <a:latin typeface="楷体" panose="02010609060101010101" pitchFamily="49" charset="-122"/>
              <a:ea typeface="楷体" panose="02010609060101010101" pitchFamily="49" charset="-122"/>
            </a:endParaRPr>
          </a:p>
          <a:p>
            <a:pPr marL="0" indent="0">
              <a:buNone/>
            </a:pPr>
            <a:r>
              <a:rPr lang="zh-CN" altLang="en-US" sz="3600" b="1" dirty="0" smtClean="0">
                <a:latin typeface="楷体" panose="02010609060101010101" pitchFamily="49" charset="-122"/>
                <a:ea typeface="楷体" panose="02010609060101010101" pitchFamily="49" charset="-122"/>
              </a:rPr>
              <a:t>    </a:t>
            </a:r>
            <a:r>
              <a:rPr lang="en-US" altLang="zh-CN" sz="3600" b="1" dirty="0">
                <a:latin typeface="楷体" panose="02010609060101010101" pitchFamily="49" charset="-122"/>
                <a:ea typeface="楷体" panose="02010609060101010101" pitchFamily="49" charset="-122"/>
              </a:rPr>
              <a:t>1</a:t>
            </a:r>
            <a:r>
              <a:rPr lang="zh-CN" altLang="en-US" sz="3600" b="1" dirty="0">
                <a:latin typeface="楷体" panose="02010609060101010101" pitchFamily="49" charset="-122"/>
                <a:ea typeface="楷体" panose="02010609060101010101" pitchFamily="49" charset="-122"/>
              </a:rPr>
              <a:t>、顺序输出目录</a:t>
            </a:r>
            <a:endParaRPr lang="zh-CN" altLang="en-US" sz="3600" b="1" dirty="0">
              <a:latin typeface="楷体" panose="02010609060101010101" pitchFamily="49" charset="-122"/>
              <a:ea typeface="楷体" panose="02010609060101010101" pitchFamily="49" charset="-122"/>
            </a:endParaRPr>
          </a:p>
          <a:p>
            <a:pPr marL="0" indent="0">
              <a:buNone/>
            </a:pPr>
            <a:r>
              <a:rPr lang="zh-CN" altLang="en-US" sz="3600" b="1" dirty="0">
                <a:latin typeface="楷体" panose="02010609060101010101" pitchFamily="49" charset="-122"/>
                <a:ea typeface="楷体" panose="02010609060101010101" pitchFamily="49" charset="-122"/>
              </a:rPr>
              <a:t>这个函数按照从前到后的顺序利用</a:t>
            </a:r>
            <a:r>
              <a:rPr lang="en-US" altLang="zh-CN" sz="3600" b="1" dirty="0" err="1">
                <a:latin typeface="楷体" panose="02010609060101010101" pitchFamily="49" charset="-122"/>
                <a:ea typeface="楷体" panose="02010609060101010101" pitchFamily="49" charset="-122"/>
              </a:rPr>
              <a:t>fread</a:t>
            </a:r>
            <a:r>
              <a:rPr lang="zh-CN" altLang="en-US" sz="3600" b="1" dirty="0">
                <a:latin typeface="楷体" panose="02010609060101010101" pitchFamily="49" charset="-122"/>
                <a:ea typeface="楷体" panose="02010609060101010101" pitchFamily="49" charset="-122"/>
              </a:rPr>
              <a:t>函数依次读出记录并输出。</a:t>
            </a:r>
            <a:endParaRPr lang="zh-CN" altLang="en-US" sz="3600" b="1" dirty="0">
              <a:latin typeface="楷体" panose="02010609060101010101" pitchFamily="49" charset="-122"/>
              <a:ea typeface="楷体" panose="02010609060101010101" pitchFamily="49" charset="-122"/>
            </a:endParaRPr>
          </a:p>
          <a:p>
            <a:pPr marL="0" indent="0">
              <a:buNone/>
            </a:pPr>
            <a:r>
              <a:rPr lang="en-US" altLang="zh-CN" sz="3600" b="1" dirty="0">
                <a:latin typeface="楷体" panose="02010609060101010101" pitchFamily="49" charset="-122"/>
                <a:ea typeface="楷体" panose="02010609060101010101" pitchFamily="49" charset="-122"/>
              </a:rPr>
              <a:t>void </a:t>
            </a:r>
            <a:r>
              <a:rPr lang="en-US" altLang="zh-CN" sz="3600" b="1" dirty="0" err="1">
                <a:latin typeface="楷体" panose="02010609060101010101" pitchFamily="49" charset="-122"/>
                <a:ea typeface="楷体" panose="02010609060101010101" pitchFamily="49" charset="-122"/>
              </a:rPr>
              <a:t>PrintCatalog</a:t>
            </a:r>
            <a:r>
              <a:rPr lang="en-US" altLang="zh-CN" sz="3600" b="1" dirty="0">
                <a:latin typeface="楷体" panose="02010609060101010101" pitchFamily="49" charset="-122"/>
                <a:ea typeface="楷体" panose="02010609060101010101" pitchFamily="49" charset="-122"/>
              </a:rPr>
              <a:t>( )</a:t>
            </a:r>
            <a:endParaRPr lang="en-US" altLang="zh-CN" sz="3600" b="1" dirty="0">
              <a:latin typeface="楷体" panose="02010609060101010101" pitchFamily="49" charset="-122"/>
              <a:ea typeface="楷体" panose="02010609060101010101" pitchFamily="49" charset="-122"/>
            </a:endParaRPr>
          </a:p>
          <a:p>
            <a:pPr marL="742950" indent="-742950">
              <a:buFont typeface="+mj-ea"/>
              <a:buAutoNum type="circleNumDbPlain"/>
            </a:pPr>
            <a:endParaRPr lang="en-US" altLang="zh-CN" sz="3600" b="1" dirty="0" smtClean="0">
              <a:latin typeface="楷体" panose="02010609060101010101" pitchFamily="49" charset="-122"/>
              <a:ea typeface="楷体" panose="02010609060101010101" pitchFamily="49" charset="-122"/>
            </a:endParaRPr>
          </a:p>
          <a:p>
            <a:pPr marL="0" indent="0">
              <a:buNone/>
            </a:pPr>
            <a:endParaRPr lang="en-US" altLang="zh-CN" sz="4400" b="1" dirty="0" smtClean="0">
              <a:solidFill>
                <a:srgbClr val="843C0C"/>
              </a:solidFill>
            </a:endParaRPr>
          </a:p>
          <a:p>
            <a:pPr>
              <a:buFont typeface="Wingdings" panose="05000000000000000000" pitchFamily="2" charset="2"/>
              <a:buChar char="n"/>
            </a:pPr>
            <a:endParaRPr lang="zh-CN" altLang="en-US" sz="4000" b="1" dirty="0">
              <a:solidFill>
                <a:srgbClr val="843C0C"/>
              </a:solidFill>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a:bodyPr>
          <a:lstStyle/>
          <a:p>
            <a:pPr>
              <a:buFont typeface="Wingdings" panose="05000000000000000000" pitchFamily="2" charset="2"/>
              <a:buChar char="n"/>
            </a:pPr>
            <a:r>
              <a:rPr lang="zh-CN" altLang="zh-CN" sz="4400" b="1" dirty="0">
                <a:solidFill>
                  <a:srgbClr val="843C0C"/>
                </a:solidFill>
              </a:rPr>
              <a:t>模块</a:t>
            </a:r>
            <a:r>
              <a:rPr lang="zh-CN" altLang="zh-CN" sz="4400" b="1" dirty="0" smtClean="0">
                <a:solidFill>
                  <a:srgbClr val="843C0C"/>
                </a:solidFill>
              </a:rPr>
              <a:t>实现</a:t>
            </a:r>
            <a:endParaRPr lang="en-US" altLang="zh-CN" sz="4400" b="1" dirty="0" smtClean="0">
              <a:solidFill>
                <a:srgbClr val="843C0C"/>
              </a:solidFill>
            </a:endParaRPr>
          </a:p>
          <a:p>
            <a:pPr>
              <a:buFont typeface="Wingdings" panose="05000000000000000000" pitchFamily="2" charset="2"/>
              <a:buChar char="u"/>
            </a:pPr>
            <a:r>
              <a:rPr lang="zh-CN" altLang="en-US" sz="3600" b="1" dirty="0" smtClean="0">
                <a:latin typeface="楷体" panose="02010609060101010101" pitchFamily="49" charset="-122"/>
                <a:ea typeface="楷体" panose="02010609060101010101" pitchFamily="49" charset="-122"/>
              </a:rPr>
              <a:t> 浏览分类</a:t>
            </a:r>
            <a:endParaRPr lang="en-US" altLang="zh-CN" sz="3600" b="1" dirty="0" smtClean="0">
              <a:latin typeface="楷体" panose="02010609060101010101" pitchFamily="49" charset="-122"/>
              <a:ea typeface="楷体" panose="02010609060101010101" pitchFamily="49" charset="-122"/>
            </a:endParaRPr>
          </a:p>
          <a:p>
            <a:pPr marL="0" indent="0">
              <a:buNone/>
            </a:pPr>
            <a:r>
              <a:rPr lang="en-US" altLang="zh-CN" sz="3600" b="1" dirty="0">
                <a:latin typeface="楷体" panose="02010609060101010101" pitchFamily="49" charset="-122"/>
                <a:ea typeface="楷体" panose="02010609060101010101" pitchFamily="49" charset="-122"/>
              </a:rPr>
              <a:t>2</a:t>
            </a:r>
            <a:r>
              <a:rPr lang="zh-CN" altLang="en-US" sz="3600" b="1" dirty="0">
                <a:latin typeface="楷体" panose="02010609060101010101" pitchFamily="49" charset="-122"/>
                <a:ea typeface="楷体" panose="02010609060101010101" pitchFamily="49" charset="-122"/>
              </a:rPr>
              <a:t>、 输出分类目录树</a:t>
            </a:r>
            <a:endParaRPr lang="zh-CN" altLang="en-US" sz="3600" b="1" dirty="0">
              <a:latin typeface="楷体" panose="02010609060101010101" pitchFamily="49" charset="-122"/>
              <a:ea typeface="楷体" panose="02010609060101010101" pitchFamily="49" charset="-122"/>
            </a:endParaRPr>
          </a:p>
          <a:p>
            <a:pPr marL="0" indent="0">
              <a:buNone/>
            </a:pPr>
            <a:r>
              <a:rPr lang="zh-CN" altLang="en-US" sz="3600" b="1" dirty="0">
                <a:latin typeface="楷体" panose="02010609060101010101" pitchFamily="49" charset="-122"/>
                <a:ea typeface="楷体" panose="02010609060101010101" pitchFamily="49" charset="-122"/>
              </a:rPr>
              <a:t>本函数将文件中的记录，以双亲表示法的形式存入结构体数组</a:t>
            </a:r>
            <a:r>
              <a:rPr lang="en-US" altLang="zh-CN" sz="3600" b="1" dirty="0" err="1">
                <a:latin typeface="楷体" panose="02010609060101010101" pitchFamily="49" charset="-122"/>
                <a:ea typeface="楷体" panose="02010609060101010101" pitchFamily="49" charset="-122"/>
              </a:rPr>
              <a:t>C.Node</a:t>
            </a:r>
            <a:r>
              <a:rPr lang="en-US" altLang="zh-CN" sz="3600" b="1" dirty="0">
                <a:latin typeface="楷体" panose="02010609060101010101" pitchFamily="49" charset="-122"/>
                <a:ea typeface="楷体" panose="02010609060101010101" pitchFamily="49" charset="-122"/>
              </a:rPr>
              <a:t>[</a:t>
            </a:r>
            <a:r>
              <a:rPr lang="en-US" altLang="zh-CN" sz="3600" b="1" dirty="0" err="1">
                <a:latin typeface="楷体" panose="02010609060101010101" pitchFamily="49" charset="-122"/>
                <a:ea typeface="楷体" panose="02010609060101010101" pitchFamily="49" charset="-122"/>
              </a:rPr>
              <a:t>i</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中，为下一步输出树形目录结构做准备。“中国图书分类”为根节点，存在</a:t>
            </a:r>
            <a:r>
              <a:rPr lang="en-US" altLang="zh-CN" sz="3600" b="1" dirty="0" err="1">
                <a:latin typeface="楷体" panose="02010609060101010101" pitchFamily="49" charset="-122"/>
                <a:ea typeface="楷体" panose="02010609060101010101" pitchFamily="49" charset="-122"/>
              </a:rPr>
              <a:t>C.Node</a:t>
            </a:r>
            <a:r>
              <a:rPr lang="en-US" altLang="zh-CN" sz="3600" b="1" dirty="0">
                <a:latin typeface="楷体" panose="02010609060101010101" pitchFamily="49" charset="-122"/>
                <a:ea typeface="楷体" panose="02010609060101010101" pitchFamily="49" charset="-122"/>
              </a:rPr>
              <a:t>[0]</a:t>
            </a:r>
            <a:r>
              <a:rPr lang="zh-CN" altLang="en-US" sz="3600" b="1" dirty="0">
                <a:latin typeface="楷体" panose="02010609060101010101" pitchFamily="49" charset="-122"/>
                <a:ea typeface="楷体" panose="02010609060101010101" pitchFamily="49" charset="-122"/>
              </a:rPr>
              <a:t>中。所有父类均保存在子类的前面。</a:t>
            </a:r>
            <a:endParaRPr lang="zh-CN" altLang="en-US" sz="3600" b="1" dirty="0">
              <a:latin typeface="楷体" panose="02010609060101010101" pitchFamily="49" charset="-122"/>
              <a:ea typeface="楷体" panose="02010609060101010101" pitchFamily="49" charset="-122"/>
            </a:endParaRPr>
          </a:p>
          <a:p>
            <a:pPr marL="0" indent="0">
              <a:buNone/>
            </a:pPr>
            <a:r>
              <a:rPr lang="en-US" altLang="zh-CN" sz="3600" b="1" dirty="0">
                <a:latin typeface="楷体" panose="02010609060101010101" pitchFamily="49" charset="-122"/>
                <a:ea typeface="楷体" panose="02010609060101010101" pitchFamily="49" charset="-122"/>
              </a:rPr>
              <a:t>void </a:t>
            </a:r>
            <a:r>
              <a:rPr lang="en-US" altLang="zh-CN" sz="3600" b="1" dirty="0" err="1">
                <a:latin typeface="楷体" panose="02010609060101010101" pitchFamily="49" charset="-122"/>
                <a:ea typeface="楷体" panose="02010609060101010101" pitchFamily="49" charset="-122"/>
              </a:rPr>
              <a:t>CreatCatalogTree</a:t>
            </a:r>
            <a:r>
              <a:rPr lang="en-US" altLang="zh-CN" sz="3600" b="1" dirty="0">
                <a:latin typeface="楷体" panose="02010609060101010101" pitchFamily="49" charset="-122"/>
                <a:ea typeface="楷体" panose="02010609060101010101" pitchFamily="49" charset="-122"/>
              </a:rPr>
              <a:t>(  )</a:t>
            </a:r>
            <a:endParaRPr lang="en-US" altLang="zh-CN" sz="3600" b="1" dirty="0">
              <a:latin typeface="楷体" panose="02010609060101010101" pitchFamily="49" charset="-122"/>
              <a:ea typeface="楷体" panose="02010609060101010101" pitchFamily="49" charset="-122"/>
            </a:endParaRPr>
          </a:p>
          <a:p>
            <a:pPr marL="0" indent="0">
              <a:buNone/>
            </a:pPr>
            <a:r>
              <a:rPr lang="en-US" altLang="zh-CN" sz="3600" b="1" dirty="0">
                <a:latin typeface="楷体" panose="02010609060101010101" pitchFamily="49" charset="-122"/>
                <a:ea typeface="楷体" panose="02010609060101010101" pitchFamily="49" charset="-122"/>
              </a:rPr>
              <a:t>void </a:t>
            </a:r>
            <a:r>
              <a:rPr lang="en-US" altLang="zh-CN" sz="3600" b="1" dirty="0" err="1">
                <a:latin typeface="楷体" panose="02010609060101010101" pitchFamily="49" charset="-122"/>
                <a:ea typeface="楷体" panose="02010609060101010101" pitchFamily="49" charset="-122"/>
              </a:rPr>
              <a:t>PrintCatalogTree</a:t>
            </a:r>
            <a:r>
              <a:rPr lang="en-US" altLang="zh-CN" sz="3600" b="1" dirty="0">
                <a:latin typeface="楷体" panose="02010609060101010101" pitchFamily="49" charset="-122"/>
                <a:ea typeface="楷体" panose="02010609060101010101" pitchFamily="49" charset="-122"/>
              </a:rPr>
              <a:t>(</a:t>
            </a:r>
            <a:r>
              <a:rPr lang="en-US" altLang="zh-CN" sz="3600" b="1" dirty="0" err="1">
                <a:latin typeface="楷体" panose="02010609060101010101" pitchFamily="49" charset="-122"/>
                <a:ea typeface="楷体" panose="02010609060101010101" pitchFamily="49" charset="-122"/>
              </a:rPr>
              <a:t>CatalogTree</a:t>
            </a:r>
            <a:r>
              <a:rPr lang="en-US" altLang="zh-CN" sz="3600" b="1" dirty="0">
                <a:latin typeface="楷体" panose="02010609060101010101" pitchFamily="49" charset="-122"/>
                <a:ea typeface="楷体" panose="02010609060101010101" pitchFamily="49" charset="-122"/>
              </a:rPr>
              <a:t> *tree )</a:t>
            </a:r>
            <a:endParaRPr lang="en-US" altLang="zh-CN" sz="3600" b="1" dirty="0">
              <a:latin typeface="楷体" panose="02010609060101010101" pitchFamily="49" charset="-122"/>
              <a:ea typeface="楷体" panose="02010609060101010101" pitchFamily="49" charset="-122"/>
            </a:endParaRPr>
          </a:p>
          <a:p>
            <a:pPr marL="0" indent="0">
              <a:buNone/>
            </a:pPr>
            <a:endParaRPr lang="en-US" altLang="zh-CN" sz="3600" b="1" dirty="0">
              <a:latin typeface="楷体" panose="02010609060101010101" pitchFamily="49" charset="-122"/>
              <a:ea typeface="楷体" panose="02010609060101010101" pitchFamily="49" charset="-122"/>
            </a:endParaRPr>
          </a:p>
          <a:p>
            <a:pPr marL="742950" indent="-742950">
              <a:buFont typeface="+mj-ea"/>
              <a:buAutoNum type="circleNumDbPlain"/>
            </a:pPr>
            <a:endParaRPr lang="en-US" altLang="zh-CN" sz="3600" b="1" dirty="0" smtClean="0">
              <a:latin typeface="楷体" panose="02010609060101010101" pitchFamily="49" charset="-122"/>
              <a:ea typeface="楷体" panose="02010609060101010101" pitchFamily="49" charset="-122"/>
            </a:endParaRPr>
          </a:p>
          <a:p>
            <a:pPr marL="0" indent="0">
              <a:buNone/>
            </a:pPr>
            <a:endParaRPr lang="en-US" altLang="zh-CN" sz="4400" b="1" dirty="0" smtClean="0">
              <a:solidFill>
                <a:srgbClr val="843C0C"/>
              </a:solidFill>
            </a:endParaRPr>
          </a:p>
          <a:p>
            <a:pPr>
              <a:buFont typeface="Wingdings" panose="05000000000000000000" pitchFamily="2" charset="2"/>
              <a:buChar char="n"/>
            </a:pPr>
            <a:endParaRPr lang="zh-CN" altLang="en-US" sz="4000" b="1" dirty="0">
              <a:solidFill>
                <a:srgbClr val="843C0C"/>
              </a:solidFill>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29342" y="1473522"/>
            <a:ext cx="11157857" cy="5389426"/>
          </a:xfrm>
        </p:spPr>
        <p:txBody>
          <a:bodyPr numCol="1">
            <a:normAutofit lnSpcReduction="10000"/>
          </a:bodyPr>
          <a:lstStyle/>
          <a:p>
            <a:pPr>
              <a:buFont typeface="Wingdings" panose="05000000000000000000" pitchFamily="2" charset="2"/>
              <a:buChar char="n"/>
            </a:pPr>
            <a:r>
              <a:rPr lang="zh-CN" altLang="zh-CN" sz="4400" b="1" dirty="0">
                <a:solidFill>
                  <a:srgbClr val="843C0C"/>
                </a:solidFill>
              </a:rPr>
              <a:t>模块</a:t>
            </a:r>
            <a:r>
              <a:rPr lang="zh-CN" altLang="zh-CN" sz="4400" b="1" dirty="0" smtClean="0">
                <a:solidFill>
                  <a:srgbClr val="843C0C"/>
                </a:solidFill>
              </a:rPr>
              <a:t>实现</a:t>
            </a:r>
            <a:endParaRPr lang="en-US" altLang="zh-CN" sz="4400" b="1" dirty="0" smtClean="0">
              <a:solidFill>
                <a:srgbClr val="843C0C"/>
              </a:solidFill>
            </a:endParaRPr>
          </a:p>
          <a:p>
            <a:pPr>
              <a:buFont typeface="Wingdings" panose="05000000000000000000" pitchFamily="2" charset="2"/>
              <a:buChar char="u"/>
            </a:pPr>
            <a:r>
              <a:rPr lang="zh-CN" altLang="en-US" sz="3600" b="1" dirty="0" smtClean="0">
                <a:latin typeface="楷体" panose="02010609060101010101" pitchFamily="49" charset="-122"/>
                <a:ea typeface="楷体" panose="02010609060101010101" pitchFamily="49" charset="-122"/>
              </a:rPr>
              <a:t> 浏览分类</a:t>
            </a:r>
            <a:endParaRPr lang="en-US" altLang="zh-CN" sz="3600" b="1" dirty="0" smtClean="0">
              <a:latin typeface="楷体" panose="02010609060101010101" pitchFamily="49" charset="-122"/>
              <a:ea typeface="楷体" panose="02010609060101010101" pitchFamily="49" charset="-122"/>
            </a:endParaRPr>
          </a:p>
          <a:p>
            <a:pPr marL="0" indent="0">
              <a:buNone/>
            </a:pPr>
            <a:r>
              <a:rPr lang="zh-CN" altLang="en-US" sz="3600" b="1" dirty="0" smtClean="0">
                <a:latin typeface="楷体" panose="02010609060101010101" pitchFamily="49" charset="-122"/>
                <a:ea typeface="楷体" panose="02010609060101010101" pitchFamily="49" charset="-122"/>
              </a:rPr>
              <a:t>   因为</a:t>
            </a:r>
            <a:r>
              <a:rPr lang="zh-CN" altLang="en-US" sz="3600" b="1" dirty="0">
                <a:latin typeface="楷体" panose="02010609060101010101" pitchFamily="49" charset="-122"/>
                <a:ea typeface="楷体" panose="02010609060101010101" pitchFamily="49" charset="-122"/>
              </a:rPr>
              <a:t>父类存放在子类的前面，所以输出父类编号和名称后，只需按照条件</a:t>
            </a:r>
            <a:r>
              <a:rPr lang="en-US" altLang="zh-CN" sz="3600" b="1" dirty="0" err="1">
                <a:latin typeface="楷体" panose="02010609060101010101" pitchFamily="49" charset="-122"/>
                <a:ea typeface="楷体" panose="02010609060101010101" pitchFamily="49" charset="-122"/>
              </a:rPr>
              <a:t>strcmp</a:t>
            </a:r>
            <a:r>
              <a:rPr lang="en-US" altLang="zh-CN" sz="3600" b="1" dirty="0">
                <a:latin typeface="楷体" panose="02010609060101010101" pitchFamily="49" charset="-122"/>
                <a:ea typeface="楷体" panose="02010609060101010101" pitchFamily="49" charset="-122"/>
              </a:rPr>
              <a:t>(tree-&gt;Node[j].</a:t>
            </a:r>
            <a:r>
              <a:rPr lang="en-US" altLang="zh-CN" sz="3600" b="1" dirty="0" err="1">
                <a:latin typeface="楷体" panose="02010609060101010101" pitchFamily="49" charset="-122"/>
                <a:ea typeface="楷体" panose="02010609060101010101" pitchFamily="49" charset="-122"/>
              </a:rPr>
              <a:t>Parent,tree</a:t>
            </a:r>
            <a:r>
              <a:rPr lang="en-US" altLang="zh-CN" sz="3600" b="1" dirty="0">
                <a:latin typeface="楷体" panose="02010609060101010101" pitchFamily="49" charset="-122"/>
                <a:ea typeface="楷体" panose="02010609060101010101" pitchFamily="49" charset="-122"/>
              </a:rPr>
              <a:t>-&gt;Node[k].Key)==0</a:t>
            </a:r>
            <a:r>
              <a:rPr lang="zh-CN" altLang="en-US" sz="3600" b="1" dirty="0">
                <a:latin typeface="楷体" panose="02010609060101010101" pitchFamily="49" charset="-122"/>
                <a:ea typeface="楷体" panose="02010609060101010101" pitchFamily="49" charset="-122"/>
              </a:rPr>
              <a:t>向后查找子类，如果找到的是第一个孩子结点，即</a:t>
            </a:r>
            <a:r>
              <a:rPr lang="en-US" altLang="zh-CN" sz="3600" b="1" dirty="0">
                <a:latin typeface="楷体" panose="02010609060101010101" pitchFamily="49" charset="-122"/>
                <a:ea typeface="楷体" panose="02010609060101010101" pitchFamily="49" charset="-122"/>
              </a:rPr>
              <a:t>m==0</a:t>
            </a:r>
            <a:r>
              <a:rPr lang="zh-CN" altLang="en-US" sz="3600" b="1" dirty="0">
                <a:latin typeface="楷体" panose="02010609060101010101" pitchFamily="49" charset="-122"/>
                <a:ea typeface="楷体" panose="02010609060101010101" pitchFamily="49" charset="-122"/>
              </a:rPr>
              <a:t>，则</a:t>
            </a:r>
            <a:r>
              <a:rPr lang="en-US" altLang="zh-CN" sz="3600" b="1" dirty="0">
                <a:latin typeface="楷体" panose="02010609060101010101" pitchFamily="49" charset="-122"/>
                <a:ea typeface="楷体" panose="02010609060101010101" pitchFamily="49" charset="-122"/>
              </a:rPr>
              <a:t>++level</a:t>
            </a:r>
            <a:r>
              <a:rPr lang="zh-CN" altLang="en-US" sz="3600" b="1" dirty="0">
                <a:latin typeface="楷体" panose="02010609060101010101" pitchFamily="49" charset="-122"/>
                <a:ea typeface="楷体" panose="02010609060101010101" pitchFamily="49" charset="-122"/>
              </a:rPr>
              <a:t>，在下一层开始输出第一个孩子结点，否则输出其他孩子结点时，</a:t>
            </a:r>
            <a:r>
              <a:rPr lang="en-US" altLang="zh-CN" sz="3600" b="1" dirty="0">
                <a:latin typeface="楷体" panose="02010609060101010101" pitchFamily="49" charset="-122"/>
                <a:ea typeface="楷体" panose="02010609060101010101" pitchFamily="49" charset="-122"/>
              </a:rPr>
              <a:t>level</a:t>
            </a:r>
            <a:r>
              <a:rPr lang="zh-CN" altLang="en-US" sz="3600" b="1" dirty="0">
                <a:latin typeface="楷体" panose="02010609060101010101" pitchFamily="49" charset="-122"/>
                <a:ea typeface="楷体" panose="02010609060101010101" pitchFamily="49" charset="-122"/>
              </a:rPr>
              <a:t>不用改变。</a:t>
            </a:r>
            <a:endParaRPr lang="zh-CN" altLang="en-US" sz="3600" b="1" dirty="0">
              <a:latin typeface="楷体" panose="02010609060101010101" pitchFamily="49" charset="-122"/>
              <a:ea typeface="楷体" panose="02010609060101010101" pitchFamily="49" charset="-122"/>
            </a:endParaRPr>
          </a:p>
          <a:p>
            <a:pPr marL="0" indent="0">
              <a:buNone/>
            </a:pPr>
            <a:r>
              <a:rPr lang="en-US" altLang="zh-CN" sz="3600" b="1" dirty="0">
                <a:latin typeface="楷体" panose="02010609060101010101" pitchFamily="49" charset="-122"/>
                <a:ea typeface="楷体" panose="02010609060101010101" pitchFamily="49" charset="-122"/>
              </a:rPr>
              <a:t>void	</a:t>
            </a:r>
            <a:r>
              <a:rPr lang="en-US" altLang="zh-CN" sz="3600" b="1" dirty="0" err="1">
                <a:latin typeface="楷体" panose="02010609060101010101" pitchFamily="49" charset="-122"/>
                <a:ea typeface="楷体" panose="02010609060101010101" pitchFamily="49" charset="-122"/>
              </a:rPr>
              <a:t>PreOrder</a:t>
            </a:r>
            <a:r>
              <a:rPr lang="en-US" altLang="zh-CN" sz="3600" b="1" dirty="0">
                <a:latin typeface="楷体" panose="02010609060101010101" pitchFamily="49" charset="-122"/>
                <a:ea typeface="楷体" panose="02010609060101010101" pitchFamily="49" charset="-122"/>
              </a:rPr>
              <a:t>(  </a:t>
            </a:r>
            <a:r>
              <a:rPr lang="en-US" altLang="zh-CN" sz="3600" b="1" dirty="0" err="1">
                <a:latin typeface="楷体" panose="02010609060101010101" pitchFamily="49" charset="-122"/>
                <a:ea typeface="楷体" panose="02010609060101010101" pitchFamily="49" charset="-122"/>
              </a:rPr>
              <a:t>CatalogTree</a:t>
            </a:r>
            <a:r>
              <a:rPr lang="en-US" altLang="zh-CN" sz="3600" b="1" dirty="0">
                <a:latin typeface="楷体" panose="02010609060101010101" pitchFamily="49" charset="-122"/>
                <a:ea typeface="楷体" panose="02010609060101010101" pitchFamily="49" charset="-122"/>
              </a:rPr>
              <a:t>* tree, </a:t>
            </a:r>
            <a:r>
              <a:rPr lang="en-US" altLang="zh-CN" sz="3600" b="1" dirty="0" err="1">
                <a:latin typeface="楷体" panose="02010609060101010101" pitchFamily="49" charset="-122"/>
                <a:ea typeface="楷体" panose="02010609060101010101" pitchFamily="49" charset="-122"/>
              </a:rPr>
              <a:t>int</a:t>
            </a:r>
            <a:r>
              <a:rPr lang="en-US" altLang="zh-CN" sz="3600" b="1" dirty="0">
                <a:latin typeface="楷体" panose="02010609060101010101" pitchFamily="49" charset="-122"/>
                <a:ea typeface="楷体" panose="02010609060101010101" pitchFamily="49" charset="-122"/>
              </a:rPr>
              <a:t> k, </a:t>
            </a:r>
            <a:r>
              <a:rPr lang="en-US" altLang="zh-CN" sz="3600" b="1" dirty="0" err="1">
                <a:latin typeface="楷体" panose="02010609060101010101" pitchFamily="49" charset="-122"/>
                <a:ea typeface="楷体" panose="02010609060101010101" pitchFamily="49" charset="-122"/>
              </a:rPr>
              <a:t>int</a:t>
            </a:r>
            <a:r>
              <a:rPr lang="en-US" altLang="zh-CN" sz="3600" b="1" dirty="0">
                <a:latin typeface="楷体" panose="02010609060101010101" pitchFamily="49" charset="-122"/>
                <a:ea typeface="楷体" panose="02010609060101010101" pitchFamily="49" charset="-122"/>
              </a:rPr>
              <a:t> level)</a:t>
            </a:r>
            <a:endParaRPr lang="en-US" altLang="zh-CN" sz="3600" b="1" dirty="0">
              <a:latin typeface="楷体" panose="02010609060101010101" pitchFamily="49" charset="-122"/>
              <a:ea typeface="楷体" panose="02010609060101010101" pitchFamily="49" charset="-122"/>
            </a:endParaRPr>
          </a:p>
          <a:p>
            <a:pPr marL="0" indent="0">
              <a:buNone/>
            </a:pPr>
            <a:endParaRPr lang="en-US" altLang="zh-CN" sz="3600" b="1" dirty="0">
              <a:latin typeface="楷体" panose="02010609060101010101" pitchFamily="49" charset="-122"/>
              <a:ea typeface="楷体" panose="02010609060101010101" pitchFamily="49" charset="-122"/>
            </a:endParaRPr>
          </a:p>
          <a:p>
            <a:pPr marL="742950" indent="-742950">
              <a:buFont typeface="+mj-ea"/>
              <a:buAutoNum type="circleNumDbPlain"/>
            </a:pPr>
            <a:endParaRPr lang="en-US" altLang="zh-CN" sz="3600" b="1" dirty="0" smtClean="0">
              <a:latin typeface="楷体" panose="02010609060101010101" pitchFamily="49" charset="-122"/>
              <a:ea typeface="楷体" panose="02010609060101010101" pitchFamily="49" charset="-122"/>
            </a:endParaRPr>
          </a:p>
          <a:p>
            <a:pPr marL="0" indent="0">
              <a:buNone/>
            </a:pPr>
            <a:endParaRPr lang="en-US" altLang="zh-CN" sz="4400" b="1" dirty="0" smtClean="0">
              <a:solidFill>
                <a:srgbClr val="843C0C"/>
              </a:solidFill>
            </a:endParaRPr>
          </a:p>
          <a:p>
            <a:pPr>
              <a:buFont typeface="Wingdings" panose="05000000000000000000" pitchFamily="2" charset="2"/>
              <a:buChar char="n"/>
            </a:pPr>
            <a:endParaRPr lang="zh-CN" altLang="en-US" sz="4000" b="1" dirty="0">
              <a:solidFill>
                <a:srgbClr val="843C0C"/>
              </a:solidFill>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rotWithShape="1">
          <a:blip r:embed="rId1"/>
          <a:srcRect l="1012" t="82013" r="86978" b="2669"/>
          <a:stretch>
            <a:fillRect/>
          </a:stretch>
        </p:blipFill>
        <p:spPr>
          <a:xfrm>
            <a:off x="5825645" y="507898"/>
            <a:ext cx="2137727" cy="4583359"/>
          </a:xfrm>
          <a:prstGeom prst="rect">
            <a:avLst/>
          </a:prstGeom>
          <a:ln w="76200">
            <a:solidFill>
              <a:srgbClr val="C55A11"/>
            </a:solidFill>
          </a:ln>
        </p:spPr>
      </p:pic>
      <p:pic>
        <p:nvPicPr>
          <p:cNvPr id="4" name="图片 3"/>
          <p:cNvPicPr>
            <a:picLocks noChangeAspect="1"/>
          </p:cNvPicPr>
          <p:nvPr/>
        </p:nvPicPr>
        <p:blipFill rotWithShape="1">
          <a:blip r:embed="rId2"/>
          <a:srcRect l="24575" t="38675" r="49089" b="2277"/>
          <a:stretch>
            <a:fillRect/>
          </a:stretch>
        </p:blipFill>
        <p:spPr>
          <a:xfrm>
            <a:off x="886002" y="201205"/>
            <a:ext cx="4060845" cy="6828734"/>
          </a:xfrm>
          <a:prstGeom prst="rect">
            <a:avLst/>
          </a:prstGeom>
          <a:ln w="76200">
            <a:solidFill>
              <a:srgbClr val="C55A11"/>
            </a:solidFill>
          </a:ln>
        </p:spPr>
      </p:pic>
      <p:pic>
        <p:nvPicPr>
          <p:cNvPr id="6" name="图片 5"/>
          <p:cNvPicPr>
            <a:picLocks noChangeAspect="1"/>
          </p:cNvPicPr>
          <p:nvPr/>
        </p:nvPicPr>
        <p:blipFill rotWithShape="1">
          <a:blip r:embed="rId2"/>
          <a:srcRect l="34445" t="82667" r="61620" b="3683"/>
          <a:stretch>
            <a:fillRect/>
          </a:stretch>
        </p:blipFill>
        <p:spPr>
          <a:xfrm>
            <a:off x="9297989" y="482341"/>
            <a:ext cx="1781681" cy="4634474"/>
          </a:xfrm>
          <a:prstGeom prst="rect">
            <a:avLst/>
          </a:prstGeom>
          <a:ln w="76200">
            <a:solidFill>
              <a:srgbClr val="C55A11"/>
            </a:solid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作业标题：</a:t>
            </a:r>
            <a:r>
              <a:rPr lang="zh-CN" altLang="en-US" sz="4400" dirty="0">
                <a:solidFill>
                  <a:schemeClr val="accent2">
                    <a:lumMod val="50000"/>
                  </a:schemeClr>
                </a:solidFill>
                <a:latin typeface="黑体" panose="02010609060101010101" pitchFamily="49" charset="-122"/>
                <a:ea typeface="黑体" panose="02010609060101010101" pitchFamily="49" charset="-122"/>
              </a:rPr>
              <a:t>第三</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章 目录</a:t>
            </a:r>
            <a:r>
              <a:rPr lang="zh-CN" altLang="en-US" sz="4400" dirty="0">
                <a:solidFill>
                  <a:schemeClr val="accent2">
                    <a:lumMod val="50000"/>
                  </a:schemeClr>
                </a:solidFill>
                <a:latin typeface="黑体" panose="02010609060101010101" pitchFamily="49" charset="-122"/>
                <a:ea typeface="黑体" panose="02010609060101010101" pitchFamily="49" charset="-122"/>
              </a:rPr>
              <a:t>管理系统设计</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与实现</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r>
              <a:rPr lang="en-US" altLang="zh-CN" sz="4400" dirty="0" smtClean="0">
                <a:solidFill>
                  <a:schemeClr val="accent2">
                    <a:lumMod val="50000"/>
                  </a:schemeClr>
                </a:solidFill>
                <a:latin typeface="黑体" panose="02010609060101010101" pitchFamily="49" charset="-122"/>
                <a:ea typeface="黑体" panose="02010609060101010101" pitchFamily="49" charset="-122"/>
              </a:rPr>
              <a:t>     </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2171915" y="3162609"/>
            <a:ext cx="8378855" cy="3695391"/>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fontScale="85000" lnSpcReduction="10000"/>
          </a:bodyPr>
          <a:lstStyle/>
          <a:p>
            <a:pPr>
              <a:buFont typeface="Wingdings" panose="05000000000000000000" pitchFamily="2" charset="2"/>
              <a:buChar char="n"/>
            </a:pP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要求：</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r>
              <a:rPr lang="en-US" altLang="zh-CN" sz="4400" dirty="0">
                <a:solidFill>
                  <a:schemeClr val="accent2">
                    <a:lumMod val="50000"/>
                  </a:schemeClr>
                </a:solidFill>
                <a:latin typeface="黑体" panose="02010609060101010101" pitchFamily="49" charset="-122"/>
                <a:ea typeface="黑体" panose="02010609060101010101" pitchFamily="49" charset="-122"/>
              </a:rPr>
              <a:t> </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 </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保存为</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Word</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文档，</a:t>
            </a:r>
            <a:r>
              <a:rPr lang="zh-CN" altLang="en-US" sz="4400" dirty="0">
                <a:solidFill>
                  <a:schemeClr val="accent2">
                    <a:lumMod val="50000"/>
                  </a:schemeClr>
                </a:solidFill>
                <a:latin typeface="黑体" panose="02010609060101010101" pitchFamily="49" charset="-122"/>
                <a:ea typeface="黑体" panose="02010609060101010101" pitchFamily="49" charset="-122"/>
              </a:rPr>
              <a:t>学</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号姓名统一命名</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r>
              <a:rPr lang="en-US" altLang="zh-CN" sz="4400" dirty="0">
                <a:solidFill>
                  <a:schemeClr val="accent2">
                    <a:lumMod val="50000"/>
                  </a:schemeClr>
                </a:solidFill>
                <a:latin typeface="黑体" panose="02010609060101010101" pitchFamily="49" charset="-122"/>
                <a:ea typeface="黑体" panose="02010609060101010101" pitchFamily="49" charset="-122"/>
              </a:rPr>
              <a:t> </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 </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内容模式统一：</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r>
              <a:rPr lang="en-US" altLang="zh-CN" sz="4400" dirty="0">
                <a:solidFill>
                  <a:schemeClr val="accent2">
                    <a:lumMod val="50000"/>
                  </a:schemeClr>
                </a:solidFill>
                <a:latin typeface="黑体" panose="02010609060101010101" pitchFamily="49" charset="-122"/>
                <a:ea typeface="黑体" panose="02010609060101010101" pitchFamily="49" charset="-122"/>
              </a:rPr>
              <a:t> </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  1.</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标题：实验三 </a:t>
            </a:r>
            <a:r>
              <a:rPr lang="zh-CN" altLang="en-US" sz="4400" b="1" dirty="0">
                <a:solidFill>
                  <a:schemeClr val="accent2">
                    <a:lumMod val="50000"/>
                  </a:schemeClr>
                </a:solidFill>
                <a:latin typeface="黑体" panose="02010609060101010101" pitchFamily="49" charset="-122"/>
                <a:ea typeface="黑体" panose="02010609060101010101" pitchFamily="49" charset="-122"/>
              </a:rPr>
              <a:t>目录</a:t>
            </a:r>
            <a:r>
              <a:rPr lang="zh-CN" altLang="en-US" sz="4400" b="1" dirty="0" smtClean="0">
                <a:solidFill>
                  <a:schemeClr val="accent2">
                    <a:lumMod val="50000"/>
                  </a:schemeClr>
                </a:solidFill>
                <a:latin typeface="黑体" panose="02010609060101010101" pitchFamily="49" charset="-122"/>
                <a:ea typeface="黑体" panose="02010609060101010101" pitchFamily="49" charset="-122"/>
              </a:rPr>
              <a:t>管理系统、平台：</a:t>
            </a:r>
            <a:r>
              <a:rPr lang="en-US" altLang="zh-CN" sz="4400" b="1" dirty="0" smtClean="0">
                <a:solidFill>
                  <a:schemeClr val="accent2">
                    <a:lumMod val="50000"/>
                  </a:schemeClr>
                </a:solidFill>
                <a:latin typeface="黑体" panose="02010609060101010101" pitchFamily="49" charset="-122"/>
                <a:ea typeface="黑体" panose="02010609060101010101" pitchFamily="49" charset="-122"/>
              </a:rPr>
              <a:t>VC6.0</a:t>
            </a:r>
            <a:endParaRPr lang="en-US" altLang="zh-CN" sz="4400" b="1"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r>
              <a:rPr lang="en-US" altLang="zh-CN" sz="4400" b="1" dirty="0">
                <a:solidFill>
                  <a:schemeClr val="accent2">
                    <a:lumMod val="50000"/>
                  </a:schemeClr>
                </a:solidFill>
                <a:latin typeface="黑体" panose="02010609060101010101" pitchFamily="49" charset="-122"/>
                <a:ea typeface="黑体" panose="02010609060101010101" pitchFamily="49" charset="-122"/>
              </a:rPr>
              <a:t> </a:t>
            </a:r>
            <a:r>
              <a:rPr lang="en-US" altLang="zh-CN" sz="4400" b="1" dirty="0" smtClean="0">
                <a:solidFill>
                  <a:schemeClr val="accent2">
                    <a:lumMod val="50000"/>
                  </a:schemeClr>
                </a:solidFill>
                <a:latin typeface="黑体" panose="02010609060101010101" pitchFamily="49" charset="-122"/>
                <a:ea typeface="黑体" panose="02010609060101010101" pitchFamily="49" charset="-122"/>
              </a:rPr>
              <a:t>  2.</a:t>
            </a:r>
            <a:r>
              <a:rPr lang="zh-CN" altLang="en-US" sz="4400" b="1" dirty="0" smtClean="0">
                <a:solidFill>
                  <a:schemeClr val="accent2">
                    <a:lumMod val="50000"/>
                  </a:schemeClr>
                </a:solidFill>
                <a:latin typeface="黑体" panose="02010609060101010101" pitchFamily="49" charset="-122"/>
                <a:ea typeface="黑体" panose="02010609060101010101" pitchFamily="49" charset="-122"/>
              </a:rPr>
              <a:t>绘制</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流程图  </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3.</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显示源代码  </a:t>
            </a:r>
            <a:r>
              <a:rPr lang="en-US" altLang="zh-CN" sz="4400" dirty="0" smtClean="0">
                <a:solidFill>
                  <a:schemeClr val="accent2">
                    <a:lumMod val="50000"/>
                  </a:schemeClr>
                </a:solidFill>
                <a:latin typeface="黑体" panose="02010609060101010101" pitchFamily="49" charset="-122"/>
                <a:ea typeface="黑体" panose="02010609060101010101" pitchFamily="49" charset="-122"/>
              </a:rPr>
              <a:t>4.</a:t>
            </a:r>
            <a:r>
              <a:rPr lang="zh-CN" altLang="en-US" sz="4400" dirty="0" smtClean="0">
                <a:solidFill>
                  <a:schemeClr val="accent2">
                    <a:lumMod val="50000"/>
                  </a:schemeClr>
                </a:solidFill>
                <a:latin typeface="黑体" panose="02010609060101010101" pitchFamily="49" charset="-122"/>
                <a:ea typeface="黑体" panose="02010609060101010101" pitchFamily="49" charset="-122"/>
              </a:rPr>
              <a:t>结果截图</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r>
              <a:rPr lang="en-US" altLang="zh-CN" sz="4400" dirty="0" smtClean="0">
                <a:solidFill>
                  <a:schemeClr val="accent2">
                    <a:lumMod val="50000"/>
                  </a:schemeClr>
                </a:solidFill>
                <a:latin typeface="黑体" panose="02010609060101010101" pitchFamily="49" charset="-122"/>
                <a:ea typeface="黑体" panose="02010609060101010101" pitchFamily="49" charset="-122"/>
              </a:rPr>
              <a:t>     </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marL="0" indent="0">
              <a:buNone/>
            </a:pP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1" cstate="print">
            <a:extLst>
              <a:ext uri="{28A0092B-C50C-407E-A947-70E740481C1C}">
                <a14:useLocalDpi xmlns:a14="http://schemas.microsoft.com/office/drawing/2010/main" val="0"/>
              </a:ext>
            </a:extLst>
          </a:blip>
          <a:srcRect t="15866" b="19786"/>
          <a:stretch>
            <a:fillRect/>
          </a:stretch>
        </p:blipFill>
        <p:spPr>
          <a:xfrm>
            <a:off x="371981" y="210360"/>
            <a:ext cx="4648849" cy="6647640"/>
          </a:xfrm>
          <a:prstGeom prst="rect">
            <a:avLst/>
          </a:prstGeom>
          <a:ln w="76200">
            <a:solidFill>
              <a:srgbClr val="C55A11"/>
            </a:solidFill>
          </a:ln>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3766" t="60682" r="6586" b="20965"/>
          <a:stretch>
            <a:fillRect/>
          </a:stretch>
        </p:blipFill>
        <p:spPr>
          <a:xfrm>
            <a:off x="5367718" y="2009663"/>
            <a:ext cx="6229022" cy="2833707"/>
          </a:xfrm>
          <a:prstGeom prst="rect">
            <a:avLst/>
          </a:prstGeom>
          <a:ln w="76200">
            <a:solidFill>
              <a:srgbClr val="C55A1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 name="内容占位符 4"/>
          <p:cNvPicPr>
            <a:picLocks noGrp="1" noChangeAspect="1"/>
          </p:cNvPicPr>
          <p:nvPr>
            <p:ph idx="1"/>
          </p:nvPr>
        </p:nvPicPr>
        <p:blipFill>
          <a:blip r:embed="rId1"/>
          <a:stretch>
            <a:fillRect/>
          </a:stretch>
        </p:blipFill>
        <p:spPr>
          <a:xfrm>
            <a:off x="5451003" y="1145939"/>
            <a:ext cx="6091900" cy="4476408"/>
          </a:xfrm>
          <a:prstGeom prst="rect">
            <a:avLst/>
          </a:prstGeom>
        </p:spPr>
      </p:pic>
      <p:pic>
        <p:nvPicPr>
          <p:cNvPr id="4" name="图片 3"/>
          <p:cNvPicPr>
            <a:picLocks noChangeAspect="1"/>
          </p:cNvPicPr>
          <p:nvPr/>
        </p:nvPicPr>
        <p:blipFill rotWithShape="1">
          <a:blip r:embed="rId2"/>
          <a:srcRect t="1417" b="-1"/>
          <a:stretch>
            <a:fillRect/>
          </a:stretch>
        </p:blipFill>
        <p:spPr>
          <a:xfrm>
            <a:off x="649097" y="177026"/>
            <a:ext cx="4447946" cy="6413141"/>
          </a:xfrm>
          <a:prstGeom prst="rect">
            <a:avLst/>
          </a:prstGeom>
          <a:ln w="76200">
            <a:solidFill>
              <a:srgbClr val="C55A1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图书分类目录</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2">
              <a:buFont typeface="Wingdings" panose="05000000000000000000" pitchFamily="2" charset="2"/>
              <a:buChar char="l"/>
            </a:pPr>
            <a:r>
              <a:rPr lang="zh-CN" altLang="en-US" sz="4000" dirty="0">
                <a:latin typeface="楷体" panose="02010609060101010101" pitchFamily="49" charset="-122"/>
                <a:ea typeface="楷体" panose="02010609060101010101" pitchFamily="49" charset="-122"/>
              </a:rPr>
              <a:t>中图</a:t>
            </a:r>
            <a:r>
              <a:rPr lang="zh-CN" altLang="en-US" sz="4000" dirty="0" smtClean="0">
                <a:latin typeface="楷体" panose="02010609060101010101" pitchFamily="49" charset="-122"/>
                <a:ea typeface="楷体" panose="02010609060101010101" pitchFamily="49" charset="-122"/>
              </a:rPr>
              <a:t>法</a:t>
            </a:r>
            <a:endParaRPr lang="en-US" altLang="zh-CN" sz="4000" dirty="0" smtClean="0">
              <a:latin typeface="楷体" panose="02010609060101010101" pitchFamily="49" charset="-122"/>
              <a:ea typeface="楷体" panose="02010609060101010101" pitchFamily="49" charset="-122"/>
            </a:endParaRPr>
          </a:p>
          <a:p>
            <a:pPr lvl="3">
              <a:buFont typeface="Wingdings" panose="05000000000000000000" pitchFamily="2" charset="2"/>
              <a:buChar char="ü"/>
            </a:pPr>
            <a:r>
              <a:rPr lang="zh-CN" altLang="en-US" sz="3800" dirty="0" smtClean="0">
                <a:latin typeface="楷体" panose="02010609060101010101" pitchFamily="49" charset="-122"/>
                <a:ea typeface="楷体" panose="02010609060101010101" pitchFamily="49" charset="-122"/>
              </a:rPr>
              <a:t>  </a:t>
            </a:r>
            <a:r>
              <a:rPr lang="zh-CN" altLang="en-US" sz="3700" dirty="0" smtClean="0">
                <a:latin typeface="楷体" panose="02010609060101010101" pitchFamily="49" charset="-122"/>
                <a:ea typeface="楷体" panose="02010609060101010101" pitchFamily="49" charset="-122"/>
              </a:rPr>
              <a:t>包括</a:t>
            </a:r>
            <a:r>
              <a:rPr lang="zh-CN" altLang="en-US" sz="3700" dirty="0">
                <a:latin typeface="楷体" panose="02010609060101010101" pitchFamily="49" charset="-122"/>
                <a:ea typeface="楷体" panose="02010609060101010101" pitchFamily="49" charset="-122"/>
              </a:rPr>
              <a:t>马克思主义、列宁主义、毛泽东思想、邓小平理论；哲学、宗教；社会科学、自然科学、综合性</a:t>
            </a:r>
            <a:r>
              <a:rPr lang="zh-CN" altLang="en-US" sz="3700" dirty="0" smtClean="0">
                <a:latin typeface="楷体" panose="02010609060101010101" pitchFamily="49" charset="-122"/>
                <a:ea typeface="楷体" panose="02010609060101010101" pitchFamily="49" charset="-122"/>
              </a:rPr>
              <a:t>图书</a:t>
            </a:r>
            <a:r>
              <a:rPr lang="en-US" altLang="zh-CN" sz="3700" dirty="0" smtClean="0">
                <a:solidFill>
                  <a:srgbClr val="843C0C"/>
                </a:solidFill>
                <a:latin typeface="楷体" panose="02010609060101010101" pitchFamily="49" charset="-122"/>
                <a:ea typeface="楷体" panose="02010609060101010101" pitchFamily="49" charset="-122"/>
              </a:rPr>
              <a:t>5</a:t>
            </a:r>
            <a:r>
              <a:rPr lang="zh-CN" altLang="en-US" sz="3700" dirty="0" smtClean="0">
                <a:solidFill>
                  <a:srgbClr val="843C0C"/>
                </a:solidFill>
                <a:latin typeface="楷体" panose="02010609060101010101" pitchFamily="49" charset="-122"/>
                <a:ea typeface="楷体" panose="02010609060101010101" pitchFamily="49" charset="-122"/>
              </a:rPr>
              <a:t>大</a:t>
            </a:r>
            <a:r>
              <a:rPr lang="zh-CN" altLang="en-US" sz="3700" dirty="0">
                <a:solidFill>
                  <a:srgbClr val="843C0C"/>
                </a:solidFill>
                <a:latin typeface="楷体" panose="02010609060101010101" pitchFamily="49" charset="-122"/>
                <a:ea typeface="楷体" panose="02010609060101010101" pitchFamily="49" charset="-122"/>
              </a:rPr>
              <a:t>部类</a:t>
            </a:r>
            <a:r>
              <a:rPr lang="zh-CN" altLang="en-US" sz="3700" dirty="0">
                <a:latin typeface="楷体" panose="02010609060101010101" pitchFamily="49" charset="-122"/>
                <a:ea typeface="楷体" panose="02010609060101010101" pitchFamily="49" charset="-122"/>
              </a:rPr>
              <a:t>，</a:t>
            </a:r>
            <a:r>
              <a:rPr lang="en-US" altLang="zh-CN" sz="3700" dirty="0">
                <a:solidFill>
                  <a:srgbClr val="843C0C"/>
                </a:solidFill>
                <a:latin typeface="楷体" panose="02010609060101010101" pitchFamily="49" charset="-122"/>
                <a:ea typeface="楷体" panose="02010609060101010101" pitchFamily="49" charset="-122"/>
              </a:rPr>
              <a:t>22</a:t>
            </a:r>
            <a:r>
              <a:rPr lang="zh-CN" altLang="en-US" sz="3700" dirty="0">
                <a:solidFill>
                  <a:srgbClr val="843C0C"/>
                </a:solidFill>
                <a:latin typeface="楷体" panose="02010609060101010101" pitchFamily="49" charset="-122"/>
                <a:ea typeface="楷体" panose="02010609060101010101" pitchFamily="49" charset="-122"/>
              </a:rPr>
              <a:t>个基本大类</a:t>
            </a:r>
            <a:r>
              <a:rPr lang="zh-CN" altLang="en-US" sz="3700" dirty="0">
                <a:latin typeface="楷体" panose="02010609060101010101" pitchFamily="49" charset="-122"/>
                <a:ea typeface="楷体" panose="02010609060101010101" pitchFamily="49" charset="-122"/>
              </a:rPr>
              <a:t>，是图书馆分类文献的</a:t>
            </a:r>
            <a:r>
              <a:rPr lang="zh-CN" altLang="en-US" sz="3700" dirty="0" smtClean="0">
                <a:latin typeface="楷体" panose="02010609060101010101" pitchFamily="49" charset="-122"/>
                <a:ea typeface="楷体" panose="02010609060101010101" pitchFamily="49" charset="-122"/>
              </a:rPr>
              <a:t>标准</a:t>
            </a:r>
            <a:endParaRPr lang="en-US" altLang="zh-CN" sz="3700" dirty="0" smtClean="0">
              <a:latin typeface="楷体" panose="02010609060101010101" pitchFamily="49" charset="-122"/>
              <a:ea typeface="楷体" panose="02010609060101010101" pitchFamily="49" charset="-122"/>
            </a:endParaRPr>
          </a:p>
          <a:p>
            <a:pPr lvl="3">
              <a:buFont typeface="Wingdings" panose="05000000000000000000" pitchFamily="2" charset="2"/>
              <a:buChar char="ü"/>
            </a:pPr>
            <a:r>
              <a:rPr lang="en-US" altLang="zh-CN" sz="3700" dirty="0">
                <a:latin typeface="楷体" panose="02010609060101010101" pitchFamily="49" charset="-122"/>
                <a:ea typeface="楷体" panose="02010609060101010101" pitchFamily="49" charset="-122"/>
              </a:rPr>
              <a:t> </a:t>
            </a:r>
            <a:r>
              <a:rPr lang="zh-CN" altLang="en-US" sz="3700" dirty="0" smtClean="0">
                <a:latin typeface="楷体" panose="02010609060101010101" pitchFamily="49" charset="-122"/>
                <a:ea typeface="楷体" panose="02010609060101010101" pitchFamily="49" charset="-122"/>
              </a:rPr>
              <a:t>将类编制以字母</a:t>
            </a:r>
            <a:r>
              <a:rPr lang="en-US" altLang="zh-CN" sz="3700" dirty="0" smtClean="0">
                <a:latin typeface="楷体" panose="02010609060101010101" pitchFamily="49" charset="-122"/>
                <a:ea typeface="楷体" panose="02010609060101010101" pitchFamily="49" charset="-122"/>
              </a:rPr>
              <a:t>+</a:t>
            </a:r>
            <a:r>
              <a:rPr lang="zh-CN" altLang="en-US" sz="3700" dirty="0" smtClean="0">
                <a:latin typeface="楷体" panose="02010609060101010101" pitchFamily="49" charset="-122"/>
                <a:ea typeface="楷体" panose="02010609060101010101" pitchFamily="49" charset="-122"/>
              </a:rPr>
              <a:t>数字的编号</a:t>
            </a:r>
            <a:endParaRPr lang="en-US" altLang="zh-CN" sz="3700" dirty="0" smtClean="0">
              <a:latin typeface="楷体" panose="02010609060101010101" pitchFamily="49" charset="-122"/>
              <a:ea typeface="楷体" panose="02010609060101010101" pitchFamily="49" charset="-122"/>
            </a:endParaRPr>
          </a:p>
          <a:p>
            <a:pPr marL="914400" lvl="2" indent="0">
              <a:buNone/>
            </a:pPr>
            <a:endParaRPr lang="en-US" altLang="zh-CN" sz="4000" dirty="0" smtClean="0">
              <a:latin typeface="楷体" panose="02010609060101010101" pitchFamily="49" charset="-122"/>
              <a:ea typeface="楷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322"/>
            <a:ext cx="10515600" cy="1325563"/>
          </a:xfrm>
        </p:spPr>
        <p:txBody>
          <a:bodyPr>
            <a:normAutofit/>
          </a:bodyPr>
          <a:lstStyle/>
          <a:p>
            <a:pPr algn="ctr"/>
            <a:r>
              <a:rPr lang="zh-CN" altLang="en-US" sz="7000" b="1" dirty="0" smtClean="0">
                <a:solidFill>
                  <a:schemeClr val="accent2">
                    <a:lumMod val="50000"/>
                  </a:schemeClr>
                </a:solidFill>
                <a:latin typeface="黑体" panose="02010609060101010101" pitchFamily="49" charset="-122"/>
                <a:ea typeface="黑体" panose="02010609060101010101" pitchFamily="49" charset="-122"/>
              </a:rPr>
              <a:t>第三章 目录管理系统</a:t>
            </a:r>
            <a:endParaRPr lang="zh-CN" altLang="en-US" sz="7000" b="1" dirty="0">
              <a:solidFill>
                <a:schemeClr val="accent2">
                  <a:lumMod val="50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4"/>
            <a:ext cx="10515600" cy="4727575"/>
          </a:xfrm>
        </p:spPr>
        <p:txBody>
          <a:bodyPr>
            <a:normAutofit/>
          </a:bodyPr>
          <a:lstStyle/>
          <a:p>
            <a:pPr>
              <a:buFont typeface="Wingdings" panose="05000000000000000000" pitchFamily="2" charset="2"/>
              <a:buChar char="n"/>
            </a:pPr>
            <a:r>
              <a:rPr lang="zh-CN" altLang="en-US" sz="4400" dirty="0" smtClean="0">
                <a:solidFill>
                  <a:schemeClr val="accent2">
                    <a:lumMod val="50000"/>
                  </a:schemeClr>
                </a:solidFill>
                <a:latin typeface="黑体" panose="02010609060101010101" pitchFamily="49" charset="-122"/>
                <a:ea typeface="黑体" panose="02010609060101010101" pitchFamily="49" charset="-122"/>
              </a:rPr>
              <a:t> 图书分类目录</a:t>
            </a:r>
            <a:endParaRPr lang="en-US" altLang="zh-CN" sz="4400" dirty="0" smtClean="0">
              <a:solidFill>
                <a:schemeClr val="accent2">
                  <a:lumMod val="50000"/>
                </a:schemeClr>
              </a:solidFill>
              <a:latin typeface="黑体" panose="02010609060101010101" pitchFamily="49" charset="-122"/>
              <a:ea typeface="黑体" panose="02010609060101010101" pitchFamily="49" charset="-122"/>
            </a:endParaRPr>
          </a:p>
          <a:p>
            <a:pPr lvl="2">
              <a:buFont typeface="Wingdings" panose="05000000000000000000" pitchFamily="2" charset="2"/>
              <a:buChar char="l"/>
            </a:pPr>
            <a:r>
              <a:rPr lang="zh-CN" altLang="en-US" sz="4000" dirty="0">
                <a:latin typeface="楷体" panose="02010609060101010101" pitchFamily="49" charset="-122"/>
                <a:ea typeface="楷体" panose="02010609060101010101" pitchFamily="49" charset="-122"/>
              </a:rPr>
              <a:t>中图</a:t>
            </a:r>
            <a:r>
              <a:rPr lang="zh-CN" altLang="en-US" sz="4000" dirty="0" smtClean="0">
                <a:latin typeface="楷体" panose="02010609060101010101" pitchFamily="49" charset="-122"/>
                <a:ea typeface="楷体" panose="02010609060101010101" pitchFamily="49" charset="-122"/>
              </a:rPr>
              <a:t>法</a:t>
            </a:r>
            <a:endParaRPr lang="en-US" altLang="zh-CN" sz="4000" dirty="0" smtClean="0">
              <a:latin typeface="楷体" panose="02010609060101010101" pitchFamily="49" charset="-122"/>
              <a:ea typeface="楷体" panose="02010609060101010101" pitchFamily="49" charset="-122"/>
            </a:endParaRPr>
          </a:p>
          <a:p>
            <a:pPr lvl="3">
              <a:buFont typeface="Wingdings" panose="05000000000000000000" pitchFamily="2" charset="2"/>
              <a:buChar char="ü"/>
            </a:pPr>
            <a:r>
              <a:rPr lang="zh-CN" altLang="en-US" sz="3800" dirty="0" smtClean="0">
                <a:latin typeface="楷体" panose="02010609060101010101" pitchFamily="49" charset="-122"/>
                <a:ea typeface="楷体" panose="02010609060101010101" pitchFamily="49" charset="-122"/>
              </a:rPr>
              <a:t>  </a:t>
            </a:r>
            <a:r>
              <a:rPr lang="zh-CN" altLang="en-US" sz="3700" dirty="0" smtClean="0">
                <a:latin typeface="楷体" panose="02010609060101010101" pitchFamily="49" charset="-122"/>
                <a:ea typeface="楷体" panose="02010609060101010101" pitchFamily="49" charset="-122"/>
              </a:rPr>
              <a:t>包括</a:t>
            </a:r>
            <a:r>
              <a:rPr lang="zh-CN" altLang="en-US" sz="3700" dirty="0">
                <a:latin typeface="楷体" panose="02010609060101010101" pitchFamily="49" charset="-122"/>
                <a:ea typeface="楷体" panose="02010609060101010101" pitchFamily="49" charset="-122"/>
              </a:rPr>
              <a:t>马克思主义、列宁主义、毛泽东思想、邓小平理论；哲学、宗教；社会科学、自然科学、综合性</a:t>
            </a:r>
            <a:r>
              <a:rPr lang="zh-CN" altLang="en-US" sz="3700" dirty="0" smtClean="0">
                <a:latin typeface="楷体" panose="02010609060101010101" pitchFamily="49" charset="-122"/>
                <a:ea typeface="楷体" panose="02010609060101010101" pitchFamily="49" charset="-122"/>
              </a:rPr>
              <a:t>图书</a:t>
            </a:r>
            <a:r>
              <a:rPr lang="en-US" altLang="zh-CN" sz="3700" dirty="0" smtClean="0">
                <a:solidFill>
                  <a:srgbClr val="843C0C"/>
                </a:solidFill>
                <a:latin typeface="楷体" panose="02010609060101010101" pitchFamily="49" charset="-122"/>
                <a:ea typeface="楷体" panose="02010609060101010101" pitchFamily="49" charset="-122"/>
              </a:rPr>
              <a:t>5</a:t>
            </a:r>
            <a:r>
              <a:rPr lang="zh-CN" altLang="en-US" sz="3700" dirty="0" smtClean="0">
                <a:solidFill>
                  <a:srgbClr val="843C0C"/>
                </a:solidFill>
                <a:latin typeface="楷体" panose="02010609060101010101" pitchFamily="49" charset="-122"/>
                <a:ea typeface="楷体" panose="02010609060101010101" pitchFamily="49" charset="-122"/>
              </a:rPr>
              <a:t>大</a:t>
            </a:r>
            <a:r>
              <a:rPr lang="zh-CN" altLang="en-US" sz="3700" dirty="0">
                <a:solidFill>
                  <a:srgbClr val="843C0C"/>
                </a:solidFill>
                <a:latin typeface="楷体" panose="02010609060101010101" pitchFamily="49" charset="-122"/>
                <a:ea typeface="楷体" panose="02010609060101010101" pitchFamily="49" charset="-122"/>
              </a:rPr>
              <a:t>部类</a:t>
            </a:r>
            <a:r>
              <a:rPr lang="zh-CN" altLang="en-US" sz="3700" dirty="0">
                <a:latin typeface="楷体" panose="02010609060101010101" pitchFamily="49" charset="-122"/>
                <a:ea typeface="楷体" panose="02010609060101010101" pitchFamily="49" charset="-122"/>
              </a:rPr>
              <a:t>，</a:t>
            </a:r>
            <a:r>
              <a:rPr lang="en-US" altLang="zh-CN" sz="3700" dirty="0">
                <a:solidFill>
                  <a:srgbClr val="843C0C"/>
                </a:solidFill>
                <a:latin typeface="楷体" panose="02010609060101010101" pitchFamily="49" charset="-122"/>
                <a:ea typeface="楷体" panose="02010609060101010101" pitchFamily="49" charset="-122"/>
              </a:rPr>
              <a:t>22</a:t>
            </a:r>
            <a:r>
              <a:rPr lang="zh-CN" altLang="en-US" sz="3700" dirty="0">
                <a:solidFill>
                  <a:srgbClr val="843C0C"/>
                </a:solidFill>
                <a:latin typeface="楷体" panose="02010609060101010101" pitchFamily="49" charset="-122"/>
                <a:ea typeface="楷体" panose="02010609060101010101" pitchFamily="49" charset="-122"/>
              </a:rPr>
              <a:t>个基本大类</a:t>
            </a:r>
            <a:r>
              <a:rPr lang="zh-CN" altLang="en-US" sz="3700" dirty="0">
                <a:latin typeface="楷体" panose="02010609060101010101" pitchFamily="49" charset="-122"/>
                <a:ea typeface="楷体" panose="02010609060101010101" pitchFamily="49" charset="-122"/>
              </a:rPr>
              <a:t>，是图书馆分类文献的</a:t>
            </a:r>
            <a:r>
              <a:rPr lang="zh-CN" altLang="en-US" sz="3700" dirty="0" smtClean="0">
                <a:latin typeface="楷体" panose="02010609060101010101" pitchFamily="49" charset="-122"/>
                <a:ea typeface="楷体" panose="02010609060101010101" pitchFamily="49" charset="-122"/>
              </a:rPr>
              <a:t>标准</a:t>
            </a:r>
            <a:endParaRPr lang="en-US" altLang="zh-CN" sz="3700" dirty="0" smtClean="0">
              <a:latin typeface="楷体" panose="02010609060101010101" pitchFamily="49" charset="-122"/>
              <a:ea typeface="楷体" panose="02010609060101010101" pitchFamily="49" charset="-122"/>
            </a:endParaRPr>
          </a:p>
          <a:p>
            <a:pPr lvl="3">
              <a:buFont typeface="Wingdings" panose="05000000000000000000" pitchFamily="2" charset="2"/>
              <a:buChar char="ü"/>
            </a:pPr>
            <a:r>
              <a:rPr lang="en-US" altLang="zh-CN" sz="3700" dirty="0">
                <a:latin typeface="楷体" panose="02010609060101010101" pitchFamily="49" charset="-122"/>
                <a:ea typeface="楷体" panose="02010609060101010101" pitchFamily="49" charset="-122"/>
              </a:rPr>
              <a:t> </a:t>
            </a:r>
            <a:r>
              <a:rPr lang="zh-CN" altLang="en-US" sz="3700" dirty="0" smtClean="0">
                <a:latin typeface="楷体" panose="02010609060101010101" pitchFamily="49" charset="-122"/>
                <a:ea typeface="楷体" panose="02010609060101010101" pitchFamily="49" charset="-122"/>
              </a:rPr>
              <a:t>将类编制以字母</a:t>
            </a:r>
            <a:r>
              <a:rPr lang="en-US" altLang="zh-CN" sz="3700" dirty="0" smtClean="0">
                <a:latin typeface="楷体" panose="02010609060101010101" pitchFamily="49" charset="-122"/>
                <a:ea typeface="楷体" panose="02010609060101010101" pitchFamily="49" charset="-122"/>
              </a:rPr>
              <a:t>+</a:t>
            </a:r>
            <a:r>
              <a:rPr lang="zh-CN" altLang="en-US" sz="3700" dirty="0" smtClean="0">
                <a:latin typeface="楷体" panose="02010609060101010101" pitchFamily="49" charset="-122"/>
                <a:ea typeface="楷体" panose="02010609060101010101" pitchFamily="49" charset="-122"/>
              </a:rPr>
              <a:t>数字的编号</a:t>
            </a:r>
            <a:endParaRPr lang="en-US" altLang="zh-CN" sz="3700" dirty="0" smtClean="0">
              <a:latin typeface="楷体" panose="02010609060101010101" pitchFamily="49" charset="-122"/>
              <a:ea typeface="楷体" panose="02010609060101010101" pitchFamily="49" charset="-122"/>
            </a:endParaRPr>
          </a:p>
          <a:p>
            <a:pPr marL="914400" lvl="2" indent="0">
              <a:buNone/>
            </a:pPr>
            <a:endParaRPr lang="en-US" altLang="zh-CN" sz="4000" dirty="0" smtClean="0">
              <a:latin typeface="楷体" panose="02010609060101010101" pitchFamily="49" charset="-122"/>
              <a:ea typeface="楷体" panose="02010609060101010101" pitchFamily="49" charset="-122"/>
            </a:endParaRPr>
          </a:p>
        </p:txBody>
      </p:sp>
      <p:cxnSp>
        <p:nvCxnSpPr>
          <p:cNvPr id="7" name="直接连接符 6"/>
          <p:cNvCxnSpPr/>
          <p:nvPr/>
        </p:nvCxnSpPr>
        <p:spPr>
          <a:xfrm flipV="1">
            <a:off x="838200" y="1440865"/>
            <a:ext cx="10515600" cy="27709"/>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7394</Words>
  <Application>WPS 演示</Application>
  <PresentationFormat>宽屏</PresentationFormat>
  <Paragraphs>645</Paragraphs>
  <Slides>51</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51</vt:i4>
      </vt:variant>
    </vt:vector>
  </HeadingPairs>
  <TitlesOfParts>
    <vt:vector size="71" baseType="lpstr">
      <vt:lpstr>Arial</vt:lpstr>
      <vt:lpstr>宋体</vt:lpstr>
      <vt:lpstr>Wingdings</vt:lpstr>
      <vt:lpstr>微软雅黑</vt:lpstr>
      <vt:lpstr>黑体</vt:lpstr>
      <vt:lpstr>楷体</vt:lpstr>
      <vt:lpstr>华文楷体</vt:lpstr>
      <vt:lpstr>等线</vt:lpstr>
      <vt:lpstr>Arial Unicode MS</vt:lpstr>
      <vt:lpstr>等线 Light</vt:lpstr>
      <vt:lpstr>Times New Roman</vt:lpstr>
      <vt:lpstr>Symbol</vt:lpstr>
      <vt:lpstr>华文仿宋</vt:lpstr>
      <vt:lpstr>Calibri</vt:lpstr>
      <vt:lpstr>Office 主题​​</vt:lpstr>
      <vt:lpstr>Visio.Drawing.11</vt:lpstr>
      <vt:lpstr>Visio.Drawing.11</vt:lpstr>
      <vt:lpstr>Visio.Drawing.11</vt:lpstr>
      <vt:lpstr>Visio.Drawing.11</vt:lpstr>
      <vt:lpstr>Visio.Drawing.11</vt:lpstr>
      <vt:lpstr>软件项目开发应用</vt:lpstr>
      <vt:lpstr>第三章   分类目录管理</vt:lpstr>
      <vt:lpstr>第三章 目录管理系统</vt:lpstr>
      <vt:lpstr>第三章 目录管理系统</vt:lpstr>
      <vt:lpstr>PowerPoint 演示文稿</vt:lpstr>
      <vt:lpstr>PowerPoint 演示文稿</vt:lpstr>
      <vt:lpstr>PowerPoint 演示文稿</vt:lpstr>
      <vt:lpstr>第三章 目录管理系统</vt:lpstr>
      <vt:lpstr>第三章 目录管理系统</vt:lpstr>
      <vt:lpstr>PowerPoint 演示文稿</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PowerPoint 演示文稿</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PowerPoint 演示文稿</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lpstr>第三章 目录管理系统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数据分析方法</dc:title>
  <dc:creator>Windows 用户</dc:creator>
  <cp:lastModifiedBy>曾思雅</cp:lastModifiedBy>
  <cp:revision>213</cp:revision>
  <dcterms:created xsi:type="dcterms:W3CDTF">2020-02-05T02:41:00Z</dcterms:created>
  <dcterms:modified xsi:type="dcterms:W3CDTF">2021-12-06T08:30:27Z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697B978C71D0472EBF23A9C52BE9AD2D</vt:lpwstr>
  </property>
  <property fmtid="{D5CDD505-2E9C-101B-9397-08002B2CF9AE}" pid="3" name="KSOProductBuildVer">
    <vt:lpwstr>2052-11.1.0.11115</vt:lpwstr>
  </property>
</Properties>
</file>