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368" r:id="rId4"/>
    <p:sldId id="491" r:id="rId5"/>
    <p:sldId id="369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1" r:id="rId15"/>
    <p:sldId id="523" r:id="rId16"/>
    <p:sldId id="524" r:id="rId17"/>
    <p:sldId id="500" r:id="rId18"/>
    <p:sldId id="502" r:id="rId19"/>
    <p:sldId id="503" r:id="rId20"/>
    <p:sldId id="504" r:id="rId21"/>
    <p:sldId id="505" r:id="rId22"/>
    <p:sldId id="506" r:id="rId23"/>
    <p:sldId id="508" r:id="rId24"/>
    <p:sldId id="507" r:id="rId25"/>
    <p:sldId id="509" r:id="rId26"/>
    <p:sldId id="510" r:id="rId27"/>
    <p:sldId id="512" r:id="rId28"/>
    <p:sldId id="513" r:id="rId29"/>
    <p:sldId id="514" r:id="rId30"/>
    <p:sldId id="515" r:id="rId31"/>
    <p:sldId id="516" r:id="rId32"/>
    <p:sldId id="517" r:id="rId34"/>
    <p:sldId id="518" r:id="rId35"/>
    <p:sldId id="519" r:id="rId36"/>
    <p:sldId id="520" r:id="rId37"/>
    <p:sldId id="525" r:id="rId38"/>
    <p:sldId id="527" r:id="rId39"/>
    <p:sldId id="526" r:id="rId40"/>
    <p:sldId id="528" r:id="rId41"/>
    <p:sldId id="521" r:id="rId42"/>
    <p:sldId id="530" r:id="rId43"/>
    <p:sldId id="522" r:id="rId44"/>
    <p:sldId id="531" r:id="rId45"/>
    <p:sldId id="532" r:id="rId46"/>
    <p:sldId id="423" r:id="rId47"/>
    <p:sldId id="30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0000FF"/>
    <a:srgbClr val="843C0C"/>
    <a:srgbClr val="C2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223" autoAdjust="0"/>
  </p:normalViewPr>
  <p:slideViewPr>
    <p:cSldViewPr snapToGrid="0">
      <p:cViewPr varScale="1">
        <p:scale>
          <a:sx n="64" d="100"/>
          <a:sy n="64" d="100"/>
        </p:scale>
        <p:origin x="-108" y="-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5B4B0-65D4-4E33-8144-61AC5D25D1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D49BE-BF5F-4C11-9ED4-DFF65B4717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zhidao.baidu.com/search?word=%E5%9B%BD%E9%99%85%E6%A0%87%E5%87%86%E6%97%B6%E9%97%B4&amp;fr=qb_search_exp&amp;ie=utf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12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软件项目开发应用</a:t>
            </a:r>
            <a:endParaRPr lang="zh-CN" altLang="en-US" sz="1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77637" y="748152"/>
            <a:ext cx="9809018" cy="3325083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8141" y="318655"/>
            <a:ext cx="10612585" cy="4128655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96633" y="4913595"/>
            <a:ext cx="10515600" cy="27709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顺序表概念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顺序表删除：长度和位置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18" y="3296214"/>
            <a:ext cx="6430963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顺序表概念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顺序表删除：长度和位置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ElemType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Delet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 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ElemType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x;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j;i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-;             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if(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&lt;0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||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&gt;length-1) //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判断删除位置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 "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值有误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! \n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");x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=-1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;}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else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{x=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elem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];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for(j=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; j&lt;length-1;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j++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elem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[j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]=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elem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[j+1];	//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向前移动数据元素                                                          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length-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-;                            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  return x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;}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排序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冒泡排序：两两比较，获得最小值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简单选择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排序：多个同时比较，获得最小值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直接插入排序：有序表中插入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4400" dirty="0">
                <a:solidFill>
                  <a:srgbClr val="ED7D3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 smtClean="0">
                <a:solidFill>
                  <a:srgbClr val="ED7D3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折半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查找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92759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冒泡排序原理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r[j].key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r[j−1].key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比较，如果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r[j].key&lt;r[j−1].key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，则记录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r[j]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r[j−1]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交换，否则不交换。关键字较小的记录就换到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的位置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上，到此第一趟结束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，重复上述的比较交换操作，最终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r[2]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中存放的是剩余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个记录（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除外）中关键字最小的记录。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i+1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，经过一系列比较交换之后，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之中是剩余记录中关键字最小的记录。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n−1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，将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r[n].key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r[n−1].key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对比，把关键字较小的记录换到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r[n−1]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经过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趟冒泡处理，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r[n]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中剩下的即是关键字最大的记录，到此排序完毕。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866"/>
            <a:ext cx="10515600" cy="5112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冒泡排序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R=[44,55,22,33,99,11,66,77]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冒泡排序。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冒泡特点：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相邻两两交换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外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循环：冒泡次数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内循环：找到第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大数，调整数位置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158238" y="2887632"/>
            <a:ext cx="37593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843C0C"/>
                </a:solidFill>
              </a:rPr>
              <a:t>for(</a:t>
            </a:r>
            <a:r>
              <a:rPr lang="en-US" altLang="zh-CN" sz="3200" b="1" dirty="0" err="1" smtClean="0">
                <a:solidFill>
                  <a:srgbClr val="843C0C"/>
                </a:solidFill>
              </a:rPr>
              <a:t>i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=0;i&lt;7;i++)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{for(j=7;j&gt;</a:t>
            </a:r>
            <a:r>
              <a:rPr lang="en-US" altLang="zh-CN" sz="3200" b="1" dirty="0" err="1" smtClean="0">
                <a:solidFill>
                  <a:srgbClr val="843C0C"/>
                </a:solidFill>
              </a:rPr>
              <a:t>i;j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--)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If(R[j-1]&gt;R[j])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 {temp=R[j]</a:t>
            </a:r>
            <a:r>
              <a:rPr lang="zh-CN" altLang="en-US" sz="3200" b="1" dirty="0" smtClean="0">
                <a:solidFill>
                  <a:srgbClr val="843C0C"/>
                </a:solidFill>
              </a:rPr>
              <a:t>；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  R[j]=R[j-1]</a:t>
            </a:r>
            <a:r>
              <a:rPr lang="zh-CN" altLang="en-US" sz="3200" b="1" dirty="0" smtClean="0">
                <a:solidFill>
                  <a:srgbClr val="843C0C"/>
                </a:solidFill>
              </a:rPr>
              <a:t>；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  R[j-1]=temp</a:t>
            </a:r>
            <a:r>
              <a:rPr lang="zh-CN" altLang="en-US" sz="3200" b="1" dirty="0" smtClean="0">
                <a:solidFill>
                  <a:srgbClr val="843C0C"/>
                </a:solidFill>
              </a:rPr>
              <a:t>；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}}</a:t>
            </a:r>
            <a:endParaRPr lang="zh-CN" altLang="en-US" sz="3200" b="1" dirty="0">
              <a:solidFill>
                <a:srgbClr val="843C0C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6200000">
            <a:off x="4433892" y="202263"/>
            <a:ext cx="509449" cy="5880188"/>
          </a:xfrm>
          <a:prstGeom prst="triangle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10800000">
            <a:off x="1933302" y="3397082"/>
            <a:ext cx="5661135" cy="36576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459884" y="229322"/>
            <a:ext cx="2069869" cy="2039729"/>
            <a:chOff x="9459884" y="229323"/>
            <a:chExt cx="1795549" cy="1940300"/>
          </a:xfrm>
        </p:grpSpPr>
        <p:sp>
          <p:nvSpPr>
            <p:cNvPr id="11" name="矩形 10"/>
            <p:cNvSpPr/>
            <p:nvPr/>
          </p:nvSpPr>
          <p:spPr>
            <a:xfrm>
              <a:off x="9459884" y="229323"/>
              <a:ext cx="1795549" cy="19403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564090" y="284532"/>
              <a:ext cx="108066" cy="9942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040193" y="722856"/>
              <a:ext cx="272240" cy="293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362505" y="530876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312433" y="1022914"/>
              <a:ext cx="404944" cy="39866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825943" y="1530670"/>
              <a:ext cx="612762" cy="6389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866"/>
            <a:ext cx="10515600" cy="5112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冒泡排序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R=[44,55,22,33,99,11,66,77]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冒泡排序。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smtClean="0">
                <a:latin typeface="楷体" panose="02010609060101010101" pitchFamily="49" charset="-122"/>
                <a:ea typeface="楷体" panose="02010609060101010101" pitchFamily="49" charset="-122"/>
              </a:rPr>
              <a:t>相邻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两两交换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16200000">
            <a:off x="4433892" y="202263"/>
            <a:ext cx="509449" cy="5880188"/>
          </a:xfrm>
          <a:prstGeom prst="triangle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10800000">
            <a:off x="2508066" y="3397082"/>
            <a:ext cx="5120643" cy="36576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3383277" y="3684463"/>
            <a:ext cx="4245431" cy="36576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4114800" y="3970706"/>
            <a:ext cx="3513908" cy="36576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4937695" y="4246164"/>
            <a:ext cx="2691012" cy="36576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5539261" y="4524470"/>
            <a:ext cx="2089447" cy="36576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0800000">
            <a:off x="6403929" y="4793295"/>
            <a:ext cx="1233484" cy="36576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7262948" y="5024624"/>
            <a:ext cx="426718" cy="36576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79149" y="3345570"/>
            <a:ext cx="498291" cy="4049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41299" y="3704057"/>
            <a:ext cx="498291" cy="4049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92638" y="4302974"/>
            <a:ext cx="498291" cy="4049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72823" y="3998727"/>
            <a:ext cx="498291" cy="4049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46400" y="4551673"/>
            <a:ext cx="498291" cy="4049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11067" y="4816352"/>
            <a:ext cx="498291" cy="3889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84292" y="5106522"/>
            <a:ext cx="498291" cy="4049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840918" y="3560597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76255" y="3578820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144862" y="3561000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57826" y="3561000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736320" y="3561000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09001" y="3560597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65611" y="3854284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91621" y="3854284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242796" y="3578820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29844" y="4189155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585334" y="3884361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070825" y="3884361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10050" y="3884361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901880" y="3901375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36787" y="4154321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070825" y="4189155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670582" y="4184398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818358" y="4184398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404620" y="4411982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670582" y="4457983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74713" y="4424642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971208" y="4424642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404620" y="4707923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210499" y="4967615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023461" y="4707923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210499" y="4681394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023461" y="5205324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901880" y="3731220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054280" y="4941718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901880" y="3731220"/>
            <a:ext cx="666205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158238" y="2887632"/>
            <a:ext cx="37593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843C0C"/>
                </a:solidFill>
              </a:rPr>
              <a:t>for(</a:t>
            </a:r>
            <a:r>
              <a:rPr lang="en-US" altLang="zh-CN" sz="3200" b="1" dirty="0" err="1" smtClean="0">
                <a:solidFill>
                  <a:srgbClr val="843C0C"/>
                </a:solidFill>
              </a:rPr>
              <a:t>i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=0;i&lt;7;i++)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{for(j=7;j&gt;</a:t>
            </a:r>
            <a:r>
              <a:rPr lang="en-US" altLang="zh-CN" sz="3200" b="1" dirty="0" err="1" smtClean="0">
                <a:solidFill>
                  <a:srgbClr val="843C0C"/>
                </a:solidFill>
              </a:rPr>
              <a:t>i;j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--)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If(R[j-1]&gt;R[j])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 {temp=R[j]</a:t>
            </a:r>
            <a:r>
              <a:rPr lang="zh-CN" altLang="en-US" sz="3200" b="1" dirty="0" smtClean="0">
                <a:solidFill>
                  <a:srgbClr val="843C0C"/>
                </a:solidFill>
              </a:rPr>
              <a:t>；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  R[j]=R[j-1]</a:t>
            </a:r>
            <a:r>
              <a:rPr lang="zh-CN" altLang="en-US" sz="3200" b="1" dirty="0" smtClean="0">
                <a:solidFill>
                  <a:srgbClr val="843C0C"/>
                </a:solidFill>
              </a:rPr>
              <a:t>；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  R[j-1]=temp</a:t>
            </a:r>
            <a:r>
              <a:rPr lang="zh-CN" altLang="en-US" sz="3200" b="1" dirty="0" smtClean="0">
                <a:solidFill>
                  <a:srgbClr val="843C0C"/>
                </a:solidFill>
              </a:rPr>
              <a:t>；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}}</a:t>
            </a:r>
            <a:endParaRPr lang="zh-CN" altLang="en-US" sz="3200" b="1" dirty="0">
              <a:solidFill>
                <a:srgbClr val="843C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简单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选择排序思路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第一次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R[0]~R[n-1]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中选取最小值，与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R[0]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次从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R[1]~R[n-1]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中选取最小值，与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交换，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....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次从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R[i-1]~R[n-1]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中选取最小值，与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R[i-1]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交换，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.....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次从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R[n-2]~R[n-1]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中选取最小值，与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R[n-2]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总共通过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得到一个按排序码从小到大排列的有序序列。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866"/>
            <a:ext cx="10515600" cy="5112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简单选择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：对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(13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12)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进行简单选择排序。</a:t>
            </a:r>
            <a:endParaRPr lang="zh-CN" altLang="en-US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246813" y="2881076"/>
          <a:ext cx="5279020" cy="38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3175000" imgH="2298700" progId="">
                  <p:embed/>
                </p:oleObj>
              </mc:Choice>
              <mc:Fallback>
                <p:oleObj name="Visio" r:id="rId1" imgW="3175000" imgH="2298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6813" y="2881076"/>
                        <a:ext cx="5279020" cy="3801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176157" y="2766428"/>
            <a:ext cx="401584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843C0C"/>
                </a:solidFill>
              </a:rPr>
              <a:t>for(</a:t>
            </a:r>
            <a:r>
              <a:rPr lang="en-US" altLang="zh-CN" sz="3200" b="1" dirty="0" err="1" smtClean="0">
                <a:solidFill>
                  <a:srgbClr val="843C0C"/>
                </a:solidFill>
              </a:rPr>
              <a:t>i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=0;i&lt;4;i++)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{ k=</a:t>
            </a:r>
            <a:r>
              <a:rPr lang="en-US" altLang="zh-CN" sz="3200" b="1" dirty="0" err="1" smtClean="0">
                <a:solidFill>
                  <a:srgbClr val="843C0C"/>
                </a:solidFill>
              </a:rPr>
              <a:t>i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;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for(j=i+1;j&lt;=4;j++)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  If(R[k]&gt;R[j]) k=j;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If(k!=</a:t>
            </a:r>
            <a:r>
              <a:rPr lang="en-US" altLang="zh-CN" sz="3200" b="1" dirty="0" err="1" smtClean="0">
                <a:solidFill>
                  <a:srgbClr val="843C0C"/>
                </a:solidFill>
              </a:rPr>
              <a:t>i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)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>
                <a:solidFill>
                  <a:srgbClr val="843C0C"/>
                </a:solidFill>
              </a:rPr>
              <a:t> 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 {temp=R[</a:t>
            </a:r>
            <a:r>
              <a:rPr lang="en-US" altLang="zh-CN" sz="3200" b="1" dirty="0">
                <a:solidFill>
                  <a:srgbClr val="843C0C"/>
                </a:solidFill>
              </a:rPr>
              <a:t>k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];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R[k]=R[</a:t>
            </a:r>
            <a:r>
              <a:rPr lang="en-US" altLang="zh-CN" sz="3200" b="1" dirty="0" err="1" smtClean="0">
                <a:solidFill>
                  <a:srgbClr val="843C0C"/>
                </a:solidFill>
              </a:rPr>
              <a:t>i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];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3200" b="1" dirty="0" smtClean="0">
                <a:solidFill>
                  <a:srgbClr val="843C0C"/>
                </a:solidFill>
              </a:rPr>
              <a:t>   R[</a:t>
            </a:r>
            <a:r>
              <a:rPr lang="en-US" altLang="zh-CN" sz="3200" b="1" dirty="0" err="1" smtClean="0">
                <a:solidFill>
                  <a:srgbClr val="843C0C"/>
                </a:solidFill>
              </a:rPr>
              <a:t>i</a:t>
            </a:r>
            <a:r>
              <a:rPr lang="en-US" altLang="zh-CN" sz="3200" b="1" dirty="0" smtClean="0">
                <a:solidFill>
                  <a:srgbClr val="843C0C"/>
                </a:solidFill>
              </a:rPr>
              <a:t>]=temp;}</a:t>
            </a:r>
            <a:endParaRPr lang="en-US" altLang="zh-CN" sz="3200" b="1" dirty="0" smtClean="0">
              <a:solidFill>
                <a:srgbClr val="843C0C"/>
              </a:solidFill>
            </a:endParaRPr>
          </a:p>
          <a:p>
            <a:r>
              <a:rPr lang="en-US" altLang="zh-CN" sz="2400" dirty="0" smtClean="0">
                <a:solidFill>
                  <a:srgbClr val="843C0C"/>
                </a:solidFill>
              </a:rPr>
              <a:t>}</a:t>
            </a:r>
            <a:endParaRPr lang="zh-CN" altLang="en-US" sz="2400" dirty="0">
              <a:solidFill>
                <a:srgbClr val="843C0C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644537" y="3879669"/>
            <a:ext cx="3881296" cy="1306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4861" y="4967030"/>
            <a:ext cx="3230972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290457" y="6041330"/>
            <a:ext cx="2235376" cy="1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04857" y="6734928"/>
            <a:ext cx="1320976" cy="3462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直接插入排序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设有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组数｛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Kn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｝；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，认为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是一个有序序列；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插入表长为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的有序序列，使之成为一个表长为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的有序序列；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K3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插入表长为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的有序序列，使之成为一个表长为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的有序序列；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依此类推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，最后让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Kn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插入表长为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n−1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的有序序列，得一个表长为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的有序序列。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2209" y="1291251"/>
            <a:ext cx="9742153" cy="2387600"/>
          </a:xfrm>
        </p:spPr>
        <p:txBody>
          <a:bodyPr>
            <a:normAutofit fontScale="90000"/>
          </a:bodyPr>
          <a:lstStyle/>
          <a:p>
            <a:r>
              <a:rPr lang="x-none" altLang="zh-CN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x-none" altLang="zh-CN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br>
              <a:rPr lang="en-US" altLang="zh-CN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图书流通</a:t>
            </a:r>
            <a:r>
              <a:rPr lang="x-none" altLang="zh-CN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77637" y="748152"/>
            <a:ext cx="9809018" cy="3325083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8141" y="318655"/>
            <a:ext cx="10612585" cy="4128655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96633" y="4913595"/>
            <a:ext cx="10515600" cy="27709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9567" y="329784"/>
            <a:ext cx="112326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(13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12)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进行插入排序</a:t>
            </a:r>
            <a:endParaRPr lang="en-US" altLang="zh-CN" sz="4000" b="1" dirty="0" smtClean="0">
              <a:solidFill>
                <a:srgbClr val="C55A1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4000" b="1" dirty="0" smtClean="0">
              <a:solidFill>
                <a:srgbClr val="C55A1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{13}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放入有序集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{13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}--》{13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15}</a:t>
            </a:r>
            <a:endParaRPr lang="en-US" altLang="zh-CN" sz="4000" b="1" dirty="0" smtClean="0">
              <a:solidFill>
                <a:srgbClr val="C55A1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放入有序集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}-》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{13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endParaRPr lang="en-US" altLang="zh-CN" sz="4000" b="1" dirty="0" smtClean="0">
              <a:solidFill>
                <a:srgbClr val="C55A1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。。。。。。</a:t>
            </a:r>
            <a:endParaRPr lang="en-US" altLang="zh-CN" sz="4000" b="1" dirty="0" smtClean="0">
              <a:solidFill>
                <a:srgbClr val="C55A1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000" b="1" dirty="0" smtClean="0">
                <a:solidFill>
                  <a:srgbClr val="C55A1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{11,12,13,14,15}</a:t>
            </a:r>
            <a:endParaRPr lang="en-US" altLang="zh-CN" sz="4000" b="1" dirty="0" smtClean="0">
              <a:solidFill>
                <a:srgbClr val="C55A1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4000" b="1" dirty="0" smtClean="0">
              <a:solidFill>
                <a:srgbClr val="C55A1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4000" b="1" dirty="0">
              <a:solidFill>
                <a:srgbClr val="C55A1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对于以数组方式存储的记录，如果数组中各个记录的次序是按其关键字值的大小顺序排列的，则称为有序表。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对顺序分配的有序表可以采用折半查找（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Binary Search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），又称二分查找。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折半查找思路 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记录已经有序，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R[</a:t>
            </a:r>
            <a:r>
              <a:rPr lang="en-US" altLang="zh-CN" sz="4400" dirty="0" err="1">
                <a:latin typeface="楷体" panose="02010609060101010101" pitchFamily="49" charset="-122"/>
                <a:ea typeface="楷体" panose="02010609060101010101" pitchFamily="49" charset="-122"/>
              </a:rPr>
              <a:t>low..high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是当前的查找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区间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首先确定中间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R[mid]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：                 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将待查的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值与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R[mid].key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比较：若相等，则查找成功并返回此位置，否则须确定新的查找区间，继续二分查找，具体方法如下：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R[mid].key&gt;K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，则由表的有序性可知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R[mid…n].key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均大于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，因此若表中存在关键字等于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的结点，则该结点必定是在位置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mid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左边的子表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R[1...mid-1]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中，故新的查找区间是左子表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R[1...mid-1]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类似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地，若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R[mid].key&lt;K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，则要查找的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必在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mid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的右子表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R[mid+1...n]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中，即新的查找区间是右子表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R[mid+1...n]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。下一次查找是针对新的查找区间进行的。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假设给定有序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R={7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41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66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94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102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114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121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，查找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K=17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K=118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数的位置。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查找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K=17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位置。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While(low&lt;high)</a:t>
            </a:r>
            <a:endParaRPr lang="en-US" altLang="zh-CN" sz="24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{mid=(</a:t>
            </a:r>
            <a:r>
              <a:rPr lang="en-US" altLang="zh-CN" sz="2400" dirty="0" err="1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low+high</a:t>
            </a:r>
            <a:r>
              <a:rPr lang="en-US" altLang="zh-CN" sz="24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)/2;</a:t>
            </a:r>
            <a:endParaRPr lang="en-US" altLang="zh-CN" sz="24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If(R[mid]&gt;17)</a:t>
            </a:r>
            <a:endParaRPr lang="en-US" altLang="zh-CN" sz="24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high=mid-1;</a:t>
            </a:r>
            <a:endParaRPr lang="en-US" altLang="zh-CN" sz="24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elseif</a:t>
            </a:r>
            <a:r>
              <a:rPr lang="en-US" altLang="zh-CN" sz="24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(R[mid</a:t>
            </a:r>
            <a:r>
              <a:rPr lang="en-US" altLang="zh-CN" sz="24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]&lt;17)</a:t>
            </a:r>
            <a:endParaRPr lang="en-US" altLang="zh-CN" sz="24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low=mid+1;</a:t>
            </a:r>
            <a:endParaRPr lang="en-US" altLang="zh-CN" sz="24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else return mid;</a:t>
            </a:r>
            <a:endParaRPr lang="en-US" altLang="zh-CN" sz="24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0" r="5104" b="8405"/>
          <a:stretch>
            <a:fillRect/>
          </a:stretch>
        </p:blipFill>
        <p:spPr bwMode="auto">
          <a:xfrm>
            <a:off x="4310744" y="600890"/>
            <a:ext cx="7341326" cy="602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排序和查找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查找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K=118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位置。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693"/>
            <a:ext cx="7485017" cy="668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时间处理函数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4400" dirty="0" err="1" smtClean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time.h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提供的函数可以确定时间和日期，可以在时间值上进行算术操作，还可以显示格式化的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#include&lt;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time.h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时间处理函数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时间存储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获取系统时间函数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:time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转换时间结构函数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localtime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格式化日期时间函数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strftime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时间处理函数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时间存储（两种结构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lt"/>
              <a:buAutoNum type="alphaLcParenR"/>
            </a:pPr>
            <a:r>
              <a:rPr lang="en-US" altLang="zh-CN" sz="3600" dirty="0" err="1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time_t</a:t>
            </a:r>
            <a:r>
              <a:rPr lang="en-US" altLang="zh-CN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长整型数</a:t>
            </a:r>
            <a:endParaRPr lang="en-US" altLang="zh-CN" sz="36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时间是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从一个时间点（例如：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1970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秒）到此时的秒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lt"/>
              <a:buAutoNum type="alphaLcParenR" startAt="2"/>
            </a:pPr>
            <a:r>
              <a:rPr lang="en-US" altLang="zh-CN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</a:t>
            </a:r>
            <a:r>
              <a:rPr lang="zh-CN" altLang="en-US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：分解时间，结构体</a:t>
            </a:r>
            <a:endParaRPr lang="zh-CN" altLang="en-US" sz="36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25988" y="3705261"/>
            <a:ext cx="4679645" cy="3152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时间处理函数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获取系统时间函数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/>
              <a:t>       </a:t>
            </a:r>
            <a:r>
              <a:rPr lang="en-US" altLang="zh-CN" sz="36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time_t</a:t>
            </a:r>
            <a:r>
              <a:rPr lang="en-US" altLang="zh-CN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time(</a:t>
            </a:r>
            <a:r>
              <a:rPr lang="en-US" altLang="zh-CN" sz="36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time_t</a:t>
            </a:r>
            <a:r>
              <a:rPr lang="en-US" altLang="zh-CN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*timer)</a:t>
            </a:r>
            <a:endParaRPr lang="en-US" altLang="zh-CN" sz="36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参数：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 timer=NULL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时，得到机器日历时间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hlinkClick r:id="rId1"/>
              </a:rPr>
              <a:t>国际标准时间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公元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1970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00:00:00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以来经过的秒数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成功则返回秒数，失败则返回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(-1)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+mj-ea"/>
              <a:buAutoNum type="circleNumDbPlain" startAt="3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转换时间结构函数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tm   *</a:t>
            </a:r>
            <a:r>
              <a:rPr lang="en-US" altLang="zh-CN" sz="36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localtime</a:t>
            </a:r>
            <a:r>
              <a:rPr lang="en-US" altLang="zh-CN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6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const</a:t>
            </a:r>
            <a:r>
              <a:rPr lang="en-US" altLang="zh-CN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36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time_t</a:t>
            </a:r>
            <a:r>
              <a:rPr lang="en-US" altLang="zh-CN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*timer) </a:t>
            </a:r>
            <a:endParaRPr lang="en-US" altLang="zh-CN" sz="36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localtime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time_t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结构中的信息转换成真实世界所使用的时间日期表示方法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 图书流通管理系统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顺序表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排序和查找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时间处理函数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模块设计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模块实现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时间处理函数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zh-CN" dirty="0" smtClean="0"/>
              <a:t>例： </a:t>
            </a:r>
            <a:r>
              <a:rPr lang="zh-CN" altLang="zh-CN" dirty="0"/>
              <a:t>如下程序段，输出时间。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/>
              <a:t>void   main() 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/>
              <a:t>{     </a:t>
            </a:r>
            <a:r>
              <a:rPr lang="en-US" altLang="zh-CN" dirty="0" err="1"/>
              <a:t>time_t</a:t>
            </a:r>
            <a:r>
              <a:rPr lang="en-US" altLang="zh-CN" dirty="0"/>
              <a:t>   t; 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tm   *</a:t>
            </a:r>
            <a:r>
              <a:rPr lang="en-US" altLang="zh-CN" dirty="0" err="1"/>
              <a:t>tp</a:t>
            </a:r>
            <a:r>
              <a:rPr lang="en-US" altLang="zh-CN" dirty="0"/>
              <a:t>; 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t=time(NULL);   //</a:t>
            </a:r>
            <a:r>
              <a:rPr lang="zh-CN" altLang="zh-CN" dirty="0"/>
              <a:t>得到从</a:t>
            </a:r>
            <a:r>
              <a:rPr lang="en-US" altLang="zh-CN" dirty="0"/>
              <a:t>1970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0</a:t>
            </a:r>
            <a:r>
              <a:rPr lang="zh-CN" altLang="zh-CN" dirty="0"/>
              <a:t>时</a:t>
            </a:r>
            <a:r>
              <a:rPr lang="en-US" altLang="zh-CN" dirty="0"/>
              <a:t>0</a:t>
            </a:r>
            <a:r>
              <a:rPr lang="zh-CN" altLang="zh-CN" dirty="0"/>
              <a:t>分</a:t>
            </a:r>
            <a:r>
              <a:rPr lang="en-US" altLang="zh-CN" dirty="0"/>
              <a:t>0</a:t>
            </a:r>
            <a:r>
              <a:rPr lang="zh-CN" altLang="zh-CN" dirty="0"/>
              <a:t>秒到此时的秒数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tp</a:t>
            </a:r>
            <a:r>
              <a:rPr lang="en-US" altLang="zh-CN" dirty="0"/>
              <a:t>=</a:t>
            </a:r>
            <a:r>
              <a:rPr lang="en-US" altLang="zh-CN" dirty="0" err="1"/>
              <a:t>localtime</a:t>
            </a:r>
            <a:r>
              <a:rPr lang="en-US" altLang="zh-CN" dirty="0"/>
              <a:t>(&amp;t); 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("t=%d\n ",t);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 "%d/%d/%d\n ",</a:t>
            </a:r>
            <a:r>
              <a:rPr lang="en-US" altLang="zh-CN" dirty="0" err="1"/>
              <a:t>tp</a:t>
            </a:r>
            <a:r>
              <a:rPr lang="en-US" altLang="zh-CN" dirty="0"/>
              <a:t>-&gt; tm_mon+1,tp-&gt; </a:t>
            </a:r>
            <a:r>
              <a:rPr lang="en-US" altLang="zh-CN" dirty="0" err="1"/>
              <a:t>tm_mday,tp</a:t>
            </a:r>
            <a:r>
              <a:rPr lang="en-US" altLang="zh-CN" dirty="0"/>
              <a:t>-&gt; tm_year+1900); 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 "%d:%d:%d\n ",</a:t>
            </a:r>
            <a:r>
              <a:rPr lang="en-US" altLang="zh-CN" dirty="0" err="1"/>
              <a:t>tp</a:t>
            </a:r>
            <a:r>
              <a:rPr lang="en-US" altLang="zh-CN" dirty="0"/>
              <a:t>-&gt; </a:t>
            </a:r>
            <a:r>
              <a:rPr lang="en-US" altLang="zh-CN" dirty="0" err="1"/>
              <a:t>tm_hour,tp</a:t>
            </a:r>
            <a:r>
              <a:rPr lang="en-US" altLang="zh-CN" dirty="0"/>
              <a:t>-&gt; </a:t>
            </a:r>
            <a:r>
              <a:rPr lang="en-US" altLang="zh-CN" dirty="0" err="1"/>
              <a:t>tm_min,tp</a:t>
            </a:r>
            <a:r>
              <a:rPr lang="en-US" altLang="zh-CN" dirty="0"/>
              <a:t>-&gt; </a:t>
            </a:r>
            <a:r>
              <a:rPr lang="en-US" altLang="zh-CN" dirty="0" err="1"/>
              <a:t>tm_sec</a:t>
            </a:r>
            <a:r>
              <a:rPr lang="en-US" altLang="zh-CN" dirty="0"/>
              <a:t>); 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zh-CN" altLang="zh-CN" dirty="0"/>
          </a:p>
          <a:p>
            <a:pPr marL="0" lvl="2" indent="0">
              <a:buNone/>
            </a:pP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96000" y="1496283"/>
            <a:ext cx="3252790" cy="1611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时间处理函数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格式化日期函数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strftime </a:t>
            </a:r>
            <a:r>
              <a:rPr lang="pt-BR" altLang="zh-CN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pt-BR" altLang="zh-CN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en-US" altLang="zh-CN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结果字符</a:t>
            </a:r>
            <a:r>
              <a:rPr lang="zh-CN" altLang="en-US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pt-BR" altLang="zh-CN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pt-BR" altLang="zh-CN" sz="36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80,"Data:\n%Y-%m-%d \nTime:\n%I:%M:%S\n",timeinfo); </a:t>
            </a:r>
            <a:endParaRPr lang="en-US" altLang="zh-CN" sz="36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功能：将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时间格式化，或者说格式化一个时间字符串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659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CN" sz="29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main()</a:t>
            </a:r>
            <a:endParaRPr lang="pt-BR" altLang="zh-CN" sz="29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time_t </a:t>
            </a:r>
            <a:r>
              <a:rPr lang="pt-BR" altLang="zh-CN" sz="29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t,r; tm </a:t>
            </a: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pt-BR" altLang="zh-CN" sz="29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tp;char </a:t>
            </a: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T[80];</a:t>
            </a:r>
            <a:endParaRPr lang="pt-BR" altLang="zh-CN" sz="29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2900" dirty="0">
                <a:latin typeface="楷体" panose="02010609060101010101" pitchFamily="49" charset="-122"/>
                <a:ea typeface="楷体" panose="02010609060101010101" pitchFamily="49" charset="-122"/>
              </a:rPr>
              <a:t>  //</a:t>
            </a:r>
            <a:r>
              <a:rPr lang="zh-CN" altLang="en-US" sz="2900" dirty="0">
                <a:latin typeface="楷体" panose="02010609060101010101" pitchFamily="49" charset="-122"/>
                <a:ea typeface="楷体" panose="02010609060101010101" pitchFamily="49" charset="-122"/>
              </a:rPr>
              <a:t>生成秒  </a:t>
            </a:r>
            <a:endParaRPr lang="zh-CN" altLang="en-US" sz="29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t=time(NULL); </a:t>
            </a:r>
            <a:endParaRPr lang="pt-BR" altLang="zh-CN" sz="29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pt-BR" altLang="zh-CN" sz="2900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900" dirty="0">
                <a:latin typeface="楷体" panose="02010609060101010101" pitchFamily="49" charset="-122"/>
                <a:ea typeface="楷体" panose="02010609060101010101" pitchFamily="49" charset="-122"/>
              </a:rPr>
              <a:t>转换成年</a:t>
            </a:r>
            <a:r>
              <a:rPr lang="en-US" altLang="zh-CN" sz="2900" dirty="0">
                <a:latin typeface="楷体" panose="02010609060101010101" pitchFamily="49" charset="-122"/>
                <a:ea typeface="楷体" panose="02010609060101010101" pitchFamily="49" charset="-122"/>
              </a:rPr>
              <a:t>+1900</a:t>
            </a:r>
            <a:r>
              <a:rPr lang="zh-CN" altLang="en-US" sz="2900" dirty="0">
                <a:latin typeface="楷体" panose="02010609060101010101" pitchFamily="49" charset="-122"/>
                <a:ea typeface="楷体" panose="02010609060101010101" pitchFamily="49" charset="-122"/>
              </a:rPr>
              <a:t>，月</a:t>
            </a:r>
            <a:r>
              <a:rPr lang="en-US" altLang="zh-CN" sz="2900" dirty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2900" dirty="0">
                <a:latin typeface="楷体" panose="02010609060101010101" pitchFamily="49" charset="-122"/>
                <a:ea typeface="楷体" panose="02010609060101010101" pitchFamily="49" charset="-122"/>
              </a:rPr>
              <a:t>，日，时，分结构体</a:t>
            </a:r>
            <a:r>
              <a:rPr lang="pt-BR" altLang="zh-CN" sz="2900" dirty="0">
                <a:latin typeface="楷体" panose="02010609060101010101" pitchFamily="49" charset="-122"/>
                <a:ea typeface="楷体" panose="02010609060101010101" pitchFamily="49" charset="-122"/>
              </a:rPr>
              <a:t>tp</a:t>
            </a:r>
            <a:endParaRPr lang="pt-BR" altLang="zh-CN" sz="29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tp=localtime(&amp;t);</a:t>
            </a:r>
            <a:endParaRPr lang="pt-BR" altLang="zh-CN" sz="29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pt-BR" altLang="zh-CN" sz="2900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900" dirty="0">
                <a:latin typeface="楷体" panose="02010609060101010101" pitchFamily="49" charset="-122"/>
                <a:ea typeface="楷体" panose="02010609060101010101" pitchFamily="49" charset="-122"/>
              </a:rPr>
              <a:t>对结构体</a:t>
            </a:r>
            <a:r>
              <a:rPr lang="pt-BR" altLang="zh-CN" sz="2900" dirty="0">
                <a:latin typeface="楷体" panose="02010609060101010101" pitchFamily="49" charset="-122"/>
                <a:ea typeface="楷体" panose="02010609060101010101" pitchFamily="49" charset="-122"/>
              </a:rPr>
              <a:t>tp</a:t>
            </a:r>
            <a:r>
              <a:rPr lang="zh-CN" altLang="en-US" sz="2900" dirty="0">
                <a:latin typeface="楷体" panose="02010609060101010101" pitchFamily="49" charset="-122"/>
                <a:ea typeface="楷体" panose="02010609060101010101" pitchFamily="49" charset="-122"/>
              </a:rPr>
              <a:t>格式化时间，并保存到字符数组</a:t>
            </a:r>
            <a:r>
              <a:rPr lang="pt-BR" altLang="zh-CN" sz="2900" dirty="0">
                <a:latin typeface="楷体" panose="02010609060101010101" pitchFamily="49" charset="-122"/>
                <a:ea typeface="楷体" panose="02010609060101010101" pitchFamily="49" charset="-122"/>
              </a:rPr>
              <a:t>T[80]</a:t>
            </a:r>
            <a:r>
              <a:rPr lang="zh-CN" altLang="en-US" sz="2900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zh-CN" altLang="en-US" sz="29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strftime(T,80,"Data:\n%Y-%m-%d \nTime:\n%I:%M:%S\n",tp);</a:t>
            </a:r>
            <a:endParaRPr lang="pt-BR" altLang="zh-CN" sz="29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printf("r=%d\n", time(&amp;r</a:t>
            </a:r>
            <a:r>
              <a:rPr lang="pt-BR" altLang="zh-CN" sz="29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));printf</a:t>
            </a: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("t=%d\n", t);</a:t>
            </a:r>
            <a:endParaRPr lang="pt-BR" altLang="zh-CN" sz="29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printf("%d/%d/%d %d:%d\n",tp-&gt;tm_year+1900, tp-&gt;tm_mon+1,tp-&gt;tm_mday,tp-&gt;tm_hour,tp-&gt;tm_min);</a:t>
            </a:r>
            <a:endParaRPr lang="pt-BR" altLang="zh-CN" sz="29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29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printf("%s",T</a:t>
            </a:r>
            <a:r>
              <a:rPr lang="pt-BR" altLang="zh-CN" sz="29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);}</a:t>
            </a:r>
            <a:endParaRPr lang="en-US" altLang="zh-CN" sz="29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279274" y="261257"/>
            <a:ext cx="2581800" cy="243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87487" y="1268413"/>
          <a:ext cx="9180512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1752"/>
                <a:gridCol w="3010004"/>
                <a:gridCol w="4138756"/>
              </a:tblGrid>
              <a:tr h="222286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函数原型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86">
                <a:tc rowSpan="2"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、图书分类浏览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BrowseBookCatalog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按照图书分类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CatalogNum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浏览图书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86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建立图书顺序表。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71">
                <a:tc rowSpan="5"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、按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ISBN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检索图书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FindISBN_BubbleSort(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按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ISBN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检索图书，先按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ISBN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冒泡排序，再二分查找记录。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86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BubbleSort(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按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ISBN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冒泡排序所有记录。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86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BinSearchISBN(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按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ISBN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折半查找记录。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86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SelectSort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按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ISBN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简单选择排序所有记录。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86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InsertSort(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920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按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ISBN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直接插入排序所有记录。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86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、按书名检索图书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FindTitle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按书名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检索图书。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86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、按作者检索图书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FindAuthor(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按作者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Author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检索图书。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86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、按出版社检索图书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FindPublisher(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按出版社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Publisher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检索图书。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标题 1"/>
          <p:cNvSpPr txBox="1"/>
          <p:nvPr/>
        </p:nvSpPr>
        <p:spPr>
          <a:xfrm>
            <a:off x="838200" y="-1433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838200" y="1154478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524001" y="0"/>
          <a:ext cx="9109075" cy="5278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495"/>
                <a:gridCol w="2808754"/>
                <a:gridCol w="4752826"/>
              </a:tblGrid>
              <a:tr h="440055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函数原型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843">
                <a:tc rowSpan="4"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、借书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LendBook(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借书。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843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FindReaderL(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查询借书读者详细信息。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843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LendBookNum(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计算该读者已借图书本数。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843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SaveLendInfo(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保存借阅信息到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lend.txt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843">
                <a:tc rowSpan="3"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、还书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ReturnBook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还书。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687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CreatLendLink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从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lend.txt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读取记录，并创建借阅记录单链表。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687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SaveLendInfoW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保存链表信息到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lend.txt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中，重写借阅记录。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687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查询借阅记录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FindLendInfo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查找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lend.txt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输出该读者所有借阅记录。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图书</a:t>
            </a:r>
            <a:r>
              <a:rPr lang="zh-CN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zh-CN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）按树形展示分类号：</a:t>
            </a:r>
            <a:r>
              <a:rPr lang="en-US" altLang="zh-CN" sz="3600" kern="100" dirty="0" err="1" smtClean="0">
                <a:solidFill>
                  <a:srgbClr val="C00000"/>
                </a:solidFill>
              </a:rPr>
              <a:t>BrowseBookCatalog</a:t>
            </a:r>
            <a:r>
              <a:rPr lang="en-US" altLang="zh-CN" sz="3600" kern="100" dirty="0">
                <a:solidFill>
                  <a:srgbClr val="C00000"/>
                </a:solidFill>
              </a:rPr>
              <a:t>()</a:t>
            </a:r>
            <a:endParaRPr lang="zh-CN" altLang="zh-CN" sz="3600" kern="100" dirty="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）按分类号查询图书</a:t>
            </a:r>
            <a:r>
              <a:rPr lang="en-US" altLang="zh-CN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3600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CreatBookList</a:t>
            </a:r>
            <a:r>
              <a:rPr lang="en-US" altLang="zh-CN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26250" y="2176233"/>
            <a:ext cx="7058245" cy="11803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6250" y="4598687"/>
            <a:ext cx="7539498" cy="149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图书</a:t>
            </a:r>
            <a:r>
              <a:rPr lang="zh-CN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zh-CN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6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）按分类号查询图书</a:t>
            </a:r>
            <a:endParaRPr lang="en-US" altLang="zh-CN" sz="3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2-1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books.txt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图书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记录读到内存，并组织成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顺序表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BookList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类型）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2-2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）顺序表中逐条比对输入的分类号：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TP319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81915" y="5249703"/>
            <a:ext cx="9798693" cy="13034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2513" y="2645151"/>
            <a:ext cx="4438095" cy="1514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7023" y="3330371"/>
            <a:ext cx="3266667" cy="3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图书分类浏览模块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50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2-1</a:t>
            </a:r>
            <a:r>
              <a:rPr lang="zh-CN" altLang="en-US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books.txt</a:t>
            </a:r>
            <a:r>
              <a:rPr lang="zh-CN" altLang="en-US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中图书记录读到内存</a:t>
            </a: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fscanf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,"%[^\t]",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ISBN);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fscanf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,"%*[\t]");//跳过不是\t的所有字符，直到遇到第一个\t就停下了。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fscanf(fp</a:t>
            </a:r>
            <a:r>
              <a:rPr lang="pt-BR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,"%[^\n]",CatalogNum);</a:t>
            </a:r>
            <a:endParaRPr lang="pt-BR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fscanf(</a:t>
            </a:r>
            <a:endParaRPr lang="pt-BR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pt-BR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strcpy(B.Node[i].ISBN,ISBN)fp,"%*c");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9196" y="6098369"/>
          <a:ext cx="1025216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617855"/>
                <a:gridCol w="1087273"/>
                <a:gridCol w="543597"/>
                <a:gridCol w="1569020"/>
                <a:gridCol w="593015"/>
                <a:gridCol w="704206"/>
                <a:gridCol w="2955925"/>
                <a:gridCol w="1083991"/>
              </a:tblGrid>
              <a:tr h="57912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ISBN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\t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Title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\t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Author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\t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…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CatalogNum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\n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/>
          <a:srcRect t="17722"/>
          <a:stretch>
            <a:fillRect/>
          </a:stretch>
        </p:blipFill>
        <p:spPr>
          <a:xfrm>
            <a:off x="838200" y="5221268"/>
            <a:ext cx="10945384" cy="719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ISBN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图书模块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10096" y="1684486"/>
            <a:ext cx="1998617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Books.txt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999560" y="1726290"/>
            <a:ext cx="3122022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Scanf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保存在</a:t>
            </a:r>
            <a:endParaRPr lang="zh-CN" altLang="en-US" sz="3200" dirty="0"/>
          </a:p>
          <a:p>
            <a:pPr algn="ctr"/>
            <a:r>
              <a:rPr lang="zh-CN" altLang="en-US" sz="3200" dirty="0" smtClean="0"/>
              <a:t>顺序表</a:t>
            </a: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31721" y="2141062"/>
            <a:ext cx="6139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884993" y="1703456"/>
            <a:ext cx="1998617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对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排序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9647021" y="1684486"/>
            <a:ext cx="2266305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在有序表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中搜索</a:t>
            </a:r>
            <a:endParaRPr lang="zh-CN" altLang="en-US" sz="32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215098" y="2077584"/>
            <a:ext cx="6139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000309" y="2060344"/>
            <a:ext cx="6139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488610" y="2812739"/>
            <a:ext cx="3266667" cy="352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9840" y="2755596"/>
            <a:ext cx="2800000" cy="4095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47295" y="2788929"/>
            <a:ext cx="2944705" cy="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433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843C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借书模块</a:t>
            </a:r>
            <a:endParaRPr lang="zh-CN" altLang="en-US" dirty="0">
              <a:solidFill>
                <a:srgbClr val="843C0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878831" y="1878994"/>
          <a:ext cx="5567966" cy="277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077"/>
                <a:gridCol w="1716702"/>
                <a:gridCol w="2905187"/>
              </a:tblGrid>
              <a:tr h="335026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函数原型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415">
                <a:tc rowSpan="4"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、借书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LendBook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借书。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415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FindReaderL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查询借书读者详细信息。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830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LendBookNum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计算该读者已借图书本数。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830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SaveLendInfo( 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保存借阅信息到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lend.txt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9" name="组合 78"/>
          <p:cNvGrpSpPr/>
          <p:nvPr/>
        </p:nvGrpSpPr>
        <p:grpSpPr>
          <a:xfrm>
            <a:off x="2138449" y="484015"/>
            <a:ext cx="3193997" cy="5524044"/>
            <a:chOff x="2425406" y="735440"/>
            <a:chExt cx="3193997" cy="5524044"/>
          </a:xfrm>
        </p:grpSpPr>
        <p:sp>
          <p:nvSpPr>
            <p:cNvPr id="80" name="流程图: 可选过程 79"/>
            <p:cNvSpPr/>
            <p:nvPr/>
          </p:nvSpPr>
          <p:spPr>
            <a:xfrm>
              <a:off x="4904508" y="2432512"/>
              <a:ext cx="714895" cy="26415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  <a:endParaRPr lang="zh-CN" altLang="en-US" dirty="0"/>
            </a:p>
          </p:txBody>
        </p:sp>
        <p:cxnSp>
          <p:nvCxnSpPr>
            <p:cNvPr id="81" name="直接箭头连接符 80"/>
            <p:cNvCxnSpPr>
              <a:endCxn id="94" idx="0"/>
            </p:cNvCxnSpPr>
            <p:nvPr/>
          </p:nvCxnSpPr>
          <p:spPr>
            <a:xfrm>
              <a:off x="3512119" y="5533544"/>
              <a:ext cx="1" cy="304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流程图: 可选过程 81"/>
            <p:cNvSpPr/>
            <p:nvPr/>
          </p:nvSpPr>
          <p:spPr>
            <a:xfrm>
              <a:off x="3102721" y="735440"/>
              <a:ext cx="827117" cy="26877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开始     </a:t>
              </a:r>
              <a:endParaRPr lang="zh-CN" altLang="en-US" dirty="0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2826324" y="1296663"/>
              <a:ext cx="1379913" cy="27879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输入证件号</a:t>
              </a:r>
              <a:endParaRPr lang="zh-CN" altLang="en-US" dirty="0"/>
            </a:p>
          </p:txBody>
        </p:sp>
        <p:sp>
          <p:nvSpPr>
            <p:cNvPr id="84" name="流程图: 过程 83"/>
            <p:cNvSpPr/>
            <p:nvPr/>
          </p:nvSpPr>
          <p:spPr>
            <a:xfrm>
              <a:off x="2713065" y="1822527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查找读者信息</a:t>
              </a:r>
              <a:endParaRPr lang="zh-CN" altLang="en-US" dirty="0"/>
            </a:p>
          </p:txBody>
        </p:sp>
        <p:sp>
          <p:nvSpPr>
            <p:cNvPr id="85" name="流程图: 决策 84"/>
            <p:cNvSpPr/>
            <p:nvPr/>
          </p:nvSpPr>
          <p:spPr>
            <a:xfrm>
              <a:off x="2858016" y="2374398"/>
              <a:ext cx="1321724" cy="4636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挂失？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>
              <a:stCxn id="93" idx="2"/>
              <a:endCxn id="92" idx="0"/>
            </p:cNvCxnSpPr>
            <p:nvPr/>
          </p:nvCxnSpPr>
          <p:spPr>
            <a:xfrm>
              <a:off x="3528748" y="4853972"/>
              <a:ext cx="6229" cy="3682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83" idx="2"/>
              <a:endCxn id="84" idx="0"/>
            </p:cNvCxnSpPr>
            <p:nvPr/>
          </p:nvCxnSpPr>
          <p:spPr>
            <a:xfrm flipH="1">
              <a:off x="3515244" y="1575456"/>
              <a:ext cx="1037" cy="2470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85" idx="3"/>
            </p:cNvCxnSpPr>
            <p:nvPr/>
          </p:nvCxnSpPr>
          <p:spPr>
            <a:xfrm>
              <a:off x="4179740" y="2606245"/>
              <a:ext cx="602673" cy="103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2"/>
              <a:endCxn id="83" idx="0"/>
            </p:cNvCxnSpPr>
            <p:nvPr/>
          </p:nvCxnSpPr>
          <p:spPr>
            <a:xfrm>
              <a:off x="3516280" y="1004217"/>
              <a:ext cx="1" cy="292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流程图: 决策 89"/>
            <p:cNvSpPr/>
            <p:nvPr/>
          </p:nvSpPr>
          <p:spPr>
            <a:xfrm>
              <a:off x="2425406" y="3130537"/>
              <a:ext cx="2190059" cy="4636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借满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本？</a:t>
              </a:r>
              <a:endParaRPr lang="zh-CN" altLang="en-US" dirty="0"/>
            </a:p>
          </p:txBody>
        </p:sp>
        <p:sp>
          <p:nvSpPr>
            <p:cNvPr id="91" name="流程图: 过程 90"/>
            <p:cNvSpPr/>
            <p:nvPr/>
          </p:nvSpPr>
          <p:spPr>
            <a:xfrm>
              <a:off x="2726568" y="3905524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</a:t>
              </a:r>
              <a:r>
                <a:rPr lang="en-US" altLang="zh-CN" dirty="0" smtClean="0"/>
                <a:t>ISBN</a:t>
              </a:r>
              <a:endParaRPr lang="zh-CN" altLang="en-US" dirty="0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2732798" y="5222250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计算应还时间</a:t>
              </a:r>
              <a:endParaRPr lang="zh-CN" altLang="en-US" dirty="0"/>
            </a:p>
          </p:txBody>
        </p:sp>
        <p:sp>
          <p:nvSpPr>
            <p:cNvPr id="93" name="流程图: 过程 92"/>
            <p:cNvSpPr/>
            <p:nvPr/>
          </p:nvSpPr>
          <p:spPr>
            <a:xfrm>
              <a:off x="2726569" y="4549172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获取系统时间</a:t>
              </a:r>
              <a:endParaRPr lang="zh-CN" altLang="en-US" dirty="0"/>
            </a:p>
          </p:txBody>
        </p:sp>
        <p:sp>
          <p:nvSpPr>
            <p:cNvPr id="94" name="流程图: 过程 93"/>
            <p:cNvSpPr/>
            <p:nvPr/>
          </p:nvSpPr>
          <p:spPr>
            <a:xfrm>
              <a:off x="2709941" y="5838344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保存借阅记录</a:t>
              </a:r>
              <a:endParaRPr lang="zh-CN" altLang="en-US" dirty="0"/>
            </a:p>
          </p:txBody>
        </p:sp>
        <p:cxnSp>
          <p:nvCxnSpPr>
            <p:cNvPr id="95" name="直接箭头连接符 94"/>
            <p:cNvCxnSpPr>
              <a:stCxn id="91" idx="2"/>
              <a:endCxn id="93" idx="0"/>
            </p:cNvCxnSpPr>
            <p:nvPr/>
          </p:nvCxnSpPr>
          <p:spPr>
            <a:xfrm>
              <a:off x="3528747" y="4210324"/>
              <a:ext cx="1" cy="3388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90" idx="2"/>
              <a:endCxn id="91" idx="0"/>
            </p:cNvCxnSpPr>
            <p:nvPr/>
          </p:nvCxnSpPr>
          <p:spPr>
            <a:xfrm>
              <a:off x="3520436" y="3594230"/>
              <a:ext cx="8311" cy="3112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85" idx="2"/>
              <a:endCxn id="90" idx="0"/>
            </p:cNvCxnSpPr>
            <p:nvPr/>
          </p:nvCxnSpPr>
          <p:spPr>
            <a:xfrm>
              <a:off x="3518878" y="2838091"/>
              <a:ext cx="1558" cy="292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84" idx="2"/>
              <a:endCxn id="85" idx="0"/>
            </p:cNvCxnSpPr>
            <p:nvPr/>
          </p:nvCxnSpPr>
          <p:spPr>
            <a:xfrm>
              <a:off x="3515244" y="2127327"/>
              <a:ext cx="3634" cy="2470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endCxn id="80" idx="2"/>
            </p:cNvCxnSpPr>
            <p:nvPr/>
          </p:nvCxnSpPr>
          <p:spPr>
            <a:xfrm rot="5400000" flipH="1" flipV="1">
              <a:off x="2584846" y="3582374"/>
              <a:ext cx="3562818" cy="1791402"/>
            </a:xfrm>
            <a:prstGeom prst="bentConnector3">
              <a:avLst>
                <a:gd name="adj1" fmla="val -529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流程图: 过程 99"/>
            <p:cNvSpPr/>
            <p:nvPr/>
          </p:nvSpPr>
          <p:spPr>
            <a:xfrm>
              <a:off x="4215329" y="2279463"/>
              <a:ext cx="357447" cy="3625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图: 过程 100"/>
            <p:cNvSpPr/>
            <p:nvPr/>
          </p:nvSpPr>
          <p:spPr>
            <a:xfrm>
              <a:off x="3511080" y="2756114"/>
              <a:ext cx="357447" cy="3625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 图书流通管理系统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流通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部具体工作包括</a:t>
            </a:r>
            <a:endParaRPr lang="en-US" altLang="zh-CN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、借阅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图书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、归还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图书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、书库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咨询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有些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图书馆在书库安排了老师提供咨询，比如哪类书放在哪里等。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、图书上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架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、及时整理架上的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图书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借书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515" y="1440634"/>
            <a:ext cx="11808822" cy="50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查找读者：</a:t>
            </a:r>
            <a:r>
              <a:rPr lang="en-US" altLang="zh-CN" sz="3600" kern="100" dirty="0" err="1" smtClean="0">
                <a:solidFill>
                  <a:srgbClr val="C00000"/>
                </a:solidFill>
              </a:rPr>
              <a:t>FindReaderL</a:t>
            </a:r>
            <a:r>
              <a:rPr lang="en-US" altLang="zh-CN" sz="3600" kern="100" dirty="0" smtClean="0">
                <a:solidFill>
                  <a:srgbClr val="C00000"/>
                </a:solidFill>
              </a:rPr>
              <a:t> (</a:t>
            </a:r>
            <a:r>
              <a:rPr lang="zh-CN" altLang="en-US" sz="3600" kern="100" dirty="0">
                <a:solidFill>
                  <a:srgbClr val="C00000"/>
                </a:solidFill>
              </a:rPr>
              <a:t>读</a:t>
            </a:r>
            <a:r>
              <a:rPr lang="en-US" altLang="zh-CN" sz="3600" kern="100" dirty="0" smtClean="0">
                <a:solidFill>
                  <a:srgbClr val="C00000"/>
                </a:solidFill>
              </a:rPr>
              <a:t>reader.txt)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检查已</a:t>
            </a:r>
            <a:r>
              <a:rPr lang="zh-CN" altLang="en-US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借图书本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&lt;=4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</a:t>
            </a:r>
            <a:r>
              <a:rPr lang="en-US" altLang="zh-CN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360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LendBookNum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lend.txt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），根据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ISBN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号搜索图书</a:t>
            </a:r>
            <a:r>
              <a:rPr lang="en-US" altLang="zh-CN" sz="3600" kern="100" dirty="0">
                <a:solidFill>
                  <a:srgbClr val="C00000"/>
                </a:solidFill>
              </a:rPr>
              <a:t>(</a:t>
            </a:r>
            <a:r>
              <a:rPr lang="zh-CN" altLang="en-US" sz="3600" kern="100" dirty="0" smtClean="0">
                <a:solidFill>
                  <a:srgbClr val="C00000"/>
                </a:solidFill>
              </a:rPr>
              <a:t>读</a:t>
            </a:r>
            <a:r>
              <a:rPr lang="en-US" altLang="zh-CN" sz="3600" kern="100" dirty="0" smtClean="0">
                <a:solidFill>
                  <a:srgbClr val="C00000"/>
                </a:solidFill>
              </a:rPr>
              <a:t>books.txt)</a:t>
            </a: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若成功借出，计算还书时间</a:t>
            </a: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）更新借阅记录</a:t>
            </a:r>
            <a:r>
              <a:rPr lang="en-US" altLang="zh-CN" sz="360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SaveLendInfo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（追加写入）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05524" y="4010886"/>
            <a:ext cx="10180952" cy="14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433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843C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还书模块</a:t>
            </a:r>
            <a:endParaRPr lang="zh-CN" altLang="en-US" dirty="0">
              <a:solidFill>
                <a:srgbClr val="843C0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045826" y="2177934"/>
          <a:ext cx="6746874" cy="1564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389"/>
                <a:gridCol w="2080180"/>
                <a:gridCol w="3520305"/>
              </a:tblGrid>
              <a:tr h="271442">
                <a:tc rowSpan="3"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、还书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ReturnBook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还书。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99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CreatLendLink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从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lend.txt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读取记录，并创建借阅记录单链表。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99">
                <a:tc vMerge="1">
                  <a:tcPr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SaveLendInfoW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保存链表信息到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lend.txt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中，重写借阅记录。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2579011" y="1433709"/>
            <a:ext cx="1629301" cy="4525934"/>
            <a:chOff x="2720328" y="735440"/>
            <a:chExt cx="1629301" cy="4525934"/>
          </a:xfrm>
        </p:grpSpPr>
        <p:sp>
          <p:nvSpPr>
            <p:cNvPr id="30" name="流程图: 可选过程 29"/>
            <p:cNvSpPr/>
            <p:nvPr/>
          </p:nvSpPr>
          <p:spPr>
            <a:xfrm>
              <a:off x="3198317" y="4997220"/>
              <a:ext cx="714895" cy="26415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stCxn id="47" idx="2"/>
              <a:endCxn id="41" idx="0"/>
            </p:cNvCxnSpPr>
            <p:nvPr/>
          </p:nvCxnSpPr>
          <p:spPr>
            <a:xfrm>
              <a:off x="3537061" y="3982854"/>
              <a:ext cx="10390" cy="3743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可选过程 35"/>
            <p:cNvSpPr/>
            <p:nvPr/>
          </p:nvSpPr>
          <p:spPr>
            <a:xfrm>
              <a:off x="3102721" y="735440"/>
              <a:ext cx="827117" cy="26877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开始     </a:t>
              </a:r>
              <a:endParaRPr lang="zh-CN" altLang="en-US" dirty="0"/>
            </a:p>
          </p:txBody>
        </p:sp>
        <p:sp>
          <p:nvSpPr>
            <p:cNvPr id="37" name="流程图: 过程 36"/>
            <p:cNvSpPr/>
            <p:nvPr/>
          </p:nvSpPr>
          <p:spPr>
            <a:xfrm>
              <a:off x="2826324" y="1296663"/>
              <a:ext cx="1379913" cy="27879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输入证件号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41" idx="2"/>
              <a:endCxn id="30" idx="0"/>
            </p:cNvCxnSpPr>
            <p:nvPr/>
          </p:nvCxnSpPr>
          <p:spPr>
            <a:xfrm>
              <a:off x="3547451" y="4661982"/>
              <a:ext cx="8314" cy="3352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7" idx="2"/>
              <a:endCxn id="44" idx="0"/>
            </p:cNvCxnSpPr>
            <p:nvPr/>
          </p:nvCxnSpPr>
          <p:spPr>
            <a:xfrm>
              <a:off x="3516281" y="1575456"/>
              <a:ext cx="6226" cy="2457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6" idx="2"/>
              <a:endCxn id="37" idx="0"/>
            </p:cNvCxnSpPr>
            <p:nvPr/>
          </p:nvCxnSpPr>
          <p:spPr>
            <a:xfrm>
              <a:off x="3516280" y="1004217"/>
              <a:ext cx="1" cy="292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流程图: 过程 40"/>
            <p:cNvSpPr/>
            <p:nvPr/>
          </p:nvSpPr>
          <p:spPr>
            <a:xfrm>
              <a:off x="2745272" y="4357182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保存借阅记录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45" idx="2"/>
              <a:endCxn id="46" idx="0"/>
            </p:cNvCxnSpPr>
            <p:nvPr/>
          </p:nvCxnSpPr>
          <p:spPr>
            <a:xfrm>
              <a:off x="3528228" y="2709648"/>
              <a:ext cx="10910" cy="3283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44" idx="2"/>
              <a:endCxn id="45" idx="0"/>
            </p:cNvCxnSpPr>
            <p:nvPr/>
          </p:nvCxnSpPr>
          <p:spPr>
            <a:xfrm>
              <a:off x="3522507" y="2126055"/>
              <a:ext cx="5721" cy="2787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过程 43"/>
            <p:cNvSpPr/>
            <p:nvPr/>
          </p:nvSpPr>
          <p:spPr>
            <a:xfrm>
              <a:off x="2720328" y="1821255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</a:t>
              </a:r>
              <a:r>
                <a:rPr lang="en-US" altLang="zh-CN" dirty="0" smtClean="0"/>
                <a:t>ISBN</a:t>
              </a:r>
              <a:endParaRPr lang="zh-CN" altLang="en-US" dirty="0"/>
            </a:p>
          </p:txBody>
        </p:sp>
        <p:sp>
          <p:nvSpPr>
            <p:cNvPr id="45" name="流程图: 过程 44"/>
            <p:cNvSpPr/>
            <p:nvPr/>
          </p:nvSpPr>
          <p:spPr>
            <a:xfrm>
              <a:off x="2726049" y="2404848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查找书籍</a:t>
              </a:r>
              <a:endParaRPr lang="zh-CN" altLang="en-US" dirty="0"/>
            </a:p>
          </p:txBody>
        </p:sp>
        <p:sp>
          <p:nvSpPr>
            <p:cNvPr id="46" name="流程图: 过程 45"/>
            <p:cNvSpPr/>
            <p:nvPr/>
          </p:nvSpPr>
          <p:spPr>
            <a:xfrm>
              <a:off x="2736959" y="3038016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查找借阅记录</a:t>
              </a:r>
              <a:endParaRPr lang="zh-CN" altLang="en-US" dirty="0"/>
            </a:p>
          </p:txBody>
        </p:sp>
        <p:sp>
          <p:nvSpPr>
            <p:cNvPr id="47" name="流程图: 过程 46"/>
            <p:cNvSpPr/>
            <p:nvPr/>
          </p:nvSpPr>
          <p:spPr>
            <a:xfrm>
              <a:off x="2734882" y="3678054"/>
              <a:ext cx="1604357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修改借阅记录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>
              <a:stCxn id="46" idx="2"/>
              <a:endCxn id="47" idx="0"/>
            </p:cNvCxnSpPr>
            <p:nvPr/>
          </p:nvCxnSpPr>
          <p:spPr>
            <a:xfrm flipH="1">
              <a:off x="3537061" y="3342816"/>
              <a:ext cx="2077" cy="3352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还书模块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515" y="1468574"/>
            <a:ext cx="11808822" cy="5084625"/>
          </a:xfrm>
        </p:spPr>
        <p:txBody>
          <a:bodyPr>
            <a:normAutofit/>
          </a:bodyPr>
          <a:lstStyle/>
          <a:p>
            <a:pPr marL="742950" indent="-742950">
              <a:buAutoNum type="arabicParenBoth"/>
            </a:pP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A.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证件号查询读者（</a:t>
            </a:r>
            <a:r>
              <a:rPr lang="en-US" altLang="zh-CN" sz="3600" kern="100" dirty="0" smtClean="0">
                <a:solidFill>
                  <a:srgbClr val="C00000"/>
                </a:solidFill>
              </a:rPr>
              <a:t>reader.txt),B:ISBN </a:t>
            </a:r>
            <a:r>
              <a:rPr lang="zh-CN" altLang="en-US" sz="3600" kern="100" dirty="0" smtClean="0">
                <a:solidFill>
                  <a:srgbClr val="C00000"/>
                </a:solidFill>
              </a:rPr>
              <a:t>号查询书信息（</a:t>
            </a:r>
            <a:r>
              <a:rPr lang="en-US" altLang="zh-CN" sz="3600" kern="100" dirty="0" smtClean="0">
                <a:solidFill>
                  <a:srgbClr val="C00000"/>
                </a:solidFill>
              </a:rPr>
              <a:t>books.txt</a:t>
            </a:r>
            <a:r>
              <a:rPr lang="zh-CN" altLang="en-US" sz="3600" kern="100" dirty="0" smtClean="0">
                <a:solidFill>
                  <a:srgbClr val="C00000"/>
                </a:solidFill>
              </a:rPr>
              <a:t>）</a:t>
            </a:r>
            <a:endParaRPr lang="en-US" altLang="zh-CN" sz="3600" kern="100" dirty="0" smtClean="0">
              <a:solidFill>
                <a:srgbClr val="C00000"/>
              </a:solidFill>
            </a:endParaRPr>
          </a:p>
          <a:p>
            <a:pPr marL="742950" indent="-742950">
              <a:buAutoNum type="arabicParenBoth"/>
            </a:pP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3600" dirty="0" smtClean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3600" dirty="0" smtClean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若成功还书，获取还书时间，修改借阅记录（在</a:t>
            </a:r>
            <a:r>
              <a:rPr lang="en-US" altLang="zh-CN" sz="3600" dirty="0" smtClean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lend.txt</a:t>
            </a:r>
            <a:r>
              <a:rPr lang="zh-CN" altLang="en-US" sz="3600" dirty="0" smtClean="0">
                <a:solidFill>
                  <a:srgbClr val="C0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覆盖写入）</a:t>
            </a:r>
            <a:endParaRPr lang="en-US" altLang="zh-CN" sz="3600" dirty="0" smtClean="0">
              <a:solidFill>
                <a:srgbClr val="C00000"/>
              </a:solidFill>
              <a:highlight>
                <a:srgbClr val="FFFF00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85169" y="4527714"/>
            <a:ext cx="3752381" cy="3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9355" y="2064136"/>
            <a:ext cx="4342857" cy="11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69" y="5709823"/>
            <a:ext cx="9828571" cy="4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9137" y="4922392"/>
            <a:ext cx="3076190" cy="6857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9137" y="6128871"/>
            <a:ext cx="6361905" cy="714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3820" y="6536310"/>
            <a:ext cx="3685714" cy="3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浏览借阅记录模块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515" y="1468574"/>
            <a:ext cx="11808822" cy="5084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结合指定读者编号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查询到对应的借阅信息（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lend.txt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），并结合图书信息（</a:t>
            </a:r>
            <a:r>
              <a:rPr lang="en-US" altLang="zh-CN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books.txt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）将完整信息展示</a:t>
            </a: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("%s\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t%s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t%s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t%s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t%s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t%s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\t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借出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\n\n",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L.ISBN,B.Node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].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Title,B.Node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].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Author,L.LendDate,L.LastDate,L.ReturnDate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8972" y="4928736"/>
            <a:ext cx="11234056" cy="8452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972" y="5860282"/>
            <a:ext cx="11234056" cy="99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第四章图书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流通管理系统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作业标题：</a:t>
            </a:r>
            <a:r>
              <a:rPr lang="zh-CN" altLang="en-US" sz="4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第四章图书流通管理系统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73637" y="2680117"/>
            <a:ext cx="7749761" cy="3502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第四章图书流通管理系统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保存为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文档，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号姓名统一命名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内容模式统一：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1.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标题：</a:t>
            </a:r>
            <a:r>
              <a:rPr lang="zh-CN" altLang="en-US" sz="4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第四章图书流通管理系统、</a:t>
            </a:r>
            <a:r>
              <a:rPr lang="zh-CN" altLang="en-US" sz="44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平台：</a:t>
            </a:r>
            <a:r>
              <a:rPr lang="en-US" altLang="zh-CN" sz="44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VC6.0</a:t>
            </a:r>
            <a:endParaRPr lang="en-US" altLang="zh-CN" sz="4400" b="1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2.</a:t>
            </a:r>
            <a:r>
              <a:rPr lang="zh-CN" altLang="en-US" sz="44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 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显示源代码 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结果截图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顺序表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顺序表概念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数据在逻辑上呈现为一维，如顺序表，链表等。线性表实例如字母表，一周中的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天。和线性表相对的是树或堆。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顺序存储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结构（即逻辑上相邻的数据在物理位置上也相邻）实现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线性表。即顺序表是在内存中以数组形式保存的线性表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顺序表概念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顺序表特点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确定其实位置，任一元素的地址都可以如下公式计算得到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Loc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Loc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(A1)+(i-1)*L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为存储单元长度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顺序表概念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顺序表特点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define  </a:t>
            </a:r>
            <a:r>
              <a:rPr lang="en-US" altLang="zh-CN" sz="40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maxlen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100  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定义顺序表中元素个数最多个数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typedef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SqList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40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ElemType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elem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[MAXSIZE]; </a:t>
            </a:r>
            <a:endParaRPr lang="en-US" altLang="zh-CN" sz="40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ElemType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是元素的类型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依具体情况而定 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40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length </a:t>
            </a:r>
            <a:r>
              <a:rPr lang="en-US" altLang="zh-CN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表的实际长度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r>
              <a:rPr lang="en-US" altLang="zh-CN" sz="4000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SqList</a:t>
            </a:r>
            <a:endParaRPr lang="en-US" altLang="zh-CN" sz="40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顺序表概念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顺序表插入：长度和位置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499690" y="3245209"/>
            <a:ext cx="5895343" cy="2304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顺序表概念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顺序表插入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void  Insert(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ElemType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e)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j;i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-;                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if(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&lt;0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||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&gt;length)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 " 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值有误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!\n");  //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判断插入位置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else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{for(j=length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; j&gt;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; j--)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elem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[j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]=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elem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[j-1]; 	//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移动元素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elem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]=e;           //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插入元素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length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++;            //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线性表长加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    }     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3b62071-035a-4d73-a9f2-a2fd7a34aeb5}"/>
</p:tagLst>
</file>

<file path=ppt/tags/tag2.xml><?xml version="1.0" encoding="utf-8"?>
<p:tagLst xmlns:p="http://schemas.openxmlformats.org/presentationml/2006/main">
  <p:tag name="KSO_WM_UNIT_TABLE_BEAUTIFY" val="smartTable{a6969816-59b0-47a1-9e80-97ab0fd544a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6454</Words>
  <Application>WPS 演示</Application>
  <PresentationFormat>自定义</PresentationFormat>
  <Paragraphs>627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黑体</vt:lpstr>
      <vt:lpstr>楷体</vt:lpstr>
      <vt:lpstr>等线</vt:lpstr>
      <vt:lpstr>Arial Unicode MS</vt:lpstr>
      <vt:lpstr>等线 Light</vt:lpstr>
      <vt:lpstr>Times New Roman</vt:lpstr>
      <vt:lpstr>Calibri</vt:lpstr>
      <vt:lpstr>Office 主题​​</vt:lpstr>
      <vt:lpstr>软件项目开发应用</vt:lpstr>
      <vt:lpstr>第四章  图书流通管理系统</vt:lpstr>
      <vt:lpstr>第四章 图书流通管理系统</vt:lpstr>
      <vt:lpstr>第四章 图书流通管理系统</vt:lpstr>
      <vt:lpstr>4.1 顺序表</vt:lpstr>
      <vt:lpstr>4.1 顺序表</vt:lpstr>
      <vt:lpstr>4.1 顺序表</vt:lpstr>
      <vt:lpstr>4.1 顺序表</vt:lpstr>
      <vt:lpstr>4.1 顺序表</vt:lpstr>
      <vt:lpstr>4.1 顺序表</vt:lpstr>
      <vt:lpstr>4.1 顺序表</vt:lpstr>
      <vt:lpstr>4.2 排序和查找</vt:lpstr>
      <vt:lpstr>4.2 排序和查找</vt:lpstr>
      <vt:lpstr>4.2 排序和查找</vt:lpstr>
      <vt:lpstr>4.2 排序和查找</vt:lpstr>
      <vt:lpstr>PowerPoint 演示文稿</vt:lpstr>
      <vt:lpstr>4.2 排序和查找</vt:lpstr>
      <vt:lpstr>4.2 排序和查找</vt:lpstr>
      <vt:lpstr>4.2 排序和查找</vt:lpstr>
      <vt:lpstr>PowerPoint 演示文稿</vt:lpstr>
      <vt:lpstr>4.2 排序和查找</vt:lpstr>
      <vt:lpstr>4.2 排序和查找</vt:lpstr>
      <vt:lpstr>4.2 排序和查找</vt:lpstr>
      <vt:lpstr>4.2 排序和查找</vt:lpstr>
      <vt:lpstr>4.2 排序和查找</vt:lpstr>
      <vt:lpstr>4.3 时间处理函数</vt:lpstr>
      <vt:lpstr>4.3 时间处理函数</vt:lpstr>
      <vt:lpstr>4.3 时间处理函数</vt:lpstr>
      <vt:lpstr>4.3 时间处理函数</vt:lpstr>
      <vt:lpstr>4.3 时间处理函数</vt:lpstr>
      <vt:lpstr>4.3 时间处理函数</vt:lpstr>
      <vt:lpstr>PowerPoint 演示文稿</vt:lpstr>
      <vt:lpstr>PowerPoint 演示文稿</vt:lpstr>
      <vt:lpstr>PowerPoint 演示文稿</vt:lpstr>
      <vt:lpstr>图书分类浏览模块</vt:lpstr>
      <vt:lpstr>图书分类浏览模块</vt:lpstr>
      <vt:lpstr>图书分类浏览模块</vt:lpstr>
      <vt:lpstr>按ISBN检索图书模块</vt:lpstr>
      <vt:lpstr>借书模块</vt:lpstr>
      <vt:lpstr>借书模块</vt:lpstr>
      <vt:lpstr>还书模块</vt:lpstr>
      <vt:lpstr>还书模块</vt:lpstr>
      <vt:lpstr>浏览借阅记录模块</vt:lpstr>
      <vt:lpstr>第四章图书流通管理系统</vt:lpstr>
      <vt:lpstr>第四章图书流通管理系统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数据分析方法</dc:title>
  <dc:creator>Windows 用户</dc:creator>
  <cp:lastModifiedBy>曾思雅</cp:lastModifiedBy>
  <cp:revision>297</cp:revision>
  <dcterms:created xsi:type="dcterms:W3CDTF">2020-02-05T02:41:00Z</dcterms:created>
  <dcterms:modified xsi:type="dcterms:W3CDTF">2021-12-29T08:43:23Z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8D80A7AAA1B64B3E8E62AF133C8DC5BA</vt:lpwstr>
  </property>
</Properties>
</file>