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256" r:id="rId3"/>
    <p:sldId id="368" r:id="rId4"/>
    <p:sldId id="369" r:id="rId5"/>
    <p:sldId id="378" r:id="rId6"/>
    <p:sldId id="377" r:id="rId7"/>
    <p:sldId id="379" r:id="rId8"/>
    <p:sldId id="380" r:id="rId9"/>
    <p:sldId id="381" r:id="rId10"/>
    <p:sldId id="382" r:id="rId11"/>
    <p:sldId id="383" r:id="rId12"/>
    <p:sldId id="386" r:id="rId13"/>
    <p:sldId id="384" r:id="rId14"/>
    <p:sldId id="387" r:id="rId15"/>
    <p:sldId id="385" r:id="rId16"/>
    <p:sldId id="388" r:id="rId17"/>
    <p:sldId id="393" r:id="rId18"/>
    <p:sldId id="394" r:id="rId19"/>
    <p:sldId id="395" r:id="rId20"/>
    <p:sldId id="389" r:id="rId21"/>
    <p:sldId id="399" r:id="rId22"/>
    <p:sldId id="400" r:id="rId23"/>
    <p:sldId id="401" r:id="rId24"/>
    <p:sldId id="402" r:id="rId25"/>
    <p:sldId id="376" r:id="rId26"/>
    <p:sldId id="404" r:id="rId27"/>
    <p:sldId id="408" r:id="rId28"/>
    <p:sldId id="405" r:id="rId29"/>
    <p:sldId id="407" r:id="rId30"/>
    <p:sldId id="445" r:id="rId31"/>
    <p:sldId id="446" r:id="rId32"/>
    <p:sldId id="447" r:id="rId33"/>
    <p:sldId id="450" r:id="rId34"/>
    <p:sldId id="448" r:id="rId35"/>
    <p:sldId id="449" r:id="rId37"/>
    <p:sldId id="426" r:id="rId38"/>
    <p:sldId id="427" r:id="rId39"/>
    <p:sldId id="444" r:id="rId40"/>
    <p:sldId id="439" r:id="rId41"/>
    <p:sldId id="440" r:id="rId42"/>
    <p:sldId id="441" r:id="rId43"/>
    <p:sldId id="437" r:id="rId44"/>
    <p:sldId id="438" r:id="rId45"/>
    <p:sldId id="443" r:id="rId46"/>
    <p:sldId id="431" r:id="rId47"/>
    <p:sldId id="432" r:id="rId48"/>
    <p:sldId id="433" r:id="rId49"/>
    <p:sldId id="434" r:id="rId50"/>
    <p:sldId id="435" r:id="rId51"/>
    <p:sldId id="436" r:id="rId52"/>
    <p:sldId id="410" r:id="rId53"/>
    <p:sldId id="411" r:id="rId54"/>
    <p:sldId id="412" r:id="rId55"/>
    <p:sldId id="375" r:id="rId56"/>
    <p:sldId id="413" r:id="rId57"/>
    <p:sldId id="415" r:id="rId58"/>
    <p:sldId id="416" r:id="rId59"/>
    <p:sldId id="417" r:id="rId60"/>
    <p:sldId id="418" r:id="rId61"/>
    <p:sldId id="420" r:id="rId62"/>
    <p:sldId id="421" r:id="rId63"/>
    <p:sldId id="422" r:id="rId64"/>
    <p:sldId id="423" r:id="rId65"/>
    <p:sldId id="309" r:id="rId6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843C0C"/>
    <a:srgbClr val="C55A11"/>
    <a:srgbClr val="C29E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7" autoAdjust="0"/>
    <p:restoredTop sz="93223" autoAdjust="0"/>
  </p:normalViewPr>
  <p:slideViewPr>
    <p:cSldViewPr snapToGrid="0">
      <p:cViewPr varScale="1">
        <p:scale>
          <a:sx n="63" d="100"/>
          <a:sy n="63" d="100"/>
        </p:scale>
        <p:origin x="-126" y="-156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823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9" Type="http://schemas.openxmlformats.org/officeDocument/2006/relationships/tableStyles" Target="tableStyles.xml"/><Relationship Id="rId68" Type="http://schemas.openxmlformats.org/officeDocument/2006/relationships/viewProps" Target="viewProps.xml"/><Relationship Id="rId67" Type="http://schemas.openxmlformats.org/officeDocument/2006/relationships/presProps" Target="presProps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C5B4B0-65D4-4E33-8144-61AC5D25D1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DD49BE-BF5F-4C11-9ED4-DFF65B4717A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D49BE-BF5F-4C11-9ED4-DFF65B4717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0DD49BE-BF5F-4C11-9ED4-DFF65B4717A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25A4A-BAED-4624-90D1-88F38BD6F0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D1F3D-25D0-41EF-98EA-A8204D8B0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25A4A-BAED-4624-90D1-88F38BD6F0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D1F3D-25D0-41EF-98EA-A8204D8B0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25A4A-BAED-4624-90D1-88F38BD6F0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D1F3D-25D0-41EF-98EA-A8204D8B0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25A4A-BAED-4624-90D1-88F38BD6F0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D1F3D-25D0-41EF-98EA-A8204D8B0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25A4A-BAED-4624-90D1-88F38BD6F0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D1F3D-25D0-41EF-98EA-A8204D8B0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25A4A-BAED-4624-90D1-88F38BD6F0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D1F3D-25D0-41EF-98EA-A8204D8B0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25A4A-BAED-4624-90D1-88F38BD6F0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D1F3D-25D0-41EF-98EA-A8204D8B0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25A4A-BAED-4624-90D1-88F38BD6F0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D1F3D-25D0-41EF-98EA-A8204D8B0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25A4A-BAED-4624-90D1-88F38BD6F0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D1F3D-25D0-41EF-98EA-A8204D8B0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25A4A-BAED-4624-90D1-88F38BD6F0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D1F3D-25D0-41EF-98EA-A8204D8B0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25A4A-BAED-4624-90D1-88F38BD6F0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D1F3D-25D0-41EF-98EA-A8204D8B0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25A4A-BAED-4624-90D1-88F38BD6F0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D1F3D-25D0-41EF-98EA-A8204D8B0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1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1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1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1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1" Type="http://schemas.openxmlformats.org/officeDocument/2006/relationships/oleObject" Target="../embeddings/oleObject5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1" Type="http://schemas.openxmlformats.org/officeDocument/2006/relationships/oleObject" Target="../embeddings/oleObject6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1" Type="http://schemas.openxmlformats.org/officeDocument/2006/relationships/oleObject" Target="../embeddings/oleObject7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emf"/><Relationship Id="rId1" Type="http://schemas.openxmlformats.org/officeDocument/2006/relationships/oleObject" Target="../embeddings/oleObject8.bin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emf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29125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zh-CN" altLang="en-US" sz="1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软件项目开发应用</a:t>
            </a:r>
            <a:endParaRPr lang="zh-CN" altLang="en-US" sz="10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177637" y="748152"/>
            <a:ext cx="9809018" cy="3325083"/>
          </a:xfrm>
          <a:prstGeom prst="round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748141" y="318655"/>
            <a:ext cx="10612585" cy="4128655"/>
          </a:xfrm>
          <a:prstGeom prst="round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796633" y="4913595"/>
            <a:ext cx="10515600" cy="27709"/>
          </a:xfrm>
          <a:prstGeom prst="line">
            <a:avLst/>
          </a:prstGeom>
          <a:ln w="76200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932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7000" b="1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第二章 读者</a:t>
            </a:r>
            <a:r>
              <a:rPr lang="zh-CN" altLang="en-US" sz="7000" b="1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管理系统</a:t>
            </a:r>
            <a:endParaRPr lang="zh-CN" altLang="en-US" sz="7000" b="1" dirty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模块功能描述</a:t>
            </a:r>
            <a:endParaRPr lang="en-US" altLang="zh-CN" sz="4400" dirty="0" smtClean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endParaRPr lang="zh-CN" altLang="en-US" sz="4400" dirty="0" smtClean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altLang="zh-CN" sz="4400" dirty="0" smtClean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838200" y="1440865"/>
            <a:ext cx="10515600" cy="27709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对象 6"/>
          <p:cNvGraphicFramePr>
            <a:graphicFrameLocks noChangeAspect="1"/>
          </p:cNvGraphicFramePr>
          <p:nvPr/>
        </p:nvGraphicFramePr>
        <p:xfrm>
          <a:off x="3449782" y="1739313"/>
          <a:ext cx="4876800" cy="501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Visio" r:id="rId1" imgW="3060700" imgH="3149600" progId="Visio.Drawing.11">
                  <p:embed/>
                </p:oleObj>
              </mc:Choice>
              <mc:Fallback>
                <p:oleObj name="Visio" r:id="rId1" imgW="3060700" imgH="3149600" progId="Visio.Drawing.11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49782" y="1739313"/>
                        <a:ext cx="4876800" cy="50196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932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7000" b="1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第二章 读者</a:t>
            </a:r>
            <a:r>
              <a:rPr lang="zh-CN" altLang="en-US" sz="7000" b="1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管理系统</a:t>
            </a:r>
            <a:endParaRPr lang="zh-CN" altLang="en-US" sz="7000" b="1" dirty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模块功能描述</a:t>
            </a:r>
            <a:endParaRPr lang="en-US" altLang="zh-CN" sz="4400" dirty="0" smtClean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endParaRPr lang="zh-CN" altLang="en-US" sz="4400" dirty="0" smtClean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altLang="zh-CN" sz="4400" dirty="0" smtClean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838200" y="1440865"/>
            <a:ext cx="10515600" cy="27709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对象 6"/>
          <p:cNvGraphicFramePr>
            <a:graphicFrameLocks noChangeAspect="1"/>
          </p:cNvGraphicFramePr>
          <p:nvPr/>
        </p:nvGraphicFramePr>
        <p:xfrm>
          <a:off x="3449782" y="1739313"/>
          <a:ext cx="4876800" cy="501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Visio" r:id="rId1" imgW="3060700" imgH="3149600" progId="Visio.Drawing.11">
                  <p:embed/>
                </p:oleObj>
              </mc:Choice>
              <mc:Fallback>
                <p:oleObj name="Visio" r:id="rId1" imgW="3060700" imgH="3149600" progId="Visio.Drawing.11">
                  <p:embed/>
                  <p:pic>
                    <p:nvPicPr>
                      <p:cNvPr id="0" name="图片 204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49782" y="1739313"/>
                        <a:ext cx="4876800" cy="50196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圆角矩形 3"/>
          <p:cNvSpPr/>
          <p:nvPr/>
        </p:nvSpPr>
        <p:spPr>
          <a:xfrm>
            <a:off x="6206836" y="2673927"/>
            <a:ext cx="2216728" cy="1080655"/>
          </a:xfrm>
          <a:prstGeom prst="roundRect">
            <a:avLst/>
          </a:prstGeom>
          <a:noFill/>
          <a:ln w="76200">
            <a:solidFill>
              <a:srgbClr val="843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932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7000" b="1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第二章 读者</a:t>
            </a:r>
            <a:r>
              <a:rPr lang="zh-CN" altLang="en-US" sz="7000" b="1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管理系统</a:t>
            </a:r>
            <a:endParaRPr lang="zh-CN" altLang="en-US" sz="7000" b="1" dirty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模块功能描述</a:t>
            </a:r>
            <a:endParaRPr lang="en-US" altLang="zh-CN" sz="4400" dirty="0" smtClean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zh-CN" sz="4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读者</a:t>
            </a:r>
            <a:r>
              <a:rPr lang="zh-CN" altLang="zh-CN" sz="4400" b="1" dirty="0">
                <a:latin typeface="楷体" panose="02010609060101010101" pitchFamily="49" charset="-122"/>
                <a:ea typeface="楷体" panose="02010609060101010101" pitchFamily="49" charset="-122"/>
              </a:rPr>
              <a:t>信息管理模块</a:t>
            </a:r>
            <a:r>
              <a:rPr lang="zh-CN" altLang="zh-CN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4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44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zh-CN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读者</a:t>
            </a:r>
            <a:r>
              <a:rPr lang="zh-CN" altLang="zh-CN" sz="4400" dirty="0">
                <a:latin typeface="楷体" panose="02010609060101010101" pitchFamily="49" charset="-122"/>
                <a:ea typeface="楷体" panose="02010609060101010101" pitchFamily="49" charset="-122"/>
              </a:rPr>
              <a:t>信息，如证件号码、姓名、性别、工作单位等信息。</a:t>
            </a:r>
            <a:endParaRPr lang="zh-CN" altLang="en-US" sz="4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zh-CN" altLang="en-US" sz="4400" dirty="0" smtClean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altLang="zh-CN" sz="4400" dirty="0" smtClean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838200" y="1440865"/>
            <a:ext cx="10515600" cy="27709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932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7000" b="1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第二章 读者</a:t>
            </a:r>
            <a:r>
              <a:rPr lang="zh-CN" altLang="en-US" sz="7000" b="1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管理系统</a:t>
            </a:r>
            <a:endParaRPr lang="zh-CN" altLang="en-US" sz="7000" b="1" dirty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模块功能描述</a:t>
            </a:r>
            <a:endParaRPr lang="en-US" altLang="zh-CN" sz="4400" dirty="0" smtClean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zh-CN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读者</a:t>
            </a:r>
            <a:r>
              <a:rPr lang="zh-CN" altLang="zh-CN" sz="4400" dirty="0">
                <a:latin typeface="楷体" panose="02010609060101010101" pitchFamily="49" charset="-122"/>
                <a:ea typeface="楷体" panose="02010609060101010101" pitchFamily="49" charset="-122"/>
              </a:rPr>
              <a:t>信息管理模块</a:t>
            </a:r>
            <a:r>
              <a:rPr lang="zh-CN" altLang="zh-CN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4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44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en-US" altLang="zh-CN" sz="4400" dirty="0" smtClean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838200" y="1440865"/>
            <a:ext cx="10515600" cy="27709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865419" y="1739313"/>
          <a:ext cx="5126182" cy="4997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Visio" r:id="rId1" imgW="3060700" imgH="2984500" progId="Visio.Drawing.11">
                  <p:embed/>
                </p:oleObj>
              </mc:Choice>
              <mc:Fallback>
                <p:oleObj name="Visio" r:id="rId1" imgW="3060700" imgH="2984500" progId="Visio.Drawing.11">
                  <p:embed/>
                  <p:pic>
                    <p:nvPicPr>
                      <p:cNvPr id="0" name="图片 307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65419" y="1739313"/>
                        <a:ext cx="5126182" cy="499769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932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7000" b="1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第二章 读者</a:t>
            </a:r>
            <a:r>
              <a:rPr lang="zh-CN" altLang="en-US" sz="7000" b="1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管理系统</a:t>
            </a:r>
            <a:endParaRPr lang="zh-CN" altLang="en-US" sz="7000" b="1" dirty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数据结构设计</a:t>
            </a:r>
            <a:endParaRPr lang="en-US" altLang="zh-CN" sz="4400" dirty="0" smtClean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根据</a:t>
            </a:r>
            <a:r>
              <a:rPr lang="zh-CN" altLang="en-US" sz="4400" dirty="0">
                <a:latin typeface="楷体" panose="02010609060101010101" pitchFamily="49" charset="-122"/>
                <a:ea typeface="楷体" panose="02010609060101010101" pitchFamily="49" charset="-122"/>
              </a:rPr>
              <a:t>系统模块划分和功能需求，本</a:t>
            </a:r>
            <a:r>
              <a:rPr lang="zh-CN" altLang="en-US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系统规划</a:t>
            </a:r>
            <a:r>
              <a:rPr lang="zh-CN" altLang="en-US" sz="4400" dirty="0">
                <a:latin typeface="楷体" panose="02010609060101010101" pitchFamily="49" charset="-122"/>
                <a:ea typeface="楷体" panose="02010609060101010101" pitchFamily="49" charset="-122"/>
              </a:rPr>
              <a:t>出</a:t>
            </a:r>
            <a:r>
              <a:rPr lang="en-US" altLang="zh-CN" sz="4400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4400" dirty="0">
                <a:latin typeface="楷体" panose="02010609060101010101" pitchFamily="49" charset="-122"/>
                <a:ea typeface="楷体" panose="02010609060101010101" pitchFamily="49" charset="-122"/>
              </a:rPr>
              <a:t>个</a:t>
            </a:r>
            <a:r>
              <a:rPr lang="zh-CN" altLang="en-US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实体：</a:t>
            </a:r>
            <a:endParaRPr lang="en-US" altLang="zh-CN" sz="4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44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读者</a:t>
            </a:r>
            <a:r>
              <a:rPr lang="zh-CN" altLang="en-US" sz="4400" dirty="0">
                <a:latin typeface="楷体" panose="02010609060101010101" pitchFamily="49" charset="-122"/>
                <a:ea typeface="楷体" panose="02010609060101010101" pitchFamily="49" charset="-122"/>
              </a:rPr>
              <a:t>信息实体、分类目录信息实体、图书信息实体</a:t>
            </a:r>
            <a:r>
              <a:rPr lang="zh-CN" altLang="en-US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、借阅</a:t>
            </a:r>
            <a:r>
              <a:rPr lang="zh-CN" altLang="en-US" sz="4400" dirty="0">
                <a:latin typeface="楷体" panose="02010609060101010101" pitchFamily="49" charset="-122"/>
                <a:ea typeface="楷体" panose="02010609060101010101" pitchFamily="49" charset="-122"/>
              </a:rPr>
              <a:t>信息实体以及账户信息实体。</a:t>
            </a:r>
            <a:endParaRPr lang="zh-CN" altLang="en-US" sz="4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zh-CN" altLang="en-US" sz="4400" dirty="0" smtClean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altLang="zh-CN" sz="4400" dirty="0" smtClean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838200" y="1440865"/>
            <a:ext cx="10515600" cy="27709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932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7000" b="1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第二章 读者</a:t>
            </a:r>
            <a:r>
              <a:rPr lang="zh-CN" altLang="en-US" sz="7000" b="1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管理系统</a:t>
            </a:r>
            <a:endParaRPr lang="zh-CN" altLang="en-US" sz="7000" b="1" dirty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数据结构设计</a:t>
            </a:r>
            <a:endParaRPr lang="en-US" altLang="zh-CN" sz="4400" dirty="0" smtClean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根据</a:t>
            </a:r>
            <a:r>
              <a:rPr lang="zh-CN" altLang="en-US" sz="4400" dirty="0">
                <a:latin typeface="楷体" panose="02010609060101010101" pitchFamily="49" charset="-122"/>
                <a:ea typeface="楷体" panose="02010609060101010101" pitchFamily="49" charset="-122"/>
              </a:rPr>
              <a:t>系统模块划分和功能需求，本</a:t>
            </a:r>
            <a:r>
              <a:rPr lang="zh-CN" altLang="en-US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系统规划</a:t>
            </a:r>
            <a:r>
              <a:rPr lang="zh-CN" altLang="en-US" sz="4400" dirty="0">
                <a:latin typeface="楷体" panose="02010609060101010101" pitchFamily="49" charset="-122"/>
                <a:ea typeface="楷体" panose="02010609060101010101" pitchFamily="49" charset="-122"/>
              </a:rPr>
              <a:t>出</a:t>
            </a:r>
            <a:r>
              <a:rPr lang="en-US" altLang="zh-CN" sz="4400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4400" dirty="0">
                <a:latin typeface="楷体" panose="02010609060101010101" pitchFamily="49" charset="-122"/>
                <a:ea typeface="楷体" panose="02010609060101010101" pitchFamily="49" charset="-122"/>
              </a:rPr>
              <a:t>个</a:t>
            </a:r>
            <a:r>
              <a:rPr lang="zh-CN" altLang="en-US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实体：</a:t>
            </a:r>
            <a:endParaRPr lang="en-US" altLang="zh-CN" sz="4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44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读者</a:t>
            </a:r>
            <a:r>
              <a:rPr lang="zh-CN" altLang="en-US" sz="4400" dirty="0">
                <a:latin typeface="楷体" panose="02010609060101010101" pitchFamily="49" charset="-122"/>
                <a:ea typeface="楷体" panose="02010609060101010101" pitchFamily="49" charset="-122"/>
              </a:rPr>
              <a:t>信息实体、分类目录信息实体、图书信息实体</a:t>
            </a:r>
            <a:r>
              <a:rPr lang="zh-CN" altLang="en-US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、借阅</a:t>
            </a:r>
            <a:r>
              <a:rPr lang="zh-CN" altLang="en-US" sz="4400" dirty="0">
                <a:latin typeface="楷体" panose="02010609060101010101" pitchFamily="49" charset="-122"/>
                <a:ea typeface="楷体" panose="02010609060101010101" pitchFamily="49" charset="-122"/>
              </a:rPr>
              <a:t>信息实体以及账户信息实体。</a:t>
            </a:r>
            <a:endParaRPr lang="zh-CN" altLang="en-US" sz="4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zh-CN" altLang="en-US" sz="4400" dirty="0" smtClean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altLang="zh-CN" sz="4400" dirty="0" smtClean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838200" y="1440865"/>
            <a:ext cx="10515600" cy="27709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932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7000" b="1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第二章 读者</a:t>
            </a:r>
            <a:r>
              <a:rPr lang="zh-CN" altLang="en-US" sz="7000" b="1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管理系统</a:t>
            </a:r>
            <a:endParaRPr lang="zh-CN" altLang="en-US" sz="7000" b="1" dirty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数据结构设计</a:t>
            </a:r>
            <a:endParaRPr lang="en-US" altLang="zh-CN" sz="4400" dirty="0" smtClean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4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实体关系图（</a:t>
            </a:r>
            <a:r>
              <a:rPr lang="en-US" altLang="zh-CN" sz="4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ER</a:t>
            </a:r>
            <a:r>
              <a:rPr lang="zh-CN" altLang="en-US" sz="4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图）</a:t>
            </a:r>
            <a:endParaRPr lang="en-US" altLang="zh-CN" sz="4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44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以实体、关系、属性概括数据的基本结构，用于描述系统的数据关系</a:t>
            </a:r>
            <a:r>
              <a:rPr lang="en-US" altLang="zh-CN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分析实体关系图有助于理解业务或系统数据的组成和交互</a:t>
            </a:r>
            <a:endParaRPr lang="zh-CN" altLang="en-US" sz="4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zh-CN" altLang="en-US" sz="4400" dirty="0" smtClean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altLang="zh-CN" sz="4400" dirty="0" smtClean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838200" y="1440865"/>
            <a:ext cx="10515600" cy="27709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932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7000" b="1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第二章 读者</a:t>
            </a:r>
            <a:r>
              <a:rPr lang="zh-CN" altLang="en-US" sz="7000" b="1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管理系统</a:t>
            </a:r>
            <a:endParaRPr lang="zh-CN" altLang="en-US" sz="7000" b="1" dirty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数据结构设计</a:t>
            </a:r>
            <a:r>
              <a:rPr lang="zh-CN" altLang="en-US" sz="4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4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实体关系图（</a:t>
            </a:r>
            <a:r>
              <a:rPr lang="en-US" altLang="zh-CN" sz="4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ER</a:t>
            </a:r>
            <a:r>
              <a:rPr lang="zh-CN" altLang="en-US" sz="4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图）</a:t>
            </a:r>
            <a:endParaRPr lang="en-US" altLang="zh-CN" sz="4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44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4400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(1) </a:t>
            </a:r>
            <a:r>
              <a:rPr lang="zh-CN" altLang="en-US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实体</a:t>
            </a:r>
            <a:r>
              <a:rPr lang="en-US" altLang="zh-CN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en-US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问题</a:t>
            </a:r>
            <a:r>
              <a:rPr lang="zh-CN" altLang="en-US" sz="4400" dirty="0">
                <a:latin typeface="楷体" panose="02010609060101010101" pitchFamily="49" charset="-122"/>
                <a:ea typeface="楷体" panose="02010609060101010101" pitchFamily="49" charset="-122"/>
              </a:rPr>
              <a:t>中客观存在的</a:t>
            </a:r>
            <a:r>
              <a:rPr lang="zh-CN" altLang="en-US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并相互</a:t>
            </a:r>
            <a:r>
              <a:rPr lang="zh-CN" altLang="en-US" sz="4400" dirty="0">
                <a:latin typeface="楷体" panose="02010609060101010101" pitchFamily="49" charset="-122"/>
                <a:ea typeface="楷体" panose="02010609060101010101" pitchFamily="49" charset="-122"/>
              </a:rPr>
              <a:t>区别</a:t>
            </a:r>
            <a:r>
              <a:rPr lang="zh-CN" altLang="en-US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的事物，即现实</a:t>
            </a:r>
            <a:r>
              <a:rPr lang="zh-CN" altLang="en-US" sz="4400" dirty="0">
                <a:latin typeface="楷体" panose="02010609060101010101" pitchFamily="49" charset="-122"/>
                <a:ea typeface="楷体" panose="02010609060101010101" pitchFamily="49" charset="-122"/>
              </a:rPr>
              <a:t>世界中的对象</a:t>
            </a:r>
            <a:r>
              <a:rPr lang="zh-CN" altLang="en-US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，可以</a:t>
            </a:r>
            <a:r>
              <a:rPr lang="zh-CN" altLang="en-US" sz="4400" dirty="0">
                <a:latin typeface="楷体" panose="02010609060101010101" pitchFamily="49" charset="-122"/>
                <a:ea typeface="楷体" panose="02010609060101010101" pitchFamily="49" charset="-122"/>
              </a:rPr>
              <a:t>是学生，教师，图书馆的书籍。</a:t>
            </a:r>
            <a:endParaRPr lang="zh-CN" altLang="en-US" sz="4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（</a:t>
            </a:r>
            <a:r>
              <a:rPr lang="en-US" altLang="zh-CN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）属性：描述实体某</a:t>
            </a:r>
            <a:r>
              <a:rPr lang="zh-CN" altLang="en-US" sz="4400" dirty="0">
                <a:latin typeface="楷体" panose="02010609060101010101" pitchFamily="49" charset="-122"/>
                <a:ea typeface="楷体" panose="02010609060101010101" pitchFamily="49" charset="-122"/>
              </a:rPr>
              <a:t>一个</a:t>
            </a:r>
            <a:r>
              <a:rPr lang="zh-CN" altLang="en-US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特性。如</a:t>
            </a:r>
            <a:r>
              <a:rPr lang="zh-CN" altLang="en-US" sz="4400" dirty="0">
                <a:latin typeface="楷体" panose="02010609060101010101" pitchFamily="49" charset="-122"/>
                <a:ea typeface="楷体" panose="02010609060101010101" pitchFamily="49" charset="-122"/>
              </a:rPr>
              <a:t>：可以用“姓名”“姓名”“出生日期”来描述人</a:t>
            </a:r>
            <a:r>
              <a:rPr lang="zh-CN" altLang="en-US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。键</a:t>
            </a:r>
            <a:r>
              <a:rPr lang="zh-CN" altLang="en-US" sz="4400" dirty="0">
                <a:latin typeface="楷体" panose="02010609060101010101" pitchFamily="49" charset="-122"/>
                <a:ea typeface="楷体" panose="02010609060101010101" pitchFamily="49" charset="-122"/>
              </a:rPr>
              <a:t>也是属于实体的属性</a:t>
            </a:r>
            <a:r>
              <a:rPr lang="zh-CN" altLang="en-US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，必须</a:t>
            </a:r>
            <a:r>
              <a:rPr lang="zh-CN" altLang="en-US" sz="4400" dirty="0">
                <a:latin typeface="楷体" panose="02010609060101010101" pitchFamily="49" charset="-122"/>
                <a:ea typeface="楷体" panose="02010609060101010101" pitchFamily="49" charset="-122"/>
              </a:rPr>
              <a:t>唯一且不能“空置”</a:t>
            </a:r>
            <a:endParaRPr lang="zh-CN" altLang="en-US" sz="4400" dirty="0" smtClean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altLang="zh-CN" sz="4400" dirty="0" smtClean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838200" y="1440865"/>
            <a:ext cx="10515600" cy="27709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932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7000" b="1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第二章 读者</a:t>
            </a:r>
            <a:r>
              <a:rPr lang="zh-CN" altLang="en-US" sz="7000" b="1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管理系统</a:t>
            </a:r>
            <a:endParaRPr lang="zh-CN" altLang="en-US" sz="7000" b="1" dirty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数据结构设计</a:t>
            </a:r>
            <a:r>
              <a:rPr lang="zh-CN" altLang="en-US" sz="4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4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实体关系图（</a:t>
            </a:r>
            <a:r>
              <a:rPr lang="en-US" altLang="zh-CN" sz="4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ER</a:t>
            </a:r>
            <a:r>
              <a:rPr lang="zh-CN" altLang="en-US" sz="4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图）</a:t>
            </a:r>
            <a:endParaRPr lang="en-US" altLang="zh-CN" sz="4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44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4400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(3)</a:t>
            </a:r>
            <a:r>
              <a:rPr lang="zh-CN" altLang="en-US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关系：事物</a:t>
            </a:r>
            <a:r>
              <a:rPr lang="zh-CN" altLang="en-US" sz="4400" dirty="0">
                <a:latin typeface="楷体" panose="02010609060101010101" pitchFamily="49" charset="-122"/>
                <a:ea typeface="楷体" panose="02010609060101010101" pitchFamily="49" charset="-122"/>
              </a:rPr>
              <a:t>内部和事物</a:t>
            </a:r>
            <a:r>
              <a:rPr lang="zh-CN" altLang="en-US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之间的联系，通常</a:t>
            </a:r>
            <a:r>
              <a:rPr lang="zh-CN" altLang="en-US" sz="4400" dirty="0">
                <a:latin typeface="楷体" panose="02010609060101010101" pitchFamily="49" charset="-122"/>
                <a:ea typeface="楷体" panose="02010609060101010101" pitchFamily="49" charset="-122"/>
              </a:rPr>
              <a:t>有</a:t>
            </a:r>
            <a:r>
              <a:rPr lang="en-US" altLang="zh-CN" sz="44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4400" dirty="0">
                <a:latin typeface="楷体" panose="02010609060101010101" pitchFamily="49" charset="-122"/>
                <a:ea typeface="楷体" panose="02010609060101010101" pitchFamily="49" charset="-122"/>
              </a:rPr>
              <a:t>种类型</a:t>
            </a:r>
            <a:r>
              <a:rPr lang="zh-CN" altLang="en-US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1:1</a:t>
            </a:r>
            <a:r>
              <a:rPr lang="zh-CN" altLang="en-US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m:n</a:t>
            </a:r>
            <a:r>
              <a:rPr lang="zh-CN" altLang="en-US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4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sz="4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sz="4400" dirty="0" smtClean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838200" y="1440865"/>
            <a:ext cx="10515600" cy="27709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239253" y="4469731"/>
            <a:ext cx="2033337" cy="1118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/>
              <a:t> </a:t>
            </a:r>
            <a:r>
              <a:rPr lang="zh-CN" altLang="en-US" sz="4800" dirty="0"/>
              <a:t>实体</a:t>
            </a:r>
            <a:endParaRPr lang="zh-CN" altLang="en-US" sz="4800" dirty="0"/>
          </a:p>
        </p:txBody>
      </p:sp>
      <p:sp>
        <p:nvSpPr>
          <p:cNvPr id="5" name="椭圆 4"/>
          <p:cNvSpPr/>
          <p:nvPr/>
        </p:nvSpPr>
        <p:spPr>
          <a:xfrm>
            <a:off x="4561973" y="4421603"/>
            <a:ext cx="2081463" cy="12753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 smtClean="0"/>
              <a:t>属性</a:t>
            </a:r>
            <a:endParaRPr lang="zh-CN" altLang="en-US" sz="4800" dirty="0"/>
          </a:p>
        </p:txBody>
      </p:sp>
      <p:sp>
        <p:nvSpPr>
          <p:cNvPr id="6" name="菱形 5"/>
          <p:cNvSpPr/>
          <p:nvPr/>
        </p:nvSpPr>
        <p:spPr>
          <a:xfrm>
            <a:off x="7708231" y="4415588"/>
            <a:ext cx="3212432" cy="120315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 smtClean="0"/>
              <a:t>关系</a:t>
            </a:r>
            <a:endParaRPr lang="zh-CN" alt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932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7000" b="1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第二章 读者</a:t>
            </a:r>
            <a:r>
              <a:rPr lang="zh-CN" altLang="en-US" sz="7000" b="1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管理系统</a:t>
            </a:r>
            <a:endParaRPr lang="zh-CN" altLang="en-US" sz="7000" b="1" dirty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数据结构设计</a:t>
            </a:r>
            <a:endParaRPr lang="en-US" altLang="zh-CN" sz="4400" dirty="0" smtClean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4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读者信息结构</a:t>
            </a:r>
            <a:r>
              <a:rPr lang="zh-CN" altLang="en-US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4400" dirty="0" smtClean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838200" y="1440865"/>
            <a:ext cx="10515600" cy="27709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004829" y="1803347"/>
          <a:ext cx="4695825" cy="5054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Visio" r:id="rId1" imgW="2006600" imgH="2159000" progId="Visio.Drawing.11">
                  <p:embed/>
                </p:oleObj>
              </mc:Choice>
              <mc:Fallback>
                <p:oleObj name="Visio" r:id="rId1" imgW="2006600" imgH="2159000" progId="Visio.Drawing.11">
                  <p:embed/>
                  <p:pic>
                    <p:nvPicPr>
                      <p:cNvPr id="0" name="图片 409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04829" y="1803347"/>
                        <a:ext cx="4695825" cy="505465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29125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x-none" altLang="zh-CN" sz="1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x-none" altLang="zh-CN" sz="1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章 </a:t>
            </a:r>
            <a:br>
              <a:rPr lang="en-US" altLang="zh-CN" sz="1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x-none" altLang="zh-CN" sz="1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x-none" altLang="zh-CN" sz="1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读者管理</a:t>
            </a:r>
            <a:r>
              <a:rPr lang="zh-CN" altLang="en-US" sz="1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zh-CN" altLang="en-US" sz="10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177637" y="748152"/>
            <a:ext cx="9809018" cy="3325083"/>
          </a:xfrm>
          <a:prstGeom prst="round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748141" y="318655"/>
            <a:ext cx="10612585" cy="4128655"/>
          </a:xfrm>
          <a:prstGeom prst="round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796633" y="4913595"/>
            <a:ext cx="10515600" cy="27709"/>
          </a:xfrm>
          <a:prstGeom prst="line">
            <a:avLst/>
          </a:prstGeom>
          <a:ln w="76200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932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7000" b="1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第二章 读者</a:t>
            </a:r>
            <a:r>
              <a:rPr lang="zh-CN" altLang="en-US" sz="7000" b="1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管理系统</a:t>
            </a:r>
            <a:endParaRPr lang="zh-CN" altLang="en-US" sz="7000" b="1" dirty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系统全局</a:t>
            </a:r>
            <a:r>
              <a:rPr lang="en-US" altLang="zh-CN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ER</a:t>
            </a:r>
            <a:r>
              <a:rPr lang="zh-CN" altLang="en-US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图：</a:t>
            </a:r>
            <a:endParaRPr lang="zh-CN" altLang="en-US" sz="4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sz="4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838200" y="1440865"/>
            <a:ext cx="10515600" cy="27709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6288002" y="6047791"/>
            <a:ext cx="1989220" cy="57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借阅记录</a:t>
            </a:r>
            <a:endParaRPr lang="zh-CN" altLang="en-US" sz="2800" dirty="0"/>
          </a:p>
        </p:txBody>
      </p:sp>
      <p:sp>
        <p:nvSpPr>
          <p:cNvPr id="13" name="矩形 12"/>
          <p:cNvSpPr/>
          <p:nvPr/>
        </p:nvSpPr>
        <p:spPr>
          <a:xfrm>
            <a:off x="6334122" y="5045967"/>
            <a:ext cx="1812757" cy="57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图书分类</a:t>
            </a:r>
            <a:endParaRPr lang="zh-CN" altLang="en-US" sz="2800" dirty="0"/>
          </a:p>
        </p:txBody>
      </p:sp>
      <p:sp>
        <p:nvSpPr>
          <p:cNvPr id="14" name="矩形 13"/>
          <p:cNvSpPr/>
          <p:nvPr/>
        </p:nvSpPr>
        <p:spPr>
          <a:xfrm>
            <a:off x="6452434" y="2913506"/>
            <a:ext cx="1576137" cy="57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图书</a:t>
            </a:r>
            <a:endParaRPr lang="zh-CN" altLang="en-US" sz="2800" dirty="0"/>
          </a:p>
        </p:txBody>
      </p:sp>
      <p:sp>
        <p:nvSpPr>
          <p:cNvPr id="15" name="矩形 14"/>
          <p:cNvSpPr/>
          <p:nvPr/>
        </p:nvSpPr>
        <p:spPr>
          <a:xfrm>
            <a:off x="1071310" y="2912671"/>
            <a:ext cx="1606718" cy="57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管理员</a:t>
            </a:r>
            <a:endParaRPr lang="zh-CN" altLang="en-US" sz="2800" dirty="0"/>
          </a:p>
        </p:txBody>
      </p:sp>
      <p:sp>
        <p:nvSpPr>
          <p:cNvPr id="16" name="矩形 15"/>
          <p:cNvSpPr/>
          <p:nvPr/>
        </p:nvSpPr>
        <p:spPr>
          <a:xfrm>
            <a:off x="6414834" y="1806295"/>
            <a:ext cx="1576137" cy="57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读者</a:t>
            </a:r>
            <a:endParaRPr lang="zh-CN" altLang="en-US" sz="2800" dirty="0"/>
          </a:p>
        </p:txBody>
      </p:sp>
      <p:sp>
        <p:nvSpPr>
          <p:cNvPr id="5" name="菱形 4"/>
          <p:cNvSpPr/>
          <p:nvPr/>
        </p:nvSpPr>
        <p:spPr>
          <a:xfrm>
            <a:off x="9147004" y="4376487"/>
            <a:ext cx="2045368" cy="69783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生成</a:t>
            </a:r>
            <a:endParaRPr lang="zh-CN" altLang="en-US" sz="3200" dirty="0"/>
          </a:p>
        </p:txBody>
      </p:sp>
      <p:sp>
        <p:nvSpPr>
          <p:cNvPr id="17" name="菱形 16"/>
          <p:cNvSpPr/>
          <p:nvPr/>
        </p:nvSpPr>
        <p:spPr>
          <a:xfrm>
            <a:off x="6203781" y="3872018"/>
            <a:ext cx="2073441" cy="78506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属于</a:t>
            </a:r>
            <a:endParaRPr lang="zh-CN" altLang="en-US" sz="3200" dirty="0"/>
          </a:p>
        </p:txBody>
      </p:sp>
      <p:sp>
        <p:nvSpPr>
          <p:cNvPr id="18" name="菱形 17"/>
          <p:cNvSpPr/>
          <p:nvPr/>
        </p:nvSpPr>
        <p:spPr>
          <a:xfrm>
            <a:off x="8980570" y="2271682"/>
            <a:ext cx="2261937" cy="76400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借阅</a:t>
            </a:r>
            <a:endParaRPr lang="zh-CN" altLang="en-US" sz="3200" dirty="0"/>
          </a:p>
        </p:txBody>
      </p:sp>
      <p:sp>
        <p:nvSpPr>
          <p:cNvPr id="19" name="菱形 18"/>
          <p:cNvSpPr/>
          <p:nvPr/>
        </p:nvSpPr>
        <p:spPr>
          <a:xfrm>
            <a:off x="3315702" y="2818256"/>
            <a:ext cx="2155656" cy="76801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管理</a:t>
            </a:r>
            <a:endParaRPr lang="zh-CN" altLang="en-US" sz="3200" dirty="0"/>
          </a:p>
        </p:txBody>
      </p:sp>
      <p:cxnSp>
        <p:nvCxnSpPr>
          <p:cNvPr id="6" name="直接连接符 5"/>
          <p:cNvCxnSpPr>
            <a:endCxn id="19" idx="1"/>
          </p:cNvCxnSpPr>
          <p:nvPr/>
        </p:nvCxnSpPr>
        <p:spPr>
          <a:xfrm>
            <a:off x="2678028" y="3202264"/>
            <a:ext cx="637674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9" idx="3"/>
            <a:endCxn id="14" idx="1"/>
          </p:cNvCxnSpPr>
          <p:nvPr/>
        </p:nvCxnSpPr>
        <p:spPr>
          <a:xfrm>
            <a:off x="5471358" y="3202264"/>
            <a:ext cx="981076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4" idx="2"/>
            <a:endCxn id="17" idx="0"/>
          </p:cNvCxnSpPr>
          <p:nvPr/>
        </p:nvCxnSpPr>
        <p:spPr>
          <a:xfrm flipH="1">
            <a:off x="7240502" y="3491022"/>
            <a:ext cx="1" cy="38099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endCxn id="16" idx="1"/>
          </p:cNvCxnSpPr>
          <p:nvPr/>
        </p:nvCxnSpPr>
        <p:spPr>
          <a:xfrm flipV="1">
            <a:off x="4403558" y="2095053"/>
            <a:ext cx="2011276" cy="723203"/>
          </a:xfrm>
          <a:prstGeom prst="bentConnector3">
            <a:avLst>
              <a:gd name="adj1" fmla="val -249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16" idx="3"/>
            <a:endCxn id="18" idx="0"/>
          </p:cNvCxnSpPr>
          <p:nvPr/>
        </p:nvCxnSpPr>
        <p:spPr>
          <a:xfrm>
            <a:off x="7990971" y="2095053"/>
            <a:ext cx="2120568" cy="176629"/>
          </a:xfrm>
          <a:prstGeom prst="bentConnector2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14" idx="3"/>
            <a:endCxn id="18" idx="2"/>
          </p:cNvCxnSpPr>
          <p:nvPr/>
        </p:nvCxnSpPr>
        <p:spPr>
          <a:xfrm flipV="1">
            <a:off x="8028571" y="3035688"/>
            <a:ext cx="2082968" cy="166576"/>
          </a:xfrm>
          <a:prstGeom prst="bentConnector2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17" idx="2"/>
            <a:endCxn id="13" idx="0"/>
          </p:cNvCxnSpPr>
          <p:nvPr/>
        </p:nvCxnSpPr>
        <p:spPr>
          <a:xfrm flipH="1">
            <a:off x="7240501" y="4657079"/>
            <a:ext cx="1" cy="38888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19" idx="2"/>
            <a:endCxn id="13" idx="1"/>
          </p:cNvCxnSpPr>
          <p:nvPr/>
        </p:nvCxnSpPr>
        <p:spPr>
          <a:xfrm rot="16200000" flipH="1">
            <a:off x="4489600" y="3490202"/>
            <a:ext cx="1748453" cy="1940592"/>
          </a:xfrm>
          <a:prstGeom prst="bentConnector2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stCxn id="19" idx="2"/>
            <a:endCxn id="9" idx="1"/>
          </p:cNvCxnSpPr>
          <p:nvPr/>
        </p:nvCxnSpPr>
        <p:spPr>
          <a:xfrm rot="16200000" flipH="1">
            <a:off x="3965628" y="4014174"/>
            <a:ext cx="2750277" cy="1894472"/>
          </a:xfrm>
          <a:prstGeom prst="bentConnector2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/>
          <p:cNvCxnSpPr>
            <a:stCxn id="9" idx="3"/>
            <a:endCxn id="5" idx="2"/>
          </p:cNvCxnSpPr>
          <p:nvPr/>
        </p:nvCxnSpPr>
        <p:spPr>
          <a:xfrm flipV="1">
            <a:off x="8277222" y="5074318"/>
            <a:ext cx="1892466" cy="1262231"/>
          </a:xfrm>
          <a:prstGeom prst="bentConnector2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连接符 57"/>
          <p:cNvCxnSpPr>
            <a:endCxn id="5" idx="0"/>
          </p:cNvCxnSpPr>
          <p:nvPr/>
        </p:nvCxnSpPr>
        <p:spPr>
          <a:xfrm>
            <a:off x="7990971" y="3403716"/>
            <a:ext cx="2178717" cy="972771"/>
          </a:xfrm>
          <a:prstGeom prst="bentConnector2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2821522" y="2653685"/>
            <a:ext cx="5293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m</a:t>
            </a:r>
            <a:endParaRPr lang="zh-CN" altLang="en-US" sz="3200" dirty="0"/>
          </a:p>
        </p:txBody>
      </p:sp>
      <p:sp>
        <p:nvSpPr>
          <p:cNvPr id="65" name="文本框 64"/>
          <p:cNvSpPr txBox="1"/>
          <p:nvPr/>
        </p:nvSpPr>
        <p:spPr>
          <a:xfrm>
            <a:off x="5831344" y="1565074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n</a:t>
            </a:r>
            <a:endParaRPr lang="zh-CN" altLang="en-US" sz="3200" dirty="0"/>
          </a:p>
        </p:txBody>
      </p:sp>
      <p:sp>
        <p:nvSpPr>
          <p:cNvPr id="66" name="文本框 65"/>
          <p:cNvSpPr txBox="1"/>
          <p:nvPr/>
        </p:nvSpPr>
        <p:spPr>
          <a:xfrm>
            <a:off x="7202902" y="4489543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67" name="文本框 66"/>
          <p:cNvSpPr txBox="1"/>
          <p:nvPr/>
        </p:nvSpPr>
        <p:spPr>
          <a:xfrm>
            <a:off x="7229435" y="3379383"/>
            <a:ext cx="5293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m</a:t>
            </a:r>
            <a:endParaRPr lang="zh-CN" altLang="en-US" sz="3200" dirty="0"/>
          </a:p>
        </p:txBody>
      </p:sp>
      <p:sp>
        <p:nvSpPr>
          <p:cNvPr id="68" name="文本框 67"/>
          <p:cNvSpPr txBox="1"/>
          <p:nvPr/>
        </p:nvSpPr>
        <p:spPr>
          <a:xfrm>
            <a:off x="5831344" y="2715605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n</a:t>
            </a:r>
            <a:endParaRPr lang="zh-CN" altLang="en-US" sz="3200" dirty="0"/>
          </a:p>
        </p:txBody>
      </p:sp>
      <p:sp>
        <p:nvSpPr>
          <p:cNvPr id="69" name="文本框 68"/>
          <p:cNvSpPr txBox="1"/>
          <p:nvPr/>
        </p:nvSpPr>
        <p:spPr>
          <a:xfrm>
            <a:off x="8148768" y="2673550"/>
            <a:ext cx="5293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m</a:t>
            </a:r>
            <a:endParaRPr lang="zh-CN" altLang="en-US" sz="3200" dirty="0"/>
          </a:p>
        </p:txBody>
      </p:sp>
      <p:sp>
        <p:nvSpPr>
          <p:cNvPr id="70" name="文本框 69"/>
          <p:cNvSpPr txBox="1"/>
          <p:nvPr/>
        </p:nvSpPr>
        <p:spPr>
          <a:xfrm>
            <a:off x="5760694" y="4785525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n</a:t>
            </a:r>
            <a:endParaRPr lang="zh-CN" altLang="en-US" sz="3200" dirty="0"/>
          </a:p>
        </p:txBody>
      </p:sp>
      <p:sp>
        <p:nvSpPr>
          <p:cNvPr id="71" name="文本框 70"/>
          <p:cNvSpPr txBox="1"/>
          <p:nvPr/>
        </p:nvSpPr>
        <p:spPr>
          <a:xfrm>
            <a:off x="8259252" y="5856674"/>
            <a:ext cx="5293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m</a:t>
            </a:r>
            <a:endParaRPr lang="zh-CN" altLang="en-US" sz="3200" dirty="0"/>
          </a:p>
        </p:txBody>
      </p:sp>
      <p:sp>
        <p:nvSpPr>
          <p:cNvPr id="72" name="文本框 71"/>
          <p:cNvSpPr txBox="1"/>
          <p:nvPr/>
        </p:nvSpPr>
        <p:spPr>
          <a:xfrm>
            <a:off x="5781751" y="5815098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n</a:t>
            </a:r>
            <a:endParaRPr lang="zh-CN" altLang="en-US" sz="3200" dirty="0"/>
          </a:p>
        </p:txBody>
      </p:sp>
      <p:sp>
        <p:nvSpPr>
          <p:cNvPr id="73" name="文本框 72"/>
          <p:cNvSpPr txBox="1"/>
          <p:nvPr/>
        </p:nvSpPr>
        <p:spPr>
          <a:xfrm>
            <a:off x="8177148" y="3357509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76" name="文本框 75"/>
          <p:cNvSpPr txBox="1"/>
          <p:nvPr/>
        </p:nvSpPr>
        <p:spPr>
          <a:xfrm>
            <a:off x="8047692" y="1558728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932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7000" b="1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第二章 读者</a:t>
            </a:r>
            <a:r>
              <a:rPr lang="zh-CN" altLang="en-US" sz="7000" b="1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管理系统</a:t>
            </a:r>
            <a:endParaRPr lang="zh-CN" altLang="en-US" sz="7000" b="1" dirty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系统流程图</a:t>
            </a:r>
            <a:endParaRPr lang="zh-CN" altLang="en-US" sz="4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sz="4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838200" y="1440865"/>
            <a:ext cx="10515600" cy="27709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对象 4"/>
          <p:cNvGraphicFramePr>
            <a:graphicFrameLocks noChangeAspect="1"/>
          </p:cNvGraphicFramePr>
          <p:nvPr/>
        </p:nvGraphicFramePr>
        <p:xfrm>
          <a:off x="1507958" y="1468574"/>
          <a:ext cx="9845842" cy="5422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Visio" r:id="rId1" imgW="5549900" imgH="9448800" progId="Visio.Drawing.11">
                  <p:embed/>
                </p:oleObj>
              </mc:Choice>
              <mc:Fallback>
                <p:oleObj name="Visio" r:id="rId1" imgW="5549900" imgH="9448800" progId="Visio.Drawing.11">
                  <p:embed/>
                  <p:pic>
                    <p:nvPicPr>
                      <p:cNvPr id="0" name="图片 5120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07958" y="1468574"/>
                        <a:ext cx="9845842" cy="542276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932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7000" b="1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第二章 读者</a:t>
            </a:r>
            <a:r>
              <a:rPr lang="zh-CN" altLang="en-US" sz="7000" b="1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管理系统</a:t>
            </a:r>
            <a:endParaRPr lang="zh-CN" altLang="en-US" sz="7000" b="1" dirty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菜单设计：</a:t>
            </a:r>
            <a:endParaRPr lang="en-US" altLang="zh-CN" sz="4400" dirty="0" smtClean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altLang="zh-CN" sz="4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838200" y="1440865"/>
            <a:ext cx="10515600" cy="27709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对象 6"/>
          <p:cNvGraphicFramePr>
            <a:graphicFrameLocks noChangeAspect="1"/>
          </p:cNvGraphicFramePr>
          <p:nvPr/>
        </p:nvGraphicFramePr>
        <p:xfrm>
          <a:off x="429211" y="2775534"/>
          <a:ext cx="10327217" cy="3617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Visio" r:id="rId1" imgW="4254500" imgH="1498600" progId="Visio.Drawing.11">
                  <p:embed/>
                </p:oleObj>
              </mc:Choice>
              <mc:Fallback>
                <p:oleObj name="Visio" r:id="rId1" imgW="4254500" imgH="1498600" progId="Visio.Drawing.11">
                  <p:embed/>
                  <p:pic>
                    <p:nvPicPr>
                      <p:cNvPr id="0" name="图片 614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9211" y="2775534"/>
                        <a:ext cx="10327217" cy="361749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圆角矩形 3"/>
          <p:cNvSpPr/>
          <p:nvPr/>
        </p:nvSpPr>
        <p:spPr>
          <a:xfrm>
            <a:off x="276726" y="4800600"/>
            <a:ext cx="2478506" cy="1756611"/>
          </a:xfrm>
          <a:prstGeom prst="roundRect">
            <a:avLst/>
          </a:prstGeom>
          <a:noFill/>
          <a:ln w="76200">
            <a:solidFill>
              <a:srgbClr val="843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932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7000" b="1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第二章 读者</a:t>
            </a:r>
            <a:r>
              <a:rPr lang="zh-CN" altLang="en-US" sz="7000" b="1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管理系统</a:t>
            </a:r>
            <a:endParaRPr lang="zh-CN" altLang="en-US" sz="7000" b="1" dirty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菜单设计：读者管理子菜单</a:t>
            </a:r>
            <a:endParaRPr lang="en-US" altLang="zh-CN" sz="4400" dirty="0" smtClean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4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sz="4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838200" y="1440865"/>
            <a:ext cx="10515600" cy="27709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051281" y="2535738"/>
            <a:ext cx="5178319" cy="4176232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932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7000" b="1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第二章 读者</a:t>
            </a:r>
            <a:r>
              <a:rPr lang="zh-CN" altLang="en-US" sz="7000" b="1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管理系统</a:t>
            </a:r>
            <a:endParaRPr lang="zh-CN" altLang="en-US" sz="7000" b="1" dirty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275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模块设计</a:t>
            </a:r>
            <a:endParaRPr lang="en-US" altLang="zh-CN" sz="4400" dirty="0" smtClean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数据结构设计</a:t>
            </a:r>
            <a:endParaRPr lang="en-US" altLang="zh-CN" sz="4400" dirty="0" smtClean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数据流程图设计</a:t>
            </a:r>
            <a:endParaRPr lang="en-US" altLang="zh-CN" sz="4400" dirty="0" smtClean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模块实现</a:t>
            </a:r>
            <a:endParaRPr lang="en-US" altLang="zh-CN" sz="4400" dirty="0" smtClean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功能测试</a:t>
            </a:r>
            <a:endParaRPr lang="en-US" altLang="zh-CN" sz="4400" dirty="0" smtClean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838200" y="1440865"/>
            <a:ext cx="10515600" cy="27709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932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7000" b="1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第二章 读者</a:t>
            </a:r>
            <a:r>
              <a:rPr lang="zh-CN" altLang="en-US" sz="7000" b="1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管理系统</a:t>
            </a:r>
            <a:endParaRPr lang="zh-CN" altLang="en-US" sz="7000" b="1" dirty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27575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需求分析：具备功能</a:t>
            </a:r>
            <a:endParaRPr lang="en-US" altLang="zh-CN" sz="4400" dirty="0" smtClean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altLang="zh-CN" sz="4400" dirty="0" smtClean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200150" lvl="1" indent="-742950">
              <a:buFont typeface="+mj-lt"/>
              <a:buAutoNum type="arabicPeriod"/>
            </a:pP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增加读者</a:t>
            </a: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200150" lvl="1" indent="-742950">
              <a:buFont typeface="+mj-lt"/>
              <a:buAutoNum type="arabicPeriod"/>
            </a:pP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查询读者</a:t>
            </a: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200150" lvl="1" indent="-742950">
              <a:buFont typeface="+mj-lt"/>
              <a:buAutoNum type="arabicPeriod"/>
            </a:pP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修改读者</a:t>
            </a: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200150" lvl="1" indent="-742950">
              <a:buFont typeface="+mj-lt"/>
              <a:buAutoNum type="arabicPeriod"/>
            </a:pP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浏览全部读者</a:t>
            </a: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200150" lvl="1" indent="-742950">
              <a:buFont typeface="+mj-lt"/>
              <a:buAutoNum type="arabicPeriod"/>
            </a:pP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证件挂失</a:t>
            </a: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buNone/>
            </a:pPr>
            <a:endParaRPr lang="en-US" altLang="zh-CN" sz="4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4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sz="4400" dirty="0" smtClean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838200" y="1440865"/>
            <a:ext cx="10515600" cy="27709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932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7000" b="1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第二章 读者</a:t>
            </a:r>
            <a:r>
              <a:rPr lang="zh-CN" altLang="en-US" sz="7000" b="1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管理系统</a:t>
            </a:r>
            <a:endParaRPr lang="zh-CN" altLang="en-US" sz="7000" b="1" dirty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54886"/>
            <a:ext cx="10515600" cy="4998314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模块设计</a:t>
            </a:r>
            <a:endParaRPr lang="en-US" altLang="zh-CN" sz="4400" dirty="0" smtClean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altLang="zh-CN" sz="4400" dirty="0" smtClean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buNone/>
            </a:pPr>
            <a:endParaRPr lang="en-US" altLang="zh-CN" sz="4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4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sz="4400" dirty="0" smtClean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838200" y="1440865"/>
            <a:ext cx="10515600" cy="27709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137380" y="2213811"/>
            <a:ext cx="4381196" cy="424931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653463" y="2213811"/>
            <a:ext cx="2923674" cy="683111"/>
          </a:xfrm>
          <a:prstGeom prst="rect">
            <a:avLst/>
          </a:prstGeom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读者管理菜单</a:t>
            </a:r>
            <a:endParaRPr lang="zh-CN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6653463" y="2896922"/>
            <a:ext cx="2923674" cy="2794015"/>
          </a:xfrm>
          <a:prstGeom prst="rect">
            <a:avLst/>
          </a:prstGeom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 smtClean="0"/>
              <a:t>1.</a:t>
            </a:r>
            <a:r>
              <a:rPr lang="zh-CN" altLang="en-US" sz="2800" dirty="0" smtClean="0"/>
              <a:t>浏览所有读者</a:t>
            </a:r>
            <a:endParaRPr lang="en-US" altLang="zh-CN" sz="2800" dirty="0" smtClean="0"/>
          </a:p>
          <a:p>
            <a:r>
              <a:rPr lang="en-US" altLang="zh-CN" sz="2800" dirty="0" smtClean="0"/>
              <a:t>2.</a:t>
            </a:r>
            <a:r>
              <a:rPr lang="zh-CN" altLang="en-US" sz="2800" dirty="0" smtClean="0"/>
              <a:t>增加读者</a:t>
            </a:r>
            <a:endParaRPr lang="en-US" altLang="zh-CN" sz="2800" dirty="0" smtClean="0"/>
          </a:p>
          <a:p>
            <a:r>
              <a:rPr lang="en-US" altLang="zh-CN" sz="2800" dirty="0" smtClean="0"/>
              <a:t>3.</a:t>
            </a:r>
            <a:r>
              <a:rPr lang="zh-CN" altLang="en-US" sz="2800" dirty="0" smtClean="0"/>
              <a:t>查询读者</a:t>
            </a:r>
            <a:endParaRPr lang="en-US" altLang="zh-CN" sz="2800" dirty="0" smtClean="0"/>
          </a:p>
          <a:p>
            <a:r>
              <a:rPr lang="en-US" altLang="zh-CN" sz="2800" dirty="0" smtClean="0"/>
              <a:t>4.</a:t>
            </a:r>
            <a:r>
              <a:rPr lang="zh-CN" altLang="en-US" sz="2800" dirty="0" smtClean="0"/>
              <a:t>修改读者</a:t>
            </a:r>
            <a:endParaRPr lang="en-US" altLang="zh-CN" sz="2800" dirty="0" smtClean="0"/>
          </a:p>
          <a:p>
            <a:r>
              <a:rPr lang="en-US" altLang="zh-CN" sz="2800" dirty="0" smtClean="0"/>
              <a:t>5.</a:t>
            </a:r>
            <a:r>
              <a:rPr lang="zh-CN" altLang="en-US" sz="2800" dirty="0" smtClean="0"/>
              <a:t>证件挂失</a:t>
            </a:r>
            <a:endParaRPr lang="en-US" altLang="zh-CN" sz="2800" dirty="0" smtClean="0"/>
          </a:p>
          <a:p>
            <a:r>
              <a:rPr lang="en-US" altLang="zh-CN" sz="2800" dirty="0" smtClean="0"/>
              <a:t>0.</a:t>
            </a:r>
            <a:r>
              <a:rPr lang="zh-CN" altLang="en-US" sz="2800" dirty="0" smtClean="0"/>
              <a:t>返回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932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7000" b="1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第二章 读者</a:t>
            </a:r>
            <a:r>
              <a:rPr lang="zh-CN" altLang="en-US" sz="7000" b="1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管理系统</a:t>
            </a:r>
            <a:endParaRPr lang="zh-CN" altLang="en-US" sz="7000" b="1" dirty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54886"/>
            <a:ext cx="10515600" cy="49983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模块设计</a:t>
            </a:r>
            <a:endParaRPr lang="en-US" altLang="zh-CN" sz="4400" dirty="0" smtClean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altLang="zh-CN" sz="4400" dirty="0" smtClean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buNone/>
            </a:pPr>
            <a:endParaRPr lang="en-US" altLang="zh-CN" sz="4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4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sz="4400" dirty="0" smtClean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838200" y="1440865"/>
            <a:ext cx="10515600" cy="27709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273969" y="1509570"/>
            <a:ext cx="8121316" cy="54320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932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7000" b="1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第二章 读者</a:t>
            </a:r>
            <a:r>
              <a:rPr lang="zh-CN" altLang="en-US" sz="7000" b="1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管理系统</a:t>
            </a:r>
            <a:endParaRPr lang="zh-CN" altLang="en-US" sz="7000" b="1" dirty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54886"/>
            <a:ext cx="10515600" cy="49983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数据结构设计</a:t>
            </a:r>
            <a:endParaRPr lang="en-US" altLang="zh-CN" sz="4400" dirty="0" smtClean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4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ER</a:t>
            </a:r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  <a:endParaRPr lang="en-US" altLang="zh-CN" sz="4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数据结构</a:t>
            </a:r>
            <a:endParaRPr lang="en-US" altLang="zh-CN" sz="4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buNone/>
            </a:pPr>
            <a:r>
              <a:rPr lang="en-US" altLang="zh-CN" sz="4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结构体，单链表</a:t>
            </a: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文件操作</a:t>
            </a:r>
            <a:endParaRPr lang="en-US" altLang="zh-CN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sz="4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2" indent="0">
              <a:buNone/>
            </a:pP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838200" y="1440865"/>
            <a:ext cx="10515600" cy="27709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6603651" y="2110491"/>
          <a:ext cx="3611160" cy="3887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Visio" r:id="rId1" imgW="2006600" imgH="2159000" progId="Visio.Drawing.11">
                  <p:embed/>
                </p:oleObj>
              </mc:Choice>
              <mc:Fallback>
                <p:oleObj name="Visio" r:id="rId1" imgW="2006600" imgH="2159000" progId="Visio.Drawing.11">
                  <p:embed/>
                  <p:pic>
                    <p:nvPicPr>
                      <p:cNvPr id="0" name="图片 716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603651" y="2110491"/>
                        <a:ext cx="3611160" cy="388710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932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7000" b="1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第二章 读者</a:t>
            </a:r>
            <a:r>
              <a:rPr lang="zh-CN" altLang="en-US" sz="7000" b="1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管理系统</a:t>
            </a:r>
            <a:endParaRPr lang="zh-CN" altLang="en-US" sz="7000" b="1" dirty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54886"/>
            <a:ext cx="10515600" cy="49983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数据结构设计</a:t>
            </a:r>
            <a:r>
              <a:rPr lang="en-US" altLang="zh-CN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链表和文件</a:t>
            </a:r>
            <a:endParaRPr lang="en-US" altLang="zh-CN" sz="4400" dirty="0" smtClean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838200" y="1440865"/>
            <a:ext cx="10515600" cy="27709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圆角矩形 3"/>
          <p:cNvSpPr/>
          <p:nvPr/>
        </p:nvSpPr>
        <p:spPr>
          <a:xfrm>
            <a:off x="1736436" y="3223491"/>
            <a:ext cx="1791855" cy="96058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/>
              <a:t>文件</a:t>
            </a:r>
            <a:endParaRPr lang="zh-CN" altLang="en-US" sz="3600" dirty="0"/>
          </a:p>
        </p:txBody>
      </p:sp>
      <p:sp>
        <p:nvSpPr>
          <p:cNvPr id="6" name="圆角矩形 5"/>
          <p:cNvSpPr/>
          <p:nvPr/>
        </p:nvSpPr>
        <p:spPr>
          <a:xfrm>
            <a:off x="4753263" y="3223491"/>
            <a:ext cx="2552701" cy="96058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内存（按链表方式存储数据</a:t>
            </a:r>
            <a:r>
              <a:rPr lang="zh-CN" altLang="en-US" sz="2400" dirty="0"/>
              <a:t>）</a:t>
            </a:r>
            <a:endParaRPr lang="zh-CN" altLang="en-US" sz="2400" dirty="0"/>
          </a:p>
        </p:txBody>
      </p:sp>
      <p:sp>
        <p:nvSpPr>
          <p:cNvPr id="8" name="圆角矩形 7"/>
          <p:cNvSpPr/>
          <p:nvPr/>
        </p:nvSpPr>
        <p:spPr>
          <a:xfrm>
            <a:off x="8870370" y="3157085"/>
            <a:ext cx="2433782" cy="96058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/>
              <a:t>界面交互</a:t>
            </a:r>
            <a:endParaRPr lang="zh-CN" altLang="en-US" sz="3600" dirty="0"/>
          </a:p>
        </p:txBody>
      </p:sp>
      <p:sp>
        <p:nvSpPr>
          <p:cNvPr id="10" name="右箭头 9"/>
          <p:cNvSpPr/>
          <p:nvPr/>
        </p:nvSpPr>
        <p:spPr>
          <a:xfrm>
            <a:off x="7529942" y="3385129"/>
            <a:ext cx="905163" cy="2124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 rot="10800000">
            <a:off x="3631044" y="3703782"/>
            <a:ext cx="905163" cy="2124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 rot="10800000">
            <a:off x="7539178" y="3703782"/>
            <a:ext cx="905163" cy="2124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3694542" y="3916218"/>
            <a:ext cx="913247" cy="33250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写入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7235535" y="2990831"/>
            <a:ext cx="1769920" cy="33250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读取变量值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7210137" y="3916218"/>
            <a:ext cx="1795317" cy="33250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给变量赋值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412297" y="4057055"/>
            <a:ext cx="16209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err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fprintf</a:t>
            </a:r>
            <a:endParaRPr lang="zh-CN" altLang="en-US" sz="32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932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7000" b="1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第二章 读者</a:t>
            </a:r>
            <a:r>
              <a:rPr lang="zh-CN" altLang="en-US" sz="7000" b="1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管理系统</a:t>
            </a:r>
            <a:endParaRPr lang="zh-CN" altLang="en-US" sz="7000" b="1" dirty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275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图书馆管理系统</a:t>
            </a:r>
            <a:endParaRPr lang="en-US" altLang="zh-CN" sz="4400" dirty="0" smtClean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828800" lvl="2" indent="-914400">
              <a:buFont typeface="+mj-lt"/>
              <a:buAutoNum type="arabicPeriod"/>
            </a:pPr>
            <a:r>
              <a:rPr lang="zh-CN" altLang="en-US" sz="4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系统分析</a:t>
            </a:r>
            <a:endParaRPr lang="en-US" altLang="zh-CN" sz="4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828800" lvl="2" indent="-914400">
              <a:buFont typeface="+mj-lt"/>
              <a:buAutoNum type="arabicPeriod"/>
            </a:pPr>
            <a:r>
              <a:rPr lang="zh-CN" altLang="en-US" sz="48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模块功能描述</a:t>
            </a:r>
            <a:endParaRPr lang="en-US" altLang="zh-CN" sz="4800" dirty="0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828800" lvl="2" indent="-914400">
              <a:buFont typeface="+mj-lt"/>
              <a:buAutoNum type="arabicPeriod"/>
            </a:pPr>
            <a:r>
              <a:rPr lang="zh-CN" altLang="en-US" sz="48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数据结构设计</a:t>
            </a:r>
            <a:endParaRPr lang="en-US" altLang="zh-CN" sz="4800" dirty="0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828800" lvl="2" indent="-914400">
              <a:buFont typeface="+mj-lt"/>
              <a:buAutoNum type="arabicPeriod"/>
            </a:pPr>
            <a:r>
              <a:rPr lang="zh-CN" altLang="en-US" sz="48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系统流程图</a:t>
            </a:r>
            <a:endParaRPr lang="en-US" altLang="zh-CN" sz="4800" dirty="0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828800" lvl="2" indent="-914400">
              <a:buFont typeface="+mj-lt"/>
              <a:buAutoNum type="arabicPeriod"/>
            </a:pPr>
            <a:r>
              <a:rPr lang="zh-CN" altLang="en-US" sz="48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菜单设计</a:t>
            </a:r>
            <a:endParaRPr lang="zh-CN" altLang="en-US" sz="4800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838200" y="1440865"/>
            <a:ext cx="10515600" cy="27709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932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7000" b="1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第二章 读者</a:t>
            </a:r>
            <a:r>
              <a:rPr lang="zh-CN" altLang="en-US" sz="7000" b="1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管理系统</a:t>
            </a:r>
            <a:endParaRPr lang="zh-CN" altLang="en-US" sz="7000" b="1" dirty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数据结构设计</a:t>
            </a:r>
            <a:r>
              <a:rPr lang="zh-CN" altLang="en-US" sz="4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4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读者信息数据设计</a:t>
            </a:r>
            <a:endParaRPr lang="en-US" altLang="zh-CN" sz="4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zh-CN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结构体</a:t>
            </a:r>
            <a:r>
              <a:rPr lang="zh-CN" altLang="zh-CN" sz="4400" dirty="0">
                <a:latin typeface="楷体" panose="02010609060101010101" pitchFamily="49" charset="-122"/>
                <a:ea typeface="楷体" panose="02010609060101010101" pitchFamily="49" charset="-122"/>
              </a:rPr>
              <a:t>类型</a:t>
            </a:r>
            <a:r>
              <a:rPr lang="en-US" altLang="zh-CN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Reader</a:t>
            </a:r>
            <a:endParaRPr lang="en-US" altLang="zh-CN" sz="4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sz="4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838200" y="1440865"/>
            <a:ext cx="10515600" cy="27709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468582" y="3113624"/>
            <a:ext cx="9199418" cy="37443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932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7000" b="1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第二章 读者</a:t>
            </a:r>
            <a:r>
              <a:rPr lang="zh-CN" altLang="en-US" sz="7000" b="1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管理系统</a:t>
            </a:r>
            <a:endParaRPr lang="zh-CN" altLang="en-US" sz="7000" b="1" dirty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数据结构设计</a:t>
            </a:r>
            <a:r>
              <a:rPr lang="zh-CN" altLang="en-US" sz="4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4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定义结构体</a:t>
            </a:r>
            <a:r>
              <a:rPr lang="zh-CN" altLang="en-US" sz="4400" b="1" dirty="0">
                <a:latin typeface="楷体" panose="02010609060101010101" pitchFamily="49" charset="-122"/>
                <a:ea typeface="楷体" panose="02010609060101010101" pitchFamily="49" charset="-122"/>
              </a:rPr>
              <a:t>类型</a:t>
            </a:r>
            <a:r>
              <a:rPr lang="en-US" altLang="zh-CN" sz="4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Reader</a:t>
            </a:r>
            <a:endParaRPr lang="en-US" altLang="zh-CN" sz="4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4400" b="1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en-US" altLang="zh-CN" sz="44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typedef</a:t>
            </a:r>
            <a:r>
              <a:rPr lang="en-US" altLang="zh-CN" sz="44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44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struct</a:t>
            </a:r>
            <a:r>
              <a:rPr lang="en-US" altLang="zh-CN" sz="4400" b="1" dirty="0">
                <a:latin typeface="楷体" panose="02010609060101010101" pitchFamily="49" charset="-122"/>
                <a:ea typeface="楷体" panose="02010609060101010101" pitchFamily="49" charset="-122"/>
              </a:rPr>
              <a:t> Reader</a:t>
            </a:r>
            <a:endParaRPr lang="en-US" altLang="zh-CN" sz="4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4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{ char </a:t>
            </a:r>
            <a:r>
              <a:rPr lang="en-US" altLang="zh-CN" sz="4400" b="1" dirty="0">
                <a:latin typeface="楷体" panose="02010609060101010101" pitchFamily="49" charset="-122"/>
                <a:ea typeface="楷体" panose="02010609060101010101" pitchFamily="49" charset="-122"/>
              </a:rPr>
              <a:t>Code[20];  //</a:t>
            </a:r>
            <a:r>
              <a:rPr lang="zh-CN" altLang="en-US" sz="4400" b="1" dirty="0">
                <a:latin typeface="楷体" panose="02010609060101010101" pitchFamily="49" charset="-122"/>
                <a:ea typeface="楷体" panose="02010609060101010101" pitchFamily="49" charset="-122"/>
              </a:rPr>
              <a:t>证件号</a:t>
            </a:r>
            <a:endParaRPr lang="zh-CN" altLang="en-US" sz="4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4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char </a:t>
            </a:r>
            <a:r>
              <a:rPr lang="en-US" altLang="zh-CN" sz="4400" b="1" dirty="0">
                <a:latin typeface="楷体" panose="02010609060101010101" pitchFamily="49" charset="-122"/>
                <a:ea typeface="楷体" panose="02010609060101010101" pitchFamily="49" charset="-122"/>
              </a:rPr>
              <a:t>Name[30];  //</a:t>
            </a:r>
            <a:r>
              <a:rPr lang="zh-CN" altLang="en-US" sz="4400" b="1" dirty="0">
                <a:latin typeface="楷体" panose="02010609060101010101" pitchFamily="49" charset="-122"/>
                <a:ea typeface="楷体" panose="02010609060101010101" pitchFamily="49" charset="-122"/>
              </a:rPr>
              <a:t>姓名</a:t>
            </a:r>
            <a:endParaRPr lang="zh-CN" altLang="en-US" sz="4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4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char </a:t>
            </a:r>
            <a:r>
              <a:rPr lang="en-US" altLang="zh-CN" sz="4400" b="1" dirty="0">
                <a:latin typeface="楷体" panose="02010609060101010101" pitchFamily="49" charset="-122"/>
                <a:ea typeface="楷体" panose="02010609060101010101" pitchFamily="49" charset="-122"/>
              </a:rPr>
              <a:t>Sex[5];    //</a:t>
            </a:r>
            <a:r>
              <a:rPr lang="zh-CN" altLang="en-US" sz="4400" b="1" dirty="0">
                <a:latin typeface="楷体" panose="02010609060101010101" pitchFamily="49" charset="-122"/>
                <a:ea typeface="楷体" panose="02010609060101010101" pitchFamily="49" charset="-122"/>
              </a:rPr>
              <a:t>性别</a:t>
            </a:r>
            <a:endParaRPr lang="zh-CN" altLang="en-US" sz="4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4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char </a:t>
            </a:r>
            <a:r>
              <a:rPr lang="en-US" altLang="zh-CN" sz="44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Dept</a:t>
            </a:r>
            <a:r>
              <a:rPr lang="en-US" altLang="zh-CN" sz="4400" b="1" dirty="0">
                <a:latin typeface="楷体" panose="02010609060101010101" pitchFamily="49" charset="-122"/>
                <a:ea typeface="楷体" panose="02010609060101010101" pitchFamily="49" charset="-122"/>
              </a:rPr>
              <a:t>[50];  //</a:t>
            </a:r>
            <a:r>
              <a:rPr lang="zh-CN" altLang="en-US" sz="4400" b="1" dirty="0">
                <a:latin typeface="楷体" panose="02010609060101010101" pitchFamily="49" charset="-122"/>
                <a:ea typeface="楷体" panose="02010609060101010101" pitchFamily="49" charset="-122"/>
              </a:rPr>
              <a:t>工作单位</a:t>
            </a:r>
            <a:endParaRPr lang="zh-CN" altLang="en-US" sz="4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4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4400" b="1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r>
              <a:rPr lang="en-US" altLang="zh-CN" sz="4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sz="4400" b="1" dirty="0">
                <a:latin typeface="楷体" panose="02010609060101010101" pitchFamily="49" charset="-122"/>
                <a:ea typeface="楷体" panose="02010609060101010101" pitchFamily="49" charset="-122"/>
              </a:rPr>
              <a:t>Tag;       //</a:t>
            </a:r>
            <a:r>
              <a:rPr lang="zh-CN" altLang="en-US" sz="4400" b="1" dirty="0">
                <a:latin typeface="楷体" panose="02010609060101010101" pitchFamily="49" charset="-122"/>
                <a:ea typeface="楷体" panose="02010609060101010101" pitchFamily="49" charset="-122"/>
              </a:rPr>
              <a:t>证件状态：</a:t>
            </a:r>
            <a:r>
              <a:rPr lang="en-US" altLang="zh-CN" sz="4400" b="1" dirty="0">
                <a:latin typeface="楷体" panose="02010609060101010101" pitchFamily="49" charset="-122"/>
                <a:ea typeface="楷体" panose="02010609060101010101" pitchFamily="49" charset="-122"/>
              </a:rPr>
              <a:t>0-</a:t>
            </a:r>
            <a:r>
              <a:rPr lang="zh-CN" altLang="en-US" sz="4400" b="1" dirty="0">
                <a:latin typeface="楷体" panose="02010609060101010101" pitchFamily="49" charset="-122"/>
                <a:ea typeface="楷体" panose="02010609060101010101" pitchFamily="49" charset="-122"/>
              </a:rPr>
              <a:t>正常，</a:t>
            </a:r>
            <a:r>
              <a:rPr lang="en-US" altLang="zh-CN" sz="4400" b="1" dirty="0">
                <a:latin typeface="楷体" panose="02010609060101010101" pitchFamily="49" charset="-122"/>
                <a:ea typeface="楷体" panose="02010609060101010101" pitchFamily="49" charset="-122"/>
              </a:rPr>
              <a:t>1-</a:t>
            </a:r>
            <a:r>
              <a:rPr lang="zh-CN" altLang="en-US" sz="4400" b="1" dirty="0">
                <a:latin typeface="楷体" panose="02010609060101010101" pitchFamily="49" charset="-122"/>
                <a:ea typeface="楷体" panose="02010609060101010101" pitchFamily="49" charset="-122"/>
              </a:rPr>
              <a:t>挂失  </a:t>
            </a:r>
            <a:endParaRPr lang="zh-CN" altLang="en-US" sz="4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4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}</a:t>
            </a:r>
            <a:r>
              <a:rPr lang="en-US" altLang="zh-CN" sz="4400" b="1" dirty="0">
                <a:latin typeface="楷体" panose="02010609060101010101" pitchFamily="49" charset="-122"/>
                <a:ea typeface="楷体" panose="02010609060101010101" pitchFamily="49" charset="-122"/>
              </a:rPr>
              <a:t>Reader;</a:t>
            </a:r>
            <a:endParaRPr lang="en-US" altLang="zh-CN" sz="4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sz="4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838200" y="1440865"/>
            <a:ext cx="10515600" cy="27709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932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7000" b="1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第二章 读者</a:t>
            </a:r>
            <a:r>
              <a:rPr lang="zh-CN" altLang="en-US" sz="7000" b="1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管理系统</a:t>
            </a:r>
            <a:endParaRPr lang="zh-CN" altLang="en-US" sz="7000" b="1" dirty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数据结构设计：</a:t>
            </a:r>
            <a:r>
              <a:rPr lang="zh-CN" altLang="en-US" sz="4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以</a:t>
            </a:r>
            <a:r>
              <a:rPr lang="zh-CN" altLang="en-US" sz="4400" b="1" dirty="0" smtClean="0">
                <a:solidFill>
                  <a:srgbClr val="843C0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单链表</a:t>
            </a:r>
            <a:r>
              <a:rPr lang="zh-CN" altLang="en-US" sz="4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存储</a:t>
            </a:r>
            <a:endParaRPr lang="en-US" altLang="zh-CN" sz="4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4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en-US" altLang="zh-CN" sz="44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typedef</a:t>
            </a:r>
            <a:r>
              <a:rPr lang="en-US" altLang="zh-CN" sz="44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44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struct</a:t>
            </a:r>
            <a:r>
              <a:rPr lang="en-US" altLang="zh-CN" sz="44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4400" b="1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ReaderLink</a:t>
            </a:r>
            <a:endParaRPr lang="en-US" altLang="zh-CN" sz="4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4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{ char </a:t>
            </a:r>
            <a:r>
              <a:rPr lang="en-US" altLang="zh-CN" sz="4400" b="1" dirty="0">
                <a:latin typeface="楷体" panose="02010609060101010101" pitchFamily="49" charset="-122"/>
                <a:ea typeface="楷体" panose="02010609060101010101" pitchFamily="49" charset="-122"/>
              </a:rPr>
              <a:t>Code[20];  //</a:t>
            </a:r>
            <a:r>
              <a:rPr lang="zh-CN" altLang="en-US" sz="4400" b="1" dirty="0">
                <a:latin typeface="楷体" panose="02010609060101010101" pitchFamily="49" charset="-122"/>
                <a:ea typeface="楷体" panose="02010609060101010101" pitchFamily="49" charset="-122"/>
              </a:rPr>
              <a:t>证件号</a:t>
            </a:r>
            <a:endParaRPr lang="zh-CN" altLang="en-US" sz="4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4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char </a:t>
            </a:r>
            <a:r>
              <a:rPr lang="en-US" altLang="zh-CN" sz="4400" b="1" dirty="0">
                <a:latin typeface="楷体" panose="02010609060101010101" pitchFamily="49" charset="-122"/>
                <a:ea typeface="楷体" panose="02010609060101010101" pitchFamily="49" charset="-122"/>
              </a:rPr>
              <a:t>Name[30];  //</a:t>
            </a:r>
            <a:r>
              <a:rPr lang="zh-CN" altLang="en-US" sz="4400" b="1" dirty="0">
                <a:latin typeface="楷体" panose="02010609060101010101" pitchFamily="49" charset="-122"/>
                <a:ea typeface="楷体" panose="02010609060101010101" pitchFamily="49" charset="-122"/>
              </a:rPr>
              <a:t>姓名</a:t>
            </a:r>
            <a:endParaRPr lang="zh-CN" altLang="en-US" sz="4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4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char </a:t>
            </a:r>
            <a:r>
              <a:rPr lang="en-US" altLang="zh-CN" sz="4400" b="1" dirty="0">
                <a:latin typeface="楷体" panose="02010609060101010101" pitchFamily="49" charset="-122"/>
                <a:ea typeface="楷体" panose="02010609060101010101" pitchFamily="49" charset="-122"/>
              </a:rPr>
              <a:t>Sex[5];    //</a:t>
            </a:r>
            <a:r>
              <a:rPr lang="zh-CN" altLang="en-US" sz="4400" b="1" dirty="0">
                <a:latin typeface="楷体" panose="02010609060101010101" pitchFamily="49" charset="-122"/>
                <a:ea typeface="楷体" panose="02010609060101010101" pitchFamily="49" charset="-122"/>
              </a:rPr>
              <a:t>性别</a:t>
            </a:r>
            <a:endParaRPr lang="zh-CN" altLang="en-US" sz="4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4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char </a:t>
            </a:r>
            <a:r>
              <a:rPr lang="en-US" altLang="zh-CN" sz="44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Dept</a:t>
            </a:r>
            <a:r>
              <a:rPr lang="en-US" altLang="zh-CN" sz="4400" b="1" dirty="0">
                <a:latin typeface="楷体" panose="02010609060101010101" pitchFamily="49" charset="-122"/>
                <a:ea typeface="楷体" panose="02010609060101010101" pitchFamily="49" charset="-122"/>
              </a:rPr>
              <a:t>[50];  //</a:t>
            </a:r>
            <a:r>
              <a:rPr lang="zh-CN" altLang="en-US" sz="4400" b="1" dirty="0">
                <a:latin typeface="楷体" panose="02010609060101010101" pitchFamily="49" charset="-122"/>
                <a:ea typeface="楷体" panose="02010609060101010101" pitchFamily="49" charset="-122"/>
              </a:rPr>
              <a:t>工作单位</a:t>
            </a:r>
            <a:endParaRPr lang="zh-CN" altLang="en-US" sz="4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4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4400" b="1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r>
              <a:rPr lang="en-US" altLang="zh-CN" sz="4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sz="4400" b="1" dirty="0">
                <a:latin typeface="楷体" panose="02010609060101010101" pitchFamily="49" charset="-122"/>
                <a:ea typeface="楷体" panose="02010609060101010101" pitchFamily="49" charset="-122"/>
              </a:rPr>
              <a:t>Tag; </a:t>
            </a:r>
            <a:r>
              <a:rPr lang="en-US" altLang="zh-CN" sz="4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en-US" altLang="zh-CN" sz="4400" b="1" dirty="0"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sz="4400" b="1" dirty="0">
                <a:latin typeface="楷体" panose="02010609060101010101" pitchFamily="49" charset="-122"/>
                <a:ea typeface="楷体" panose="02010609060101010101" pitchFamily="49" charset="-122"/>
              </a:rPr>
              <a:t>证件状态：</a:t>
            </a:r>
            <a:r>
              <a:rPr lang="en-US" altLang="zh-CN" sz="4400" b="1" dirty="0">
                <a:latin typeface="楷体" panose="02010609060101010101" pitchFamily="49" charset="-122"/>
                <a:ea typeface="楷体" panose="02010609060101010101" pitchFamily="49" charset="-122"/>
              </a:rPr>
              <a:t>0-</a:t>
            </a:r>
            <a:r>
              <a:rPr lang="zh-CN" altLang="en-US" sz="4400" b="1" dirty="0">
                <a:latin typeface="楷体" panose="02010609060101010101" pitchFamily="49" charset="-122"/>
                <a:ea typeface="楷体" panose="02010609060101010101" pitchFamily="49" charset="-122"/>
              </a:rPr>
              <a:t>正常，</a:t>
            </a:r>
            <a:r>
              <a:rPr lang="en-US" altLang="zh-CN" sz="4400" b="1" dirty="0">
                <a:latin typeface="楷体" panose="02010609060101010101" pitchFamily="49" charset="-122"/>
                <a:ea typeface="楷体" panose="02010609060101010101" pitchFamily="49" charset="-122"/>
              </a:rPr>
              <a:t>1-</a:t>
            </a:r>
            <a:r>
              <a:rPr lang="zh-CN" altLang="en-US" sz="4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挂失</a:t>
            </a:r>
            <a:endParaRPr lang="en-US" altLang="zh-CN" sz="4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4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4400" b="1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struct</a:t>
            </a:r>
            <a:r>
              <a:rPr lang="en-US" altLang="zh-CN" sz="4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44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ReaderLink</a:t>
            </a:r>
            <a:r>
              <a:rPr lang="en-US" altLang="zh-CN" sz="4400" b="1" dirty="0">
                <a:latin typeface="楷体" panose="02010609060101010101" pitchFamily="49" charset="-122"/>
                <a:ea typeface="楷体" panose="02010609060101010101" pitchFamily="49" charset="-122"/>
              </a:rPr>
              <a:t> *next;</a:t>
            </a:r>
            <a:endParaRPr lang="en-US" altLang="zh-CN" sz="4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4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}</a:t>
            </a:r>
            <a:r>
              <a:rPr lang="en-US" altLang="zh-CN" sz="44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ReaderLink</a:t>
            </a:r>
            <a:r>
              <a:rPr lang="en-US" altLang="zh-CN" sz="4400" b="1" dirty="0"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  <a:endParaRPr lang="en-US" altLang="zh-CN" sz="4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zh-CN" altLang="en-US" sz="4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sz="4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838200" y="1440865"/>
            <a:ext cx="10515600" cy="27709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932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7000" b="1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第二章 读者</a:t>
            </a:r>
            <a:r>
              <a:rPr lang="zh-CN" altLang="en-US" sz="7000" b="1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管理系统</a:t>
            </a:r>
            <a:endParaRPr lang="zh-CN" altLang="en-US" sz="7000" b="1" dirty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数据结构设计：</a:t>
            </a:r>
            <a:endParaRPr lang="en-US" altLang="zh-CN" sz="4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4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4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将文件中读者记录存入内存，如果在内存中以</a:t>
            </a:r>
            <a:r>
              <a:rPr lang="zh-CN" altLang="en-US" sz="4400" b="1" dirty="0" smtClean="0">
                <a:solidFill>
                  <a:srgbClr val="843C0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单链表</a:t>
            </a:r>
            <a:r>
              <a:rPr lang="zh-CN" altLang="en-US" sz="4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存储</a:t>
            </a:r>
            <a:endParaRPr lang="en-US" altLang="zh-CN" sz="4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zh-CN" altLang="en-US" sz="4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sz="4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838200" y="1440865"/>
            <a:ext cx="10515600" cy="27709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620572" y="4268035"/>
            <a:ext cx="11571428" cy="15619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932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7000" b="1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第二章 读者</a:t>
            </a:r>
            <a:r>
              <a:rPr lang="zh-CN" altLang="en-US" sz="7000" b="1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管理系统</a:t>
            </a:r>
            <a:endParaRPr lang="zh-CN" altLang="en-US" sz="7000" b="1" dirty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数据结构设计：</a:t>
            </a:r>
            <a:endParaRPr lang="en-US" altLang="zh-CN" sz="4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44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44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数组</a:t>
            </a:r>
            <a:r>
              <a:rPr lang="zh-CN" altLang="en-US" sz="4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zh-CN" altLang="en-US" sz="4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链表</a:t>
            </a:r>
            <a:r>
              <a:rPr lang="zh-CN" altLang="en-US" sz="4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区别：（</a:t>
            </a:r>
            <a:r>
              <a:rPr lang="en-US" altLang="zh-CN" sz="4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4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zh-CN" altLang="en-US" sz="4400" b="1" dirty="0">
                <a:latin typeface="楷体" panose="02010609060101010101" pitchFamily="49" charset="-122"/>
                <a:ea typeface="楷体" panose="02010609060101010101" pitchFamily="49" charset="-122"/>
              </a:rPr>
              <a:t>内存分配</a:t>
            </a:r>
            <a:r>
              <a:rPr lang="zh-CN" altLang="en-US" sz="44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静</a:t>
            </a:r>
            <a:r>
              <a:rPr lang="zh-CN" altLang="en-US" sz="4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动</a:t>
            </a:r>
            <a:r>
              <a:rPr lang="zh-CN" altLang="en-US" sz="4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态；（</a:t>
            </a:r>
            <a:r>
              <a:rPr lang="en-US" altLang="zh-CN" sz="4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4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）访问</a:t>
            </a:r>
            <a:r>
              <a:rPr lang="zh-CN" altLang="en-US" sz="44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随机 </a:t>
            </a:r>
            <a:r>
              <a:rPr lang="en-US" altLang="zh-CN" sz="4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(3)</a:t>
            </a:r>
            <a:r>
              <a:rPr lang="zh-CN" altLang="en-US" sz="4400" b="1" dirty="0">
                <a:latin typeface="楷体" panose="02010609060101010101" pitchFamily="49" charset="-122"/>
                <a:ea typeface="楷体" panose="02010609060101010101" pitchFamily="49" charset="-122"/>
              </a:rPr>
              <a:t>插入和删除</a:t>
            </a:r>
            <a:r>
              <a:rPr lang="zh-CN" altLang="en-US" sz="4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效率</a:t>
            </a:r>
            <a:r>
              <a:rPr lang="zh-CN" altLang="en-US" sz="44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低</a:t>
            </a:r>
            <a:r>
              <a:rPr lang="zh-CN" altLang="en-US" sz="4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高</a:t>
            </a:r>
            <a:endParaRPr lang="en-US" altLang="zh-CN" sz="4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838200" y="1440865"/>
            <a:ext cx="10515600" cy="27709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620572" y="4268035"/>
            <a:ext cx="11571428" cy="15619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932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7000" b="1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第二章 读者</a:t>
            </a:r>
            <a:r>
              <a:rPr lang="zh-CN" altLang="en-US" sz="7000" b="1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管理系统</a:t>
            </a:r>
            <a:endParaRPr lang="zh-CN" altLang="en-US" sz="7000" b="1" dirty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54886"/>
            <a:ext cx="10515600" cy="49983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数据结构设计</a:t>
            </a:r>
            <a:r>
              <a:rPr lang="en-US" altLang="zh-CN" sz="4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单</a:t>
            </a:r>
            <a:r>
              <a:rPr lang="zh-CN" altLang="en-US" sz="4400" dirty="0">
                <a:latin typeface="楷体" panose="02010609060101010101" pitchFamily="49" charset="-122"/>
                <a:ea typeface="楷体" panose="02010609060101010101" pitchFamily="49" charset="-122"/>
              </a:rPr>
              <a:t>链表</a:t>
            </a:r>
            <a:endParaRPr lang="en-US" altLang="zh-CN" sz="4400" dirty="0" smtClean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完成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插入、删除</a:t>
            </a: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、修改</a:t>
            </a: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存储方式：在内存中利用存储单元（可不连续）存放元素值以及地址</a:t>
            </a: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结点结构：</a:t>
            </a: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buNone/>
            </a:pP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buNone/>
            </a:pPr>
            <a:endParaRPr lang="en-US" altLang="zh-CN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838200" y="1440865"/>
            <a:ext cx="10515600" cy="27709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4410635" y="4706471"/>
            <a:ext cx="4069977" cy="932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/>
              <a:t>Data     Next</a:t>
            </a:r>
            <a:endParaRPr lang="zh-CN" altLang="en-US" sz="4000" dirty="0"/>
          </a:p>
        </p:txBody>
      </p:sp>
      <p:cxnSp>
        <p:nvCxnSpPr>
          <p:cNvPr id="6" name="直接连接符 5"/>
          <p:cNvCxnSpPr>
            <a:stCxn id="4" idx="0"/>
          </p:cNvCxnSpPr>
          <p:nvPr/>
        </p:nvCxnSpPr>
        <p:spPr>
          <a:xfrm flipH="1">
            <a:off x="6436659" y="4706471"/>
            <a:ext cx="8965" cy="941294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932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7000" b="1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第二章 读者</a:t>
            </a:r>
            <a:r>
              <a:rPr lang="zh-CN" altLang="en-US" sz="7000" b="1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管理系统</a:t>
            </a:r>
            <a:endParaRPr lang="zh-CN" altLang="en-US" sz="7000" b="1" dirty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54886"/>
            <a:ext cx="10515600" cy="49983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数据结构设计</a:t>
            </a:r>
            <a:r>
              <a:rPr lang="en-US" altLang="zh-CN" sz="4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单</a:t>
            </a:r>
            <a:r>
              <a:rPr lang="zh-CN" altLang="en-US" sz="4400" dirty="0">
                <a:latin typeface="楷体" panose="02010609060101010101" pitchFamily="49" charset="-122"/>
                <a:ea typeface="楷体" panose="02010609060101010101" pitchFamily="49" charset="-122"/>
              </a:rPr>
              <a:t>链表</a:t>
            </a:r>
            <a:endParaRPr lang="en-US" altLang="zh-CN" sz="4400" dirty="0" smtClean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单链表内存示意图</a:t>
            </a: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buNone/>
            </a:pPr>
            <a:r>
              <a:rPr lang="en-US" altLang="zh-CN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buNone/>
            </a:pPr>
            <a:endParaRPr lang="en-US" altLang="zh-CN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buNone/>
            </a:pP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838200" y="1440865"/>
            <a:ext cx="10515600" cy="27709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759389" y="1625102"/>
          <a:ext cx="4392704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6437"/>
                <a:gridCol w="1446437"/>
                <a:gridCol w="1499830"/>
              </a:tblGrid>
              <a:tr h="372845">
                <a:tc>
                  <a:txBody>
                    <a:bodyPr/>
                    <a:lstStyle/>
                    <a:p>
                      <a:r>
                        <a:rPr lang="zh-CN" altLang="en-US" sz="2400" b="1" dirty="0" smtClean="0"/>
                        <a:t>地址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/>
                        <a:t>数据域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/>
                        <a:t>指针域</a:t>
                      </a:r>
                      <a:endParaRPr lang="zh-CN" altLang="en-US" sz="2400" b="1" dirty="0"/>
                    </a:p>
                  </a:txBody>
                  <a:tcPr/>
                </a:tc>
              </a:tr>
              <a:tr h="372845">
                <a:tc>
                  <a:txBody>
                    <a:bodyPr/>
                    <a:lstStyle/>
                    <a:p>
                      <a:r>
                        <a:rPr lang="en-US" altLang="zh-CN" sz="2400" b="1" dirty="0" smtClean="0"/>
                        <a:t>1100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/>
                        <a:t>A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/>
                        <a:t>1800</a:t>
                      </a:r>
                      <a:endParaRPr lang="zh-CN" altLang="en-US" sz="2400" b="1" dirty="0"/>
                    </a:p>
                  </a:txBody>
                  <a:tcPr/>
                </a:tc>
              </a:tr>
              <a:tr h="3728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dirty="0" smtClean="0"/>
                        <a:t>1200</a:t>
                      </a:r>
                      <a:endParaRPr lang="zh-CN" altLang="en-US" sz="2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b="1" dirty="0"/>
                    </a:p>
                  </a:txBody>
                  <a:tcPr/>
                </a:tc>
              </a:tr>
              <a:tr h="3728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dirty="0" smtClean="0"/>
                        <a:t>1300</a:t>
                      </a:r>
                      <a:endParaRPr lang="zh-CN" altLang="en-US" sz="2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/>
                        <a:t>C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/>
                        <a:t>1700</a:t>
                      </a:r>
                      <a:endParaRPr lang="zh-CN" altLang="en-US" sz="2400" b="1" dirty="0"/>
                    </a:p>
                  </a:txBody>
                  <a:tcPr/>
                </a:tc>
              </a:tr>
              <a:tr h="372845">
                <a:tc>
                  <a:txBody>
                    <a:bodyPr/>
                    <a:lstStyle/>
                    <a:p>
                      <a:r>
                        <a:rPr lang="en-US" altLang="zh-CN" sz="2400" b="1" dirty="0" smtClean="0"/>
                        <a:t>1400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/>
                        <a:t>E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/>
                        <a:t>NULL</a:t>
                      </a:r>
                      <a:endParaRPr lang="zh-CN" altLang="en-US" sz="2400" b="1" dirty="0"/>
                    </a:p>
                  </a:txBody>
                  <a:tcPr/>
                </a:tc>
              </a:tr>
              <a:tr h="372845">
                <a:tc>
                  <a:txBody>
                    <a:bodyPr/>
                    <a:lstStyle/>
                    <a:p>
                      <a:r>
                        <a:rPr lang="en-US" altLang="zh-CN" sz="2400" b="1" dirty="0" smtClean="0"/>
                        <a:t>1500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b="1" dirty="0"/>
                    </a:p>
                  </a:txBody>
                  <a:tcPr/>
                </a:tc>
              </a:tr>
              <a:tr h="372845">
                <a:tc>
                  <a:txBody>
                    <a:bodyPr/>
                    <a:lstStyle/>
                    <a:p>
                      <a:r>
                        <a:rPr lang="en-US" altLang="zh-CN" sz="2400" b="1" dirty="0" smtClean="0"/>
                        <a:t>1600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b="1" dirty="0"/>
                    </a:p>
                  </a:txBody>
                  <a:tcPr/>
                </a:tc>
              </a:tr>
              <a:tr h="372845">
                <a:tc>
                  <a:txBody>
                    <a:bodyPr/>
                    <a:lstStyle/>
                    <a:p>
                      <a:r>
                        <a:rPr lang="en-US" altLang="zh-CN" sz="2400" b="1" dirty="0" smtClean="0"/>
                        <a:t>1700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/>
                        <a:t>D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/>
                        <a:t>1400</a:t>
                      </a:r>
                      <a:endParaRPr lang="zh-CN" altLang="en-US" sz="2400" b="1" dirty="0"/>
                    </a:p>
                  </a:txBody>
                  <a:tcPr/>
                </a:tc>
              </a:tr>
              <a:tr h="372845">
                <a:tc>
                  <a:txBody>
                    <a:bodyPr/>
                    <a:lstStyle/>
                    <a:p>
                      <a:r>
                        <a:rPr lang="en-US" altLang="zh-CN" sz="2400" b="1" dirty="0" smtClean="0"/>
                        <a:t>1800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/>
                        <a:t>B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/>
                        <a:t>1300</a:t>
                      </a:r>
                      <a:endParaRPr lang="zh-CN" altLang="en-US" sz="24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1945342" y="3281083"/>
            <a:ext cx="1270298" cy="391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 smtClean="0">
                <a:solidFill>
                  <a:schemeClr val="dk1"/>
                </a:solidFill>
              </a:rPr>
              <a:t>1100</a:t>
            </a:r>
            <a:endParaRPr lang="zh-CN" altLang="en-US" sz="2400" b="1" dirty="0">
              <a:solidFill>
                <a:schemeClr val="dk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94329" y="3682502"/>
            <a:ext cx="1541930" cy="61856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Head</a:t>
            </a:r>
            <a:r>
              <a:rPr lang="zh-CN" altLang="en-US" b="1" dirty="0" smtClean="0"/>
              <a:t>头指针</a:t>
            </a:r>
            <a:endParaRPr lang="zh-CN" altLang="en-US" b="1" dirty="0"/>
          </a:p>
        </p:txBody>
      </p:sp>
      <p:grpSp>
        <p:nvGrpSpPr>
          <p:cNvPr id="24" name="组合 23"/>
          <p:cNvGrpSpPr/>
          <p:nvPr/>
        </p:nvGrpSpPr>
        <p:grpSpPr>
          <a:xfrm>
            <a:off x="2184672" y="5897391"/>
            <a:ext cx="1966802" cy="457200"/>
            <a:chOff x="1945342" y="5728309"/>
            <a:chExt cx="1966802" cy="457200"/>
          </a:xfrm>
        </p:grpSpPr>
        <p:sp>
          <p:nvSpPr>
            <p:cNvPr id="18" name="矩形 17"/>
            <p:cNvSpPr/>
            <p:nvPr/>
          </p:nvSpPr>
          <p:spPr>
            <a:xfrm>
              <a:off x="1945342" y="5728309"/>
              <a:ext cx="744071" cy="4572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rgbClr val="FF0000"/>
                  </a:solidFill>
                </a:rPr>
                <a:t>A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713589" y="5728309"/>
              <a:ext cx="908967" cy="4572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rgbClr val="FF0000"/>
                  </a:solidFill>
                </a:rPr>
                <a:t>1800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20" name="右箭头 19"/>
            <p:cNvSpPr/>
            <p:nvPr/>
          </p:nvSpPr>
          <p:spPr>
            <a:xfrm>
              <a:off x="3661131" y="5857007"/>
              <a:ext cx="251013" cy="1466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685971" y="5897391"/>
            <a:ext cx="964419" cy="4572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FF0000"/>
                </a:solidFill>
              </a:rPr>
              <a:t>Head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4192970" y="5897391"/>
            <a:ext cx="1966802" cy="457200"/>
            <a:chOff x="1945342" y="5728309"/>
            <a:chExt cx="1966802" cy="457200"/>
          </a:xfrm>
        </p:grpSpPr>
        <p:sp>
          <p:nvSpPr>
            <p:cNvPr id="26" name="矩形 25"/>
            <p:cNvSpPr/>
            <p:nvPr/>
          </p:nvSpPr>
          <p:spPr>
            <a:xfrm>
              <a:off x="1945342" y="5728309"/>
              <a:ext cx="744071" cy="4572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rgbClr val="FF0000"/>
                  </a:solidFill>
                </a:rPr>
                <a:t>B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713589" y="5728309"/>
              <a:ext cx="908967" cy="4572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rgbClr val="FF0000"/>
                  </a:solidFill>
                </a:rPr>
                <a:t>1300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28" name="右箭头 27"/>
            <p:cNvSpPr/>
            <p:nvPr/>
          </p:nvSpPr>
          <p:spPr>
            <a:xfrm>
              <a:off x="3661131" y="5857007"/>
              <a:ext cx="251013" cy="1466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228977" y="5884715"/>
            <a:ext cx="1966802" cy="457200"/>
            <a:chOff x="1945342" y="5728309"/>
            <a:chExt cx="1966802" cy="457200"/>
          </a:xfrm>
        </p:grpSpPr>
        <p:sp>
          <p:nvSpPr>
            <p:cNvPr id="30" name="矩形 29"/>
            <p:cNvSpPr/>
            <p:nvPr/>
          </p:nvSpPr>
          <p:spPr>
            <a:xfrm>
              <a:off x="1945342" y="5728309"/>
              <a:ext cx="744071" cy="4572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rgbClr val="FF0000"/>
                  </a:solidFill>
                </a:rPr>
                <a:t>C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713589" y="5728309"/>
              <a:ext cx="908967" cy="4572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rgbClr val="FF0000"/>
                  </a:solidFill>
                </a:rPr>
                <a:t>1700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32" name="右箭头 31"/>
            <p:cNvSpPr/>
            <p:nvPr/>
          </p:nvSpPr>
          <p:spPr>
            <a:xfrm>
              <a:off x="3661131" y="5857007"/>
              <a:ext cx="251013" cy="1466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0273281" y="5870803"/>
            <a:ext cx="1798645" cy="457200"/>
            <a:chOff x="1945342" y="5728309"/>
            <a:chExt cx="1677214" cy="457200"/>
          </a:xfrm>
        </p:grpSpPr>
        <p:sp>
          <p:nvSpPr>
            <p:cNvPr id="34" name="矩形 33"/>
            <p:cNvSpPr/>
            <p:nvPr/>
          </p:nvSpPr>
          <p:spPr>
            <a:xfrm>
              <a:off x="1945342" y="5728309"/>
              <a:ext cx="744071" cy="4572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rgbClr val="FF0000"/>
                  </a:solidFill>
                </a:rPr>
                <a:t>E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2713589" y="5728309"/>
              <a:ext cx="908967" cy="4572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rgbClr val="FF0000"/>
                  </a:solidFill>
                </a:rPr>
                <a:t>NULL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37" name="右箭头 36"/>
          <p:cNvSpPr/>
          <p:nvPr/>
        </p:nvSpPr>
        <p:spPr>
          <a:xfrm>
            <a:off x="1741192" y="6016382"/>
            <a:ext cx="332780" cy="1337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9" name="组合 38"/>
          <p:cNvGrpSpPr/>
          <p:nvPr/>
        </p:nvGrpSpPr>
        <p:grpSpPr>
          <a:xfrm>
            <a:off x="8264984" y="5881248"/>
            <a:ext cx="1966802" cy="457200"/>
            <a:chOff x="1945342" y="5728309"/>
            <a:chExt cx="1966802" cy="457200"/>
          </a:xfrm>
        </p:grpSpPr>
        <p:sp>
          <p:nvSpPr>
            <p:cNvPr id="40" name="矩形 39"/>
            <p:cNvSpPr/>
            <p:nvPr/>
          </p:nvSpPr>
          <p:spPr>
            <a:xfrm>
              <a:off x="1945342" y="5728309"/>
              <a:ext cx="744071" cy="4572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rgbClr val="FF0000"/>
                  </a:solidFill>
                </a:rPr>
                <a:t>D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2713589" y="5728309"/>
              <a:ext cx="908967" cy="4572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rgbClr val="FF0000"/>
                  </a:solidFill>
                </a:rPr>
                <a:t>1400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42" name="右箭头 41"/>
            <p:cNvSpPr/>
            <p:nvPr/>
          </p:nvSpPr>
          <p:spPr>
            <a:xfrm>
              <a:off x="3661131" y="5857007"/>
              <a:ext cx="251013" cy="1466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932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7000" b="1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第二章 读者</a:t>
            </a:r>
            <a:r>
              <a:rPr lang="zh-CN" altLang="en-US" sz="7000" b="1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管理系统</a:t>
            </a:r>
            <a:endParaRPr lang="zh-CN" altLang="en-US" sz="7000" b="1" dirty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54886"/>
            <a:ext cx="10515600" cy="49983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数据结构设计</a:t>
            </a:r>
            <a:r>
              <a:rPr lang="en-US" altLang="zh-CN" sz="4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单</a:t>
            </a:r>
            <a:r>
              <a:rPr lang="zh-CN" altLang="en-US" sz="4400" dirty="0">
                <a:latin typeface="楷体" panose="02010609060101010101" pitchFamily="49" charset="-122"/>
                <a:ea typeface="楷体" panose="02010609060101010101" pitchFamily="49" charset="-122"/>
              </a:rPr>
              <a:t>链表</a:t>
            </a:r>
            <a:endParaRPr lang="en-US" altLang="zh-CN" sz="4400" dirty="0" smtClean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结点分量访问</a:t>
            </a: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创建结点</a:t>
            </a: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结点内存分配、</a:t>
            </a: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插入</a:t>
            </a: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循环</a:t>
            </a:r>
            <a:endParaRPr lang="en-US" altLang="zh-CN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838200" y="1440865"/>
            <a:ext cx="10515600" cy="27709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932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7000" b="1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第二章 读者</a:t>
            </a:r>
            <a:r>
              <a:rPr lang="zh-CN" altLang="en-US" sz="7000" b="1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管理系统</a:t>
            </a:r>
            <a:endParaRPr lang="zh-CN" altLang="en-US" sz="7000" b="1" dirty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54886"/>
            <a:ext cx="10515600" cy="49983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数据结构设计</a:t>
            </a:r>
            <a:r>
              <a:rPr lang="en-US" altLang="zh-CN" sz="4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单</a:t>
            </a:r>
            <a:r>
              <a:rPr lang="zh-CN" altLang="en-US" sz="4400" dirty="0">
                <a:latin typeface="楷体" panose="02010609060101010101" pitchFamily="49" charset="-122"/>
                <a:ea typeface="楷体" panose="02010609060101010101" pitchFamily="49" charset="-122"/>
              </a:rPr>
              <a:t>链表</a:t>
            </a:r>
            <a:endParaRPr lang="en-US" altLang="zh-CN" sz="4400" dirty="0" smtClean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4000" dirty="0" smtClean="0">
                <a:solidFill>
                  <a:srgbClr val="843C0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单链表结点分量访问</a:t>
            </a:r>
            <a:r>
              <a:rPr lang="en-US" altLang="zh-CN" sz="4000" dirty="0" smtClean="0">
                <a:solidFill>
                  <a:srgbClr val="843C0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4000" dirty="0" smtClean="0">
                <a:solidFill>
                  <a:srgbClr val="843C0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二选一</a:t>
            </a:r>
            <a:r>
              <a:rPr lang="en-US" altLang="zh-CN" sz="4000" dirty="0" smtClean="0">
                <a:solidFill>
                  <a:srgbClr val="843C0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en-US" altLang="zh-CN" sz="4000" dirty="0" smtClean="0">
              <a:solidFill>
                <a:srgbClr val="843C0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buNone/>
            </a:pP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*</a:t>
            </a:r>
            <a:r>
              <a:rPr lang="en-US" altLang="zh-CN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p).data</a:t>
            </a: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*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).next</a:t>
            </a: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buNone/>
            </a:pP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 </a:t>
            </a:r>
            <a:r>
              <a:rPr lang="en-US" altLang="zh-CN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p-&gt;data</a:t>
            </a: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p-&gt;next</a:t>
            </a:r>
            <a:endParaRPr lang="en-US" altLang="zh-CN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buNone/>
            </a:pP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838200" y="1440865"/>
            <a:ext cx="10515600" cy="27709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410635" y="4706471"/>
            <a:ext cx="4069977" cy="932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/>
              <a:t>Data     Next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932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7000" b="1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第二章 读者</a:t>
            </a:r>
            <a:r>
              <a:rPr lang="zh-CN" altLang="en-US" sz="7000" b="1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管理系统</a:t>
            </a:r>
            <a:endParaRPr lang="zh-CN" altLang="en-US" sz="7000" b="1" dirty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54886"/>
            <a:ext cx="10515600" cy="49983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数据结构设计</a:t>
            </a:r>
            <a:r>
              <a:rPr lang="en-US" altLang="zh-CN" sz="4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单</a:t>
            </a:r>
            <a:r>
              <a:rPr lang="zh-CN" altLang="en-US" sz="4400" dirty="0">
                <a:latin typeface="楷体" panose="02010609060101010101" pitchFamily="49" charset="-122"/>
                <a:ea typeface="楷体" panose="02010609060101010101" pitchFamily="49" charset="-122"/>
              </a:rPr>
              <a:t>链表</a:t>
            </a:r>
            <a:endParaRPr lang="en-US" altLang="zh-CN" sz="4400" dirty="0" smtClean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4000" dirty="0" smtClean="0">
                <a:solidFill>
                  <a:srgbClr val="843C0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单链表</a:t>
            </a:r>
            <a:r>
              <a:rPr lang="zh-CN" altLang="en-US" sz="4000" dirty="0">
                <a:solidFill>
                  <a:srgbClr val="843C0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单个</a:t>
            </a:r>
            <a:r>
              <a:rPr lang="zh-CN" altLang="en-US" sz="4000" dirty="0" smtClean="0">
                <a:solidFill>
                  <a:srgbClr val="843C0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结点创建</a:t>
            </a:r>
            <a:endParaRPr lang="en-US" altLang="zh-CN" sz="4000" dirty="0" smtClean="0">
              <a:solidFill>
                <a:srgbClr val="843C0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buNone/>
            </a:pP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40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ReaderLink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*q;</a:t>
            </a: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buNone/>
            </a:pPr>
            <a:r>
              <a:rPr lang="en-US" altLang="zh-CN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(2) q=(</a:t>
            </a:r>
            <a:r>
              <a:rPr lang="en-US" altLang="zh-CN" sz="4000" dirty="0" err="1">
                <a:latin typeface="楷体" panose="02010609060101010101" pitchFamily="49" charset="-122"/>
                <a:ea typeface="楷体" panose="02010609060101010101" pitchFamily="49" charset="-122"/>
              </a:rPr>
              <a:t>ReaderLink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 *)</a:t>
            </a:r>
            <a:r>
              <a:rPr lang="en-US" altLang="zh-CN" sz="4000" dirty="0" err="1">
                <a:latin typeface="楷体" panose="02010609060101010101" pitchFamily="49" charset="-122"/>
                <a:ea typeface="楷体" panose="02010609060101010101" pitchFamily="49" charset="-122"/>
              </a:rPr>
              <a:t>malloc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4000" dirty="0" err="1">
                <a:latin typeface="楷体" panose="02010609060101010101" pitchFamily="49" charset="-122"/>
                <a:ea typeface="楷体" panose="02010609060101010101" pitchFamily="49" charset="-122"/>
              </a:rPr>
              <a:t>sizeof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4000" dirty="0" err="1">
                <a:latin typeface="楷体" panose="02010609060101010101" pitchFamily="49" charset="-122"/>
                <a:ea typeface="楷体" panose="02010609060101010101" pitchFamily="49" charset="-122"/>
              </a:rPr>
              <a:t>ReaderLink</a:t>
            </a:r>
            <a:r>
              <a:rPr lang="en-US" altLang="zh-CN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));</a:t>
            </a: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buNone/>
            </a:pP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buNone/>
            </a:pPr>
            <a:r>
              <a:rPr lang="en-US" altLang="zh-CN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(3) q-&gt;data=15;</a:t>
            </a: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buNone/>
            </a:pP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838200" y="1440865"/>
            <a:ext cx="10515600" cy="27709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932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7000" b="1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第二章 读者</a:t>
            </a:r>
            <a:r>
              <a:rPr lang="zh-CN" altLang="en-US" sz="7000" b="1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管理系统</a:t>
            </a:r>
            <a:endParaRPr lang="zh-CN" altLang="en-US" sz="7000" b="1" dirty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2757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图书馆管理系统</a:t>
            </a:r>
            <a:endParaRPr lang="en-US" altLang="zh-CN" sz="4400" dirty="0" smtClean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828800" lvl="2" indent="-914400">
              <a:buFont typeface="+mj-lt"/>
              <a:buAutoNum type="arabicPeriod"/>
            </a:pPr>
            <a:r>
              <a:rPr lang="zh-CN" altLang="en-US" sz="4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系统分析：</a:t>
            </a:r>
            <a:r>
              <a:rPr lang="zh-CN" altLang="en-US" sz="4800" dirty="0" smtClean="0">
                <a:solidFill>
                  <a:srgbClr val="843C0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做什么？</a:t>
            </a:r>
            <a:endParaRPr lang="en-US" altLang="zh-CN" sz="4800" dirty="0" smtClean="0">
              <a:solidFill>
                <a:srgbClr val="843C0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828800" lvl="2" indent="-914400">
              <a:buFont typeface="+mj-lt"/>
              <a:buAutoNum type="arabicPeriod"/>
            </a:pPr>
            <a:r>
              <a:rPr lang="zh-CN" altLang="en-US" sz="48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模块功能描述</a:t>
            </a:r>
            <a:endParaRPr lang="en-US" altLang="zh-CN" sz="4800" dirty="0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828800" lvl="2" indent="-914400">
              <a:buFont typeface="+mj-lt"/>
              <a:buAutoNum type="arabicPeriod"/>
            </a:pPr>
            <a:r>
              <a:rPr lang="zh-CN" altLang="en-US" sz="48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数据结构设计</a:t>
            </a:r>
            <a:r>
              <a:rPr lang="zh-CN" altLang="en-US" sz="4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4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ER</a:t>
            </a:r>
            <a:r>
              <a:rPr lang="zh-CN" altLang="en-US" sz="4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图</a:t>
            </a:r>
            <a:endParaRPr lang="en-US" altLang="zh-CN" sz="4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14400" lvl="2" indent="0">
              <a:buNone/>
            </a:pPr>
            <a:r>
              <a:rPr lang="en-US" altLang="zh-CN" sz="4800" dirty="0" smtClean="0">
                <a:solidFill>
                  <a:srgbClr val="843C0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4800" dirty="0" smtClean="0">
                <a:solidFill>
                  <a:srgbClr val="843C0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业务</a:t>
            </a:r>
            <a:r>
              <a:rPr lang="zh-CN" altLang="en-US" sz="4800" dirty="0">
                <a:solidFill>
                  <a:srgbClr val="843C0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或系统数据的组成和交互</a:t>
            </a:r>
            <a:endParaRPr lang="en-US" altLang="zh-CN" sz="4800" dirty="0">
              <a:solidFill>
                <a:srgbClr val="843C0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828800" lvl="2" indent="-914400">
              <a:buFont typeface="+mj-lt"/>
              <a:buAutoNum type="arabicPeriod" startAt="4"/>
            </a:pPr>
            <a:r>
              <a:rPr lang="zh-CN" altLang="en-US" sz="48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系统流程图</a:t>
            </a:r>
            <a:endParaRPr lang="en-US" altLang="zh-CN" sz="4800" dirty="0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828800" lvl="2" indent="-914400">
              <a:buFont typeface="+mj-lt"/>
              <a:buAutoNum type="arabicPeriod" startAt="4"/>
            </a:pPr>
            <a:r>
              <a:rPr lang="zh-CN" altLang="en-US" sz="48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菜单设计</a:t>
            </a:r>
            <a:endParaRPr lang="zh-CN" altLang="en-US" sz="4800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838200" y="1440865"/>
            <a:ext cx="10515600" cy="27709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932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7000" b="1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第二章 读者</a:t>
            </a:r>
            <a:r>
              <a:rPr lang="zh-CN" altLang="en-US" sz="7000" b="1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管理系统</a:t>
            </a:r>
            <a:endParaRPr lang="zh-CN" altLang="en-US" sz="7000" b="1" dirty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4424" y="1554886"/>
            <a:ext cx="11537576" cy="49983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数据结构设计</a:t>
            </a:r>
            <a:r>
              <a:rPr lang="en-US" altLang="zh-CN" sz="4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单</a:t>
            </a:r>
            <a:r>
              <a:rPr lang="zh-CN" altLang="en-US" sz="4400" dirty="0">
                <a:latin typeface="楷体" panose="02010609060101010101" pitchFamily="49" charset="-122"/>
                <a:ea typeface="楷体" panose="02010609060101010101" pitchFamily="49" charset="-122"/>
              </a:rPr>
              <a:t>链表</a:t>
            </a:r>
            <a:endParaRPr lang="en-US" altLang="zh-CN" sz="4400" dirty="0" smtClean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4000" dirty="0" smtClean="0">
                <a:solidFill>
                  <a:srgbClr val="843C0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单链表</a:t>
            </a:r>
            <a:r>
              <a:rPr lang="zh-CN" altLang="en-US" sz="4000" dirty="0">
                <a:solidFill>
                  <a:srgbClr val="843C0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单个</a:t>
            </a:r>
            <a:r>
              <a:rPr lang="zh-CN" altLang="en-US" sz="4000" dirty="0" smtClean="0">
                <a:solidFill>
                  <a:srgbClr val="843C0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结点插入</a:t>
            </a:r>
            <a:endParaRPr lang="en-US" altLang="zh-CN" sz="4000" dirty="0" smtClean="0">
              <a:solidFill>
                <a:srgbClr val="843C0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buNone/>
            </a:pP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32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ReaderLink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*</a:t>
            </a:r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head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*p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，*</a:t>
            </a:r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q;</a:t>
            </a:r>
            <a:endParaRPr lang="en-US" altLang="zh-CN" sz="32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buNone/>
            </a:pPr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(2) head=(</a:t>
            </a:r>
            <a:r>
              <a:rPr lang="en-US" altLang="zh-CN" sz="3200" dirty="0" err="1">
                <a:latin typeface="楷体" panose="02010609060101010101" pitchFamily="49" charset="-122"/>
                <a:ea typeface="楷体" panose="02010609060101010101" pitchFamily="49" charset="-122"/>
              </a:rPr>
              <a:t>ReaderLink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 *)</a:t>
            </a:r>
            <a:r>
              <a:rPr lang="en-US" altLang="zh-CN" sz="3200" dirty="0" err="1">
                <a:latin typeface="楷体" panose="02010609060101010101" pitchFamily="49" charset="-122"/>
                <a:ea typeface="楷体" panose="02010609060101010101" pitchFamily="49" charset="-122"/>
              </a:rPr>
              <a:t>malloc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3200" dirty="0" err="1">
                <a:latin typeface="楷体" panose="02010609060101010101" pitchFamily="49" charset="-122"/>
                <a:ea typeface="楷体" panose="02010609060101010101" pitchFamily="49" charset="-122"/>
              </a:rPr>
              <a:t>sizeof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3200" dirty="0" err="1">
                <a:latin typeface="楷体" panose="02010609060101010101" pitchFamily="49" charset="-122"/>
                <a:ea typeface="楷体" panose="02010609060101010101" pitchFamily="49" charset="-122"/>
              </a:rPr>
              <a:t>ReaderLink</a:t>
            </a:r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));</a:t>
            </a:r>
            <a:endParaRPr lang="en-US" altLang="zh-CN" sz="32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(3) p=head;</a:t>
            </a:r>
            <a:endParaRPr lang="en-US" altLang="zh-CN" sz="32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(4) q=(</a:t>
            </a:r>
            <a:r>
              <a:rPr lang="en-US" altLang="zh-CN" sz="3200" dirty="0" err="1">
                <a:latin typeface="楷体" panose="02010609060101010101" pitchFamily="49" charset="-122"/>
                <a:ea typeface="楷体" panose="02010609060101010101" pitchFamily="49" charset="-122"/>
              </a:rPr>
              <a:t>ReaderLink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 *)</a:t>
            </a:r>
            <a:r>
              <a:rPr lang="en-US" altLang="zh-CN" sz="3200" dirty="0" err="1">
                <a:latin typeface="楷体" panose="02010609060101010101" pitchFamily="49" charset="-122"/>
                <a:ea typeface="楷体" panose="02010609060101010101" pitchFamily="49" charset="-122"/>
              </a:rPr>
              <a:t>malloc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3200" dirty="0" err="1">
                <a:latin typeface="楷体" panose="02010609060101010101" pitchFamily="49" charset="-122"/>
                <a:ea typeface="楷体" panose="02010609060101010101" pitchFamily="49" charset="-122"/>
              </a:rPr>
              <a:t>sizeof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3200" dirty="0" err="1">
                <a:latin typeface="楷体" panose="02010609060101010101" pitchFamily="49" charset="-122"/>
                <a:ea typeface="楷体" panose="02010609060101010101" pitchFamily="49" charset="-122"/>
              </a:rPr>
              <a:t>ReaderLink</a:t>
            </a:r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));</a:t>
            </a:r>
            <a:endParaRPr lang="en-US" altLang="zh-CN" sz="32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(5) q-&gt;data=15;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 p-&gt;next=q</a:t>
            </a:r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  <a:endParaRPr lang="en-US" altLang="zh-CN" sz="32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(6)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 p=q;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zh-CN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zh-CN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buNone/>
            </a:pP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838200" y="1440865"/>
            <a:ext cx="10515600" cy="27709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932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7000" b="1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第二章 读者</a:t>
            </a:r>
            <a:r>
              <a:rPr lang="zh-CN" altLang="en-US" sz="7000" b="1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管理系统</a:t>
            </a:r>
            <a:endParaRPr lang="zh-CN" altLang="en-US" sz="7000" b="1" dirty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54886"/>
            <a:ext cx="10515600" cy="49983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数据结构设计</a:t>
            </a:r>
            <a:r>
              <a:rPr lang="en-US" altLang="zh-CN" sz="4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单</a:t>
            </a:r>
            <a:r>
              <a:rPr lang="zh-CN" altLang="en-US" sz="4400" dirty="0">
                <a:latin typeface="楷体" panose="02010609060101010101" pitchFamily="49" charset="-122"/>
                <a:ea typeface="楷体" panose="02010609060101010101" pitchFamily="49" charset="-122"/>
              </a:rPr>
              <a:t>链表</a:t>
            </a:r>
            <a:endParaRPr lang="en-US" altLang="zh-CN" sz="4400" dirty="0" smtClean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4000" dirty="0" smtClean="0">
                <a:solidFill>
                  <a:srgbClr val="843C0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单链表插入</a:t>
            </a:r>
            <a:r>
              <a:rPr lang="en-US" altLang="zh-CN" sz="4000" dirty="0" err="1" smtClean="0">
                <a:solidFill>
                  <a:srgbClr val="843C0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q,r</a:t>
            </a:r>
            <a:r>
              <a:rPr lang="zh-CN" altLang="en-US" sz="4000" dirty="0" smtClean="0">
                <a:solidFill>
                  <a:srgbClr val="843C0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两个结点</a:t>
            </a:r>
            <a:endParaRPr lang="en-US" altLang="zh-CN" sz="4000" dirty="0" smtClean="0">
              <a:solidFill>
                <a:srgbClr val="843C0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buNone/>
            </a:pPr>
            <a:endParaRPr lang="en-US" altLang="zh-CN" sz="4000" dirty="0" smtClean="0">
              <a:solidFill>
                <a:srgbClr val="843C0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838200" y="1440865"/>
            <a:ext cx="10515600" cy="27709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410515" y="3413523"/>
            <a:ext cx="964419" cy="4572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Head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377343" y="4394687"/>
            <a:ext cx="1579217" cy="457200"/>
            <a:chOff x="1930943" y="5728309"/>
            <a:chExt cx="1691613" cy="457200"/>
          </a:xfrm>
        </p:grpSpPr>
        <p:sp>
          <p:nvSpPr>
            <p:cNvPr id="8" name="矩形 7"/>
            <p:cNvSpPr/>
            <p:nvPr/>
          </p:nvSpPr>
          <p:spPr>
            <a:xfrm>
              <a:off x="1930943" y="5728309"/>
              <a:ext cx="744071" cy="4572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P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713589" y="5728309"/>
              <a:ext cx="908967" cy="4572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272987" y="2818532"/>
            <a:ext cx="1541930" cy="48014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Head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头指针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376617" y="2818532"/>
            <a:ext cx="1182454" cy="4606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q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结点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076648" y="2701678"/>
            <a:ext cx="1541930" cy="61856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q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结点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765231" y="3397491"/>
            <a:ext cx="964419" cy="4572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Head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5185198" y="3397491"/>
            <a:ext cx="1691613" cy="457200"/>
            <a:chOff x="1930943" y="5728309"/>
            <a:chExt cx="1691613" cy="457200"/>
          </a:xfrm>
        </p:grpSpPr>
        <p:sp>
          <p:nvSpPr>
            <p:cNvPr id="35" name="矩形 34"/>
            <p:cNvSpPr/>
            <p:nvPr/>
          </p:nvSpPr>
          <p:spPr>
            <a:xfrm>
              <a:off x="1930943" y="5728309"/>
              <a:ext cx="744071" cy="4572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q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713589" y="5728309"/>
              <a:ext cx="908967" cy="4572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709527" y="4311721"/>
            <a:ext cx="1691613" cy="457200"/>
            <a:chOff x="1930943" y="5728309"/>
            <a:chExt cx="1691613" cy="457200"/>
          </a:xfrm>
        </p:grpSpPr>
        <p:sp>
          <p:nvSpPr>
            <p:cNvPr id="38" name="矩形 37"/>
            <p:cNvSpPr/>
            <p:nvPr/>
          </p:nvSpPr>
          <p:spPr>
            <a:xfrm>
              <a:off x="1930943" y="5728309"/>
              <a:ext cx="744071" cy="4572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P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713589" y="5728309"/>
              <a:ext cx="908967" cy="4572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41" name="右箭头 40"/>
          <p:cNvSpPr/>
          <p:nvPr/>
        </p:nvSpPr>
        <p:spPr>
          <a:xfrm>
            <a:off x="4861560" y="3552777"/>
            <a:ext cx="206688" cy="8958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656681" y="3406554"/>
            <a:ext cx="3111580" cy="1422151"/>
            <a:chOff x="3917631" y="3549891"/>
            <a:chExt cx="3111580" cy="1422151"/>
          </a:xfrm>
        </p:grpSpPr>
        <p:sp>
          <p:nvSpPr>
            <p:cNvPr id="42" name="矩形 41"/>
            <p:cNvSpPr/>
            <p:nvPr/>
          </p:nvSpPr>
          <p:spPr>
            <a:xfrm>
              <a:off x="3917631" y="3549891"/>
              <a:ext cx="964419" cy="4572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Head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5337598" y="3549891"/>
              <a:ext cx="1691613" cy="457200"/>
              <a:chOff x="1930943" y="5728309"/>
              <a:chExt cx="1691613" cy="457200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1930943" y="5728309"/>
                <a:ext cx="744071" cy="4572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rPr>
                  <a:t>q</a:t>
                </a:r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2713589" y="5728309"/>
                <a:ext cx="908967" cy="4572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5337598" y="4514842"/>
              <a:ext cx="1691544" cy="457200"/>
              <a:chOff x="3475114" y="5776073"/>
              <a:chExt cx="1691544" cy="457200"/>
            </a:xfrm>
          </p:grpSpPr>
          <p:sp>
            <p:nvSpPr>
              <p:cNvPr id="47" name="矩形 46"/>
              <p:cNvSpPr/>
              <p:nvPr/>
            </p:nvSpPr>
            <p:spPr>
              <a:xfrm>
                <a:off x="3475114" y="5776073"/>
                <a:ext cx="744071" cy="4572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rPr>
                  <a:t>P</a:t>
                </a:r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4257691" y="5776073"/>
                <a:ext cx="908967" cy="4572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  <p:sp>
          <p:nvSpPr>
            <p:cNvPr id="49" name="右箭头 48"/>
            <p:cNvSpPr/>
            <p:nvPr/>
          </p:nvSpPr>
          <p:spPr>
            <a:xfrm rot="16200000">
              <a:off x="5584126" y="4167156"/>
              <a:ext cx="251013" cy="1466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0" name="右箭头 49"/>
            <p:cNvSpPr/>
            <p:nvPr/>
          </p:nvSpPr>
          <p:spPr>
            <a:xfrm>
              <a:off x="4969635" y="3705176"/>
              <a:ext cx="251013" cy="146629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199440" y="5237300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1.p=head;//P 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定位到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head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2.p-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&gt;next=q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;//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建立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head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结点连接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3.p=q;//P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定位到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q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结点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4" name="直接箭头连接符 13"/>
          <p:cNvCxnSpPr>
            <a:stCxn id="39" idx="0"/>
            <a:endCxn id="35" idx="2"/>
          </p:cNvCxnSpPr>
          <p:nvPr/>
        </p:nvCxnSpPr>
        <p:spPr>
          <a:xfrm flipV="1">
            <a:off x="4946657" y="3854691"/>
            <a:ext cx="610577" cy="45703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直接箭头连接符 50"/>
          <p:cNvCxnSpPr>
            <a:endCxn id="53" idx="2"/>
          </p:cNvCxnSpPr>
          <p:nvPr/>
        </p:nvCxnSpPr>
        <p:spPr>
          <a:xfrm flipV="1">
            <a:off x="10415258" y="3854691"/>
            <a:ext cx="1289908" cy="470957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2" name="组合 51"/>
          <p:cNvGrpSpPr/>
          <p:nvPr/>
        </p:nvGrpSpPr>
        <p:grpSpPr>
          <a:xfrm>
            <a:off x="11333130" y="3397491"/>
            <a:ext cx="1691613" cy="457200"/>
            <a:chOff x="1930943" y="5728309"/>
            <a:chExt cx="1691613" cy="457200"/>
          </a:xfrm>
        </p:grpSpPr>
        <p:sp>
          <p:nvSpPr>
            <p:cNvPr id="53" name="矩形 52"/>
            <p:cNvSpPr/>
            <p:nvPr/>
          </p:nvSpPr>
          <p:spPr>
            <a:xfrm>
              <a:off x="1930943" y="5728309"/>
              <a:ext cx="744071" cy="4572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r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2713589" y="5728309"/>
              <a:ext cx="908967" cy="4572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cxnSp>
        <p:nvCxnSpPr>
          <p:cNvPr id="56" name="直接连接符 55"/>
          <p:cNvCxnSpPr>
            <a:endCxn id="8" idx="0"/>
          </p:cNvCxnSpPr>
          <p:nvPr/>
        </p:nvCxnSpPr>
        <p:spPr>
          <a:xfrm rot="5400000">
            <a:off x="1522489" y="4164571"/>
            <a:ext cx="432287" cy="27944"/>
          </a:xfrm>
          <a:prstGeom prst="line">
            <a:avLst/>
          </a:prstGeom>
          <a:ln w="1270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rot="5400000">
            <a:off x="3912288" y="4070252"/>
            <a:ext cx="432287" cy="3223"/>
          </a:xfrm>
          <a:prstGeom prst="line">
            <a:avLst/>
          </a:prstGeom>
          <a:ln w="1270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右箭头 68"/>
          <p:cNvSpPr/>
          <p:nvPr/>
        </p:nvSpPr>
        <p:spPr>
          <a:xfrm>
            <a:off x="10942320" y="3568017"/>
            <a:ext cx="206688" cy="8958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70" name="直接连接符 69"/>
          <p:cNvCxnSpPr/>
          <p:nvPr/>
        </p:nvCxnSpPr>
        <p:spPr>
          <a:xfrm rot="5400000">
            <a:off x="9261528" y="4100732"/>
            <a:ext cx="432287" cy="3223"/>
          </a:xfrm>
          <a:prstGeom prst="line">
            <a:avLst/>
          </a:prstGeom>
          <a:ln w="1270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2103120" y="4267200"/>
            <a:ext cx="1005840" cy="777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4480560" y="4160520"/>
            <a:ext cx="1005840" cy="777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9860280" y="4236720"/>
            <a:ext cx="1005840" cy="777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932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7000" b="1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第二章 读者</a:t>
            </a:r>
            <a:r>
              <a:rPr lang="zh-CN" altLang="en-US" sz="7000" b="1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管理系统</a:t>
            </a:r>
            <a:endParaRPr lang="zh-CN" altLang="en-US" sz="7000" b="1" dirty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54886"/>
            <a:ext cx="10515600" cy="4998314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数据结构设计</a:t>
            </a:r>
            <a:r>
              <a:rPr lang="en-US" altLang="zh-CN" sz="4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单</a:t>
            </a:r>
            <a:r>
              <a:rPr lang="zh-CN" altLang="en-US" sz="4400" dirty="0">
                <a:latin typeface="楷体" panose="02010609060101010101" pitchFamily="49" charset="-122"/>
                <a:ea typeface="楷体" panose="02010609060101010101" pitchFamily="49" charset="-122"/>
              </a:rPr>
              <a:t>链表</a:t>
            </a:r>
            <a:endParaRPr lang="en-US" altLang="zh-CN" sz="4400" dirty="0" smtClean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4000" dirty="0" smtClean="0">
                <a:solidFill>
                  <a:srgbClr val="843C0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单链表插入</a:t>
            </a:r>
            <a:endParaRPr lang="en-US" altLang="zh-CN" sz="4000" dirty="0" smtClean="0">
              <a:solidFill>
                <a:srgbClr val="843C0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buNone/>
            </a:pPr>
            <a:r>
              <a:rPr lang="en-US" altLang="zh-CN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head=(</a:t>
            </a:r>
            <a:r>
              <a:rPr lang="en-US" altLang="zh-CN" sz="40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ReaderLink</a:t>
            </a:r>
            <a:r>
              <a:rPr lang="en-US" altLang="zh-CN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*)</a:t>
            </a:r>
            <a:r>
              <a:rPr lang="en-US" altLang="zh-CN" sz="4000" dirty="0" err="1">
                <a:latin typeface="楷体" panose="02010609060101010101" pitchFamily="49" charset="-122"/>
                <a:ea typeface="楷体" panose="02010609060101010101" pitchFamily="49" charset="-122"/>
              </a:rPr>
              <a:t>malloc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4000" dirty="0" err="1">
                <a:latin typeface="楷体" panose="02010609060101010101" pitchFamily="49" charset="-122"/>
                <a:ea typeface="楷体" panose="02010609060101010101" pitchFamily="49" charset="-122"/>
              </a:rPr>
              <a:t>sizeof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4000" dirty="0" err="1">
                <a:latin typeface="楷体" panose="02010609060101010101" pitchFamily="49" charset="-122"/>
                <a:ea typeface="楷体" panose="02010609060101010101" pitchFamily="49" charset="-122"/>
              </a:rPr>
              <a:t>ReaderLink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));</a:t>
            </a:r>
            <a:endParaRPr lang="en-US" altLang="zh-CN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buNone/>
            </a:pPr>
            <a:r>
              <a:rPr lang="en-US" altLang="zh-CN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p=head;</a:t>
            </a: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buNone/>
            </a:pP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q=(</a:t>
            </a:r>
            <a:r>
              <a:rPr lang="en-US" altLang="zh-CN" sz="4000" dirty="0" err="1">
                <a:latin typeface="楷体" panose="02010609060101010101" pitchFamily="49" charset="-122"/>
                <a:ea typeface="楷体" panose="02010609060101010101" pitchFamily="49" charset="-122"/>
              </a:rPr>
              <a:t>ReaderLink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 *)</a:t>
            </a:r>
            <a:r>
              <a:rPr lang="en-US" altLang="zh-CN" sz="4000" dirty="0" err="1">
                <a:latin typeface="楷体" panose="02010609060101010101" pitchFamily="49" charset="-122"/>
                <a:ea typeface="楷体" panose="02010609060101010101" pitchFamily="49" charset="-122"/>
              </a:rPr>
              <a:t>malloc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4000" dirty="0" err="1">
                <a:latin typeface="楷体" panose="02010609060101010101" pitchFamily="49" charset="-122"/>
                <a:ea typeface="楷体" panose="02010609060101010101" pitchFamily="49" charset="-122"/>
              </a:rPr>
              <a:t>sizeof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4000" dirty="0" err="1">
                <a:latin typeface="楷体" panose="02010609060101010101" pitchFamily="49" charset="-122"/>
                <a:ea typeface="楷体" panose="02010609060101010101" pitchFamily="49" charset="-122"/>
              </a:rPr>
              <a:t>ReaderLink</a:t>
            </a:r>
            <a:r>
              <a:rPr lang="en-US" altLang="zh-CN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));</a:t>
            </a: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buNone/>
            </a:pPr>
            <a:r>
              <a:rPr lang="en-US" altLang="zh-CN" sz="4000" dirty="0" err="1">
                <a:latin typeface="楷体" panose="02010609060101010101" pitchFamily="49" charset="-122"/>
                <a:ea typeface="楷体" panose="02010609060101010101" pitchFamily="49" charset="-122"/>
              </a:rPr>
              <a:t>scanf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("%s %s %s %</a:t>
            </a:r>
            <a:r>
              <a:rPr lang="en-US" altLang="zh-CN" sz="4000" dirty="0" err="1">
                <a:latin typeface="楷体" panose="02010609060101010101" pitchFamily="49" charset="-122"/>
                <a:ea typeface="楷体" panose="02010609060101010101" pitchFamily="49" charset="-122"/>
              </a:rPr>
              <a:t>d",q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-&gt;</a:t>
            </a:r>
            <a:r>
              <a:rPr lang="en-US" altLang="zh-CN" sz="4000" dirty="0" err="1">
                <a:latin typeface="楷体" panose="02010609060101010101" pitchFamily="49" charset="-122"/>
                <a:ea typeface="楷体" panose="02010609060101010101" pitchFamily="49" charset="-122"/>
              </a:rPr>
              <a:t>Name,q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-&gt;</a:t>
            </a:r>
            <a:r>
              <a:rPr lang="en-US" altLang="zh-CN" sz="4000" dirty="0" err="1">
                <a:latin typeface="楷体" panose="02010609060101010101" pitchFamily="49" charset="-122"/>
                <a:ea typeface="楷体" panose="02010609060101010101" pitchFamily="49" charset="-122"/>
              </a:rPr>
              <a:t>Sex,q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-&gt;</a:t>
            </a:r>
            <a:r>
              <a:rPr lang="en-US" altLang="zh-CN" sz="4000" dirty="0" err="1">
                <a:latin typeface="楷体" panose="02010609060101010101" pitchFamily="49" charset="-122"/>
                <a:ea typeface="楷体" panose="02010609060101010101" pitchFamily="49" charset="-122"/>
              </a:rPr>
              <a:t>Dept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,&amp;q-&gt;Tag</a:t>
            </a:r>
            <a:r>
              <a:rPr lang="en-US" altLang="zh-CN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);</a:t>
            </a: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buNone/>
            </a:pP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p-&gt;next=q;</a:t>
            </a:r>
            <a:endParaRPr lang="en-US" altLang="zh-CN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buNone/>
            </a:pPr>
            <a:r>
              <a:rPr lang="en-US" altLang="zh-CN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p=q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838200" y="1440865"/>
            <a:ext cx="10515600" cy="27709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932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7000" b="1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第二章 读者</a:t>
            </a:r>
            <a:r>
              <a:rPr lang="zh-CN" altLang="en-US" sz="7000" b="1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管理系统</a:t>
            </a:r>
            <a:endParaRPr lang="zh-CN" altLang="en-US" sz="7000" b="1" dirty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4424" y="1554886"/>
            <a:ext cx="11537576" cy="49983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数据结构设计</a:t>
            </a:r>
            <a:r>
              <a:rPr lang="en-US" altLang="zh-CN" sz="4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单</a:t>
            </a:r>
            <a:r>
              <a:rPr lang="zh-CN" altLang="en-US" sz="4400" dirty="0">
                <a:latin typeface="楷体" panose="02010609060101010101" pitchFamily="49" charset="-122"/>
                <a:ea typeface="楷体" panose="02010609060101010101" pitchFamily="49" charset="-122"/>
              </a:rPr>
              <a:t>链表</a:t>
            </a:r>
            <a:endParaRPr lang="en-US" altLang="zh-CN" sz="4400" dirty="0" smtClean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4000" dirty="0" smtClean="0">
                <a:solidFill>
                  <a:srgbClr val="843C0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单链表</a:t>
            </a:r>
            <a:r>
              <a:rPr lang="zh-CN" altLang="en-US" sz="4000" dirty="0">
                <a:solidFill>
                  <a:srgbClr val="843C0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循环</a:t>
            </a:r>
            <a:endParaRPr lang="en-US" altLang="zh-CN" sz="4000" dirty="0" smtClean="0">
              <a:solidFill>
                <a:srgbClr val="843C0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for(p=head-&gt;next ; p!=NULL ; p=p-&gt;next) </a:t>
            </a:r>
            <a:endParaRPr lang="en-US" altLang="zh-CN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zh-CN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buNone/>
            </a:pP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838200" y="1440865"/>
            <a:ext cx="10515600" cy="27709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932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7000" b="1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第二章 读者</a:t>
            </a:r>
            <a:r>
              <a:rPr lang="zh-CN" altLang="en-US" sz="7000" b="1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管理系统</a:t>
            </a:r>
            <a:endParaRPr lang="zh-CN" altLang="en-US" sz="7000" b="1" dirty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54886"/>
            <a:ext cx="10515600" cy="49983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数据结构设计</a:t>
            </a:r>
            <a:r>
              <a:rPr lang="en-US" altLang="zh-CN" sz="4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单</a:t>
            </a:r>
            <a:r>
              <a:rPr lang="zh-CN" altLang="en-US" sz="4400" dirty="0">
                <a:latin typeface="楷体" panose="02010609060101010101" pitchFamily="49" charset="-122"/>
                <a:ea typeface="楷体" panose="02010609060101010101" pitchFamily="49" charset="-122"/>
              </a:rPr>
              <a:t>链表</a:t>
            </a:r>
            <a:endParaRPr lang="en-US" altLang="zh-CN" sz="4400" dirty="0" smtClean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4000" dirty="0" smtClean="0">
                <a:solidFill>
                  <a:srgbClr val="843C0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文件的操作</a:t>
            </a:r>
            <a:endParaRPr lang="en-US" altLang="zh-CN" sz="4000" dirty="0" smtClean="0">
              <a:solidFill>
                <a:srgbClr val="843C0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buNone/>
            </a:pPr>
            <a:r>
              <a:rPr lang="en-US" altLang="zh-CN" sz="4000" dirty="0" smtClean="0">
                <a:solidFill>
                  <a:srgbClr val="843C0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1) </a:t>
            </a: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自定义数据类型： </a:t>
            </a:r>
            <a:r>
              <a:rPr lang="en-US" altLang="zh-CN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FILE </a:t>
            </a: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*</a:t>
            </a:r>
            <a:r>
              <a:rPr lang="en-US" altLang="zh-CN" sz="40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fp</a:t>
            </a: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buNone/>
            </a:pP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2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打开文件</a:t>
            </a: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buNone/>
            </a:pP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3</a:t>
            </a: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）读写文件</a:t>
            </a: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buNone/>
            </a:pP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4</a:t>
            </a: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）关闭文件</a:t>
            </a: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838200" y="1440865"/>
            <a:ext cx="10515600" cy="27709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932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7000" b="1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第二章 读者</a:t>
            </a:r>
            <a:r>
              <a:rPr lang="zh-CN" altLang="en-US" sz="7000" b="1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管理系统</a:t>
            </a:r>
            <a:endParaRPr lang="zh-CN" altLang="en-US" sz="7000" b="1" dirty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54886"/>
            <a:ext cx="10515600" cy="49983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数据结构设计</a:t>
            </a:r>
            <a:r>
              <a:rPr lang="en-US" altLang="zh-CN" sz="4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单</a:t>
            </a:r>
            <a:r>
              <a:rPr lang="zh-CN" altLang="en-US" sz="4400" dirty="0">
                <a:latin typeface="楷体" panose="02010609060101010101" pitchFamily="49" charset="-122"/>
                <a:ea typeface="楷体" panose="02010609060101010101" pitchFamily="49" charset="-122"/>
              </a:rPr>
              <a:t>链表</a:t>
            </a:r>
            <a:endParaRPr lang="en-US" altLang="zh-CN" sz="4400" dirty="0" smtClean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4000" dirty="0" smtClean="0">
                <a:solidFill>
                  <a:srgbClr val="843C0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文件的操作：</a:t>
            </a:r>
            <a:endParaRPr lang="en-US" altLang="zh-CN" sz="4000" dirty="0" smtClean="0">
              <a:solidFill>
                <a:srgbClr val="843C0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buNone/>
            </a:pPr>
            <a:r>
              <a:rPr lang="en-US" altLang="zh-CN" sz="4000" dirty="0" smtClean="0">
                <a:solidFill>
                  <a:srgbClr val="843C0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1) </a:t>
            </a: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自定义数据类型： </a:t>
            </a: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buNone/>
            </a:pP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FILE </a:t>
            </a: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*</a:t>
            </a:r>
            <a:r>
              <a:rPr lang="en-US" altLang="zh-CN" sz="40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fp</a:t>
            </a: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buNone/>
            </a:pP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en-US" altLang="zh-CN" sz="40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fp</a:t>
            </a: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为指向</a:t>
            </a:r>
            <a:r>
              <a:rPr lang="en-US" altLang="zh-CN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FILE</a:t>
            </a: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类型结构体的</a:t>
            </a:r>
            <a:r>
              <a:rPr lang="zh-CN" altLang="en-US" sz="4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指针</a:t>
            </a: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变量，  可以通过</a:t>
            </a:r>
            <a:r>
              <a:rPr lang="en-US" altLang="zh-CN" sz="40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fp</a:t>
            </a: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访问结构体变量中的文件信息</a:t>
            </a: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838200" y="1440865"/>
            <a:ext cx="10515600" cy="27709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932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7000" b="1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第二章 读者</a:t>
            </a:r>
            <a:r>
              <a:rPr lang="zh-CN" altLang="en-US" sz="7000" b="1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管理系统</a:t>
            </a:r>
            <a:endParaRPr lang="zh-CN" altLang="en-US" sz="7000" b="1" dirty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54886"/>
            <a:ext cx="10515600" cy="4998314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数据结构设计</a:t>
            </a:r>
            <a:r>
              <a:rPr lang="en-US" altLang="zh-CN" sz="4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单</a:t>
            </a:r>
            <a:r>
              <a:rPr lang="zh-CN" altLang="en-US" sz="4400" dirty="0">
                <a:latin typeface="楷体" panose="02010609060101010101" pitchFamily="49" charset="-122"/>
                <a:ea typeface="楷体" panose="02010609060101010101" pitchFamily="49" charset="-122"/>
              </a:rPr>
              <a:t>链表</a:t>
            </a:r>
            <a:endParaRPr lang="en-US" altLang="zh-CN" sz="4400" dirty="0" smtClean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4000" dirty="0" smtClean="0">
                <a:solidFill>
                  <a:srgbClr val="843C0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文件的操作</a:t>
            </a:r>
            <a:endParaRPr lang="en-US" altLang="zh-CN" sz="4000" dirty="0" smtClean="0">
              <a:solidFill>
                <a:srgbClr val="843C0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buNone/>
            </a:pPr>
            <a:r>
              <a:rPr lang="en-US" altLang="zh-CN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2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打开文件 </a:t>
            </a: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>
              <a:buFont typeface="Wingdings" panose="05000000000000000000" pitchFamily="2" charset="2"/>
              <a:buChar char="p"/>
            </a:pPr>
            <a:r>
              <a:rPr lang="en-US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FILE </a:t>
            </a:r>
            <a:r>
              <a:rPr lang="zh-CN" altLang="en-US" sz="36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*</a:t>
            </a:r>
            <a:r>
              <a:rPr lang="en-US" altLang="zh-CN" sz="3600" dirty="0" err="1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fopen</a:t>
            </a:r>
            <a:r>
              <a:rPr lang="en-US" altLang="zh-CN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文件名，打开类型</a:t>
            </a:r>
            <a:r>
              <a:rPr lang="en-US" altLang="zh-CN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en-US" altLang="zh-CN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14400" lvl="2" indent="0">
              <a:buNone/>
            </a:pP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FILE *</a:t>
            </a:r>
            <a:r>
              <a:rPr lang="en-US" altLang="zh-CN" sz="40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fp</a:t>
            </a:r>
            <a:r>
              <a:rPr lang="en-US" altLang="zh-CN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;     if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((</a:t>
            </a:r>
            <a:r>
              <a:rPr lang="en-US" altLang="zh-CN" sz="40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fp</a:t>
            </a:r>
            <a:r>
              <a:rPr lang="en-US" altLang="zh-CN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en-US" altLang="zh-CN" sz="4000" dirty="0" err="1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fopen</a:t>
            </a:r>
            <a:r>
              <a:rPr lang="en-US" altLang="zh-CN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"</a:t>
            </a:r>
            <a:r>
              <a:rPr lang="en-US" altLang="zh-CN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c:\\reader.txt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","a"))==NULL)</a:t>
            </a:r>
            <a:endParaRPr lang="en-US" altLang="zh-CN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buNone/>
            </a:pP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{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40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printf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("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文件打开错误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!\n");</a:t>
            </a:r>
            <a:endParaRPr lang="en-US" altLang="zh-CN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buNone/>
            </a:pP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		exit(0</a:t>
            </a:r>
            <a:r>
              <a:rPr lang="en-US" altLang="zh-CN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);}</a:t>
            </a: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>
              <a:buFont typeface="Wingdings" panose="05000000000000000000" pitchFamily="2" charset="2"/>
              <a:buChar char="p"/>
            </a:pPr>
            <a:r>
              <a:rPr lang="zh-CN" altLang="en-US" sz="3600" dirty="0" smtClean="0">
                <a:solidFill>
                  <a:srgbClr val="843C0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打开类型</a:t>
            </a:r>
            <a:r>
              <a:rPr lang="zh-CN" altLang="en-US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r </a:t>
            </a:r>
            <a:r>
              <a:rPr lang="zh-CN" altLang="en-US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只读，</a:t>
            </a:r>
            <a:r>
              <a:rPr lang="en-US" altLang="zh-CN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w</a:t>
            </a:r>
            <a:r>
              <a:rPr lang="zh-CN" altLang="en-US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只写，</a:t>
            </a:r>
            <a:r>
              <a:rPr lang="en-US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追加，</a:t>
            </a:r>
            <a:r>
              <a:rPr lang="en-US" altLang="zh-CN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r+</a:t>
            </a:r>
            <a:r>
              <a:rPr lang="zh-CN" altLang="en-US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打开已有文件读</a:t>
            </a:r>
            <a:r>
              <a:rPr lang="en-US" altLang="zh-CN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写，</a:t>
            </a:r>
            <a:r>
              <a:rPr lang="en-US" altLang="zh-CN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w+</a:t>
            </a:r>
            <a:r>
              <a:rPr lang="zh-CN" altLang="en-US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创建一个文件读</a:t>
            </a:r>
            <a:r>
              <a:rPr lang="en-US" altLang="zh-CN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写</a:t>
            </a:r>
            <a:endParaRPr lang="en-US" altLang="zh-CN" sz="36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838200" y="1440865"/>
            <a:ext cx="10515600" cy="27709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932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7000" b="1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第二章 读者</a:t>
            </a:r>
            <a:r>
              <a:rPr lang="zh-CN" altLang="en-US" sz="7000" b="1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管理系统</a:t>
            </a:r>
            <a:endParaRPr lang="zh-CN" altLang="en-US" sz="7000" b="1" dirty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54886"/>
            <a:ext cx="10977282" cy="4998314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数据结构设计</a:t>
            </a:r>
            <a:r>
              <a:rPr lang="en-US" altLang="zh-CN" sz="4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单</a:t>
            </a:r>
            <a:r>
              <a:rPr lang="zh-CN" altLang="en-US" sz="4400" dirty="0">
                <a:latin typeface="楷体" panose="02010609060101010101" pitchFamily="49" charset="-122"/>
                <a:ea typeface="楷体" panose="02010609060101010101" pitchFamily="49" charset="-122"/>
              </a:rPr>
              <a:t>链表</a:t>
            </a:r>
            <a:endParaRPr lang="en-US" altLang="zh-CN" sz="4400" dirty="0" smtClean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4000" dirty="0" smtClean="0">
                <a:solidFill>
                  <a:srgbClr val="843C0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文件的操作</a:t>
            </a:r>
            <a:endParaRPr lang="en-US" altLang="zh-CN" sz="4000" dirty="0" smtClean="0">
              <a:solidFill>
                <a:srgbClr val="843C0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buNone/>
            </a:pPr>
            <a:r>
              <a:rPr lang="en-US" altLang="zh-CN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3</a:t>
            </a: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）文件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读写</a:t>
            </a: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函数 ：顺序读写</a:t>
            </a: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buNone/>
            </a:pP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>
              <a:buFont typeface="Wingdings" panose="05000000000000000000" pitchFamily="2" charset="2"/>
              <a:buChar char="p"/>
            </a:pPr>
            <a:r>
              <a:rPr lang="zh-CN" altLang="en-US" sz="4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写函数</a:t>
            </a:r>
            <a:endParaRPr lang="en-US" altLang="zh-CN" sz="41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14400" lvl="2" indent="0">
              <a:buNone/>
            </a:pPr>
            <a:endParaRPr lang="en-US" altLang="zh-CN" sz="41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14400" lvl="2" indent="0">
              <a:buNone/>
            </a:pPr>
            <a:r>
              <a:rPr lang="en-US" altLang="zh-CN" sz="4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4100" dirty="0" err="1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fprintf</a:t>
            </a:r>
            <a:r>
              <a:rPr lang="en-US" altLang="zh-CN" sz="4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41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fp</a:t>
            </a:r>
            <a:r>
              <a:rPr lang="en-US" altLang="zh-CN" sz="4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,”%</a:t>
            </a:r>
            <a:r>
              <a:rPr lang="en-US" altLang="zh-CN" sz="41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s”,s</a:t>
            </a:r>
            <a:r>
              <a:rPr lang="en-US" altLang="zh-CN" sz="4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);//</a:t>
            </a:r>
            <a:r>
              <a:rPr lang="zh-CN" altLang="en-US" sz="4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正确，字符个数，错为负数</a:t>
            </a:r>
            <a:endParaRPr lang="en-US" altLang="zh-CN" sz="41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14400" lvl="2" indent="0">
              <a:buNone/>
            </a:pPr>
            <a:endParaRPr lang="en-US" altLang="zh-CN" sz="41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14400" lvl="2" indent="0">
              <a:buNone/>
            </a:pPr>
            <a:r>
              <a:rPr lang="en-US" altLang="zh-CN" sz="41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4100" dirty="0" err="1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fputs</a:t>
            </a:r>
            <a:r>
              <a:rPr lang="en-US" altLang="zh-CN" sz="4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4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en-US" altLang="zh-CN" sz="4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Your score is”,</a:t>
            </a:r>
            <a:r>
              <a:rPr lang="en-US" altLang="zh-CN" sz="41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fp</a:t>
            </a:r>
            <a:r>
              <a:rPr lang="en-US" altLang="zh-CN" sz="4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);//</a:t>
            </a:r>
            <a:r>
              <a:rPr lang="zh-CN" altLang="en-US" sz="4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正确为</a:t>
            </a:r>
            <a:r>
              <a:rPr lang="en-US" altLang="zh-CN" sz="4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4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，错误为非</a:t>
            </a:r>
            <a:r>
              <a:rPr lang="en-US" altLang="zh-CN" sz="4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en-US" altLang="zh-CN" sz="41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14400" lvl="2" indent="0">
              <a:buNone/>
            </a:pPr>
            <a:endParaRPr lang="en-US" altLang="zh-CN" sz="41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14400" lvl="2" indent="0">
              <a:buNone/>
            </a:pPr>
            <a:r>
              <a:rPr lang="en-US" altLang="zh-CN" sz="41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4100" dirty="0" err="1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fputc</a:t>
            </a:r>
            <a:r>
              <a:rPr lang="en-US" altLang="zh-CN" sz="4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(‘:’,</a:t>
            </a:r>
            <a:r>
              <a:rPr lang="en-US" altLang="zh-CN" sz="4100" dirty="0" err="1">
                <a:latin typeface="楷体" panose="02010609060101010101" pitchFamily="49" charset="-122"/>
                <a:ea typeface="楷体" panose="02010609060101010101" pitchFamily="49" charset="-122"/>
              </a:rPr>
              <a:t>fp</a:t>
            </a:r>
            <a:r>
              <a:rPr lang="en-US" altLang="zh-CN" sz="4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);  </a:t>
            </a:r>
            <a:r>
              <a:rPr lang="en-US" altLang="zh-CN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838200" y="1440865"/>
            <a:ext cx="10515600" cy="27709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932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7000" b="1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第二章 读者</a:t>
            </a:r>
            <a:r>
              <a:rPr lang="zh-CN" altLang="en-US" sz="7000" b="1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管理系统</a:t>
            </a:r>
            <a:endParaRPr lang="zh-CN" altLang="en-US" sz="7000" b="1" dirty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54886"/>
            <a:ext cx="10977282" cy="4998314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数据结构设计</a:t>
            </a:r>
            <a:r>
              <a:rPr lang="en-US" altLang="zh-CN" sz="4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单</a:t>
            </a:r>
            <a:r>
              <a:rPr lang="zh-CN" altLang="en-US" sz="4400" dirty="0">
                <a:latin typeface="楷体" panose="02010609060101010101" pitchFamily="49" charset="-122"/>
                <a:ea typeface="楷体" panose="02010609060101010101" pitchFamily="49" charset="-122"/>
              </a:rPr>
              <a:t>链表</a:t>
            </a:r>
            <a:endParaRPr lang="en-US" altLang="zh-CN" sz="4400" dirty="0" smtClean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4000" dirty="0" smtClean="0">
                <a:solidFill>
                  <a:srgbClr val="843C0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文件的操作</a:t>
            </a:r>
            <a:endParaRPr lang="en-US" altLang="zh-CN" sz="4000" dirty="0" smtClean="0">
              <a:solidFill>
                <a:srgbClr val="843C0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buNone/>
            </a:pPr>
            <a:r>
              <a:rPr lang="en-US" altLang="zh-CN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3</a:t>
            </a: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）文件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读写</a:t>
            </a: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函数 ：顺序读写</a:t>
            </a: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buNone/>
            </a:pP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>
              <a:buFont typeface="Wingdings" panose="05000000000000000000" pitchFamily="2" charset="2"/>
              <a:buChar char="p"/>
            </a:pPr>
            <a:r>
              <a:rPr lang="zh-CN" altLang="en-US" sz="4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读函数</a:t>
            </a:r>
            <a:endParaRPr lang="en-US" altLang="zh-CN" sz="41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14400" lvl="2" indent="0">
              <a:buNone/>
            </a:pPr>
            <a:endParaRPr lang="en-US" altLang="zh-CN" sz="41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14400" lvl="2" indent="0">
              <a:buNone/>
            </a:pPr>
            <a:r>
              <a:rPr lang="en-US" altLang="zh-CN" sz="4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sz="4100" dirty="0" err="1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fscanf</a:t>
            </a:r>
            <a:r>
              <a:rPr lang="en-US" altLang="zh-CN" sz="4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41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fp</a:t>
            </a:r>
            <a:r>
              <a:rPr lang="en-US" altLang="zh-CN" sz="4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,”%d”,&amp;</a:t>
            </a:r>
            <a:r>
              <a:rPr lang="en-US" altLang="zh-CN" sz="41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4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);//</a:t>
            </a:r>
            <a:r>
              <a:rPr lang="zh-CN" altLang="en-US" sz="4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错为</a:t>
            </a:r>
            <a:r>
              <a:rPr lang="en-US" altLang="zh-CN" sz="4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endParaRPr lang="en-US" altLang="zh-CN" sz="41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14400" lvl="2" indent="0">
              <a:buNone/>
            </a:pPr>
            <a:endParaRPr lang="en-US" altLang="zh-CN" sz="41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14400" lvl="2" indent="0">
              <a:buNone/>
            </a:pPr>
            <a:r>
              <a:rPr lang="en-US" altLang="zh-CN" sz="41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sz="4100" dirty="0" err="1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fgets</a:t>
            </a:r>
            <a:r>
              <a:rPr lang="en-US" altLang="zh-CN" sz="4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(m,17,fp);//</a:t>
            </a:r>
            <a:r>
              <a:rPr lang="zh-CN" altLang="en-US" sz="4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字符串尾部加空字符</a:t>
            </a:r>
            <a:endParaRPr lang="en-US" altLang="zh-CN" sz="41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14400" lvl="2" indent="0">
              <a:buNone/>
            </a:pPr>
            <a:endParaRPr lang="en-US" altLang="zh-CN" sz="41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14400" lvl="2" indent="0">
              <a:buNone/>
            </a:pPr>
            <a:r>
              <a:rPr lang="en-US" altLang="zh-CN" sz="4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sz="4100" dirty="0" err="1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fgetc</a:t>
            </a:r>
            <a:r>
              <a:rPr lang="en-US" altLang="zh-CN" sz="4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41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fp</a:t>
            </a:r>
            <a:r>
              <a:rPr lang="en-US" altLang="zh-CN" sz="4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);// </a:t>
            </a:r>
            <a:r>
              <a:rPr lang="zh-CN" altLang="en-US" sz="4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返回当前字符</a:t>
            </a:r>
            <a:r>
              <a:rPr lang="en-US" altLang="zh-CN" sz="4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</a:t>
            </a:r>
            <a:endParaRPr lang="en-US" altLang="zh-CN" sz="41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14400" lvl="2" indent="0">
              <a:buNone/>
            </a:pPr>
            <a:r>
              <a:rPr lang="en-US" altLang="zh-CN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838200" y="1440865"/>
            <a:ext cx="10515600" cy="27709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932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7000" b="1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第二章 读者</a:t>
            </a:r>
            <a:r>
              <a:rPr lang="zh-CN" altLang="en-US" sz="7000" b="1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管理系统</a:t>
            </a:r>
            <a:endParaRPr lang="zh-CN" altLang="en-US" sz="7000" b="1" dirty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54886"/>
            <a:ext cx="10977282" cy="49983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数据结构设计</a:t>
            </a:r>
            <a:r>
              <a:rPr lang="en-US" altLang="zh-CN" sz="4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单</a:t>
            </a:r>
            <a:r>
              <a:rPr lang="zh-CN" altLang="en-US" sz="4400" dirty="0">
                <a:latin typeface="楷体" panose="02010609060101010101" pitchFamily="49" charset="-122"/>
                <a:ea typeface="楷体" panose="02010609060101010101" pitchFamily="49" charset="-122"/>
              </a:rPr>
              <a:t>链表</a:t>
            </a:r>
            <a:endParaRPr lang="en-US" altLang="zh-CN" sz="4400" dirty="0" smtClean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4000" dirty="0" smtClean="0">
                <a:solidFill>
                  <a:srgbClr val="843C0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文件的操作</a:t>
            </a:r>
            <a:endParaRPr lang="en-US" altLang="zh-CN" sz="4000" dirty="0" smtClean="0">
              <a:solidFill>
                <a:srgbClr val="843C0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buNone/>
            </a:pPr>
            <a:r>
              <a:rPr lang="en-US" altLang="zh-CN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3</a:t>
            </a: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）文件检测函数 ：</a:t>
            </a:r>
            <a:r>
              <a:rPr lang="en-US" altLang="zh-CN" sz="40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feof</a:t>
            </a:r>
            <a:r>
              <a:rPr lang="en-US" altLang="zh-CN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(),rewind()</a:t>
            </a: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14400" lvl="2" indent="0">
              <a:buNone/>
            </a:pPr>
            <a:endParaRPr lang="en-US" altLang="zh-CN" sz="41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14400" lvl="2" indent="0">
              <a:buNone/>
            </a:pPr>
            <a:r>
              <a:rPr lang="en-US" altLang="zh-CN" sz="4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while(!</a:t>
            </a:r>
            <a:r>
              <a:rPr lang="en-US" altLang="zh-CN" sz="4100" dirty="0" err="1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feof</a:t>
            </a:r>
            <a:r>
              <a:rPr lang="en-US" altLang="zh-CN" sz="4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41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fp</a:t>
            </a:r>
            <a:r>
              <a:rPr lang="en-US" altLang="zh-CN" sz="4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))//</a:t>
            </a:r>
            <a:r>
              <a:rPr lang="zh-CN" altLang="en-US" sz="4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是非</a:t>
            </a:r>
            <a:r>
              <a:rPr lang="en-US" altLang="zh-CN" sz="4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4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，否为</a:t>
            </a:r>
            <a:r>
              <a:rPr lang="en-US" altLang="zh-CN" sz="4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en-US" altLang="zh-CN" sz="41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14400" lvl="2" indent="0">
              <a:buNone/>
            </a:pPr>
            <a:r>
              <a:rPr lang="en-US" altLang="zh-CN" sz="41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rewind</a:t>
            </a:r>
            <a:r>
              <a:rPr lang="en-US" altLang="zh-CN" sz="4100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4100" dirty="0" err="1">
                <a:latin typeface="楷体" panose="02010609060101010101" pitchFamily="49" charset="-122"/>
                <a:ea typeface="楷体" panose="02010609060101010101" pitchFamily="49" charset="-122"/>
              </a:rPr>
              <a:t>fp</a:t>
            </a:r>
            <a:r>
              <a:rPr lang="en-US" altLang="zh-CN" sz="4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en-US" altLang="zh-CN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//</a:t>
            </a: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成功为</a:t>
            </a:r>
            <a:r>
              <a:rPr lang="en-US" altLang="zh-CN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，错误非</a:t>
            </a:r>
            <a:r>
              <a:rPr lang="en-US" altLang="zh-CN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838200" y="1440865"/>
            <a:ext cx="10515600" cy="27709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932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7000" b="1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第二章 读者</a:t>
            </a:r>
            <a:r>
              <a:rPr lang="zh-CN" altLang="en-US" sz="7000" b="1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管理系统</a:t>
            </a:r>
            <a:endParaRPr lang="zh-CN" altLang="en-US" sz="7000" b="1" dirty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系统需求分析</a:t>
            </a:r>
            <a:endParaRPr lang="en-US" altLang="zh-CN" sz="4400" dirty="0" smtClean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将</a:t>
            </a:r>
            <a:r>
              <a:rPr lang="zh-CN" altLang="en-US" sz="4400" dirty="0">
                <a:latin typeface="楷体" panose="02010609060101010101" pitchFamily="49" charset="-122"/>
                <a:ea typeface="楷体" panose="02010609060101010101" pitchFamily="49" charset="-122"/>
              </a:rPr>
              <a:t>在系统详细调查中所得到的文档资料集中到一起，对组织内部整体管理状况和信息处理过程进行分析</a:t>
            </a:r>
            <a:endParaRPr lang="en-US" altLang="zh-CN" sz="4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侧重从</a:t>
            </a:r>
            <a:r>
              <a:rPr lang="zh-CN" altLang="en-US" sz="4400" dirty="0">
                <a:latin typeface="楷体" panose="02010609060101010101" pitchFamily="49" charset="-122"/>
                <a:ea typeface="楷体" panose="02010609060101010101" pitchFamily="49" charset="-122"/>
              </a:rPr>
              <a:t>业务全过程的角度进行</a:t>
            </a:r>
            <a:r>
              <a:rPr lang="zh-CN" altLang="en-US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分析</a:t>
            </a:r>
            <a:endParaRPr lang="en-US" altLang="zh-CN" sz="4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主要内容：</a:t>
            </a:r>
            <a:r>
              <a:rPr lang="zh-CN" altLang="en-US" sz="4400" dirty="0">
                <a:latin typeface="楷体" panose="02010609060101010101" pitchFamily="49" charset="-122"/>
                <a:ea typeface="楷体" panose="02010609060101010101" pitchFamily="49" charset="-122"/>
              </a:rPr>
              <a:t>业务和数据的流程是否通畅，是否合理；数据、业务过程和实现管理功能之间的关系；老系统管理模式改革和新系统管理方法的实现是否具有可行性等等</a:t>
            </a:r>
            <a:r>
              <a:rPr lang="zh-CN" altLang="en-US" sz="4400" dirty="0">
                <a:solidFill>
                  <a:srgbClr val="843C0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4400" dirty="0">
              <a:solidFill>
                <a:srgbClr val="843C0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zh-CN" altLang="en-US" sz="4400" dirty="0" smtClean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altLang="zh-CN" sz="4400" dirty="0" smtClean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838200" y="1440865"/>
            <a:ext cx="10515600" cy="27709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932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7000" b="1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第二章 读者</a:t>
            </a:r>
            <a:r>
              <a:rPr lang="zh-CN" altLang="en-US" sz="7000" b="1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管理系统</a:t>
            </a:r>
            <a:endParaRPr lang="zh-CN" altLang="en-US" sz="7000" b="1" dirty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54886"/>
            <a:ext cx="10515600" cy="4998314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数据流程图</a:t>
            </a:r>
            <a:endParaRPr lang="en-US" altLang="zh-CN" sz="4400" dirty="0" smtClean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buNone/>
            </a:pPr>
            <a:endParaRPr lang="en-US" altLang="zh-CN" sz="4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4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sz="4400" dirty="0" smtClean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838200" y="1440865"/>
            <a:ext cx="10515600" cy="27709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538663" y="212784"/>
            <a:ext cx="6872677" cy="66452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932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7000" b="1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第二章 读者</a:t>
            </a:r>
            <a:r>
              <a:rPr lang="zh-CN" altLang="en-US" sz="7000" b="1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管理系统</a:t>
            </a:r>
            <a:endParaRPr lang="zh-CN" altLang="en-US" sz="7000" b="1" dirty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54886"/>
            <a:ext cx="10515600" cy="4998314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数据流程图</a:t>
            </a:r>
            <a:endParaRPr lang="en-US" altLang="zh-CN" sz="4400" dirty="0" smtClean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buNone/>
            </a:pPr>
            <a:endParaRPr lang="en-US" altLang="zh-CN" sz="4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4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sz="4400" dirty="0" smtClean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838200" y="1440865"/>
            <a:ext cx="10515600" cy="27709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114800" y="86627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8" name="对象 4"/>
          <p:cNvGraphicFramePr>
            <a:graphicFrameLocks noChangeAspect="1"/>
          </p:cNvGraphicFramePr>
          <p:nvPr/>
        </p:nvGraphicFramePr>
        <p:xfrm>
          <a:off x="3838074" y="120400"/>
          <a:ext cx="6100009" cy="664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Visio" r:id="rId1" imgW="1790700" imgH="6667500" progId="Visio.Drawing.11">
                  <p:embed/>
                </p:oleObj>
              </mc:Choice>
              <mc:Fallback>
                <p:oleObj name="Visio" r:id="rId1" imgW="1790700" imgH="6667500" progId="Visio.Drawing.11">
                  <p:embed/>
                  <p:pic>
                    <p:nvPicPr>
                      <p:cNvPr id="0" name="图片 819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38074" y="120400"/>
                        <a:ext cx="6100009" cy="66484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5"/>
          <p:cNvSpPr>
            <a:spLocks noChangeArrowheads="1"/>
          </p:cNvSpPr>
          <p:nvPr/>
        </p:nvSpPr>
        <p:spPr bwMode="auto">
          <a:xfrm>
            <a:off x="1515894" y="3444625"/>
            <a:ext cx="235352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图</a:t>
            </a:r>
            <a:r>
              <a:rPr lang="en-US" altLang="zh-CN" sz="2400" dirty="0"/>
              <a:t>3-10 </a:t>
            </a:r>
            <a:r>
              <a:rPr lang="zh-CN" altLang="zh-CN" sz="2400" dirty="0"/>
              <a:t>修改读者</a:t>
            </a:r>
            <a:endParaRPr lang="zh-CN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932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7000" b="1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第二章 读者</a:t>
            </a:r>
            <a:r>
              <a:rPr lang="zh-CN" altLang="en-US" sz="7000" b="1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管理系统</a:t>
            </a:r>
            <a:endParaRPr lang="zh-CN" altLang="en-US" sz="7000" b="1" dirty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54886"/>
            <a:ext cx="10515600" cy="49983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模块实现</a:t>
            </a:r>
            <a:r>
              <a:rPr lang="en-US" altLang="zh-CN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en-US" altLang="zh-CN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(1</a:t>
            </a:r>
            <a:r>
              <a:rPr lang="zh-CN" altLang="en-US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）增加读者</a:t>
            </a:r>
            <a:r>
              <a:rPr lang="en-US" altLang="zh-CN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已提供</a:t>
            </a:r>
            <a:r>
              <a:rPr lang="en-US" altLang="zh-CN" sz="3200" b="1" dirty="0">
                <a:solidFill>
                  <a:srgbClr val="843C0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reader.txt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文件：包含所有读者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信息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32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功能：将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录入的读者信息，以追加的形式保存到文件的末尾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32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实现：先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录入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读者个人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信息，同时建立读者信息的单链表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，建立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3200" b="1" dirty="0">
                <a:solidFill>
                  <a:srgbClr val="843C0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链表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都有头结点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head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，一个读者建立一个结点，新建的结点插入链表尾端；可以同时输入多个读者，当输入“证件号”为“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#”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时结束，将建立的读者信息链表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追加到</a:t>
            </a:r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reader.txt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中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，用</a:t>
            </a:r>
            <a:r>
              <a:rPr lang="en-US" altLang="zh-CN" sz="3200" b="1" dirty="0" err="1">
                <a:solidFill>
                  <a:srgbClr val="843C0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fprintf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顺序写入文本文件。</a:t>
            </a:r>
            <a:endParaRPr lang="zh-CN" altLang="en-US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838200" y="1440865"/>
            <a:ext cx="10515600" cy="27709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932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7000" b="1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第二章 读者</a:t>
            </a:r>
            <a:r>
              <a:rPr lang="zh-CN" altLang="en-US" sz="7000" b="1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管理系统</a:t>
            </a:r>
            <a:endParaRPr lang="zh-CN" altLang="en-US" sz="7000" b="1" dirty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54886"/>
            <a:ext cx="10515600" cy="49983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模块实现</a:t>
            </a:r>
            <a:r>
              <a:rPr lang="en-US" altLang="zh-CN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en-US" altLang="zh-CN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(1</a:t>
            </a:r>
            <a:r>
              <a:rPr lang="zh-CN" altLang="en-US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）增加读者</a:t>
            </a:r>
            <a:endParaRPr lang="en-US" altLang="zh-CN" sz="4400" dirty="0" smtClean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32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InputReader</a:t>
            </a:r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()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buNone/>
            </a:pPr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输入</a:t>
            </a:r>
            <a:r>
              <a:rPr lang="zh-CN" altLang="en-US" sz="3000" dirty="0">
                <a:latin typeface="楷体" panose="02010609060101010101" pitchFamily="49" charset="-122"/>
                <a:ea typeface="楷体" panose="02010609060101010101" pitchFamily="49" charset="-122"/>
              </a:rPr>
              <a:t>多个读者信息，建立单链表。</a:t>
            </a:r>
            <a:endParaRPr lang="zh-CN" altLang="en-US" sz="3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36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SaveReader</a:t>
            </a:r>
            <a:r>
              <a:rPr lang="en-US" altLang="zh-CN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()</a:t>
            </a:r>
            <a:endParaRPr lang="en-US" altLang="zh-CN" sz="3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buNone/>
            </a:pPr>
            <a:r>
              <a:rPr lang="en-US" altLang="zh-CN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将</a:t>
            </a:r>
            <a:r>
              <a:rPr lang="zh-CN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输入的读者</a:t>
            </a:r>
            <a:r>
              <a:rPr lang="zh-CN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信息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保存到</a:t>
            </a:r>
            <a:r>
              <a:rPr lang="zh-CN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文本文件</a:t>
            </a:r>
            <a:r>
              <a:rPr lang="zh-CN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中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838200" y="1440865"/>
            <a:ext cx="10515600" cy="27709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932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7000" b="1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第二章 读者</a:t>
            </a:r>
            <a:r>
              <a:rPr lang="zh-CN" altLang="en-US" sz="7000" b="1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管理系统</a:t>
            </a:r>
            <a:endParaRPr lang="zh-CN" altLang="en-US" sz="7000" b="1" dirty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54886"/>
            <a:ext cx="10515600" cy="49983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模块实现</a:t>
            </a:r>
            <a:r>
              <a:rPr lang="en-US" altLang="zh-CN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en-US" altLang="zh-CN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(2</a:t>
            </a:r>
            <a:r>
              <a:rPr lang="zh-CN" altLang="en-US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4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查询读者</a:t>
            </a:r>
            <a:endParaRPr lang="zh-CN" altLang="en-US" sz="4400" dirty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zh-CN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提供通过</a:t>
            </a:r>
            <a:r>
              <a:rPr lang="zh-CN" altLang="zh-CN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证件号和姓名查询两种方式</a:t>
            </a:r>
            <a:r>
              <a:rPr lang="zh-CN" altLang="zh-CN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36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buNone/>
            </a:pPr>
            <a:r>
              <a:rPr lang="en-US" altLang="zh-CN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zh-CN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直接</a:t>
            </a:r>
            <a:r>
              <a:rPr lang="zh-CN" altLang="zh-CN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en-US" altLang="zh-CN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reader.txt</a:t>
            </a:r>
            <a:r>
              <a:rPr lang="zh-CN" altLang="zh-CN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文件中查找，采用</a:t>
            </a:r>
            <a:r>
              <a:rPr lang="en-US" altLang="zh-CN" sz="36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fscanf</a:t>
            </a:r>
            <a:r>
              <a:rPr lang="zh-CN" altLang="zh-CN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读取文件中一条记录，与输入值比较，如果两个字符串相等，则查询成功，输出该条记录，否则报错</a:t>
            </a:r>
            <a:r>
              <a:rPr lang="zh-CN" altLang="zh-CN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36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包含函数：</a:t>
            </a:r>
            <a:r>
              <a:rPr lang="en-US" altLang="zh-CN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void </a:t>
            </a:r>
            <a:r>
              <a:rPr lang="en-US" altLang="zh-CN" sz="36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FindReader_Code</a:t>
            </a:r>
            <a:r>
              <a:rPr lang="en-US" altLang="zh-CN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()</a:t>
            </a:r>
            <a:r>
              <a:rPr lang="zh-CN" altLang="en-US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void </a:t>
            </a:r>
            <a:r>
              <a:rPr lang="en-US" altLang="zh-CN" sz="36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FindReader_Name</a:t>
            </a:r>
            <a:r>
              <a:rPr lang="en-US" altLang="zh-CN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()</a:t>
            </a: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两种查询方式的代码基本相同，可以互相参考。</a:t>
            </a:r>
            <a:endParaRPr lang="en-US" altLang="zh-CN" sz="36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buNone/>
            </a:pPr>
            <a:endParaRPr lang="en-US" altLang="zh-CN" sz="3600" dirty="0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838200" y="1440865"/>
            <a:ext cx="10515600" cy="27709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932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7000" b="1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第二章 读者</a:t>
            </a:r>
            <a:r>
              <a:rPr lang="zh-CN" altLang="en-US" sz="7000" b="1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管理系统</a:t>
            </a:r>
            <a:endParaRPr lang="zh-CN" altLang="en-US" sz="7000" b="1" dirty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54886"/>
            <a:ext cx="10515600" cy="4998314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模块实现</a:t>
            </a:r>
            <a:r>
              <a:rPr lang="en-US" altLang="zh-CN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en-US" altLang="zh-CN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(3</a:t>
            </a:r>
            <a:r>
              <a:rPr lang="zh-CN" altLang="en-US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4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修改读者</a:t>
            </a:r>
            <a:endParaRPr lang="zh-CN" altLang="en-US" sz="4400" dirty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通过证件号查找待修改读者</a:t>
            </a:r>
            <a:endParaRPr lang="en-US" altLang="zh-CN" sz="36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buNone/>
            </a:pPr>
            <a:r>
              <a:rPr lang="zh-CN" altLang="en-US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en-US" altLang="zh-CN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reader.txt</a:t>
            </a: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文件是顺序文件，不能直接修改记录，必须从文件中读取所有读者信息，将其建立单链表，然后在单链表中查找相应记录，重新输入新值，最后将修改好的单链表重新写回文件。这里要注意文件打开方式采用</a:t>
            </a:r>
            <a:r>
              <a:rPr lang="en-US" altLang="zh-CN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"w"</a:t>
            </a: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，新值写入文件时会删除所有旧值</a:t>
            </a:r>
            <a:r>
              <a:rPr lang="zh-CN" altLang="en-US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36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包括</a:t>
            </a: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三个</a:t>
            </a:r>
            <a:r>
              <a:rPr lang="zh-CN" altLang="en-US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函数</a:t>
            </a:r>
            <a:endParaRPr lang="en-US" altLang="zh-CN" sz="36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buNone/>
            </a:pPr>
            <a:r>
              <a:rPr lang="en-US" altLang="zh-CN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3600" b="1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AlterReader</a:t>
            </a:r>
            <a:r>
              <a:rPr lang="en-US" altLang="zh-CN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()</a:t>
            </a: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36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CreatReaderLink</a:t>
            </a:r>
            <a:r>
              <a:rPr lang="en-US" altLang="zh-CN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()</a:t>
            </a: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36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SaveReaderW</a:t>
            </a:r>
            <a:r>
              <a:rPr lang="en-US" altLang="zh-CN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()</a:t>
            </a: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838200" y="1440865"/>
            <a:ext cx="10515600" cy="27709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932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7000" b="1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第二章 读者</a:t>
            </a:r>
            <a:r>
              <a:rPr lang="zh-CN" altLang="en-US" sz="7000" b="1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管理系统</a:t>
            </a:r>
            <a:endParaRPr lang="zh-CN" altLang="en-US" sz="7000" b="1" dirty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54886"/>
            <a:ext cx="10515600" cy="49983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模块实现</a:t>
            </a:r>
            <a:r>
              <a:rPr lang="en-US" altLang="zh-CN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en-US" altLang="zh-CN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(4</a:t>
            </a:r>
            <a:r>
              <a:rPr lang="zh-CN" altLang="en-US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4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浏览所有读者</a:t>
            </a:r>
            <a:endParaRPr lang="zh-CN" altLang="en-US" sz="4400" dirty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直接读取文件记录并输出。这部分容易出现的错误：最后一条记录重复输出两次。解决方法：先读一条记录，判断后，再输出。</a:t>
            </a:r>
            <a:endParaRPr lang="zh-CN" altLang="en-US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void </a:t>
            </a:r>
            <a:r>
              <a:rPr lang="en-US" altLang="zh-CN" sz="36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BrowseReader</a:t>
            </a:r>
            <a:r>
              <a:rPr lang="en-US" altLang="zh-CN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()</a:t>
            </a:r>
            <a:endParaRPr lang="zh-CN" altLang="en-US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838200" y="1440865"/>
            <a:ext cx="10515600" cy="27709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932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7000" b="1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第二章 读者</a:t>
            </a:r>
            <a:r>
              <a:rPr lang="zh-CN" altLang="en-US" sz="7000" b="1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管理系统</a:t>
            </a:r>
            <a:endParaRPr lang="zh-CN" altLang="en-US" sz="7000" b="1" dirty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54886"/>
            <a:ext cx="10515600" cy="49983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模块实现</a:t>
            </a:r>
            <a:r>
              <a:rPr lang="en-US" altLang="zh-CN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en-US" altLang="zh-CN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(4</a:t>
            </a:r>
            <a:r>
              <a:rPr lang="zh-CN" altLang="en-US" sz="4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）证件挂失</a:t>
            </a:r>
            <a:endParaRPr lang="zh-CN" altLang="en-US" sz="4400" dirty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读者</a:t>
            </a: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证件挂失只需要修改证件状态</a:t>
            </a:r>
            <a:r>
              <a:rPr lang="en-US" altLang="zh-CN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tag</a:t>
            </a: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en-US" altLang="zh-CN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，挂失的证件不可再借阅图书</a:t>
            </a:r>
            <a:r>
              <a:rPr lang="zh-CN" altLang="en-US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36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void </a:t>
            </a:r>
            <a:r>
              <a:rPr lang="en-US" altLang="zh-CN" sz="36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LostReader</a:t>
            </a:r>
            <a:r>
              <a:rPr lang="en-US" altLang="zh-CN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( </a:t>
            </a:r>
            <a:r>
              <a:rPr lang="en-US" altLang="zh-CN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en-US" altLang="zh-CN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838200" y="1440865"/>
            <a:ext cx="10515600" cy="27709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932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7000" b="1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第二章 读者</a:t>
            </a:r>
            <a:r>
              <a:rPr lang="zh-CN" altLang="en-US" sz="7000" b="1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管理系统</a:t>
            </a:r>
            <a:endParaRPr lang="zh-CN" altLang="en-US" sz="7000" b="1" dirty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54886"/>
            <a:ext cx="10515600" cy="49983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功能测试</a:t>
            </a:r>
            <a:endParaRPr lang="en-US" altLang="zh-CN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838200" y="1440865"/>
            <a:ext cx="10515600" cy="27709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932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7000" b="1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第二章 读者</a:t>
            </a:r>
            <a:r>
              <a:rPr lang="zh-CN" altLang="en-US" sz="7000" b="1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管理系统</a:t>
            </a:r>
            <a:endParaRPr lang="zh-CN" altLang="en-US" sz="7000" b="1" dirty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54886"/>
            <a:ext cx="10515600" cy="49983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小结</a:t>
            </a:r>
            <a:endParaRPr lang="en-US" altLang="zh-CN" sz="4400" dirty="0" smtClean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 sz="4400" b="1" dirty="0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4400" b="1" dirty="0" smtClean="0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开发基本步骤</a:t>
            </a:r>
            <a:endParaRPr lang="en-US" altLang="zh-CN" sz="4400" b="1" dirty="0" smtClean="0">
              <a:solidFill>
                <a:schemeClr val="accent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3">
              <a:buFont typeface="Wingdings" panose="05000000000000000000" pitchFamily="2" charset="2"/>
              <a:buChar char="l"/>
            </a:pPr>
            <a:r>
              <a:rPr lang="zh-CN" altLang="en-US" sz="4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需求分析</a:t>
            </a:r>
            <a:r>
              <a:rPr lang="en-US" altLang="zh-CN" sz="4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-》</a:t>
            </a:r>
            <a:r>
              <a:rPr lang="zh-CN" altLang="en-US" sz="4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模块设计</a:t>
            </a:r>
            <a:r>
              <a:rPr lang="en-US" altLang="zh-CN" sz="4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-》</a:t>
            </a:r>
            <a:r>
              <a:rPr lang="zh-CN" altLang="en-US" sz="4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数据结构设计</a:t>
            </a:r>
            <a:r>
              <a:rPr lang="en-US" altLang="zh-CN" sz="4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-》</a:t>
            </a:r>
            <a:r>
              <a:rPr lang="zh-CN" altLang="en-US" sz="4200" b="1" dirty="0">
                <a:latin typeface="楷体" panose="02010609060101010101" pitchFamily="49" charset="-122"/>
                <a:ea typeface="楷体" panose="02010609060101010101" pitchFamily="49" charset="-122"/>
              </a:rPr>
              <a:t>系统</a:t>
            </a:r>
            <a:r>
              <a:rPr lang="zh-CN" altLang="en-US" sz="4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流程</a:t>
            </a:r>
            <a:r>
              <a:rPr lang="en-US" altLang="zh-CN" sz="4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-》</a:t>
            </a:r>
            <a:r>
              <a:rPr lang="zh-CN" altLang="en-US" sz="4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模块实现</a:t>
            </a:r>
            <a:r>
              <a:rPr lang="en-US" altLang="zh-CN" sz="4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-》</a:t>
            </a:r>
            <a:r>
              <a:rPr lang="zh-CN" altLang="en-US" sz="4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测试</a:t>
            </a:r>
            <a:endParaRPr lang="en-US" altLang="zh-CN" sz="42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3">
              <a:buFont typeface="Wingdings" panose="05000000000000000000" pitchFamily="2" charset="2"/>
              <a:buChar char="l"/>
            </a:pPr>
            <a:r>
              <a:rPr lang="en-US" altLang="zh-CN" sz="4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ER</a:t>
            </a:r>
            <a:r>
              <a:rPr lang="zh-CN" altLang="en-US" sz="4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和数据流程图</a:t>
            </a:r>
            <a:endParaRPr lang="en-US" altLang="zh-CN" sz="42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3">
              <a:buFont typeface="Wingdings" panose="05000000000000000000" pitchFamily="2" charset="2"/>
              <a:buChar char="l"/>
            </a:pPr>
            <a:r>
              <a:rPr lang="en-US" altLang="zh-CN" sz="42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4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链表，文件读取</a:t>
            </a:r>
            <a:endParaRPr lang="en-US" altLang="zh-CN" sz="42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3">
              <a:buFont typeface="Wingdings" panose="05000000000000000000" pitchFamily="2" charset="2"/>
              <a:buChar char="l"/>
            </a:pPr>
            <a:endParaRPr lang="en-US" altLang="zh-CN" sz="4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838200" y="1440865"/>
            <a:ext cx="10515600" cy="27709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932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7000" b="1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第二章 读者</a:t>
            </a:r>
            <a:r>
              <a:rPr lang="zh-CN" altLang="en-US" sz="7000" b="1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管理系统</a:t>
            </a:r>
            <a:endParaRPr lang="zh-CN" altLang="en-US" sz="7000" b="1" dirty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图书馆管理系统需求分析</a:t>
            </a:r>
            <a:endParaRPr lang="en-US" altLang="zh-CN" sz="4400" dirty="0" smtClean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能够</a:t>
            </a:r>
            <a:r>
              <a:rPr lang="zh-CN" altLang="en-US" sz="4400" dirty="0">
                <a:latin typeface="楷体" panose="02010609060101010101" pitchFamily="49" charset="-122"/>
                <a:ea typeface="楷体" panose="02010609060101010101" pitchFamily="49" charset="-122"/>
              </a:rPr>
              <a:t>管理</a:t>
            </a:r>
            <a:endParaRPr lang="en-US" altLang="zh-CN" sz="4400" dirty="0" smtClean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所有</a:t>
            </a:r>
            <a:r>
              <a:rPr lang="zh-CN" altLang="en-US" sz="4400" dirty="0">
                <a:latin typeface="楷体" panose="02010609060101010101" pitchFamily="49" charset="-122"/>
                <a:ea typeface="楷体" panose="02010609060101010101" pitchFamily="49" charset="-122"/>
              </a:rPr>
              <a:t>的图书种类，图书信息以及读者信息，还需要提供各种图书信息的检索查询功能</a:t>
            </a:r>
            <a:r>
              <a:rPr lang="zh-CN" altLang="en-US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4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对</a:t>
            </a:r>
            <a:r>
              <a:rPr lang="zh-CN" altLang="en-US" sz="4400" dirty="0">
                <a:latin typeface="楷体" panose="02010609060101010101" pitchFamily="49" charset="-122"/>
                <a:ea typeface="楷体" panose="02010609060101010101" pitchFamily="49" charset="-122"/>
              </a:rPr>
              <a:t>图书的借阅，归还进行管理，并对读者的罚款进行自动计算</a:t>
            </a:r>
            <a:r>
              <a:rPr lang="zh-CN" altLang="en-US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4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buNone/>
            </a:pPr>
            <a:r>
              <a:rPr lang="zh-CN" altLang="en-US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自动化管理能大大</a:t>
            </a:r>
            <a:r>
              <a:rPr lang="zh-CN" altLang="en-US" sz="4400" dirty="0">
                <a:latin typeface="楷体" panose="02010609060101010101" pitchFamily="49" charset="-122"/>
                <a:ea typeface="楷体" panose="02010609060101010101" pitchFamily="49" charset="-122"/>
              </a:rPr>
              <a:t>减少图书馆管理人员，还能减少管理人员的工作任务，从而降低管理开销和</a:t>
            </a:r>
            <a:r>
              <a:rPr lang="zh-CN" altLang="en-US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成本</a:t>
            </a:r>
            <a:endParaRPr lang="zh-CN" altLang="en-US" sz="4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zh-CN" altLang="en-US" sz="4400" dirty="0" smtClean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altLang="zh-CN" sz="4400" dirty="0" smtClean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838200" y="1440865"/>
            <a:ext cx="10515600" cy="27709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932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7000" b="1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第二章 读者</a:t>
            </a:r>
            <a:r>
              <a:rPr lang="zh-CN" altLang="en-US" sz="7000" b="1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管理系统</a:t>
            </a:r>
            <a:endParaRPr lang="zh-CN" altLang="en-US" sz="7000" b="1" dirty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54886"/>
            <a:ext cx="10515600" cy="49983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小结</a:t>
            </a:r>
            <a:endParaRPr lang="en-US" altLang="zh-CN" sz="4400" dirty="0" smtClean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 sz="4400" b="1" dirty="0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4400" b="1" dirty="0" smtClean="0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开发基本步骤</a:t>
            </a:r>
            <a:endParaRPr lang="en-US" altLang="zh-CN" sz="4400" b="1" dirty="0" smtClean="0">
              <a:solidFill>
                <a:schemeClr val="accent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3">
              <a:buFont typeface="Wingdings" panose="05000000000000000000" pitchFamily="2" charset="2"/>
              <a:buChar char="l"/>
            </a:pPr>
            <a:r>
              <a:rPr lang="zh-CN" altLang="en-US" sz="4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需求分析</a:t>
            </a:r>
            <a:r>
              <a:rPr lang="en-US" altLang="zh-CN" sz="4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-》</a:t>
            </a:r>
            <a:r>
              <a:rPr lang="zh-CN" altLang="en-US" sz="4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模块设计</a:t>
            </a:r>
            <a:r>
              <a:rPr lang="en-US" altLang="zh-CN" sz="4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-》</a:t>
            </a:r>
            <a:r>
              <a:rPr lang="zh-CN" altLang="en-US" sz="4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数据结构设计</a:t>
            </a:r>
            <a:r>
              <a:rPr lang="en-US" altLang="zh-CN" sz="4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-》</a:t>
            </a:r>
            <a:r>
              <a:rPr lang="zh-CN" altLang="en-US" sz="4200" b="1" dirty="0">
                <a:latin typeface="楷体" panose="02010609060101010101" pitchFamily="49" charset="-122"/>
                <a:ea typeface="楷体" panose="02010609060101010101" pitchFamily="49" charset="-122"/>
              </a:rPr>
              <a:t>系统</a:t>
            </a:r>
            <a:r>
              <a:rPr lang="zh-CN" altLang="en-US" sz="4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流程</a:t>
            </a:r>
            <a:r>
              <a:rPr lang="en-US" altLang="zh-CN" sz="4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-》</a:t>
            </a:r>
            <a:r>
              <a:rPr lang="zh-CN" altLang="en-US" sz="4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模块实现</a:t>
            </a:r>
            <a:r>
              <a:rPr lang="en-US" altLang="zh-CN" sz="4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-》</a:t>
            </a:r>
            <a:r>
              <a:rPr lang="zh-CN" altLang="en-US" sz="4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测试</a:t>
            </a:r>
            <a:endParaRPr lang="en-US" altLang="zh-CN" sz="42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3">
              <a:buFont typeface="Wingdings" panose="05000000000000000000" pitchFamily="2" charset="2"/>
              <a:buChar char="l"/>
            </a:pPr>
            <a:r>
              <a:rPr lang="en-US" altLang="zh-CN" sz="4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ER</a:t>
            </a:r>
            <a:r>
              <a:rPr lang="zh-CN" altLang="en-US" sz="4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和数据流程图</a:t>
            </a:r>
            <a:endParaRPr lang="en-US" altLang="zh-CN" sz="42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3">
              <a:buFont typeface="Wingdings" panose="05000000000000000000" pitchFamily="2" charset="2"/>
              <a:buChar char="l"/>
            </a:pPr>
            <a:r>
              <a:rPr lang="en-US" altLang="zh-CN" sz="42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4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链表，文件读取</a:t>
            </a:r>
            <a:endParaRPr lang="en-US" altLang="zh-CN" sz="42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3">
              <a:buFont typeface="Wingdings" panose="05000000000000000000" pitchFamily="2" charset="2"/>
              <a:buChar char="l"/>
            </a:pPr>
            <a:endParaRPr lang="en-US" altLang="zh-CN" sz="4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838200" y="1440865"/>
            <a:ext cx="10515600" cy="27709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932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7000" b="1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</a:t>
            </a:r>
            <a:r>
              <a:rPr lang="zh-CN" altLang="en-US" sz="7000" b="1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章读者管理系统</a:t>
            </a:r>
            <a:endParaRPr lang="zh-CN" altLang="en-US" sz="7000" b="1" dirty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275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作业标题：第二章实验 读者管理系统设计与实现</a:t>
            </a:r>
            <a:endParaRPr lang="en-US" altLang="zh-CN" sz="4400" dirty="0" smtClean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4400" dirty="0" smtClean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endParaRPr lang="en-US" altLang="zh-CN" sz="4400" dirty="0" smtClean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4400" dirty="0" smtClean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838200" y="1440865"/>
            <a:ext cx="10515600" cy="27709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101285" y="2766428"/>
            <a:ext cx="4381196" cy="424931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617368" y="3449539"/>
            <a:ext cx="2923674" cy="2794015"/>
          </a:xfrm>
          <a:prstGeom prst="rect">
            <a:avLst/>
          </a:prstGeom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 smtClean="0"/>
              <a:t>1.</a:t>
            </a:r>
            <a:r>
              <a:rPr lang="zh-CN" altLang="en-US" sz="2800" dirty="0" smtClean="0"/>
              <a:t>浏览所有读者</a:t>
            </a:r>
            <a:endParaRPr lang="en-US" altLang="zh-CN" sz="2800" dirty="0" smtClean="0"/>
          </a:p>
          <a:p>
            <a:r>
              <a:rPr lang="en-US" altLang="zh-CN" sz="2800" dirty="0" smtClean="0"/>
              <a:t>2.</a:t>
            </a:r>
            <a:r>
              <a:rPr lang="zh-CN" altLang="en-US" sz="2800" dirty="0" smtClean="0"/>
              <a:t>增加读者</a:t>
            </a:r>
            <a:endParaRPr lang="en-US" altLang="zh-CN" sz="2800" dirty="0" smtClean="0"/>
          </a:p>
          <a:p>
            <a:r>
              <a:rPr lang="en-US" altLang="zh-CN" sz="2800" dirty="0" smtClean="0"/>
              <a:t>3.</a:t>
            </a:r>
            <a:r>
              <a:rPr lang="zh-CN" altLang="en-US" sz="2800" dirty="0" smtClean="0"/>
              <a:t>查询读者</a:t>
            </a:r>
            <a:endParaRPr lang="en-US" altLang="zh-CN" sz="2800" dirty="0" smtClean="0"/>
          </a:p>
          <a:p>
            <a:r>
              <a:rPr lang="en-US" altLang="zh-CN" sz="2800" dirty="0" smtClean="0"/>
              <a:t>4.</a:t>
            </a:r>
            <a:r>
              <a:rPr lang="zh-CN" altLang="en-US" sz="2800" dirty="0" smtClean="0"/>
              <a:t>修改读者</a:t>
            </a:r>
            <a:endParaRPr lang="en-US" altLang="zh-CN" sz="2800" dirty="0" smtClean="0"/>
          </a:p>
          <a:p>
            <a:r>
              <a:rPr lang="en-US" altLang="zh-CN" sz="2800" dirty="0" smtClean="0"/>
              <a:t>5.</a:t>
            </a:r>
            <a:r>
              <a:rPr lang="zh-CN" altLang="en-US" sz="2800" dirty="0" smtClean="0"/>
              <a:t>证件挂失</a:t>
            </a:r>
            <a:endParaRPr lang="en-US" altLang="zh-CN" sz="2800" dirty="0" smtClean="0"/>
          </a:p>
          <a:p>
            <a:r>
              <a:rPr lang="en-US" altLang="zh-CN" sz="2800" dirty="0" smtClean="0"/>
              <a:t>0.</a:t>
            </a:r>
            <a:r>
              <a:rPr lang="zh-CN" altLang="en-US" sz="2800" dirty="0" smtClean="0"/>
              <a:t>返回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932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7000" b="1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第二章 读者</a:t>
            </a:r>
            <a:r>
              <a:rPr lang="zh-CN" altLang="en-US" sz="7000" b="1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管理系统</a:t>
            </a:r>
            <a:endParaRPr lang="zh-CN" altLang="en-US" sz="7000" b="1" dirty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275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作业标题：第二章 读者管理系统设计与实现</a:t>
            </a:r>
            <a:endParaRPr lang="en-US" altLang="zh-CN" sz="4400" dirty="0" smtClean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4400" dirty="0" smtClean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endParaRPr lang="en-US" altLang="zh-CN" sz="4400" dirty="0" smtClean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4400" dirty="0" smtClean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838200" y="1440865"/>
            <a:ext cx="10515600" cy="27709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565008" y="2893037"/>
            <a:ext cx="7658698" cy="32875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932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7000" b="1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zh-CN" altLang="en-US" sz="7000" b="1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zh-CN" altLang="en-US" sz="7000" b="1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</a:t>
            </a:r>
            <a:r>
              <a:rPr lang="zh-CN" altLang="en-US" sz="7000" b="1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读者管理系统</a:t>
            </a:r>
            <a:endParaRPr lang="zh-CN" altLang="en-US" sz="7000" b="1" dirty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27575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n"/>
            </a:pPr>
            <a:endParaRPr lang="en-US" altLang="zh-CN" sz="4400" dirty="0" smtClean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要求：</a:t>
            </a:r>
            <a:endParaRPr lang="en-US" altLang="zh-CN" sz="4400" dirty="0" smtClean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4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保存为</a:t>
            </a:r>
            <a:r>
              <a:rPr lang="en-US" altLang="zh-CN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Word</a:t>
            </a:r>
            <a:r>
              <a:rPr lang="zh-CN" altLang="en-US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文档，</a:t>
            </a:r>
            <a:r>
              <a:rPr lang="zh-CN" altLang="en-US" sz="4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</a:t>
            </a:r>
            <a:r>
              <a:rPr lang="zh-CN" altLang="en-US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号姓名统一命名</a:t>
            </a:r>
            <a:endParaRPr lang="en-US" altLang="zh-CN" sz="4400" dirty="0" smtClean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4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内容模式统一：</a:t>
            </a:r>
            <a:endParaRPr lang="en-US" altLang="zh-CN" sz="4400" dirty="0" smtClean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4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1.</a:t>
            </a:r>
            <a:r>
              <a:rPr lang="zh-CN" altLang="en-US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标题：实验二</a:t>
            </a:r>
            <a:r>
              <a:rPr lang="zh-CN" altLang="en-US" sz="4400" b="1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读者管理系统、平台：</a:t>
            </a:r>
            <a:r>
              <a:rPr lang="en-US" altLang="zh-CN" sz="4400" b="1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VC6.0</a:t>
            </a:r>
            <a:endParaRPr lang="en-US" altLang="zh-CN" sz="4400" b="1" dirty="0" smtClean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4400" b="1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4400" b="1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2.</a:t>
            </a:r>
            <a:r>
              <a:rPr lang="zh-CN" altLang="en-US" sz="4400" b="1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绘制</a:t>
            </a:r>
            <a:r>
              <a:rPr lang="zh-CN" altLang="en-US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流程图  </a:t>
            </a:r>
            <a:r>
              <a:rPr lang="en-US" altLang="zh-CN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显示源代码  </a:t>
            </a:r>
            <a:r>
              <a:rPr lang="en-US" altLang="zh-CN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lang="zh-CN" altLang="en-US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结果截图</a:t>
            </a:r>
            <a:endParaRPr lang="en-US" altLang="zh-CN" sz="4400" dirty="0" smtClean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endParaRPr lang="en-US" altLang="zh-CN" sz="4400" dirty="0" smtClean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4400" dirty="0" smtClean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838200" y="1440865"/>
            <a:ext cx="10515600" cy="27709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932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7000" b="1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第二章 读者</a:t>
            </a:r>
            <a:r>
              <a:rPr lang="zh-CN" altLang="en-US" sz="7000" b="1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管理系统</a:t>
            </a:r>
            <a:endParaRPr lang="zh-CN" altLang="en-US" sz="7000" b="1" dirty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图书馆管理系统需求分析</a:t>
            </a:r>
            <a:endParaRPr lang="en-US" altLang="zh-CN" sz="4400" dirty="0" smtClean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4400" dirty="0">
                <a:latin typeface="楷体" panose="02010609060101010101" pitchFamily="49" charset="-122"/>
                <a:ea typeface="楷体" panose="02010609060101010101" pitchFamily="49" charset="-122"/>
              </a:rPr>
              <a:t>1) </a:t>
            </a:r>
            <a:r>
              <a:rPr lang="zh-CN" altLang="en-US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读者：读者</a:t>
            </a:r>
            <a:r>
              <a:rPr lang="zh-CN" altLang="en-US" sz="4400" dirty="0">
                <a:latin typeface="楷体" panose="02010609060101010101" pitchFamily="49" charset="-122"/>
                <a:ea typeface="楷体" panose="02010609060101010101" pitchFamily="49" charset="-122"/>
              </a:rPr>
              <a:t>信息、读者借阅信息、读者罚款信息等。</a:t>
            </a:r>
            <a:endParaRPr lang="zh-CN" altLang="en-US" sz="4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buNone/>
            </a:pPr>
            <a:r>
              <a:rPr lang="en-US" altLang="zh-CN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4400" dirty="0">
                <a:latin typeface="楷体" panose="02010609060101010101" pitchFamily="49" charset="-122"/>
                <a:ea typeface="楷体" panose="02010609060101010101" pitchFamily="49" charset="-122"/>
              </a:rPr>
              <a:t>2) </a:t>
            </a:r>
            <a:r>
              <a:rPr lang="zh-CN" altLang="en-US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图书：书籍</a:t>
            </a:r>
            <a:r>
              <a:rPr lang="zh-CN" altLang="en-US" sz="4400" dirty="0">
                <a:latin typeface="楷体" panose="02010609060101010101" pitchFamily="49" charset="-122"/>
                <a:ea typeface="楷体" panose="02010609060101010101" pitchFamily="49" charset="-122"/>
              </a:rPr>
              <a:t>基本</a:t>
            </a:r>
            <a:r>
              <a:rPr lang="zh-CN" altLang="en-US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信息</a:t>
            </a:r>
            <a:r>
              <a:rPr lang="en-US" altLang="zh-CN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ISBN</a:t>
            </a:r>
            <a:r>
              <a:rPr lang="zh-CN" altLang="en-US" sz="4400" dirty="0">
                <a:latin typeface="楷体" panose="02010609060101010101" pitchFamily="49" charset="-122"/>
                <a:ea typeface="楷体" panose="02010609060101010101" pitchFamily="49" charset="-122"/>
              </a:rPr>
              <a:t>号，书名，出版社，出版日期，作者</a:t>
            </a:r>
            <a:r>
              <a:rPr lang="zh-CN" altLang="en-US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等 。</a:t>
            </a:r>
            <a:endParaRPr lang="zh-CN" altLang="en-US" sz="4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buNone/>
            </a:pPr>
            <a:r>
              <a:rPr lang="en-US" altLang="zh-CN" sz="4400" dirty="0">
                <a:latin typeface="楷体" panose="02010609060101010101" pitchFamily="49" charset="-122"/>
                <a:ea typeface="楷体" panose="02010609060101010101" pitchFamily="49" charset="-122"/>
              </a:rPr>
              <a:t>(3) </a:t>
            </a:r>
            <a:r>
              <a:rPr lang="zh-CN" altLang="en-US" sz="4400" dirty="0">
                <a:latin typeface="楷体" panose="02010609060101010101" pitchFamily="49" charset="-122"/>
                <a:ea typeface="楷体" panose="02010609060101010101" pitchFamily="49" charset="-122"/>
              </a:rPr>
              <a:t>查看已借图书：</a:t>
            </a:r>
            <a:r>
              <a:rPr lang="zh-CN" altLang="en-US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查看已借书列表</a:t>
            </a:r>
            <a:r>
              <a:rPr lang="zh-CN" altLang="en-US" sz="4400" dirty="0">
                <a:latin typeface="楷体" panose="02010609060101010101" pitchFamily="49" charset="-122"/>
                <a:ea typeface="楷体" panose="02010609060101010101" pitchFamily="49" charset="-122"/>
              </a:rPr>
              <a:t>，数量，借书日期，还书日期等。</a:t>
            </a:r>
            <a:endParaRPr lang="zh-CN" altLang="en-US" sz="4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zh-CN" altLang="en-US" sz="4400" dirty="0" smtClean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altLang="zh-CN" sz="4400" dirty="0" smtClean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838200" y="1440865"/>
            <a:ext cx="10515600" cy="27709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932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7000" b="1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第二章 读者</a:t>
            </a:r>
            <a:r>
              <a:rPr lang="zh-CN" altLang="en-US" sz="7000" b="1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管理系统</a:t>
            </a:r>
            <a:endParaRPr lang="zh-CN" altLang="en-US" sz="7000" b="1" dirty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图书馆管理系统需求分析</a:t>
            </a:r>
            <a:endParaRPr lang="en-US" altLang="zh-CN" sz="4400" dirty="0" smtClean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(4</a:t>
            </a:r>
            <a:r>
              <a:rPr lang="en-US" altLang="zh-CN" sz="4400" dirty="0">
                <a:latin typeface="楷体" panose="02010609060101010101" pitchFamily="49" charset="-122"/>
                <a:ea typeface="楷体" panose="02010609060101010101" pitchFamily="49" charset="-122"/>
              </a:rPr>
              <a:t>) </a:t>
            </a:r>
            <a:r>
              <a:rPr lang="zh-CN" altLang="en-US" sz="4400" dirty="0">
                <a:latin typeface="楷体" panose="02010609060101010101" pitchFamily="49" charset="-122"/>
                <a:ea typeface="楷体" panose="02010609060101010101" pitchFamily="49" charset="-122"/>
              </a:rPr>
              <a:t>图书借阅</a:t>
            </a:r>
            <a:r>
              <a:rPr lang="zh-CN" altLang="en-US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：办理</a:t>
            </a:r>
            <a:r>
              <a:rPr lang="zh-CN" altLang="en-US" sz="4400" dirty="0">
                <a:latin typeface="楷体" panose="02010609060101010101" pitchFamily="49" charset="-122"/>
                <a:ea typeface="楷体" panose="02010609060101010101" pitchFamily="49" charset="-122"/>
              </a:rPr>
              <a:t>读者借阅、还书、续借等手续。</a:t>
            </a:r>
            <a:endParaRPr lang="zh-CN" altLang="en-US" sz="4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(</a:t>
            </a:r>
            <a:r>
              <a:rPr lang="en-US" altLang="zh-CN" sz="4400" dirty="0">
                <a:latin typeface="楷体" panose="02010609060101010101" pitchFamily="49" charset="-122"/>
                <a:ea typeface="楷体" panose="02010609060101010101" pitchFamily="49" charset="-122"/>
              </a:rPr>
              <a:t>5) </a:t>
            </a:r>
            <a:r>
              <a:rPr lang="zh-CN" altLang="en-US" sz="4400" dirty="0">
                <a:latin typeface="楷体" panose="02010609060101010101" pitchFamily="49" charset="-122"/>
                <a:ea typeface="楷体" panose="02010609060101010101" pitchFamily="49" charset="-122"/>
              </a:rPr>
              <a:t>查看罚款</a:t>
            </a:r>
            <a:r>
              <a:rPr lang="zh-CN" altLang="en-US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：可以</a:t>
            </a:r>
            <a:r>
              <a:rPr lang="zh-CN" altLang="en-US" sz="4400" dirty="0">
                <a:latin typeface="楷体" panose="02010609060101010101" pitchFamily="49" charset="-122"/>
                <a:ea typeface="楷体" panose="02010609060101010101" pitchFamily="49" charset="-122"/>
              </a:rPr>
              <a:t>查看到罚款记录。</a:t>
            </a:r>
            <a:endParaRPr lang="zh-CN" altLang="en-US" sz="4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(</a:t>
            </a:r>
            <a:r>
              <a:rPr lang="en-US" altLang="zh-CN" sz="4400" dirty="0">
                <a:latin typeface="楷体" panose="02010609060101010101" pitchFamily="49" charset="-122"/>
                <a:ea typeface="楷体" panose="02010609060101010101" pitchFamily="49" charset="-122"/>
              </a:rPr>
              <a:t>6) </a:t>
            </a:r>
            <a:r>
              <a:rPr lang="zh-CN" altLang="en-US" sz="4400" dirty="0">
                <a:latin typeface="楷体" panose="02010609060101010101" pitchFamily="49" charset="-122"/>
                <a:ea typeface="楷体" panose="02010609060101010101" pitchFamily="49" charset="-122"/>
              </a:rPr>
              <a:t>借阅历史：保留在校学生所有的借阅</a:t>
            </a:r>
            <a:r>
              <a:rPr lang="zh-CN" altLang="en-US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记录。</a:t>
            </a:r>
            <a:br>
              <a:rPr lang="zh-CN" altLang="en-US" sz="4400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4400" dirty="0">
                <a:latin typeface="楷体" panose="02010609060101010101" pitchFamily="49" charset="-122"/>
                <a:ea typeface="楷体" panose="02010609060101010101" pitchFamily="49" charset="-122"/>
              </a:rPr>
              <a:t>7) </a:t>
            </a:r>
            <a:r>
              <a:rPr lang="zh-CN" altLang="en-US" sz="4400" dirty="0">
                <a:latin typeface="楷体" panose="02010609060101010101" pitchFamily="49" charset="-122"/>
                <a:ea typeface="楷体" panose="02010609060101010101" pitchFamily="49" charset="-122"/>
              </a:rPr>
              <a:t>书目查询：用户进入图书管理系统后，可以根据需要检索书名或</a:t>
            </a:r>
            <a:r>
              <a:rPr lang="zh-CN" altLang="en-US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期刊。</a:t>
            </a:r>
            <a:endParaRPr lang="zh-CN" altLang="en-US" sz="4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zh-CN" altLang="en-US" sz="4400" dirty="0" smtClean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altLang="zh-CN" sz="4400" dirty="0" smtClean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838200" y="1440865"/>
            <a:ext cx="10515600" cy="27709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932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7000" b="1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第二章 读者</a:t>
            </a:r>
            <a:r>
              <a:rPr lang="zh-CN" altLang="en-US" sz="7000" b="1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管理系统</a:t>
            </a:r>
            <a:endParaRPr lang="zh-CN" altLang="en-US" sz="7000" b="1" dirty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440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模块功能描述</a:t>
            </a:r>
            <a:endParaRPr lang="en-US" altLang="zh-CN" sz="4400" dirty="0" smtClean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根据需求分析，图书馆</a:t>
            </a:r>
            <a:r>
              <a:rPr lang="zh-CN" altLang="en-US" sz="4400" dirty="0">
                <a:latin typeface="楷体" panose="02010609060101010101" pitchFamily="49" charset="-122"/>
                <a:ea typeface="楷体" panose="02010609060101010101" pitchFamily="49" charset="-122"/>
              </a:rPr>
              <a:t>管理系统划分为五个功能</a:t>
            </a:r>
            <a:r>
              <a:rPr lang="zh-CN" altLang="en-US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模块，</a:t>
            </a:r>
            <a:r>
              <a:rPr lang="zh-CN" altLang="en-US" sz="4400" dirty="0">
                <a:latin typeface="楷体" panose="02010609060101010101" pitchFamily="49" charset="-122"/>
                <a:ea typeface="楷体" panose="02010609060101010101" pitchFamily="49" charset="-122"/>
              </a:rPr>
              <a:t>分别是读者信息管理模块，分类目录管理模块，编目管理模块、图书流通管理模块以及账户管理模块。</a:t>
            </a:r>
            <a:endParaRPr lang="zh-CN" altLang="en-US" sz="4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zh-CN" altLang="en-US" sz="4400" dirty="0" smtClean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altLang="zh-CN" sz="4400" dirty="0" smtClean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838200" y="1440865"/>
            <a:ext cx="10515600" cy="27709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5338</Words>
  <Application>WPS 演示</Application>
  <PresentationFormat>自定义</PresentationFormat>
  <Paragraphs>681</Paragraphs>
  <Slides>63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8</vt:i4>
      </vt:variant>
      <vt:variant>
        <vt:lpstr>幻灯片标题</vt:lpstr>
      </vt:variant>
      <vt:variant>
        <vt:i4>63</vt:i4>
      </vt:variant>
    </vt:vector>
  </HeadingPairs>
  <TitlesOfParts>
    <vt:vector size="82" baseType="lpstr">
      <vt:lpstr>Arial</vt:lpstr>
      <vt:lpstr>宋体</vt:lpstr>
      <vt:lpstr>Wingdings</vt:lpstr>
      <vt:lpstr>微软雅黑</vt:lpstr>
      <vt:lpstr>黑体</vt:lpstr>
      <vt:lpstr>楷体</vt:lpstr>
      <vt:lpstr>等线</vt:lpstr>
      <vt:lpstr>Arial Unicode MS</vt:lpstr>
      <vt:lpstr>等线 Light</vt:lpstr>
      <vt:lpstr>Calibri</vt:lpstr>
      <vt:lpstr>Office 主题​​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软件项目开发应用</vt:lpstr>
      <vt:lpstr>第二章   读者管理系统</vt:lpstr>
      <vt:lpstr>第二章 读者管理系统</vt:lpstr>
      <vt:lpstr>第二章 读者管理系统</vt:lpstr>
      <vt:lpstr>第二章 读者管理系统</vt:lpstr>
      <vt:lpstr>第二章 读者管理系统</vt:lpstr>
      <vt:lpstr>第二章 读者管理系统</vt:lpstr>
      <vt:lpstr>第二章 读者管理系统</vt:lpstr>
      <vt:lpstr>第二章 读者管理系统</vt:lpstr>
      <vt:lpstr>第二章 读者管理系统</vt:lpstr>
      <vt:lpstr>第二章 读者管理系统</vt:lpstr>
      <vt:lpstr>第二章 读者管理系统</vt:lpstr>
      <vt:lpstr>第二章 读者管理系统</vt:lpstr>
      <vt:lpstr>第二章 读者管理系统</vt:lpstr>
      <vt:lpstr>第二章 读者管理系统</vt:lpstr>
      <vt:lpstr>第二章 读者管理系统</vt:lpstr>
      <vt:lpstr>第二章 读者管理系统</vt:lpstr>
      <vt:lpstr>第二章 读者管理系统</vt:lpstr>
      <vt:lpstr>第二章 读者管理系统</vt:lpstr>
      <vt:lpstr>第二章 读者管理系统</vt:lpstr>
      <vt:lpstr>第二章 读者管理系统</vt:lpstr>
      <vt:lpstr>第二章 读者管理系统</vt:lpstr>
      <vt:lpstr>第二章 读者管理系统</vt:lpstr>
      <vt:lpstr>第二章 读者管理系统</vt:lpstr>
      <vt:lpstr>第二章 读者管理系统</vt:lpstr>
      <vt:lpstr>第二章 读者管理系统</vt:lpstr>
      <vt:lpstr>第二章 读者管理系统</vt:lpstr>
      <vt:lpstr>第二章 读者管理系统</vt:lpstr>
      <vt:lpstr>第二章 读者管理系统</vt:lpstr>
      <vt:lpstr>第二章 读者管理系统</vt:lpstr>
      <vt:lpstr>第二章 读者管理系统</vt:lpstr>
      <vt:lpstr>第二章 读者管理系统</vt:lpstr>
      <vt:lpstr>第二章 读者管理系统</vt:lpstr>
      <vt:lpstr>第二章 读者管理系统</vt:lpstr>
      <vt:lpstr>第二章 读者管理系统</vt:lpstr>
      <vt:lpstr>第二章 读者管理系统</vt:lpstr>
      <vt:lpstr>第二章 读者管理系统</vt:lpstr>
      <vt:lpstr>第二章 读者管理系统</vt:lpstr>
      <vt:lpstr>第二章 读者管理系统</vt:lpstr>
      <vt:lpstr>第二章 读者管理系统</vt:lpstr>
      <vt:lpstr>第二章 读者管理系统</vt:lpstr>
      <vt:lpstr>第二章 读者管理系统</vt:lpstr>
      <vt:lpstr>第二章 读者管理系统</vt:lpstr>
      <vt:lpstr>第二章 读者管理系统</vt:lpstr>
      <vt:lpstr>第二章 读者管理系统</vt:lpstr>
      <vt:lpstr>第二章 读者管理系统</vt:lpstr>
      <vt:lpstr>第二章 读者管理系统</vt:lpstr>
      <vt:lpstr>第二章 读者管理系统</vt:lpstr>
      <vt:lpstr>第二章 读者管理系统</vt:lpstr>
      <vt:lpstr>第二章 读者管理系统</vt:lpstr>
      <vt:lpstr>第二章 读者管理系统</vt:lpstr>
      <vt:lpstr>第二章 读者管理系统</vt:lpstr>
      <vt:lpstr>第二章 读者管理系统</vt:lpstr>
      <vt:lpstr>第二章 读者管理系统</vt:lpstr>
      <vt:lpstr>第二章 读者管理系统</vt:lpstr>
      <vt:lpstr>第二章 读者管理系统</vt:lpstr>
      <vt:lpstr>第二章 读者管理系统</vt:lpstr>
      <vt:lpstr>第二章 读者管理系统</vt:lpstr>
      <vt:lpstr>第二章 读者管理系统</vt:lpstr>
      <vt:lpstr>第二章 读者管理系统</vt:lpstr>
      <vt:lpstr>第一章读者管理系统</vt:lpstr>
      <vt:lpstr>第二章 读者管理系统</vt:lpstr>
      <vt:lpstr>第二章读者管理系统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数据分析方法</dc:title>
  <dc:creator>Windows 用户</dc:creator>
  <cp:lastModifiedBy>曾思雅</cp:lastModifiedBy>
  <cp:revision>185</cp:revision>
  <dcterms:created xsi:type="dcterms:W3CDTF">2020-02-05T02:41:00Z</dcterms:created>
  <dcterms:modified xsi:type="dcterms:W3CDTF">2021-11-22T08:30:44Z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81370948BEE34E32AD2FE3575247556B</vt:lpwstr>
  </property>
  <property fmtid="{D5CDD505-2E9C-101B-9397-08002B2CF9AE}" pid="3" name="KSOProductBuildVer">
    <vt:lpwstr>2052-11.1.0.11115</vt:lpwstr>
  </property>
</Properties>
</file>