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8" autoAdjust="0"/>
    <p:restoredTop sz="94513" autoAdjust="0"/>
  </p:normalViewPr>
  <p:slideViewPr>
    <p:cSldViewPr snapToGrid="0">
      <p:cViewPr varScale="1">
        <p:scale>
          <a:sx n="100" d="100"/>
          <a:sy n="100" d="100"/>
        </p:scale>
        <p:origin x="1099" y="67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E772521-D21A-4004-988B-963A5B246AFC}" type="datetime1">
              <a:rPr lang="ko-KR" altLang="en-US"/>
              <a:pPr lvl="0">
                <a:defRPr/>
              </a:pPr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963F83-E74C-443B-9E24-08142E6E37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F346-41ED-4F2B-8A60-D72E00A512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186-0000-4F90-9BC5-0DCE30F860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461D-4CD4-462C-B0B5-1C22035540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32EA-84B6-4FEA-AB92-56631621BF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BD91-9577-4B85-8103-6FC6081013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02A6-AF5F-4579-BF92-25B5305E99E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2B85-2AF1-4D58-A1AB-252D575FCF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A36A-EEE5-4500-A014-A6CF63B452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847-DA82-49A3-B08E-02BEA106BF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E0D-6742-41AA-89AA-8E74D612DC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78F6-61B7-4413-8380-157251E9C7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4515-31B8-41E9-BB9A-C52A98CDB3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23334" y="1346440"/>
            <a:ext cx="7612455" cy="1682961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유튜브 악플러 검거 작전</a:t>
            </a:r>
            <a:endParaRPr lang="en-US" altLang="ko-KR" sz="4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Bahnschrift SemiCondensed" panose="020B0502040204020203" pitchFamily="34" charset="0"/>
              </a:rPr>
              <a:t>Youtube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Bahnschrift SemiCondensed" panose="020B0502040204020203" pitchFamily="34" charset="0"/>
              </a:rPr>
              <a:t> Trolls Arresting Operation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4E3719-0853-48F3-86A2-6045F71A7074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F910ED9-E5F1-4FF7-AC70-98B8CD9F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11256"/>
              </p:ext>
            </p:extLst>
          </p:nvPr>
        </p:nvGraphicFramePr>
        <p:xfrm>
          <a:off x="8435789" y="3828600"/>
          <a:ext cx="3048000" cy="221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76">
                  <a:extLst>
                    <a:ext uri="{9D8B030D-6E8A-4147-A177-3AD203B41FA5}">
                      <a16:colId xmlns:a16="http://schemas.microsoft.com/office/drawing/2014/main" val="76546494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4081295522"/>
                    </a:ext>
                  </a:extLst>
                </a:gridCol>
              </a:tblGrid>
              <a:tr h="592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Cleaner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01958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2018152038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정은아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88454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2018152015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64573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2018152043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최진혁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08964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2018152044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한창현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343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1423D8-D015-455E-94F9-506243ED4524}"/>
              </a:ext>
            </a:extLst>
          </p:cNvPr>
          <p:cNvSpPr txBox="1"/>
          <p:nvPr/>
        </p:nvSpPr>
        <p:spPr>
          <a:xfrm>
            <a:off x="8866094" y="6144436"/>
            <a:ext cx="218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지도교수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이보경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371356864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223" y="2682637"/>
            <a:ext cx="1519952" cy="15199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8569" y="2703847"/>
            <a:ext cx="1417903" cy="141790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5837" y="1809901"/>
            <a:ext cx="2600325" cy="2600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31957" y="2479217"/>
            <a:ext cx="1931009" cy="1931009"/>
          </a:xfrm>
          <a:prstGeom prst="rect">
            <a:avLst/>
          </a:prstGeom>
        </p:spPr>
      </p:pic>
      <p:sp>
        <p:nvSpPr>
          <p:cNvPr id="17" name="화살표: 왼쪽/오른쪽 16"/>
          <p:cNvSpPr/>
          <p:nvPr/>
        </p:nvSpPr>
        <p:spPr>
          <a:xfrm rot="10800000">
            <a:off x="7673497" y="3261831"/>
            <a:ext cx="1381125" cy="447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구성도</a:t>
            </a:r>
            <a:endParaRPr lang="en-US" altLang="ko-KR" sz="1050">
              <a:solidFill>
                <a:srgbClr val="6f4343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화살표: 왼쪽/오른쪽 19"/>
          <p:cNvSpPr/>
          <p:nvPr/>
        </p:nvSpPr>
        <p:spPr>
          <a:xfrm rot="10800000">
            <a:off x="3227315" y="3261830"/>
            <a:ext cx="1381125" cy="447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4922860" y="4726043"/>
          <a:ext cx="2346280" cy="12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/>
              </a:tblGrid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댓글 크롤링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댓글 분석 알고리즘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웹</a:t>
                      </a: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/</a:t>
                      </a: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앱 로직 수행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3"/>
          <p:cNvGraphicFramePr>
            <a:graphicFrameLocks noGrp="1"/>
          </p:cNvGraphicFramePr>
          <p:nvPr/>
        </p:nvGraphicFramePr>
        <p:xfrm>
          <a:off x="881035" y="4726043"/>
          <a:ext cx="2346280" cy="84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/>
              </a:tblGrid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URI, Range </a:t>
                      </a: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입력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댓글 분석 결과 화면 수신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3"/>
          <p:cNvGraphicFramePr>
            <a:graphicFrameLocks noGrp="1"/>
          </p:cNvGraphicFramePr>
          <p:nvPr/>
        </p:nvGraphicFramePr>
        <p:xfrm>
          <a:off x="9124321" y="4726043"/>
          <a:ext cx="2346280" cy="42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/>
              </a:tblGrid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댓글 분석 결과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3693" y="1424715"/>
            <a:ext cx="8384614" cy="5059137"/>
          </a:xfrm>
          <a:prstGeom prst="rect">
            <a:avLst/>
          </a:prstGeom>
        </p:spPr>
      </p:pic>
      <p:sp>
        <p:nvSpPr>
          <p:cNvPr id="25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</a:t>
            </a:r>
            <a:r>
              <a:rPr lang="ko-KR" altLang="en-US" sz="2100" b="1">
                <a:solidFill>
                  <a:srgbClr val="736262"/>
                </a:solidFill>
              </a:rPr>
              <a:t>데이터셋 전처리 과정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606" y="1347811"/>
            <a:ext cx="11318788" cy="4838781"/>
          </a:xfrm>
          <a:prstGeom prst="rect">
            <a:avLst/>
          </a:prstGeom>
        </p:spPr>
      </p:pic>
      <p:sp>
        <p:nvSpPr>
          <p:cNvPr id="25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</a:t>
            </a:r>
            <a:r>
              <a:rPr lang="ko-KR" altLang="en-US" sz="2100" b="1">
                <a:solidFill>
                  <a:srgbClr val="736262"/>
                </a:solidFill>
              </a:rPr>
              <a:t>데이터셋 전처리 과정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5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</a:t>
            </a:r>
            <a:r>
              <a:rPr lang="ko-KR" altLang="en-US" sz="2100" b="1">
                <a:solidFill>
                  <a:srgbClr val="736262"/>
                </a:solidFill>
              </a:rPr>
              <a:t>데이터셋 전처리 과정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5015" y="0"/>
            <a:ext cx="7641969" cy="687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</a:t>
            </a:r>
            <a:r>
              <a:rPr lang="ko-KR" altLang="en-US" sz="2100" b="1">
                <a:solidFill>
                  <a:srgbClr val="736262"/>
                </a:solidFill>
              </a:rPr>
              <a:t>데이터셋 임베딩 과정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t="23250" r="40280"/>
          <a:stretch>
            <a:fillRect/>
          </a:stretch>
        </p:blipFill>
        <p:spPr>
          <a:xfrm>
            <a:off x="2679397" y="1241856"/>
            <a:ext cx="6833206" cy="878921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30334" y="2129874"/>
            <a:ext cx="6931332" cy="4450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</a:t>
            </a:r>
            <a:r>
              <a:rPr lang="ko-KR" altLang="en-US" sz="2100" b="1">
                <a:solidFill>
                  <a:srgbClr val="736262"/>
                </a:solidFill>
              </a:rPr>
              <a:t>데이터셋 토큰화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957" y="2170840"/>
            <a:ext cx="11490084" cy="251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-LSTM</a:t>
            </a:r>
            <a:r>
              <a:rPr lang="ko-KR" altLang="en-US" sz="2100" b="1">
                <a:solidFill>
                  <a:srgbClr val="736262"/>
                </a:solidFill>
              </a:rPr>
              <a:t> 레이어 훈련</a:t>
            </a:r>
            <a:r>
              <a:rPr lang="en-US" altLang="ko-KR" sz="2100" b="1">
                <a:solidFill>
                  <a:srgbClr val="736262"/>
                </a:solidFill>
              </a:rPr>
              <a:t>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272" y="1595489"/>
            <a:ext cx="10543456" cy="3953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-WEB UI-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6636"/>
            <a:ext cx="12192000" cy="5642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-WEB UI-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2884"/>
            <a:ext cx="12192000" cy="5675115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1404430" y="3976991"/>
            <a:ext cx="5796062" cy="3645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위</a:t>
            </a:r>
            <a:r>
              <a:rPr lang="en-US" altLang="ko-KR"/>
              <a:t> </a:t>
            </a:r>
            <a:r>
              <a:rPr lang="ko-KR" altLang="en-US"/>
              <a:t>영상의 댓글 분석 후 출력되는 영역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-APP UI-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003" y="1221371"/>
            <a:ext cx="3198597" cy="532225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93036" y="1223711"/>
            <a:ext cx="4193295" cy="3102553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86854" y="4750778"/>
            <a:ext cx="4218290" cy="1696875"/>
          </a:xfrm>
          <a:prstGeom prst="rect">
            <a:avLst/>
          </a:prstGeom>
        </p:spPr>
      </p:pic>
      <p:sp>
        <p:nvSpPr>
          <p:cNvPr id="41" name="직사각형 20"/>
          <p:cNvSpPr/>
          <p:nvPr/>
        </p:nvSpPr>
        <p:spPr>
          <a:xfrm>
            <a:off x="8322340" y="1267312"/>
            <a:ext cx="3021472" cy="104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EditText</a:t>
            </a:r>
            <a:r>
              <a:rPr lang="ko-KR" altLang="en-US" sz="2100" b="1">
                <a:solidFill>
                  <a:srgbClr val="736262"/>
                </a:solidFill>
              </a:rPr>
              <a:t>에 문자열을</a:t>
            </a:r>
            <a:endParaRPr lang="ko-KR" altLang="en-US" sz="2100" b="1">
              <a:solidFill>
                <a:srgbClr val="73626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b="1">
                <a:solidFill>
                  <a:srgbClr val="736262"/>
                </a:solidFill>
              </a:rPr>
              <a:t>입력하지 않았을 때</a:t>
            </a:r>
            <a:endParaRPr lang="ko-KR" altLang="en-US" sz="2100" b="1">
              <a:solidFill>
                <a:srgbClr val="736262"/>
              </a:solidFill>
            </a:endParaRPr>
          </a:p>
        </p:txBody>
      </p:sp>
      <p:sp>
        <p:nvSpPr>
          <p:cNvPr id="42" name="직사각형 20"/>
          <p:cNvSpPr/>
          <p:nvPr/>
        </p:nvSpPr>
        <p:spPr>
          <a:xfrm>
            <a:off x="8362076" y="4789308"/>
            <a:ext cx="3686536" cy="1523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100" b="1">
                <a:solidFill>
                  <a:srgbClr val="736262"/>
                </a:solidFill>
              </a:rPr>
              <a:t>조회 버튼이 특정 형식으로 입력했을 때만 동작하도록</a:t>
            </a:r>
            <a:endParaRPr lang="ko-KR" altLang="en-US" sz="2100" b="1">
              <a:solidFill>
                <a:srgbClr val="73626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b="1">
                <a:solidFill>
                  <a:srgbClr val="736262"/>
                </a:solidFill>
              </a:rPr>
              <a:t>할 예정</a:t>
            </a:r>
            <a:endParaRPr lang="ko-KR" altLang="en-US" sz="2100" b="1">
              <a:solidFill>
                <a:srgbClr val="736262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973097" y="5157428"/>
            <a:ext cx="983225" cy="102419"/>
          </a:xfrm>
          <a:prstGeom prst="rect">
            <a:avLst/>
          </a:prstGeom>
          <a:solidFill>
            <a:srgbClr val="73626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687072" y="992513"/>
            <a:ext cx="6894057" cy="444726"/>
            <a:chOff x="761999" y="5177879"/>
            <a:chExt cx="2917659" cy="29158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62000" y="5177879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종합설계 개요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61999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endParaRPr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 rot="0">
            <a:off x="2687073" y="1639284"/>
            <a:ext cx="6894055" cy="444721"/>
            <a:chOff x="762000" y="5177882"/>
            <a:chExt cx="2917658" cy="291584"/>
          </a:xfrm>
        </p:grpSpPr>
        <p:sp>
          <p:nvSpPr>
            <p:cNvPr id="40" name="모서리가 둥근 직사각형 17"/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관련 사례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687073" y="2286050"/>
            <a:ext cx="6894055" cy="444721"/>
            <a:chOff x="762000" y="5177882"/>
            <a:chExt cx="2917658" cy="291584"/>
          </a:xfrm>
        </p:grpSpPr>
        <p:sp>
          <p:nvSpPr>
            <p:cNvPr id="51" name="모서리가 둥근 직사각형 17"/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시스템 수행 시나리오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0">
            <a:off x="2687073" y="4226348"/>
            <a:ext cx="6894055" cy="444721"/>
            <a:chOff x="762000" y="5177882"/>
            <a:chExt cx="2917658" cy="291584"/>
          </a:xfrm>
        </p:grpSpPr>
        <p:sp>
          <p:nvSpPr>
            <p:cNvPr id="57" name="모서리가 둥근 직사각형 17"/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개발 환경 및 방법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31"/>
            <p:cNvSpPr/>
            <p:nvPr/>
          </p:nvSpPr>
          <p:spPr>
            <a:xfrm>
              <a:off x="761999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endPara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0">
            <a:off x="2687073" y="4873114"/>
            <a:ext cx="6894055" cy="444723"/>
            <a:chOff x="762000" y="5177881"/>
            <a:chExt cx="2917658" cy="291585"/>
          </a:xfrm>
        </p:grpSpPr>
        <p:sp>
          <p:nvSpPr>
            <p:cNvPr id="60" name="모서리가 둥근 직사각형 17"/>
            <p:cNvSpPr/>
            <p:nvPr/>
          </p:nvSpPr>
          <p:spPr>
            <a:xfrm>
              <a:off x="762000" y="5177881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데모 환경 설계</a:t>
              </a:r>
              <a:endParaRPr lang="ko-KR" altLang="en-US" sz="2000" b="1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endPara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2687072" y="6166650"/>
            <a:ext cx="6894055" cy="444725"/>
            <a:chOff x="762000" y="5177882"/>
            <a:chExt cx="2917658" cy="291586"/>
          </a:xfrm>
        </p:grpSpPr>
        <p:sp>
          <p:nvSpPr>
            <p:cNvPr id="63" name="모서리가 둥근 직사각형 17"/>
            <p:cNvSpPr/>
            <p:nvPr/>
          </p:nvSpPr>
          <p:spPr>
            <a:xfrm>
              <a:off x="762000" y="5177884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종합설계 수행 일정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</a:t>
              </a:r>
              <a:endPara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2687073" y="2932816"/>
            <a:ext cx="6894055" cy="444721"/>
            <a:chOff x="762000" y="5177882"/>
            <a:chExt cx="2917658" cy="291584"/>
          </a:xfrm>
        </p:grpSpPr>
        <p:sp>
          <p:nvSpPr>
            <p:cNvPr id="27" name="모서리가 둥근 직사각형 17"/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시스템 구성도</a:t>
              </a:r>
              <a:endParaRPr lang="en-US" altLang="ko-KR" sz="2000" b="1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endParaRPr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5" name="그룹 25"/>
          <p:cNvGrpSpPr/>
          <p:nvPr/>
        </p:nvGrpSpPr>
        <p:grpSpPr>
          <a:xfrm rot="0">
            <a:off x="2687073" y="3579582"/>
            <a:ext cx="6894055" cy="444721"/>
            <a:chOff x="761999" y="5177882"/>
            <a:chExt cx="2917658" cy="291584"/>
          </a:xfrm>
        </p:grpSpPr>
        <p:sp>
          <p:nvSpPr>
            <p:cNvPr id="66" name="모서리가 둥근 직사각형 17"/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시스템 상세 설계</a:t>
              </a:r>
              <a:endParaRPr lang="ko-KR" altLang="en-US" sz="2000" b="1">
                <a:solidFill>
                  <a:prstClr val="white"/>
                </a:solidFill>
              </a:endParaRPr>
            </a:p>
          </p:txBody>
        </p:sp>
        <p:sp>
          <p:nvSpPr>
            <p:cNvPr id="67" name="모서리가 둥근 직사각형 31"/>
            <p:cNvSpPr/>
            <p:nvPr/>
          </p:nvSpPr>
          <p:spPr>
            <a:xfrm>
              <a:off x="761999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endPara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8" name="그룹 58"/>
          <p:cNvGrpSpPr/>
          <p:nvPr/>
        </p:nvGrpSpPr>
        <p:grpSpPr>
          <a:xfrm rot="0">
            <a:off x="2687073" y="5519882"/>
            <a:ext cx="6894055" cy="444723"/>
            <a:chOff x="762000" y="5177881"/>
            <a:chExt cx="2917658" cy="291585"/>
          </a:xfrm>
        </p:grpSpPr>
        <p:sp>
          <p:nvSpPr>
            <p:cNvPr id="69" name="모서리가 둥근 직사각형 17"/>
            <p:cNvSpPr/>
            <p:nvPr/>
          </p:nvSpPr>
          <p:spPr>
            <a:xfrm>
              <a:off x="762000" y="5177881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prstClr val="white"/>
                  </a:solidFill>
                </a:rPr>
                <a:t>업무 분담</a:t>
              </a:r>
              <a:endParaRPr lang="ko-KR" altLang="en-US" sz="2000" b="1">
                <a:solidFill>
                  <a:prstClr val="white"/>
                </a:solidFill>
              </a:endParaRPr>
            </a:p>
          </p:txBody>
        </p:sp>
        <p:sp>
          <p:nvSpPr>
            <p:cNvPr id="70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endPara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71" name="직사각형 21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목차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-APP UI-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rcRect r="1450"/>
          <a:stretch>
            <a:fillRect/>
          </a:stretch>
        </p:blipFill>
        <p:spPr>
          <a:xfrm>
            <a:off x="1826649" y="923058"/>
            <a:ext cx="3249210" cy="5462527"/>
          </a:xfrm>
          <a:prstGeom prst="rect">
            <a:avLst/>
          </a:prstGeom>
        </p:spPr>
      </p:pic>
      <p:grpSp>
        <p:nvGrpSpPr>
          <p:cNvPr id="42" name=""/>
          <p:cNvGrpSpPr/>
          <p:nvPr/>
        </p:nvGrpSpPr>
        <p:grpSpPr>
          <a:xfrm rot="0">
            <a:off x="7020026" y="903871"/>
            <a:ext cx="3452368" cy="5682983"/>
            <a:chOff x="7020025" y="903871"/>
            <a:chExt cx="3452368" cy="5682983"/>
          </a:xfrm>
        </p:grpSpPr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020025" y="903871"/>
              <a:ext cx="3406057" cy="5682982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081437" y="2487356"/>
              <a:ext cx="3295172" cy="1483851"/>
            </a:xfrm>
            <a:prstGeom prst="rect">
              <a:avLst/>
            </a:prstGeom>
          </p:spPr>
        </p:pic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028016" y="1552995"/>
              <a:ext cx="3444377" cy="8946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상세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4185828" y="705236"/>
            <a:ext cx="3820344" cy="55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>
                <a:solidFill>
                  <a:srgbClr val="736262"/>
                </a:solidFill>
              </a:rPr>
              <a:t>-DATABASE-</a:t>
            </a:r>
            <a:endParaRPr lang="en-US" altLang="ko-KR" sz="2100" b="1">
              <a:solidFill>
                <a:srgbClr val="736262"/>
              </a:solidFill>
            </a:endParaRPr>
          </a:p>
        </p:txBody>
      </p:sp>
      <p:graphicFrame>
        <p:nvGraphicFramePr>
          <p:cNvPr id="43" name="표 3"/>
          <p:cNvGraphicFramePr>
            <a:graphicFrameLocks noGrp="1"/>
          </p:cNvGraphicFramePr>
          <p:nvPr/>
        </p:nvGraphicFramePr>
        <p:xfrm>
          <a:off x="4922860" y="3135166"/>
          <a:ext cx="2346280" cy="12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/>
              </a:tblGrid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Nickname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Content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4234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Score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pic>
        <p:nvPicPr>
          <p:cNvPr id="44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7654" y="1969845"/>
            <a:ext cx="1864472" cy="1864472"/>
          </a:xfrm>
          <a:prstGeom prst="rect">
            <a:avLst/>
          </a:prstGeom>
        </p:spPr>
      </p:pic>
      <p:pic>
        <p:nvPicPr>
          <p:cNvPr id="45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41215" y="3929330"/>
            <a:ext cx="1742158" cy="1742158"/>
          </a:xfrm>
          <a:prstGeom prst="rect">
            <a:avLst/>
          </a:prstGeom>
        </p:spPr>
      </p:pic>
      <p:pic>
        <p:nvPicPr>
          <p:cNvPr id="46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577" y="2438146"/>
            <a:ext cx="2417932" cy="2417932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3547556" y="3588696"/>
            <a:ext cx="1215956" cy="4357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0" name=""/>
          <p:cNvSpPr/>
          <p:nvPr/>
        </p:nvSpPr>
        <p:spPr>
          <a:xfrm>
            <a:off x="7459292" y="3588696"/>
            <a:ext cx="1286887" cy="4357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9942" y="2049665"/>
            <a:ext cx="1519952" cy="15199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34288" y="2070875"/>
            <a:ext cx="1417903" cy="141790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11200" y="1027223"/>
            <a:ext cx="2569600" cy="256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31956" y="1984131"/>
            <a:ext cx="1931009" cy="19310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" name="표 3"/>
          <p:cNvGraphicFramePr>
            <a:graphicFrameLocks noGrp="1"/>
          </p:cNvGraphicFramePr>
          <p:nvPr/>
        </p:nvGraphicFramePr>
        <p:xfrm>
          <a:off x="534223" y="3832377"/>
          <a:ext cx="2917968" cy="2205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455"/>
                <a:gridCol w="1736513"/>
              </a:tblGrid>
              <a:tr h="21173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환경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VScode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117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Android Studio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 row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언어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HTML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6766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CSS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18288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JavaScript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JAVA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개발 환경 및 방법</a:t>
            </a:r>
            <a:endParaRPr lang="en-US" altLang="ko-KR" sz="1050">
              <a:solidFill>
                <a:srgbClr val="6f4343"/>
              </a:solidFill>
            </a:endParaRPr>
          </a:p>
        </p:txBody>
      </p:sp>
      <p:graphicFrame>
        <p:nvGraphicFramePr>
          <p:cNvPr id="19" name="표 3"/>
          <p:cNvGraphicFramePr>
            <a:graphicFrameLocks noGrp="1"/>
          </p:cNvGraphicFramePr>
          <p:nvPr/>
        </p:nvGraphicFramePr>
        <p:xfrm>
          <a:off x="4425500" y="3773158"/>
          <a:ext cx="3340999" cy="2565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736"/>
                <a:gridCol w="1988263"/>
              </a:tblGrid>
              <a:tr h="359358">
                <a:tc rowSpan="6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환경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Google Colab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11738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Keras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6766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TensorFlow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6766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sklearn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6766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Word2Vec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6766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konlpy</a:t>
                      </a:r>
                      <a:endParaRPr lang="en-US" altLang="ko-KR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언어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Python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3"/>
          <p:cNvGraphicFramePr>
            <a:graphicFrameLocks noGrp="1"/>
          </p:cNvGraphicFramePr>
          <p:nvPr/>
        </p:nvGraphicFramePr>
        <p:xfrm>
          <a:off x="8838477" y="4717919"/>
          <a:ext cx="2917968" cy="79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455"/>
                <a:gridCol w="1736513"/>
              </a:tblGrid>
              <a:tr h="4234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환경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MySQL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LG Smart UI Regular"/>
                          <a:ea typeface="LG Smart UI Regular"/>
                        </a:rPr>
                        <a:t>개발 언어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LG Smart UI Regular"/>
                          <a:ea typeface="LG Smart UI Regular"/>
                        </a:rPr>
                        <a:t>SQL</a:t>
                      </a:r>
                      <a:endParaRPr lang="ko-KR" altLang="en-US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데모 환경 설계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32" name="모서리가 둥근 직사각형 54"/>
          <p:cNvSpPr/>
          <p:nvPr/>
        </p:nvSpPr>
        <p:spPr>
          <a:xfrm>
            <a:off x="580957" y="1233416"/>
            <a:ext cx="11056060" cy="1998168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prstClr val="black">
                    <a:lumMod val="65000"/>
                    <a:lumOff val="35000"/>
                  </a:prstClr>
                </a:solidFill>
              </a:rPr>
              <a:t>WEB/APP</a:t>
            </a:r>
            <a:endParaRPr lang="en-US" altLang="ko-KR" sz="3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네트워크 연결된 안드로이드 폰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컴퓨터 한 대</a:t>
            </a:r>
            <a:endParaRPr lang="ko-KR" altLang="en-US" sz="2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 댓글 분석을 하고자 하는 유튜브 동영상의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 준비</a:t>
            </a:r>
            <a:endParaRPr lang="ko-KR" alt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17"/>
          <p:cNvSpPr/>
          <p:nvPr/>
        </p:nvSpPr>
        <p:spPr>
          <a:xfrm>
            <a:off x="11576013" y="1413000"/>
            <a:ext cx="76445" cy="1124951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5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0432" y="3880945"/>
            <a:ext cx="2310444" cy="2310444"/>
          </a:xfrm>
          <a:prstGeom prst="rect">
            <a:avLst/>
          </a:prstGeom>
        </p:spPr>
      </p:pic>
      <p:pic>
        <p:nvPicPr>
          <p:cNvPr id="36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8488" y="3994332"/>
            <a:ext cx="2155321" cy="215532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9629" y="3429000"/>
            <a:ext cx="4975908" cy="3205070"/>
          </a:xfrm>
          <a:prstGeom prst="rect">
            <a:avLst/>
          </a:prstGeom>
        </p:spPr>
      </p:pic>
      <p:sp>
        <p:nvSpPr>
          <p:cNvPr id="38" name="직사각형 8"/>
          <p:cNvSpPr/>
          <p:nvPr/>
        </p:nvSpPr>
        <p:spPr>
          <a:xfrm>
            <a:off x="6609559" y="5220202"/>
            <a:ext cx="1937659" cy="44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16D55-AF58-43ED-A212-C3CF76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829AA-D796-4FCF-94CD-87843A016F6A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개발 환경 및 방법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76F8CBB-576B-4A9A-AB5F-017A2E607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0586"/>
              </p:ext>
            </p:extLst>
          </p:nvPr>
        </p:nvGraphicFramePr>
        <p:xfrm>
          <a:off x="1239650" y="4435898"/>
          <a:ext cx="192434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비대면</a:t>
                      </a:r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회의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Discord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pic>
        <p:nvPicPr>
          <p:cNvPr id="3074" name="Picture 2" descr="디스코드 다운로드 (Discord)">
            <a:extLst>
              <a:ext uri="{FF2B5EF4-FFF2-40B4-BE49-F238E27FC236}">
                <a16:creationId xmlns:a16="http://schemas.microsoft.com/office/drawing/2014/main" id="{3B41CA40-71B9-4934-B8CA-2E65158D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5" y="1920418"/>
            <a:ext cx="2051051" cy="20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8DBA5B-3B3E-4EE1-9269-4857EB49C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5" y="1920418"/>
            <a:ext cx="2051050" cy="2051050"/>
          </a:xfrm>
          <a:prstGeom prst="rect">
            <a:avLst/>
          </a:prstGeom>
        </p:spPr>
      </p:pic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3DDF95FC-75AF-4318-A556-F507E6D4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68396"/>
              </p:ext>
            </p:extLst>
          </p:nvPr>
        </p:nvGraphicFramePr>
        <p:xfrm>
          <a:off x="5344636" y="4435898"/>
          <a:ext cx="15027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727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버전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Github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pic>
        <p:nvPicPr>
          <p:cNvPr id="3076" name="Picture 4" descr="꿀팁] Notion 사용법 &amp;amp; 단축키">
            <a:extLst>
              <a:ext uri="{FF2B5EF4-FFF2-40B4-BE49-F238E27FC236}">
                <a16:creationId xmlns:a16="http://schemas.microsoft.com/office/drawing/2014/main" id="{6694854F-732C-4A3F-8F18-64AB20D9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20" y="1776632"/>
            <a:ext cx="2460483" cy="24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162A1737-DB0C-412D-A1C7-A46E74F1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76005"/>
              </p:ext>
            </p:extLst>
          </p:nvPr>
        </p:nvGraphicFramePr>
        <p:xfrm>
          <a:off x="8949965" y="4441198"/>
          <a:ext cx="20644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프로젝트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Notion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E55FB7-7066-4AEF-9FE2-A842B817FEB2}"/>
              </a:ext>
            </a:extLst>
          </p:cNvPr>
          <p:cNvSpPr txBox="1"/>
          <p:nvPr/>
        </p:nvSpPr>
        <p:spPr>
          <a:xfrm>
            <a:off x="3290833" y="5481342"/>
            <a:ext cx="561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https://github.com/orgs/Youtube-cleaner/dashboard</a:t>
            </a:r>
          </a:p>
        </p:txBody>
      </p:sp>
    </p:spTree>
    <p:extLst>
      <p:ext uri="{BB962C8B-B14F-4D97-AF65-F5344CB8AC3E}">
        <p14:creationId xmlns:p14="http://schemas.microsoft.com/office/powerpoint/2010/main" val="2151399590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역할 분담</a:t>
            </a:r>
            <a:endParaRPr lang="en-US" altLang="ko-KR" sz="1050">
              <a:solidFill>
                <a:srgbClr val="6f4343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2712" y="1407510"/>
            <a:ext cx="2299583" cy="22995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700" y="1407510"/>
            <a:ext cx="2299583" cy="22995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05717" y="1419709"/>
            <a:ext cx="2299583" cy="22995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59706" y="1417004"/>
            <a:ext cx="2299583" cy="2299583"/>
          </a:xfrm>
          <a:prstGeom prst="rect">
            <a:avLst/>
          </a:prstGeom>
        </p:spPr>
      </p:pic>
      <p:graphicFrame>
        <p:nvGraphicFramePr>
          <p:cNvPr id="21" name="표 3"/>
          <p:cNvGraphicFramePr>
            <a:graphicFrameLocks noGrp="1"/>
          </p:cNvGraphicFramePr>
          <p:nvPr/>
        </p:nvGraphicFramePr>
        <p:xfrm>
          <a:off x="674321" y="4063997"/>
          <a:ext cx="1924340" cy="212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/>
              </a:tblGrid>
              <a:tr h="4234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latin typeface="LG Smart UI Regular"/>
                          <a:ea typeface="LG Smart UI Regular"/>
                        </a:rPr>
                        <a:t>팀장 정은아</a:t>
                      </a:r>
                      <a:endParaRPr lang="ko-KR" altLang="en-US" sz="20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LG Smart UI Regular"/>
                          <a:ea typeface="LG Smart UI Regular"/>
                        </a:rPr>
                        <a:t>PM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429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개발 툴 조사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전체 설계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앱 개발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서버 관리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3"/>
          <p:cNvGraphicFramePr>
            <a:graphicFrameLocks noGrp="1"/>
          </p:cNvGraphicFramePr>
          <p:nvPr/>
        </p:nvGraphicFramePr>
        <p:xfrm>
          <a:off x="3647327" y="4020735"/>
          <a:ext cx="1924340" cy="1783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/>
              </a:tblGrid>
              <a:tr h="4234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latin typeface="LG Smart UI Regular"/>
                          <a:ea typeface="LG Smart UI Regular"/>
                        </a:rPr>
                        <a:t>팀원 박재현</a:t>
                      </a:r>
                      <a:endParaRPr lang="ko-KR" altLang="en-US" sz="20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사례 조사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기능 설계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429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웹 개발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서버 관리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3"/>
          <p:cNvGraphicFramePr>
            <a:graphicFrameLocks noGrp="1"/>
          </p:cNvGraphicFramePr>
          <p:nvPr/>
        </p:nvGraphicFramePr>
        <p:xfrm>
          <a:off x="6620332" y="4020735"/>
          <a:ext cx="1924340" cy="144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/>
              </a:tblGrid>
              <a:tr h="4234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latin typeface="LG Smart UI Regular"/>
                          <a:ea typeface="LG Smart UI Regular"/>
                        </a:rPr>
                        <a:t>팀원 최진혁</a:t>
                      </a:r>
                      <a:endParaRPr lang="ko-KR" altLang="en-US" sz="20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사례 조사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429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LG Smart UI Regular"/>
                          <a:ea typeface="LG Smart UI Regular"/>
                        </a:rPr>
                        <a:t>DB </a:t>
                      </a: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관리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웹</a:t>
                      </a:r>
                      <a:r>
                        <a:rPr lang="en-US" altLang="ko-KR" sz="1600">
                          <a:latin typeface="LG Smart UI Regular"/>
                          <a:ea typeface="LG Smart UI Regular"/>
                        </a:rPr>
                        <a:t>/</a:t>
                      </a: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앱 테스트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3"/>
          <p:cNvGraphicFramePr>
            <a:graphicFrameLocks noGrp="1"/>
          </p:cNvGraphicFramePr>
          <p:nvPr/>
        </p:nvGraphicFramePr>
        <p:xfrm>
          <a:off x="9593338" y="4020735"/>
          <a:ext cx="1924340" cy="191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/>
              </a:tblGrid>
              <a:tr h="4234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latin typeface="LG Smart UI Regular"/>
                          <a:ea typeface="LG Smart UI Regular"/>
                        </a:rPr>
                        <a:t>팀원 한창현</a:t>
                      </a:r>
                      <a:endParaRPr lang="ko-KR" altLang="en-US" sz="20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LG Smart UI Regular"/>
                          <a:ea typeface="LG Smart UI Regular"/>
                        </a:rPr>
                        <a:t>LSTM </a:t>
                      </a: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조사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3429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댓글 크롤링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설계 및 구현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댓글 분석 알고리즘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LG Smart UI Regular"/>
                          <a:ea typeface="LG Smart UI Regular"/>
                        </a:rPr>
                        <a:t>설계 및 구현</a:t>
                      </a:r>
                      <a:endParaRPr lang="ko-KR" altLang="en-US" sz="1600">
                        <a:latin typeface="LG Smart UI Regular"/>
                        <a:ea typeface="LG Smart UI Regular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종합설계 수행 일정</a:t>
            </a:r>
            <a:endParaRPr lang="en-US" altLang="ko-KR" sz="1050">
              <a:solidFill>
                <a:srgbClr val="6f4343"/>
              </a:solidFill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222469" y="989061"/>
          <a:ext cx="11731153" cy="57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330"/>
                <a:gridCol w="2215300"/>
                <a:gridCol w="763593"/>
                <a:gridCol w="763593"/>
                <a:gridCol w="763593"/>
                <a:gridCol w="763593"/>
                <a:gridCol w="763593"/>
                <a:gridCol w="763593"/>
                <a:gridCol w="763593"/>
                <a:gridCol w="763593"/>
                <a:gridCol w="763593"/>
                <a:gridCol w="763593"/>
                <a:gridCol w="763593"/>
              </a:tblGrid>
              <a:tr h="362365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+mn-ea"/>
                          <a:ea typeface="+mn-ea"/>
                        </a:rPr>
                        <a:t>추진사항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ef6767"/>
                    </a:solidFill>
                  </a:tcPr>
                </a:tc>
              </a:tr>
              <a:tr h="5991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요구사항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정의 및 분석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요구사항 정의 및 분석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요구사항 명세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</a:tr>
              <a:tr h="5991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시스템 설계 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및 상세 설계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시스템 설계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상세 설계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</a:tr>
              <a:tr h="1142648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댓글 분석 알고리즘 구현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웹 구현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앱 구현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서버 구현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</a:tr>
              <a:tr h="1142648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시험 및 데모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인공지능 테스트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서버 테스트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앱 테스트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완전성 보강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</a:tr>
              <a:tr h="1568209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발표 및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보고서 작성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발표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발표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발표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발표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중간 보고서 작성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50000"/>
                        </a:lnSpc>
                        <a:buFont typeface="맑은 고딕"/>
                        <a:buChar char="–"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최종 보고서 작성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1440" marR="91440">
                    <a:solidFill>
                      <a:srgbClr val="fdeded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68700" y="1461629"/>
            <a:ext cx="7493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8700" y="1748504"/>
            <a:ext cx="7493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43350" y="2078801"/>
            <a:ext cx="1620202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8000" y="2305667"/>
            <a:ext cx="1692211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92650" y="2674207"/>
            <a:ext cx="3314962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86779" y="3228120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595135" y="3477019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2650" y="3827884"/>
            <a:ext cx="4932117" cy="142906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95134" y="4635051"/>
            <a:ext cx="4812057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0995" y="6243915"/>
            <a:ext cx="4536567" cy="150919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86779" y="2958773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86779" y="4364610"/>
            <a:ext cx="4637988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14235" y="4097230"/>
            <a:ext cx="360045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82117" y="5110280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71669" y="5636768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10794" y="5973714"/>
            <a:ext cx="90011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1962" y="5314652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19300" y="6491125"/>
            <a:ext cx="298837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4E3719-0853-48F3-86A2-6045F71A7074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925" y="982912"/>
            <a:ext cx="7296150" cy="3631763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r>
              <a:rPr lang="en-US" altLang="ko-KR" sz="115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</a:t>
            </a:r>
          </a:p>
          <a:p>
            <a:r>
              <a:rPr lang="en-US" altLang="ko-KR" sz="115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</a:t>
            </a:r>
            <a:endParaRPr lang="en-US" altLang="ko-KR" sz="6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048CE-A7EE-4FAA-9DE5-4FE6BE6C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625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" name="직사각형 21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지적사항 및 피드백</a:t>
            </a:r>
            <a:endParaRPr lang="ko-KR" altLang="en-US" sz="3600" b="1">
              <a:solidFill>
                <a:srgbClr val="6f4343"/>
              </a:solidFill>
            </a:endParaRPr>
          </a:p>
        </p:txBody>
      </p:sp>
      <p:sp>
        <p:nvSpPr>
          <p:cNvPr id="72" name="모서리가 둥근 직사각형 54"/>
          <p:cNvSpPr/>
          <p:nvPr/>
        </p:nvSpPr>
        <p:spPr>
          <a:xfrm>
            <a:off x="658051" y="1077663"/>
            <a:ext cx="10875898" cy="5190978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t" anchorCtr="0"/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prstClr val="black">
                    <a:lumMod val="65000"/>
                    <a:lumOff val="35000"/>
                  </a:prstClr>
                </a:solidFill>
              </a:rPr>
              <a:t>▶데이터셋 확보 문제</a:t>
            </a:r>
            <a:endParaRPr lang="ko-KR" altLang="en-US" sz="2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현재 사용 중인 데이터셋 </a:t>
            </a:r>
            <a:r>
              <a:rPr kumimoji="0" lang="en-US" altLang="ko-KR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영화 리뷰를 크롤링한 데이터셋</a:t>
            </a:r>
            <a:endParaRPr kumimoji="0" lang="ko-KR" altLang="en-US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lvl="2" indent="0">
              <a:lnSpc>
                <a:spcPct val="150000"/>
              </a:lnSpc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⇒ 유튜브 댓글에</a:t>
            </a:r>
            <a:r>
              <a:rPr kumimoji="0" lang="en-US" altLang="ko-KR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적용시키기엔 떨어지는 정확성</a:t>
            </a:r>
            <a:endParaRPr kumimoji="0" lang="ko-KR" altLang="en-US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lvl="2" indent="0">
              <a:lnSpc>
                <a:spcPct val="150000"/>
              </a:lnSpc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⇒ 최악의 경우를 대비 중</a:t>
            </a:r>
            <a:endParaRPr kumimoji="0" lang="ko-KR" altLang="en-US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lvl="2" indent="0">
              <a:lnSpc>
                <a:spcPct val="150000"/>
              </a:lnSpc>
              <a:buFontTx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Parser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등 자소단위 문제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457200" lvl="1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fasttext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모델을 이용하여 한글을 초성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종성으로 나누어 해결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457200" lvl="1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▶축약어 대응 문제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457200" lvl="1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고려중인 방법 ⇒ 축약어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신조어 같은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OOV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감지 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으로 화면 캡처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이미지 필터링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457200" lvl="1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808080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78FD43A-A889-4906-9989-E6CB74522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83"/>
          <a:stretch/>
        </p:blipFill>
        <p:spPr>
          <a:xfrm>
            <a:off x="26895" y="1056749"/>
            <a:ext cx="11170023" cy="225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C5DF81-D67F-4ACC-A2F3-299D24C80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77"/>
          <a:stretch/>
        </p:blipFill>
        <p:spPr>
          <a:xfrm>
            <a:off x="0" y="2791737"/>
            <a:ext cx="11196918" cy="237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763B8-A628-40DC-9272-EDE67E5D9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72"/>
          <a:stretch/>
        </p:blipFill>
        <p:spPr>
          <a:xfrm>
            <a:off x="53790" y="4535043"/>
            <a:ext cx="11459939" cy="22501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8C9F76-B505-43CE-9AF3-78278DF25A3D}"/>
              </a:ext>
            </a:extLst>
          </p:cNvPr>
          <p:cNvSpPr/>
          <p:nvPr/>
        </p:nvSpPr>
        <p:spPr>
          <a:xfrm>
            <a:off x="4159625" y="1675266"/>
            <a:ext cx="7897906" cy="99436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693BA8-F0D1-471D-B4E8-3982C36633D0}"/>
              </a:ext>
            </a:extLst>
          </p:cNvPr>
          <p:cNvSpPr/>
          <p:nvPr/>
        </p:nvSpPr>
        <p:spPr>
          <a:xfrm>
            <a:off x="4195482" y="3429000"/>
            <a:ext cx="7996518" cy="73510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9EDD8D-EDA0-45B2-BD86-966648171401}"/>
              </a:ext>
            </a:extLst>
          </p:cNvPr>
          <p:cNvSpPr/>
          <p:nvPr/>
        </p:nvSpPr>
        <p:spPr>
          <a:xfrm>
            <a:off x="4137211" y="5208593"/>
            <a:ext cx="7897906" cy="73510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C255A-1AA4-4F44-82B5-D46E47C747FA}"/>
              </a:ext>
            </a:extLst>
          </p:cNvPr>
          <p:cNvSpPr/>
          <p:nvPr/>
        </p:nvSpPr>
        <p:spPr>
          <a:xfrm>
            <a:off x="436231" y="1201212"/>
            <a:ext cx="514031" cy="5510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D0420D-1E4D-45C8-AD0E-E5133B129D17}"/>
              </a:ext>
            </a:extLst>
          </p:cNvPr>
          <p:cNvSpPr/>
          <p:nvPr/>
        </p:nvSpPr>
        <p:spPr>
          <a:xfrm>
            <a:off x="1550726" y="1419497"/>
            <a:ext cx="669478" cy="594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768202-67D9-4B2D-9B9D-561B0A3E8EE4}"/>
              </a:ext>
            </a:extLst>
          </p:cNvPr>
          <p:cNvSpPr/>
          <p:nvPr/>
        </p:nvSpPr>
        <p:spPr>
          <a:xfrm>
            <a:off x="678271" y="5449109"/>
            <a:ext cx="415418" cy="5445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9E7179-E863-41C9-8463-DA9B2AC222CB}"/>
              </a:ext>
            </a:extLst>
          </p:cNvPr>
          <p:cNvSpPr/>
          <p:nvPr/>
        </p:nvSpPr>
        <p:spPr>
          <a:xfrm>
            <a:off x="3074557" y="1419596"/>
            <a:ext cx="669478" cy="594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622AE8-902E-4717-BC34-9D19E26D47D1}"/>
              </a:ext>
            </a:extLst>
          </p:cNvPr>
          <p:cNvSpPr/>
          <p:nvPr/>
        </p:nvSpPr>
        <p:spPr>
          <a:xfrm>
            <a:off x="4195482" y="1005813"/>
            <a:ext cx="1120589" cy="3907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230FD-81C1-4DA7-9F6A-66AAD99859B6}"/>
              </a:ext>
            </a:extLst>
          </p:cNvPr>
          <p:cNvSpPr/>
          <p:nvPr/>
        </p:nvSpPr>
        <p:spPr>
          <a:xfrm>
            <a:off x="1851045" y="3242373"/>
            <a:ext cx="786017" cy="681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8E4C7-AB1A-4933-9A11-A7C20E7E21A6}"/>
              </a:ext>
            </a:extLst>
          </p:cNvPr>
          <p:cNvSpPr/>
          <p:nvPr/>
        </p:nvSpPr>
        <p:spPr>
          <a:xfrm>
            <a:off x="5267866" y="1369234"/>
            <a:ext cx="514031" cy="298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226886-9382-4990-8093-0BABF4CCC65E}"/>
              </a:ext>
            </a:extLst>
          </p:cNvPr>
          <p:cNvSpPr/>
          <p:nvPr/>
        </p:nvSpPr>
        <p:spPr>
          <a:xfrm>
            <a:off x="5169254" y="3106934"/>
            <a:ext cx="514031" cy="298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BF0B52-EECB-44EE-8F89-09D22B360E46}"/>
              </a:ext>
            </a:extLst>
          </p:cNvPr>
          <p:cNvSpPr/>
          <p:nvPr/>
        </p:nvSpPr>
        <p:spPr>
          <a:xfrm>
            <a:off x="5169254" y="4857297"/>
            <a:ext cx="442652" cy="283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B6FF07-EF8C-4081-9D58-D02FC8D4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54">
            <a:extLst>
              <a:ext uri="{FF2B5EF4-FFF2-40B4-BE49-F238E27FC236}">
                <a16:creationId xmlns:a16="http://schemas.microsoft.com/office/drawing/2014/main" id="{F29BF6CC-7356-4BEF-A329-A366B1A63055}"/>
              </a:ext>
            </a:extLst>
          </p:cNvPr>
          <p:cNvSpPr/>
          <p:nvPr/>
        </p:nvSpPr>
        <p:spPr>
          <a:xfrm>
            <a:off x="806280" y="2687771"/>
            <a:ext cx="10533720" cy="1875264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유튜브 악성 댓글 정책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작성된 댓글이 악성 댓글이라고 판단 되면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자동으로 해당 댓글을 숨김 처리하고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유튜버에게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검토 대기중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‘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리스트로 제공 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AB85F6-41AA-4C29-8105-0758B697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6" y="1039330"/>
            <a:ext cx="3105813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3656D-4958-4DD6-9175-F89A6CEEF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934" y="1039330"/>
            <a:ext cx="3754706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B4527-B39B-47E8-9D7D-6ED367C9AACD}"/>
              </a:ext>
            </a:extLst>
          </p:cNvPr>
          <p:cNvSpPr/>
          <p:nvPr/>
        </p:nvSpPr>
        <p:spPr>
          <a:xfrm>
            <a:off x="11340000" y="2930910"/>
            <a:ext cx="45720" cy="888055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789EAEA-03F1-4FDF-874C-A26787568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195" y="1039330"/>
            <a:ext cx="4307519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B1B723-517C-447D-BF69-706A716F4296}"/>
              </a:ext>
            </a:extLst>
          </p:cNvPr>
          <p:cNvSpPr/>
          <p:nvPr/>
        </p:nvSpPr>
        <p:spPr>
          <a:xfrm>
            <a:off x="1506071" y="4948518"/>
            <a:ext cx="125505" cy="170329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C474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4015FA-82CD-4431-9B6C-79B9AFCE9BEE}"/>
              </a:ext>
            </a:extLst>
          </p:cNvPr>
          <p:cNvSpPr/>
          <p:nvPr/>
        </p:nvSpPr>
        <p:spPr>
          <a:xfrm>
            <a:off x="4611884" y="5040405"/>
            <a:ext cx="121481" cy="156883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C4747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3D8C95-22B9-491C-9364-A66A1D76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9AA8F-2C4C-4A96-9A06-07A9694A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1" y="1860481"/>
            <a:ext cx="3893794" cy="3893794"/>
          </a:xfrm>
          <a:prstGeom prst="rect">
            <a:avLst/>
          </a:prstGeom>
        </p:spPr>
      </p:pic>
      <p:sp>
        <p:nvSpPr>
          <p:cNvPr id="17" name="모서리가 둥근 직사각형 54">
            <a:extLst>
              <a:ext uri="{FF2B5EF4-FFF2-40B4-BE49-F238E27FC236}">
                <a16:creationId xmlns:a16="http://schemas.microsoft.com/office/drawing/2014/main" id="{E6D072F4-61ED-46B0-8EAF-895D0F7AF7BE}"/>
              </a:ext>
            </a:extLst>
          </p:cNvPr>
          <p:cNvSpPr/>
          <p:nvPr/>
        </p:nvSpPr>
        <p:spPr>
          <a:xfrm>
            <a:off x="5149038" y="1614713"/>
            <a:ext cx="6478185" cy="4400606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 개발 목표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유튜브 영상의 댓글을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크롤링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LSTM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모델을 사용하여 댓글의 성향을 분석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분석한 결과를 클라이언트 친화적으로 제공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 개발 효과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필터링 되지 않는 악성 댓글 확인 가능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악플로 고통받는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유튜버들의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 정신적 피해 해소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D678-81B2-49C2-8101-410E54AE305E}"/>
              </a:ext>
            </a:extLst>
          </p:cNvPr>
          <p:cNvSpPr/>
          <p:nvPr/>
        </p:nvSpPr>
        <p:spPr>
          <a:xfrm>
            <a:off x="11627223" y="2003916"/>
            <a:ext cx="45719" cy="2016000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195DD4-B0C9-40F1-92D8-EE77DBEAC508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68ABB-6B91-4397-B754-9D225DBF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7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관련 사례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17E15-61D5-4EE1-84CB-32347CFB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76" y="1596684"/>
            <a:ext cx="5406250" cy="49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nbot">
            <a:extLst>
              <a:ext uri="{FF2B5EF4-FFF2-40B4-BE49-F238E27FC236}">
                <a16:creationId xmlns:a16="http://schemas.microsoft.com/office/drawing/2014/main" id="{552131CA-77EA-4826-8C56-0C2E0260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r="11785"/>
          <a:stretch/>
        </p:blipFill>
        <p:spPr bwMode="auto">
          <a:xfrm>
            <a:off x="468774" y="1596684"/>
            <a:ext cx="5406251" cy="49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54">
            <a:extLst>
              <a:ext uri="{FF2B5EF4-FFF2-40B4-BE49-F238E27FC236}">
                <a16:creationId xmlns:a16="http://schemas.microsoft.com/office/drawing/2014/main" id="{C5732E49-4036-47C1-9016-67C708A4EEF8}"/>
              </a:ext>
            </a:extLst>
          </p:cNvPr>
          <p:cNvSpPr/>
          <p:nvPr/>
        </p:nvSpPr>
        <p:spPr>
          <a:xfrm>
            <a:off x="1945269" y="803473"/>
            <a:ext cx="2453260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네이버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클린봇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모서리가 둥근 직사각형 54">
            <a:extLst>
              <a:ext uri="{FF2B5EF4-FFF2-40B4-BE49-F238E27FC236}">
                <a16:creationId xmlns:a16="http://schemas.microsoft.com/office/drawing/2014/main" id="{F94112A0-3C7A-45BF-B5F0-F8291567AFB9}"/>
              </a:ext>
            </a:extLst>
          </p:cNvPr>
          <p:cNvSpPr/>
          <p:nvPr/>
        </p:nvSpPr>
        <p:spPr>
          <a:xfrm>
            <a:off x="7933731" y="810622"/>
            <a:ext cx="2363539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카카오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세이프봇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2339E-DCED-4CD8-996E-F913E164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관련 사례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F00B3-1C33-476A-8F93-08F718C6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0" y="3482959"/>
            <a:ext cx="4849410" cy="25963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27C3B5-E79E-4C4A-8A5F-86CCB25A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50" y="3482959"/>
            <a:ext cx="4849410" cy="260486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07D3BA-CC67-4AD9-B879-0AFDD924742E}"/>
              </a:ext>
            </a:extLst>
          </p:cNvPr>
          <p:cNvSpPr/>
          <p:nvPr/>
        </p:nvSpPr>
        <p:spPr>
          <a:xfrm>
            <a:off x="6732494" y="5647765"/>
            <a:ext cx="1954306" cy="340659"/>
          </a:xfrm>
          <a:prstGeom prst="rect">
            <a:avLst/>
          </a:prstGeom>
          <a:noFill/>
          <a:ln w="57150"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54">
            <a:extLst>
              <a:ext uri="{FF2B5EF4-FFF2-40B4-BE49-F238E27FC236}">
                <a16:creationId xmlns:a16="http://schemas.microsoft.com/office/drawing/2014/main" id="{6BD39381-7DBF-4099-87B7-D014F11451AC}"/>
              </a:ext>
            </a:extLst>
          </p:cNvPr>
          <p:cNvSpPr/>
          <p:nvPr/>
        </p:nvSpPr>
        <p:spPr>
          <a:xfrm>
            <a:off x="829140" y="1174377"/>
            <a:ext cx="10533720" cy="2061882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뉴욕 타임스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워싱턴 포스트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댓글을 분석하여 점수 부여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점에 수렴할 수록 긍정적 댓글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,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점에 수렴할 수록 부정적 댓글로 판단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부정적 댓글로 판단된 것들을 담당자가 확인하여 직접 처리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65976B-BF43-4528-AB85-9383C2A57D1D}"/>
              </a:ext>
            </a:extLst>
          </p:cNvPr>
          <p:cNvSpPr/>
          <p:nvPr/>
        </p:nvSpPr>
        <p:spPr>
          <a:xfrm>
            <a:off x="11362860" y="1343609"/>
            <a:ext cx="45719" cy="1005144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54">
            <a:extLst>
              <a:ext uri="{FF2B5EF4-FFF2-40B4-BE49-F238E27FC236}">
                <a16:creationId xmlns:a16="http://schemas.microsoft.com/office/drawing/2014/main" id="{6086799D-490C-4124-91CD-49015D433586}"/>
              </a:ext>
            </a:extLst>
          </p:cNvPr>
          <p:cNvSpPr/>
          <p:nvPr/>
        </p:nvSpPr>
        <p:spPr>
          <a:xfrm>
            <a:off x="3201733" y="5912203"/>
            <a:ext cx="5788534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뉴욕 타임스에서 활용하는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Perspective API Demo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실행 결과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78D650-8660-43DB-8D3D-3D64C9B6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8582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00183" y="21893"/>
            <a:ext cx="5991635" cy="90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수행 시나리오</a:t>
            </a:r>
            <a:endParaRPr lang="en-US" altLang="ko-KR" sz="1050">
              <a:solidFill>
                <a:srgbClr val="6f4343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528" y="1013417"/>
            <a:ext cx="3690866" cy="5494463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2726" y="1024070"/>
            <a:ext cx="6847758" cy="5488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493</ep:Words>
  <ep:PresentationFormat>와이드스크린</ep:PresentationFormat>
  <ep:Paragraphs>89</ep:Paragraphs>
  <ep:Slides>27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2019-10-09T05:55:57.000</dcterms:created>
  <dc:creator>조땡</dc:creator>
  <cp:lastModifiedBy>gram</cp:lastModifiedBy>
  <dcterms:modified xsi:type="dcterms:W3CDTF">2022-03-07T10:11:18.756</dcterms:modified>
  <cp:revision>385</cp:revision>
  <dc:title>PowerPoint 프레젠테이션</dc:title>
  <cp:version>1000.0000.01</cp:version>
</cp:coreProperties>
</file>