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notesMasterIdLst>
    <p:notesMasterId r:id="rId2"/>
  </p:notesMasterIdLst>
  <p:sldIdLst>
    <p:sldId id="256" r:id="rId3"/>
    <p:sldId id="262" r:id="rId4"/>
    <p:sldId id="257" r:id="rId5"/>
    <p:sldId id="272" r:id="rId6"/>
    <p:sldId id="264" r:id="rId7"/>
    <p:sldId id="267" r:id="rId8"/>
    <p:sldId id="269" r:id="rId9"/>
    <p:sldId id="290" r:id="rId10"/>
    <p:sldId id="284" r:id="rId11"/>
    <p:sldId id="298" r:id="rId12"/>
    <p:sldId id="286" r:id="rId13"/>
    <p:sldId id="281" r:id="rId14"/>
    <p:sldId id="294" r:id="rId15"/>
    <p:sldId id="293" r:id="rId16"/>
    <p:sldId id="295" r:id="rId17"/>
    <p:sldId id="282" r:id="rId18"/>
    <p:sldId id="28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098" autoAdjust="0"/>
    <p:restoredTop sz="94192" autoAdjust="0"/>
  </p:normalViewPr>
  <p:slideViewPr>
    <p:cSldViewPr snapToGrid="0">
      <p:cViewPr varScale="1">
        <p:scale>
          <a:sx n="100" d="100"/>
          <a:sy n="100" d="100"/>
        </p:scale>
        <p:origin x="1099" y="67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E772521-D21A-4004-988B-963A5B246AFC}" type="datetime1">
              <a:rPr lang="ko-KR" altLang="en-US"/>
              <a:pPr lvl="0">
                <a:defRPr/>
              </a:pPr>
              <a:t>2022-01-03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2963F83-E74C-443B-9E24-08142E6E375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63F83-E74C-443B-9E24-08142E6E37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46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63F83-E74C-443B-9E24-08142E6E375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719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유튜브가 </a:t>
            </a:r>
            <a:r>
              <a:rPr lang="en-US" altLang="ko-KR"/>
              <a:t>18</a:t>
            </a:r>
            <a:r>
              <a:rPr lang="ko-KR" altLang="en-US"/>
              <a:t>년 </a:t>
            </a:r>
            <a:r>
              <a:rPr lang="en-US" altLang="ko-KR"/>
              <a:t>7</a:t>
            </a:r>
            <a:r>
              <a:rPr lang="ko-KR" altLang="en-US"/>
              <a:t>월 경부터 악성 댓글 자동 삭제 기능을 제공해왔지만</a:t>
            </a:r>
            <a:r>
              <a:rPr lang="en-US" altLang="ko-KR"/>
              <a:t> </a:t>
            </a:r>
            <a:r>
              <a:rPr lang="ko-KR" altLang="en-US"/>
              <a:t>나아지고 있지 않은 현실</a:t>
            </a:r>
            <a:r>
              <a:rPr lang="en-US" altLang="ko-KR"/>
              <a:t>. </a:t>
            </a:r>
            <a:r>
              <a:rPr lang="ko-KR" altLang="en-US"/>
              <a:t>맨위 저 영상이 </a:t>
            </a:r>
            <a:r>
              <a:rPr lang="en-US" altLang="ko-KR"/>
              <a:t>17</a:t>
            </a:r>
            <a:r>
              <a:rPr lang="ko-KR" altLang="en-US"/>
              <a:t>년도 </a:t>
            </a:r>
            <a:r>
              <a:rPr lang="en-US" altLang="ko-KR"/>
              <a:t>4</a:t>
            </a:r>
            <a:r>
              <a:rPr lang="ko-KR" altLang="en-US"/>
              <a:t>월쯤임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악성 댓글은 필터링 되어야하지만</a:t>
            </a:r>
            <a:r>
              <a:rPr lang="en-US" altLang="ko-KR"/>
              <a:t> </a:t>
            </a:r>
            <a:r>
              <a:rPr lang="ko-KR" altLang="en-US"/>
              <a:t>욕설을 적었음에도 </a:t>
            </a:r>
            <a:r>
              <a:rPr lang="en-US" altLang="ko-KR"/>
              <a:t>‘</a:t>
            </a:r>
            <a:r>
              <a:rPr lang="ko-KR" altLang="en-US"/>
              <a:t>검토 대기중</a:t>
            </a:r>
            <a:r>
              <a:rPr lang="en-US" altLang="ko-KR"/>
              <a:t>‘ </a:t>
            </a:r>
            <a:r>
              <a:rPr lang="ko-KR" altLang="en-US"/>
              <a:t>리스트로 필터링이 되지 않는 모습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963F83-E74C-443B-9E24-08142E6E375C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F346-41ED-4F2B-8A60-D72E00A512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186-0000-4F90-9BC5-0DCE30F860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3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461D-4CD4-462C-B0B5-1C220355409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32EA-84B6-4FEA-AB92-56631621BF4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4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BD91-9577-4B85-8103-6FC60810134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8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02A6-AF5F-4579-BF92-25B5305E99E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6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2B85-2AF1-4D58-A1AB-252D575FCFB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A36A-EEE5-4500-A014-A6CF63B4524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8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A847-DA82-49A3-B08E-02BEA106BF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4E0D-6742-41AA-89AA-8E74D612DC4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8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78F6-61B7-4413-8380-157251E9C7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8766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B4515-31B8-41E9-BB9A-C52A98CDB36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 flipH="1">
            <a:off x="0" y="4781550"/>
            <a:ext cx="12192000" cy="207645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0" y="0"/>
            <a:ext cx="356235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23334" y="1346440"/>
            <a:ext cx="7612455" cy="1682961"/>
          </a:xfrm>
          <a:prstGeom prst="rect">
            <a:avLst/>
          </a:prstGeom>
          <a:solidFill>
            <a:srgbClr val="F6F8F8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유튜브 악플러 검거 작전</a:t>
            </a:r>
            <a:endParaRPr lang="en-US" altLang="ko-KR" sz="4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Bahnschrift SemiCondensed" panose="020B0502040204020203" pitchFamily="34" charset="0"/>
              </a:rPr>
              <a:t>Youtube</a:t>
            </a: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Bahnschrift SemiCondensed" panose="020B0502040204020203" pitchFamily="34" charset="0"/>
              </a:rPr>
              <a:t> Trolls Arresting Operation</a:t>
            </a: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4E3719-0853-48F3-86A2-6045F71A7074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F910ED9-E5F1-4FF7-AC70-98B8CD9FD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11256"/>
              </p:ext>
            </p:extLst>
          </p:nvPr>
        </p:nvGraphicFramePr>
        <p:xfrm>
          <a:off x="8435789" y="3828600"/>
          <a:ext cx="3048000" cy="221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376">
                  <a:extLst>
                    <a:ext uri="{9D8B030D-6E8A-4147-A177-3AD203B41FA5}">
                      <a16:colId xmlns:a16="http://schemas.microsoft.com/office/drawing/2014/main" val="765464940"/>
                    </a:ext>
                  </a:extLst>
                </a:gridCol>
                <a:gridCol w="1619624">
                  <a:extLst>
                    <a:ext uri="{9D8B030D-6E8A-4147-A177-3AD203B41FA5}">
                      <a16:colId xmlns:a16="http://schemas.microsoft.com/office/drawing/2014/main" val="4081295522"/>
                    </a:ext>
                  </a:extLst>
                </a:gridCol>
              </a:tblGrid>
              <a:tr h="5924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Youtube</a:t>
                      </a:r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Cleaner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01958"/>
                  </a:ext>
                </a:extLst>
              </a:tr>
              <a:tr h="406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2018152038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정은아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288454"/>
                  </a:ext>
                </a:extLst>
              </a:tr>
              <a:tr h="406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2018152015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64573"/>
                  </a:ext>
                </a:extLst>
              </a:tr>
              <a:tr h="406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2018152043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최진혁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508964"/>
                  </a:ext>
                </a:extLst>
              </a:tr>
              <a:tr h="406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2018152044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한창현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6343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1423D8-D015-455E-94F9-506243ED4524}"/>
              </a:ext>
            </a:extLst>
          </p:cNvPr>
          <p:cNvSpPr txBox="1"/>
          <p:nvPr/>
        </p:nvSpPr>
        <p:spPr>
          <a:xfrm>
            <a:off x="8866094" y="6144436"/>
            <a:ext cx="218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지도교수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이보경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371356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EB50B5C-EEC1-4026-9182-9AAB672B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1217BD-B7ED-40EC-A540-095F81053BD4}"/>
              </a:ext>
            </a:extLst>
          </p:cNvPr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6F4343"/>
                </a:solidFill>
              </a:rPr>
              <a:t>시스템 수행 시나리오</a:t>
            </a:r>
            <a:endParaRPr lang="en-US" altLang="ko-KR" sz="1050" dirty="0">
              <a:solidFill>
                <a:srgbClr val="6F4343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0F6C3E-4D95-4947-B593-FD4CB73C5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7" t="27629" r="21289" b="15261"/>
          <a:stretch/>
        </p:blipFill>
        <p:spPr>
          <a:xfrm>
            <a:off x="1652038" y="1482264"/>
            <a:ext cx="8887923" cy="3686362"/>
          </a:xfrm>
          <a:prstGeom prst="rect">
            <a:avLst/>
          </a:prstGeom>
        </p:spPr>
      </p:pic>
      <p:sp>
        <p:nvSpPr>
          <p:cNvPr id="10" name="직사각형 24">
            <a:extLst>
              <a:ext uri="{FF2B5EF4-FFF2-40B4-BE49-F238E27FC236}">
                <a16:creationId xmlns:a16="http://schemas.microsoft.com/office/drawing/2014/main" id="{A251A08D-1529-4323-A446-87CB25757BDC}"/>
              </a:ext>
            </a:extLst>
          </p:cNvPr>
          <p:cNvSpPr/>
          <p:nvPr/>
        </p:nvSpPr>
        <p:spPr>
          <a:xfrm>
            <a:off x="3681254" y="5400191"/>
            <a:ext cx="4829493" cy="1057878"/>
          </a:xfrm>
          <a:prstGeom prst="roundRect">
            <a:avLst/>
          </a:prstGeom>
          <a:ln>
            <a:solidFill>
              <a:srgbClr val="FF292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808080"/>
                </a:solidFill>
                <a:latin typeface="맑은 고딕"/>
              </a:rPr>
              <a:t>LSTM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808080"/>
                </a:solidFill>
                <a:latin typeface="맑은 고딕"/>
              </a:rPr>
              <a:t>을 활용하여 </a:t>
            </a:r>
            <a:r>
              <a:rPr lang="en-US" altLang="ko-KR" sz="2000" b="1" dirty="0">
                <a:solidFill>
                  <a:srgbClr val="808080"/>
                </a:solidFill>
                <a:latin typeface="맑은 고딕"/>
              </a:rPr>
              <a:t>Training &amp; Test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808080"/>
                </a:solidFill>
                <a:latin typeface="맑은 고딕"/>
              </a:rPr>
              <a:t>→ 분석 시스템을 구축</a:t>
            </a:r>
          </a:p>
        </p:txBody>
      </p:sp>
    </p:spTree>
    <p:extLst>
      <p:ext uri="{BB962C8B-B14F-4D97-AF65-F5344CB8AC3E}">
        <p14:creationId xmlns:p14="http://schemas.microsoft.com/office/powerpoint/2010/main" val="378954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046075-6BEF-4D47-8C41-4AE621CB75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96" y="2334475"/>
            <a:ext cx="2189041" cy="218904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EC3BE9D-0A08-4E32-B52B-762F65D73317}"/>
              </a:ext>
            </a:extLst>
          </p:cNvPr>
          <p:cNvSpPr/>
          <p:nvPr/>
        </p:nvSpPr>
        <p:spPr>
          <a:xfrm>
            <a:off x="9973777" y="2006789"/>
            <a:ext cx="174759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긍정 댓글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3F03F7-FCCC-4D2E-A416-1F202D40EF9D}"/>
              </a:ext>
            </a:extLst>
          </p:cNvPr>
          <p:cNvSpPr/>
          <p:nvPr/>
        </p:nvSpPr>
        <p:spPr>
          <a:xfrm>
            <a:off x="9973777" y="4195830"/>
            <a:ext cx="174759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악성 댓글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0BFE6B-717F-42F8-8CD0-CA4B1536798A}"/>
              </a:ext>
            </a:extLst>
          </p:cNvPr>
          <p:cNvSpPr/>
          <p:nvPr/>
        </p:nvSpPr>
        <p:spPr>
          <a:xfrm>
            <a:off x="9973778" y="3101309"/>
            <a:ext cx="174759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의심 댓글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04D7C5-D4E8-488E-B827-90527C6B099F}"/>
              </a:ext>
            </a:extLst>
          </p:cNvPr>
          <p:cNvSpPr/>
          <p:nvPr/>
        </p:nvSpPr>
        <p:spPr>
          <a:xfrm>
            <a:off x="6723006" y="2778145"/>
            <a:ext cx="1465858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Output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 ~ 1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B38457B-A475-4FD3-B5C0-D520CE1B638C}"/>
              </a:ext>
            </a:extLst>
          </p:cNvPr>
          <p:cNvSpPr/>
          <p:nvPr/>
        </p:nvSpPr>
        <p:spPr>
          <a:xfrm>
            <a:off x="5798838" y="3298369"/>
            <a:ext cx="578045" cy="261257"/>
          </a:xfrm>
          <a:prstGeom prst="rightArrow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0618364-155F-4912-A26E-F1D8AFD42E07}"/>
              </a:ext>
            </a:extLst>
          </p:cNvPr>
          <p:cNvSpPr/>
          <p:nvPr/>
        </p:nvSpPr>
        <p:spPr>
          <a:xfrm>
            <a:off x="8584796" y="3298369"/>
            <a:ext cx="578045" cy="261257"/>
          </a:xfrm>
          <a:prstGeom prst="rightArrow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313477-14BB-471E-879A-ECEB7B6527FF}"/>
              </a:ext>
            </a:extLst>
          </p:cNvPr>
          <p:cNvCxnSpPr>
            <a:cxnSpLocks/>
          </p:cNvCxnSpPr>
          <p:nvPr/>
        </p:nvCxnSpPr>
        <p:spPr>
          <a:xfrm>
            <a:off x="9401176" y="2362685"/>
            <a:ext cx="0" cy="2254678"/>
          </a:xfrm>
          <a:prstGeom prst="line">
            <a:avLst/>
          </a:prstGeom>
          <a:ln w="76200">
            <a:solidFill>
              <a:srgbClr val="E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83D06D-49F9-4842-90E1-A4377E0176D9}"/>
              </a:ext>
            </a:extLst>
          </p:cNvPr>
          <p:cNvCxnSpPr>
            <a:cxnSpLocks/>
          </p:cNvCxnSpPr>
          <p:nvPr/>
        </p:nvCxnSpPr>
        <p:spPr>
          <a:xfrm>
            <a:off x="9363076" y="2362685"/>
            <a:ext cx="572602" cy="0"/>
          </a:xfrm>
          <a:prstGeom prst="line">
            <a:avLst/>
          </a:prstGeom>
          <a:ln w="76200">
            <a:solidFill>
              <a:srgbClr val="E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A70CA35-B120-4170-9F3B-02D5AFB4DFAE}"/>
              </a:ext>
            </a:extLst>
          </p:cNvPr>
          <p:cNvCxnSpPr>
            <a:cxnSpLocks/>
          </p:cNvCxnSpPr>
          <p:nvPr/>
        </p:nvCxnSpPr>
        <p:spPr>
          <a:xfrm>
            <a:off x="9363076" y="3458060"/>
            <a:ext cx="572602" cy="0"/>
          </a:xfrm>
          <a:prstGeom prst="line">
            <a:avLst/>
          </a:prstGeom>
          <a:ln w="76200">
            <a:solidFill>
              <a:srgbClr val="E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92EC0B-D9C2-4849-BB97-22596FF83DC3}"/>
              </a:ext>
            </a:extLst>
          </p:cNvPr>
          <p:cNvCxnSpPr>
            <a:cxnSpLocks/>
          </p:cNvCxnSpPr>
          <p:nvPr/>
        </p:nvCxnSpPr>
        <p:spPr>
          <a:xfrm>
            <a:off x="9363076" y="4607838"/>
            <a:ext cx="572602" cy="0"/>
          </a:xfrm>
          <a:prstGeom prst="line">
            <a:avLst/>
          </a:prstGeom>
          <a:ln w="76200">
            <a:solidFill>
              <a:srgbClr val="E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597A0A-4921-4F37-AB65-6D188C9971FB}"/>
              </a:ext>
            </a:extLst>
          </p:cNvPr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6F4343"/>
                </a:solidFill>
              </a:rPr>
              <a:t>시스템 수행 시나리오</a:t>
            </a:r>
            <a:endParaRPr lang="en-US" altLang="ko-KR" sz="1050" dirty="0">
              <a:solidFill>
                <a:srgbClr val="6F4343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18EF01-C2EE-44F1-9357-0156FD07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C372A4E-6841-4A23-900B-751CAAA37BD3}"/>
              </a:ext>
            </a:extLst>
          </p:cNvPr>
          <p:cNvSpPr/>
          <p:nvPr/>
        </p:nvSpPr>
        <p:spPr>
          <a:xfrm>
            <a:off x="2218223" y="3345506"/>
            <a:ext cx="578045" cy="261257"/>
          </a:xfrm>
          <a:prstGeom prst="rightArrow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604D34-2772-449F-A351-BC9EF5B137B4}"/>
              </a:ext>
            </a:extLst>
          </p:cNvPr>
          <p:cNvSpPr/>
          <p:nvPr/>
        </p:nvSpPr>
        <p:spPr>
          <a:xfrm>
            <a:off x="568423" y="2825282"/>
            <a:ext cx="1253868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Input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댓글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6417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8BC142F-B4E3-470E-BAE7-9CC550DDF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3" y="2682637"/>
            <a:ext cx="1519952" cy="15199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4EDA351-00D0-4C94-A0A6-78033D2393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69" y="2703847"/>
            <a:ext cx="1417903" cy="1417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3CBAD59-8AFE-47C3-80FE-51E85B808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837" y="1809901"/>
            <a:ext cx="2600325" cy="2600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7F487F1-1AD2-4E55-8E0E-C5985DB9F9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957" y="2479217"/>
            <a:ext cx="1931009" cy="1931009"/>
          </a:xfrm>
          <a:prstGeom prst="rect">
            <a:avLst/>
          </a:prstGeom>
        </p:spPr>
      </p:pic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52031515-7784-4993-8204-058BC3EF37E7}"/>
              </a:ext>
            </a:extLst>
          </p:cNvPr>
          <p:cNvSpPr/>
          <p:nvPr/>
        </p:nvSpPr>
        <p:spPr>
          <a:xfrm rot="10800000">
            <a:off x="7673497" y="3261831"/>
            <a:ext cx="1381125" cy="447675"/>
          </a:xfrm>
          <a:prstGeom prst="leftRightArrow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87A694-F791-4B3C-8AB2-40309BC6992F}"/>
              </a:ext>
            </a:extLst>
          </p:cNvPr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6F4343"/>
                </a:solidFill>
              </a:rPr>
              <a:t>시스템 구성도</a:t>
            </a:r>
            <a:endParaRPr lang="en-US" altLang="ko-KR" sz="1050" dirty="0">
              <a:solidFill>
                <a:srgbClr val="6F4343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616D55-AF58-43ED-A212-C3CF7635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C6B29A40-A2E1-47E2-A84E-06F4CB85FDC4}"/>
              </a:ext>
            </a:extLst>
          </p:cNvPr>
          <p:cNvSpPr/>
          <p:nvPr/>
        </p:nvSpPr>
        <p:spPr>
          <a:xfrm rot="10800000">
            <a:off x="3227315" y="3261830"/>
            <a:ext cx="1381125" cy="447675"/>
          </a:xfrm>
          <a:prstGeom prst="leftRightArrow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D989C11-7994-40B8-9C22-BBD9BE783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22040"/>
              </p:ext>
            </p:extLst>
          </p:nvPr>
        </p:nvGraphicFramePr>
        <p:xfrm>
          <a:off x="4922860" y="4726043"/>
          <a:ext cx="2346280" cy="127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6280">
                  <a:extLst>
                    <a:ext uri="{9D8B030D-6E8A-4147-A177-3AD203B41FA5}">
                      <a16:colId xmlns:a16="http://schemas.microsoft.com/office/drawing/2014/main" val="3325186083"/>
                    </a:ext>
                  </a:extLst>
                </a:gridCol>
              </a:tblGrid>
              <a:tr h="423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댓글 </a:t>
                      </a:r>
                      <a:r>
                        <a:rPr lang="ko-KR" altLang="en-US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크롤링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43858"/>
                  </a:ext>
                </a:extLst>
              </a:tr>
              <a:tr h="423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댓글 분석 알고리즘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05636"/>
                  </a:ext>
                </a:extLst>
              </a:tr>
              <a:tr h="423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웹</a:t>
                      </a:r>
                      <a:r>
                        <a:rPr lang="en-US" altLang="ko-KR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/</a:t>
                      </a:r>
                      <a:r>
                        <a:rPr lang="ko-KR" altLang="en-US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앱 로직 수행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373189"/>
                  </a:ext>
                </a:extLst>
              </a:tr>
            </a:tbl>
          </a:graphicData>
        </a:graphic>
      </p:graphicFrame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A2803C80-5EF0-4B0B-8E92-557290ED2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91728"/>
              </p:ext>
            </p:extLst>
          </p:nvPr>
        </p:nvGraphicFramePr>
        <p:xfrm>
          <a:off x="881035" y="4726043"/>
          <a:ext cx="2346280" cy="846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6280">
                  <a:extLst>
                    <a:ext uri="{9D8B030D-6E8A-4147-A177-3AD203B41FA5}">
                      <a16:colId xmlns:a16="http://schemas.microsoft.com/office/drawing/2014/main" val="3325186083"/>
                    </a:ext>
                  </a:extLst>
                </a:gridCol>
              </a:tblGrid>
              <a:tr h="423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URI, Range </a:t>
                      </a:r>
                      <a:r>
                        <a:rPr lang="ko-KR" altLang="en-US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입력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43858"/>
                  </a:ext>
                </a:extLst>
              </a:tr>
              <a:tr h="423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댓글 분석 결과 화면 수신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05636"/>
                  </a:ext>
                </a:extLst>
              </a:tr>
            </a:tbl>
          </a:graphicData>
        </a:graphic>
      </p:graphicFrame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92260A31-BF62-4957-B3F8-A86A2FA7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65134"/>
              </p:ext>
            </p:extLst>
          </p:nvPr>
        </p:nvGraphicFramePr>
        <p:xfrm>
          <a:off x="9124321" y="4726043"/>
          <a:ext cx="2346280" cy="42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6280">
                  <a:extLst>
                    <a:ext uri="{9D8B030D-6E8A-4147-A177-3AD203B41FA5}">
                      <a16:colId xmlns:a16="http://schemas.microsoft.com/office/drawing/2014/main" val="3325186083"/>
                    </a:ext>
                  </a:extLst>
                </a:gridCol>
              </a:tblGrid>
              <a:tr h="423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댓글 분석 결과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4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05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8BC142F-B4E3-470E-BAE7-9CC550DDF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2" y="2049665"/>
            <a:ext cx="1519952" cy="15199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4EDA351-00D0-4C94-A0A6-78033D2393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288" y="2070875"/>
            <a:ext cx="1417903" cy="1417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3CBAD59-8AFE-47C3-80FE-51E85B808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836" y="1477868"/>
            <a:ext cx="2600325" cy="2600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7F487F1-1AD2-4E55-8E0E-C5985DB9F9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956" y="1984131"/>
            <a:ext cx="1931009" cy="19310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616D55-AF58-43ED-A212-C3CF7635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A2803C80-5EF0-4B0B-8E92-557290ED2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086545"/>
              </p:ext>
            </p:extLst>
          </p:nvPr>
        </p:nvGraphicFramePr>
        <p:xfrm>
          <a:off x="534223" y="3832377"/>
          <a:ext cx="291796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455">
                  <a:extLst>
                    <a:ext uri="{9D8B030D-6E8A-4147-A177-3AD203B41FA5}">
                      <a16:colId xmlns:a16="http://schemas.microsoft.com/office/drawing/2014/main" val="3325186083"/>
                    </a:ext>
                  </a:extLst>
                </a:gridCol>
                <a:gridCol w="1736513">
                  <a:extLst>
                    <a:ext uri="{9D8B030D-6E8A-4147-A177-3AD203B41FA5}">
                      <a16:colId xmlns:a16="http://schemas.microsoft.com/office/drawing/2014/main" val="36023003"/>
                    </a:ext>
                  </a:extLst>
                </a:gridCol>
              </a:tblGrid>
              <a:tr h="21173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개발 환경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Eclipse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43858"/>
                  </a:ext>
                </a:extLst>
              </a:tr>
              <a:tr h="21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Android Studio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453105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개발 언어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HTML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05636"/>
                  </a:ext>
                </a:extLst>
              </a:tr>
              <a:tr h="2598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CSS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9157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JavaScript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11321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JSP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70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JAVA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473259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D829AA-D796-4FCF-94CD-87843A016F6A}"/>
              </a:ext>
            </a:extLst>
          </p:cNvPr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6F4343"/>
                </a:solidFill>
              </a:rPr>
              <a:t>시스템 개발 환경 및 방법</a:t>
            </a:r>
            <a:endParaRPr lang="en-US" altLang="ko-KR" sz="1050" dirty="0">
              <a:solidFill>
                <a:srgbClr val="6F4343"/>
              </a:solidFill>
            </a:endParaRPr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E1871B14-6C5B-4009-B94D-E1C9773ED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19539"/>
              </p:ext>
            </p:extLst>
          </p:nvPr>
        </p:nvGraphicFramePr>
        <p:xfrm>
          <a:off x="4425501" y="4381017"/>
          <a:ext cx="334099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736">
                  <a:extLst>
                    <a:ext uri="{9D8B030D-6E8A-4147-A177-3AD203B41FA5}">
                      <a16:colId xmlns:a16="http://schemas.microsoft.com/office/drawing/2014/main" val="3325186083"/>
                    </a:ext>
                  </a:extLst>
                </a:gridCol>
                <a:gridCol w="1988263">
                  <a:extLst>
                    <a:ext uri="{9D8B030D-6E8A-4147-A177-3AD203B41FA5}">
                      <a16:colId xmlns:a16="http://schemas.microsoft.com/office/drawing/2014/main" val="36023003"/>
                    </a:ext>
                  </a:extLst>
                </a:gridCol>
              </a:tblGrid>
              <a:tr h="21173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개발 환경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AWS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43858"/>
                  </a:ext>
                </a:extLst>
              </a:tr>
              <a:tr h="359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Apache-Tomcat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81102"/>
                  </a:ext>
                </a:extLst>
              </a:tr>
              <a:tr h="21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Jupyter</a:t>
                      </a:r>
                      <a:r>
                        <a:rPr lang="en-US" altLang="ko-KR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Notebook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894161"/>
                  </a:ext>
                </a:extLst>
              </a:tr>
              <a:tr h="21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Flask (</a:t>
                      </a:r>
                      <a:r>
                        <a:rPr lang="ko-KR" altLang="en-US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프레임워크</a:t>
                      </a:r>
                      <a:r>
                        <a:rPr lang="en-US" altLang="ko-KR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453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개발 언어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Python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05636"/>
                  </a:ext>
                </a:extLst>
              </a:tr>
            </a:tbl>
          </a:graphicData>
        </a:graphic>
      </p:graphicFrame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D76F8CBB-576B-4A9A-AB5F-017A2E6077D3}"/>
              </a:ext>
            </a:extLst>
          </p:cNvPr>
          <p:cNvGraphicFramePr>
            <a:graphicFrameLocks noGrp="1"/>
          </p:cNvGraphicFramePr>
          <p:nvPr/>
        </p:nvGraphicFramePr>
        <p:xfrm>
          <a:off x="8838477" y="4717919"/>
          <a:ext cx="2917968" cy="789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455">
                  <a:extLst>
                    <a:ext uri="{9D8B030D-6E8A-4147-A177-3AD203B41FA5}">
                      <a16:colId xmlns:a16="http://schemas.microsoft.com/office/drawing/2014/main" val="3325186083"/>
                    </a:ext>
                  </a:extLst>
                </a:gridCol>
                <a:gridCol w="1736513">
                  <a:extLst>
                    <a:ext uri="{9D8B030D-6E8A-4147-A177-3AD203B41FA5}">
                      <a16:colId xmlns:a16="http://schemas.microsoft.com/office/drawing/2014/main" val="3602300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개발 환경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MySQL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43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개발 언어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SQL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0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20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616D55-AF58-43ED-A212-C3CF7635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D829AA-D796-4FCF-94CD-87843A016F6A}"/>
              </a:ext>
            </a:extLst>
          </p:cNvPr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6F4343"/>
                </a:solidFill>
              </a:rPr>
              <a:t>시스템 개발 환경 및 방법</a:t>
            </a:r>
            <a:endParaRPr lang="en-US" altLang="ko-KR" sz="1050" dirty="0">
              <a:solidFill>
                <a:srgbClr val="6F4343"/>
              </a:solidFill>
            </a:endParaRP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D76F8CBB-576B-4A9A-AB5F-017A2E607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0586"/>
              </p:ext>
            </p:extLst>
          </p:nvPr>
        </p:nvGraphicFramePr>
        <p:xfrm>
          <a:off x="1239650" y="4435898"/>
          <a:ext cx="192434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340">
                  <a:extLst>
                    <a:ext uri="{9D8B030D-6E8A-4147-A177-3AD203B41FA5}">
                      <a16:colId xmlns:a16="http://schemas.microsoft.com/office/drawing/2014/main" val="332518608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비대면</a:t>
                      </a:r>
                      <a:r>
                        <a:rPr lang="ko-KR" altLang="en-US" sz="2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회의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43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Discord</a:t>
                      </a:r>
                      <a:endParaRPr lang="ko-KR" altLang="en-US" sz="2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05636"/>
                  </a:ext>
                </a:extLst>
              </a:tr>
            </a:tbl>
          </a:graphicData>
        </a:graphic>
      </p:graphicFrame>
      <p:pic>
        <p:nvPicPr>
          <p:cNvPr id="3074" name="Picture 2" descr="디스코드 다운로드 (Discord)">
            <a:extLst>
              <a:ext uri="{FF2B5EF4-FFF2-40B4-BE49-F238E27FC236}">
                <a16:creationId xmlns:a16="http://schemas.microsoft.com/office/drawing/2014/main" id="{3B41CA40-71B9-4934-B8CA-2E65158DB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95" y="1920418"/>
            <a:ext cx="2051051" cy="20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38DBA5B-3B3E-4EE1-9269-4857EB49C2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75" y="1920418"/>
            <a:ext cx="2051050" cy="2051050"/>
          </a:xfrm>
          <a:prstGeom prst="rect">
            <a:avLst/>
          </a:prstGeom>
        </p:spPr>
      </p:pic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3DDF95FC-75AF-4318-A556-F507E6D41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68396"/>
              </p:ext>
            </p:extLst>
          </p:nvPr>
        </p:nvGraphicFramePr>
        <p:xfrm>
          <a:off x="5344636" y="4435898"/>
          <a:ext cx="150272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727">
                  <a:extLst>
                    <a:ext uri="{9D8B030D-6E8A-4147-A177-3AD203B41FA5}">
                      <a16:colId xmlns:a16="http://schemas.microsoft.com/office/drawing/2014/main" val="332518608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버전 관리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43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Github</a:t>
                      </a:r>
                      <a:endParaRPr lang="ko-KR" altLang="en-US" sz="2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05636"/>
                  </a:ext>
                </a:extLst>
              </a:tr>
            </a:tbl>
          </a:graphicData>
        </a:graphic>
      </p:graphicFrame>
      <p:pic>
        <p:nvPicPr>
          <p:cNvPr id="3076" name="Picture 4" descr="꿀팁] Notion 사용법 &amp;amp; 단축키">
            <a:extLst>
              <a:ext uri="{FF2B5EF4-FFF2-40B4-BE49-F238E27FC236}">
                <a16:creationId xmlns:a16="http://schemas.microsoft.com/office/drawing/2014/main" id="{6694854F-732C-4A3F-8F18-64AB20D95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120" y="1776632"/>
            <a:ext cx="2460483" cy="246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162A1737-DB0C-412D-A1C7-A46E74F17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876005"/>
              </p:ext>
            </p:extLst>
          </p:nvPr>
        </p:nvGraphicFramePr>
        <p:xfrm>
          <a:off x="8949965" y="4441198"/>
          <a:ext cx="206447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332518608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프로젝트 관리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43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Notion</a:t>
                      </a:r>
                      <a:endParaRPr lang="ko-KR" altLang="en-US" sz="2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056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E55FB7-7066-4AEF-9FE2-A842B817FEB2}"/>
              </a:ext>
            </a:extLst>
          </p:cNvPr>
          <p:cNvSpPr txBox="1"/>
          <p:nvPr/>
        </p:nvSpPr>
        <p:spPr>
          <a:xfrm>
            <a:off x="3290833" y="5481342"/>
            <a:ext cx="5610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https://github.com/orgs/Youtube-cleaner/dashboard</a:t>
            </a:r>
          </a:p>
        </p:txBody>
      </p:sp>
    </p:spTree>
    <p:extLst>
      <p:ext uri="{BB962C8B-B14F-4D97-AF65-F5344CB8AC3E}">
        <p14:creationId xmlns:p14="http://schemas.microsoft.com/office/powerpoint/2010/main" val="215139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A3C355-42EC-4C5F-857F-B92FF57B94EC}"/>
              </a:ext>
            </a:extLst>
          </p:cNvPr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6F4343"/>
                </a:solidFill>
              </a:rPr>
              <a:t>역할 분담</a:t>
            </a:r>
            <a:endParaRPr lang="en-US" altLang="ko-KR" sz="1050" dirty="0">
              <a:solidFill>
                <a:srgbClr val="6F4343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6FEFCC-714C-42BF-B674-5B3D2F3D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18388D-6846-4644-A7D5-D9E112BAF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12" y="1407510"/>
            <a:ext cx="2299583" cy="22995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497564-FAA0-426B-A8B1-283B4ACF8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0" y="1407510"/>
            <a:ext cx="2299583" cy="22995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274CC03-2868-4436-B1CC-7FE7CFC18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717" y="1419709"/>
            <a:ext cx="2299583" cy="22995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37BA419-981E-4B7F-B57C-174F24B1C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706" y="1417004"/>
            <a:ext cx="2299583" cy="2299583"/>
          </a:xfrm>
          <a:prstGeom prst="rect">
            <a:avLst/>
          </a:prstGeom>
        </p:spPr>
      </p:pic>
      <p:graphicFrame>
        <p:nvGraphicFramePr>
          <p:cNvPr id="21" name="표 3">
            <a:extLst>
              <a:ext uri="{FF2B5EF4-FFF2-40B4-BE49-F238E27FC236}">
                <a16:creationId xmlns:a16="http://schemas.microsoft.com/office/drawing/2014/main" id="{7F36878E-44BE-4B19-94F8-E939082AC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81408"/>
              </p:ext>
            </p:extLst>
          </p:nvPr>
        </p:nvGraphicFramePr>
        <p:xfrm>
          <a:off x="674321" y="4063997"/>
          <a:ext cx="1924340" cy="2107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340">
                  <a:extLst>
                    <a:ext uri="{9D8B030D-6E8A-4147-A177-3AD203B41FA5}">
                      <a16:colId xmlns:a16="http://schemas.microsoft.com/office/drawing/2014/main" val="332518608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팀장 정은아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43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PM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0563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개발 툴 조사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8568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전체 설계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081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앱 개발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76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서버 관리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53507"/>
                  </a:ext>
                </a:extLst>
              </a:tr>
            </a:tbl>
          </a:graphicData>
        </a:graphic>
      </p:graphicFrame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BCE6C1DA-378F-4586-A152-5EC79EF17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92320"/>
              </p:ext>
            </p:extLst>
          </p:nvPr>
        </p:nvGraphicFramePr>
        <p:xfrm>
          <a:off x="3647327" y="4020735"/>
          <a:ext cx="1924340" cy="1772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340">
                  <a:extLst>
                    <a:ext uri="{9D8B030D-6E8A-4147-A177-3AD203B41FA5}">
                      <a16:colId xmlns:a16="http://schemas.microsoft.com/office/drawing/2014/main" val="332518608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팀원 박재현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43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사례 조사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05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기능 설계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40468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웹 개발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8568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서버 관리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081890"/>
                  </a:ext>
                </a:extLst>
              </a:tr>
            </a:tbl>
          </a:graphicData>
        </a:graphic>
      </p:graphicFrame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BD4076CB-EB99-4837-812D-38186097E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84671"/>
              </p:ext>
            </p:extLst>
          </p:nvPr>
        </p:nvGraphicFramePr>
        <p:xfrm>
          <a:off x="6620332" y="4020735"/>
          <a:ext cx="1924340" cy="1436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340">
                  <a:extLst>
                    <a:ext uri="{9D8B030D-6E8A-4147-A177-3AD203B41FA5}">
                      <a16:colId xmlns:a16="http://schemas.microsoft.com/office/drawing/2014/main" val="332518608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팀원 최진혁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43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사례 조사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0563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DB </a:t>
                      </a:r>
                      <a:r>
                        <a:rPr lang="ko-KR" altLang="en-US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관리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8568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웹</a:t>
                      </a:r>
                      <a:r>
                        <a:rPr lang="en-US" altLang="ko-KR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앱 테스트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081890"/>
                  </a:ext>
                </a:extLst>
              </a:tr>
            </a:tbl>
          </a:graphicData>
        </a:graphic>
      </p:graphicFrame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D4EFD99D-CBC8-41CF-8070-822FF0B67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12773"/>
              </p:ext>
            </p:extLst>
          </p:nvPr>
        </p:nvGraphicFramePr>
        <p:xfrm>
          <a:off x="9593338" y="4020735"/>
          <a:ext cx="1924340" cy="1916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340">
                  <a:extLst>
                    <a:ext uri="{9D8B030D-6E8A-4147-A177-3AD203B41FA5}">
                      <a16:colId xmlns:a16="http://schemas.microsoft.com/office/drawing/2014/main" val="332518608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팀원 </a:t>
                      </a:r>
                      <a:r>
                        <a:rPr lang="ko-KR" altLang="en-US" sz="20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한창현</a:t>
                      </a:r>
                      <a:endParaRPr lang="ko-KR" altLang="en-US" sz="20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43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LSTM </a:t>
                      </a:r>
                      <a:r>
                        <a:rPr lang="ko-KR" altLang="en-US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조사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0563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댓글 </a:t>
                      </a:r>
                      <a:r>
                        <a:rPr lang="ko-KR" altLang="en-US" sz="16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크롤링</a:t>
                      </a:r>
                      <a:endParaRPr lang="en-US" altLang="ko-KR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설계 및 구현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8568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댓글 분석 알고리즘</a:t>
                      </a:r>
                      <a:endParaRPr lang="en-US" altLang="ko-KR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설계 및 구현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081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34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A3C355-42EC-4C5F-857F-B92FF57B94EC}"/>
              </a:ext>
            </a:extLst>
          </p:cNvPr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6F4343"/>
                </a:solidFill>
              </a:rPr>
              <a:t>종합설계 수행 일정</a:t>
            </a:r>
            <a:endParaRPr lang="en-US" altLang="ko-KR" sz="1050" dirty="0">
              <a:solidFill>
                <a:srgbClr val="6F4343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30E44F1-F4F8-4BC1-A06A-B07E10632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52876"/>
              </p:ext>
            </p:extLst>
          </p:nvPr>
        </p:nvGraphicFramePr>
        <p:xfrm>
          <a:off x="222469" y="989061"/>
          <a:ext cx="11730046" cy="55838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5223">
                  <a:extLst>
                    <a:ext uri="{9D8B030D-6E8A-4147-A177-3AD203B41FA5}">
                      <a16:colId xmlns:a16="http://schemas.microsoft.com/office/drawing/2014/main" val="241234554"/>
                    </a:ext>
                  </a:extLst>
                </a:gridCol>
                <a:gridCol w="2215300">
                  <a:extLst>
                    <a:ext uri="{9D8B030D-6E8A-4147-A177-3AD203B41FA5}">
                      <a16:colId xmlns:a16="http://schemas.microsoft.com/office/drawing/2014/main" val="678364413"/>
                    </a:ext>
                  </a:extLst>
                </a:gridCol>
                <a:gridCol w="763593">
                  <a:extLst>
                    <a:ext uri="{9D8B030D-6E8A-4147-A177-3AD203B41FA5}">
                      <a16:colId xmlns:a16="http://schemas.microsoft.com/office/drawing/2014/main" val="1742642716"/>
                    </a:ext>
                  </a:extLst>
                </a:gridCol>
                <a:gridCol w="763593">
                  <a:extLst>
                    <a:ext uri="{9D8B030D-6E8A-4147-A177-3AD203B41FA5}">
                      <a16:colId xmlns:a16="http://schemas.microsoft.com/office/drawing/2014/main" val="3398377036"/>
                    </a:ext>
                  </a:extLst>
                </a:gridCol>
                <a:gridCol w="763593">
                  <a:extLst>
                    <a:ext uri="{9D8B030D-6E8A-4147-A177-3AD203B41FA5}">
                      <a16:colId xmlns:a16="http://schemas.microsoft.com/office/drawing/2014/main" val="4038991477"/>
                    </a:ext>
                  </a:extLst>
                </a:gridCol>
                <a:gridCol w="763593">
                  <a:extLst>
                    <a:ext uri="{9D8B030D-6E8A-4147-A177-3AD203B41FA5}">
                      <a16:colId xmlns:a16="http://schemas.microsoft.com/office/drawing/2014/main" val="914476961"/>
                    </a:ext>
                  </a:extLst>
                </a:gridCol>
                <a:gridCol w="763593">
                  <a:extLst>
                    <a:ext uri="{9D8B030D-6E8A-4147-A177-3AD203B41FA5}">
                      <a16:colId xmlns:a16="http://schemas.microsoft.com/office/drawing/2014/main" val="113559138"/>
                    </a:ext>
                  </a:extLst>
                </a:gridCol>
                <a:gridCol w="763593">
                  <a:extLst>
                    <a:ext uri="{9D8B030D-6E8A-4147-A177-3AD203B41FA5}">
                      <a16:colId xmlns:a16="http://schemas.microsoft.com/office/drawing/2014/main" val="1025628433"/>
                    </a:ext>
                  </a:extLst>
                </a:gridCol>
                <a:gridCol w="763593">
                  <a:extLst>
                    <a:ext uri="{9D8B030D-6E8A-4147-A177-3AD203B41FA5}">
                      <a16:colId xmlns:a16="http://schemas.microsoft.com/office/drawing/2014/main" val="3223762748"/>
                    </a:ext>
                  </a:extLst>
                </a:gridCol>
                <a:gridCol w="763593">
                  <a:extLst>
                    <a:ext uri="{9D8B030D-6E8A-4147-A177-3AD203B41FA5}">
                      <a16:colId xmlns:a16="http://schemas.microsoft.com/office/drawing/2014/main" val="342168134"/>
                    </a:ext>
                  </a:extLst>
                </a:gridCol>
                <a:gridCol w="763593">
                  <a:extLst>
                    <a:ext uri="{9D8B030D-6E8A-4147-A177-3AD203B41FA5}">
                      <a16:colId xmlns:a16="http://schemas.microsoft.com/office/drawing/2014/main" val="1827575432"/>
                    </a:ext>
                  </a:extLst>
                </a:gridCol>
                <a:gridCol w="763593">
                  <a:extLst>
                    <a:ext uri="{9D8B030D-6E8A-4147-A177-3AD203B41FA5}">
                      <a16:colId xmlns:a16="http://schemas.microsoft.com/office/drawing/2014/main" val="2835951587"/>
                    </a:ext>
                  </a:extLst>
                </a:gridCol>
                <a:gridCol w="763593">
                  <a:extLst>
                    <a:ext uri="{9D8B030D-6E8A-4147-A177-3AD203B41FA5}">
                      <a16:colId xmlns:a16="http://schemas.microsoft.com/office/drawing/2014/main" val="8815880"/>
                    </a:ext>
                  </a:extLst>
                </a:gridCol>
              </a:tblGrid>
              <a:tr h="362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solidFill>
                      <a:srgbClr val="EF67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추진사항</a:t>
                      </a:r>
                    </a:p>
                  </a:txBody>
                  <a:tcPr anchor="ctr">
                    <a:solidFill>
                      <a:srgbClr val="EF67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rgbClr val="EF67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rgbClr val="EF67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rgbClr val="EF67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rgbClr val="EF67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rgbClr val="EF67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rgbClr val="EF67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rgbClr val="EF67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rgbClr val="EF67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rgbClr val="EF67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rgbClr val="EF67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rgbClr val="EF6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016866"/>
                  </a:ext>
                </a:extLst>
              </a:tr>
              <a:tr h="5991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요구사항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정의 및 분석</a:t>
                      </a:r>
                    </a:p>
                  </a:txBody>
                  <a:tcPr anchor="ctr"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요구사항 정의 및 분석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요구사항 명세</a:t>
                      </a:r>
                    </a:p>
                  </a:txBody>
                  <a:tcPr anchor="ctr"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13908"/>
                  </a:ext>
                </a:extLst>
              </a:tr>
              <a:tr h="5991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시스템 설계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및 상세 설계</a:t>
                      </a:r>
                    </a:p>
                  </a:txBody>
                  <a:tcPr anchor="ctr"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시스템 설계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상세 설계</a:t>
                      </a:r>
                    </a:p>
                  </a:txBody>
                  <a:tcPr anchor="ctr"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61995"/>
                  </a:ext>
                </a:extLst>
              </a:tr>
              <a:tr h="11426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anchor="ctr"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댓글 분석 알고리즘 구현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웹 구현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앱 구현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서버 구현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47229"/>
                  </a:ext>
                </a:extLst>
              </a:tr>
              <a:tr h="11426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시험 및 데모</a:t>
                      </a:r>
                    </a:p>
                  </a:txBody>
                  <a:tcPr anchor="ctr"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인공지능 테스트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서버 테스트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앱 테스트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완전성 보강</a:t>
                      </a:r>
                    </a:p>
                  </a:txBody>
                  <a:tcPr anchor="ctr"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31222"/>
                  </a:ext>
                </a:extLst>
              </a:tr>
              <a:tr h="15682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발표 및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보고서 작성</a:t>
                      </a:r>
                    </a:p>
                  </a:txBody>
                  <a:tcPr anchor="ctr"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차 발표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차 발표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차 발표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차 발표 및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산대전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참가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중간 보고서 작성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최종 보고서 작성</a:t>
                      </a:r>
                    </a:p>
                  </a:txBody>
                  <a:tcPr anchor="ctr"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11892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F02F4BC-91F7-4F54-8B33-D60C13E2CD04}"/>
              </a:ext>
            </a:extLst>
          </p:cNvPr>
          <p:cNvSpPr/>
          <p:nvPr/>
        </p:nvSpPr>
        <p:spPr>
          <a:xfrm>
            <a:off x="3568700" y="1461629"/>
            <a:ext cx="749300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A82C1B-2414-4FE5-A6E3-BC58EA5A1CAF}"/>
              </a:ext>
            </a:extLst>
          </p:cNvPr>
          <p:cNvSpPr/>
          <p:nvPr/>
        </p:nvSpPr>
        <p:spPr>
          <a:xfrm>
            <a:off x="3568700" y="1748504"/>
            <a:ext cx="749300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DD276C-79D4-4E7A-847D-F9FBC2808DB9}"/>
              </a:ext>
            </a:extLst>
          </p:cNvPr>
          <p:cNvSpPr/>
          <p:nvPr/>
        </p:nvSpPr>
        <p:spPr>
          <a:xfrm>
            <a:off x="3943350" y="2078801"/>
            <a:ext cx="749300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E8AD64-B24B-4087-A858-DC79C449F6B3}"/>
              </a:ext>
            </a:extLst>
          </p:cNvPr>
          <p:cNvSpPr/>
          <p:nvPr/>
        </p:nvSpPr>
        <p:spPr>
          <a:xfrm>
            <a:off x="4318000" y="2305667"/>
            <a:ext cx="863600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5A9880-F4A1-4ED1-B338-064FBAE812AE}"/>
              </a:ext>
            </a:extLst>
          </p:cNvPr>
          <p:cNvSpPr/>
          <p:nvPr/>
        </p:nvSpPr>
        <p:spPr>
          <a:xfrm>
            <a:off x="4692650" y="2674207"/>
            <a:ext cx="3314962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C23BB5-F547-402B-B877-7D275081BBE7}"/>
              </a:ext>
            </a:extLst>
          </p:cNvPr>
          <p:cNvSpPr/>
          <p:nvPr/>
        </p:nvSpPr>
        <p:spPr>
          <a:xfrm>
            <a:off x="4986779" y="3228120"/>
            <a:ext cx="2362200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F2E56A-4354-4CEC-832A-267C0D663949}"/>
              </a:ext>
            </a:extLst>
          </p:cNvPr>
          <p:cNvSpPr/>
          <p:nvPr/>
        </p:nvSpPr>
        <p:spPr>
          <a:xfrm>
            <a:off x="5595135" y="3477019"/>
            <a:ext cx="2362200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67FE9D-5B42-4B12-93D3-A1790766985C}"/>
              </a:ext>
            </a:extLst>
          </p:cNvPr>
          <p:cNvSpPr/>
          <p:nvPr/>
        </p:nvSpPr>
        <p:spPr>
          <a:xfrm>
            <a:off x="4692650" y="3827884"/>
            <a:ext cx="4932117" cy="142906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064C7E-5EBD-4E4E-B6D9-E167986667A4}"/>
              </a:ext>
            </a:extLst>
          </p:cNvPr>
          <p:cNvSpPr/>
          <p:nvPr/>
        </p:nvSpPr>
        <p:spPr>
          <a:xfrm>
            <a:off x="5595134" y="4635051"/>
            <a:ext cx="4812057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C47BD1-000B-415F-BC63-76D3F053B85E}"/>
              </a:ext>
            </a:extLst>
          </p:cNvPr>
          <p:cNvSpPr/>
          <p:nvPr/>
        </p:nvSpPr>
        <p:spPr>
          <a:xfrm>
            <a:off x="8910686" y="6205430"/>
            <a:ext cx="1326823" cy="150919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E1D998-E3B7-4736-A0EF-41C1A7C13D70}"/>
              </a:ext>
            </a:extLst>
          </p:cNvPr>
          <p:cNvSpPr/>
          <p:nvPr/>
        </p:nvSpPr>
        <p:spPr>
          <a:xfrm>
            <a:off x="4986779" y="2958773"/>
            <a:ext cx="2362200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7E6F9-C1F5-4E69-9EF7-726FC3A640F7}"/>
              </a:ext>
            </a:extLst>
          </p:cNvPr>
          <p:cNvSpPr/>
          <p:nvPr/>
        </p:nvSpPr>
        <p:spPr>
          <a:xfrm>
            <a:off x="4986779" y="4364610"/>
            <a:ext cx="4637988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09F429F-E67F-482E-9CB7-C8CC14BCA699}"/>
              </a:ext>
            </a:extLst>
          </p:cNvPr>
          <p:cNvSpPr/>
          <p:nvPr/>
        </p:nvSpPr>
        <p:spPr>
          <a:xfrm>
            <a:off x="5595135" y="4097230"/>
            <a:ext cx="4029632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7391B70-A719-4D8D-B281-C8CBFDFA68B6}"/>
              </a:ext>
            </a:extLst>
          </p:cNvPr>
          <p:cNvSpPr/>
          <p:nvPr/>
        </p:nvSpPr>
        <p:spPr>
          <a:xfrm>
            <a:off x="4482117" y="4957880"/>
            <a:ext cx="89883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63AEEF-D70D-4BCE-B054-FAAF1AD47902}"/>
              </a:ext>
            </a:extLst>
          </p:cNvPr>
          <p:cNvSpPr/>
          <p:nvPr/>
        </p:nvSpPr>
        <p:spPr>
          <a:xfrm>
            <a:off x="7238344" y="5531993"/>
            <a:ext cx="89883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4D4E57-A63B-4F36-834F-7956F6A0C627}"/>
              </a:ext>
            </a:extLst>
          </p:cNvPr>
          <p:cNvSpPr/>
          <p:nvPr/>
        </p:nvSpPr>
        <p:spPr>
          <a:xfrm>
            <a:off x="10420546" y="5868939"/>
            <a:ext cx="1174423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32D8C5F-C56D-4656-8E10-51A732B5E128}"/>
              </a:ext>
            </a:extLst>
          </p:cNvPr>
          <p:cNvSpPr/>
          <p:nvPr/>
        </p:nvSpPr>
        <p:spPr>
          <a:xfrm>
            <a:off x="6122937" y="5171777"/>
            <a:ext cx="89883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2194E5-D9D2-42FE-AD38-14833570BA23}"/>
              </a:ext>
            </a:extLst>
          </p:cNvPr>
          <p:cNvSpPr/>
          <p:nvPr/>
        </p:nvSpPr>
        <p:spPr>
          <a:xfrm>
            <a:off x="11180190" y="6394912"/>
            <a:ext cx="760821" cy="144000"/>
          </a:xfrm>
          <a:prstGeom prst="rect">
            <a:avLst/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4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4E3719-0853-48F3-86A2-6045F71A7074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3925" y="982912"/>
            <a:ext cx="7296150" cy="3631763"/>
          </a:xfrm>
          <a:prstGeom prst="rect">
            <a:avLst/>
          </a:prstGeom>
          <a:solidFill>
            <a:srgbClr val="F6F8F8"/>
          </a:solidFill>
        </p:spPr>
        <p:txBody>
          <a:bodyPr wrap="square">
            <a:spAutoFit/>
          </a:bodyPr>
          <a:lstStyle/>
          <a:p>
            <a:r>
              <a:rPr lang="en-US" altLang="ko-KR" sz="115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THANK</a:t>
            </a:r>
          </a:p>
          <a:p>
            <a:r>
              <a:rPr lang="en-US" altLang="ko-KR" sz="115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</a:t>
            </a:r>
            <a:endParaRPr lang="en-US" altLang="ko-KR" sz="6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B048CE-A7EE-4FAA-9DE5-4FE6BE6C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6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00175" y="24326"/>
            <a:ext cx="5991635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rgbClr val="6F4343"/>
                </a:solidFill>
              </a:rPr>
              <a:t>목차</a:t>
            </a:r>
            <a:endParaRPr lang="en-US" altLang="ko-KR" sz="4400" b="1" dirty="0">
              <a:solidFill>
                <a:srgbClr val="6F4343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7547C7-C25F-4051-B102-F599808D3177}"/>
              </a:ext>
            </a:extLst>
          </p:cNvPr>
          <p:cNvGrpSpPr/>
          <p:nvPr/>
        </p:nvGrpSpPr>
        <p:grpSpPr>
          <a:xfrm>
            <a:off x="2648961" y="1193572"/>
            <a:ext cx="6894055" cy="576456"/>
            <a:chOff x="762000" y="5177879"/>
            <a:chExt cx="2917658" cy="291587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762000" y="5177879"/>
              <a:ext cx="2917658" cy="291584"/>
            </a:xfrm>
            <a:prstGeom prst="roundRect">
              <a:avLst>
                <a:gd name="adj" fmla="val 50000"/>
              </a:avLst>
            </a:prstGeom>
            <a:solidFill>
              <a:srgbClr val="EF6767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prstClr val="white"/>
                  </a:solidFill>
                </a:rPr>
                <a:t>종합설계 개요</a:t>
              </a:r>
              <a:endParaRPr lang="en-US" altLang="ko-KR" sz="20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762000" y="5177882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</a:t>
              </a:r>
              <a:endParaRPr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CA27AB-7056-4851-BB1E-A89658241D56}"/>
              </a:ext>
            </a:extLst>
          </p:cNvPr>
          <p:cNvGrpSpPr/>
          <p:nvPr/>
        </p:nvGrpSpPr>
        <p:grpSpPr>
          <a:xfrm>
            <a:off x="2648961" y="1980341"/>
            <a:ext cx="6894055" cy="576450"/>
            <a:chOff x="762000" y="5177882"/>
            <a:chExt cx="2917658" cy="291584"/>
          </a:xfrm>
        </p:grpSpPr>
        <p:sp>
          <p:nvSpPr>
            <p:cNvPr id="40" name="모서리가 둥근 직사각형 17">
              <a:extLst>
                <a:ext uri="{FF2B5EF4-FFF2-40B4-BE49-F238E27FC236}">
                  <a16:creationId xmlns:a16="http://schemas.microsoft.com/office/drawing/2014/main" id="{50424C24-BFD9-423F-8CF2-1EB06B65FE0E}"/>
                </a:ext>
              </a:extLst>
            </p:cNvPr>
            <p:cNvSpPr/>
            <p:nvPr/>
          </p:nvSpPr>
          <p:spPr>
            <a:xfrm>
              <a:off x="762000" y="5177882"/>
              <a:ext cx="2917658" cy="291584"/>
            </a:xfrm>
            <a:prstGeom prst="roundRect">
              <a:avLst>
                <a:gd name="adj" fmla="val 50000"/>
              </a:avLst>
            </a:prstGeom>
            <a:solidFill>
              <a:srgbClr val="EF6767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prstClr val="white"/>
                  </a:solidFill>
                </a:rPr>
                <a:t>관련 사례</a:t>
              </a:r>
              <a:endParaRPr lang="en-US" altLang="ko-KR" sz="2000" b="1" dirty="0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31">
              <a:extLst>
                <a:ext uri="{FF2B5EF4-FFF2-40B4-BE49-F238E27FC236}">
                  <a16:creationId xmlns:a16="http://schemas.microsoft.com/office/drawing/2014/main" id="{A3DC9F6F-90F1-48F0-9F0D-92FC740AA5EA}"/>
                </a:ext>
              </a:extLst>
            </p:cNvPr>
            <p:cNvSpPr/>
            <p:nvPr/>
          </p:nvSpPr>
          <p:spPr>
            <a:xfrm>
              <a:off x="762000" y="5177882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</a:t>
              </a:r>
              <a:endParaRPr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C8D7B18-D823-4A13-99C5-621FC8FF4C5E}"/>
              </a:ext>
            </a:extLst>
          </p:cNvPr>
          <p:cNvGrpSpPr/>
          <p:nvPr/>
        </p:nvGrpSpPr>
        <p:grpSpPr>
          <a:xfrm>
            <a:off x="2648961" y="2767104"/>
            <a:ext cx="6894055" cy="576450"/>
            <a:chOff x="762000" y="5177882"/>
            <a:chExt cx="2917658" cy="291584"/>
          </a:xfrm>
        </p:grpSpPr>
        <p:sp>
          <p:nvSpPr>
            <p:cNvPr id="51" name="모서리가 둥근 직사각형 17">
              <a:extLst>
                <a:ext uri="{FF2B5EF4-FFF2-40B4-BE49-F238E27FC236}">
                  <a16:creationId xmlns:a16="http://schemas.microsoft.com/office/drawing/2014/main" id="{54EBB709-3D87-4D3E-802C-25CFE7DB79DD}"/>
                </a:ext>
              </a:extLst>
            </p:cNvPr>
            <p:cNvSpPr/>
            <p:nvPr/>
          </p:nvSpPr>
          <p:spPr>
            <a:xfrm>
              <a:off x="762000" y="5177882"/>
              <a:ext cx="2917658" cy="291584"/>
            </a:xfrm>
            <a:prstGeom prst="roundRect">
              <a:avLst>
                <a:gd name="adj" fmla="val 50000"/>
              </a:avLst>
            </a:prstGeom>
            <a:solidFill>
              <a:srgbClr val="EF6767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prstClr val="white"/>
                  </a:solidFill>
                </a:rPr>
                <a:t>시스템 수행 시나리오</a:t>
              </a:r>
              <a:endParaRPr lang="en-US" altLang="ko-KR" sz="2000" b="1" dirty="0">
                <a:solidFill>
                  <a:prstClr val="white"/>
                </a:solidFill>
              </a:endParaRPr>
            </a:p>
          </p:txBody>
        </p:sp>
        <p:sp>
          <p:nvSpPr>
            <p:cNvPr id="52" name="모서리가 둥근 직사각형 31">
              <a:extLst>
                <a:ext uri="{FF2B5EF4-FFF2-40B4-BE49-F238E27FC236}">
                  <a16:creationId xmlns:a16="http://schemas.microsoft.com/office/drawing/2014/main" id="{1BBC5CE8-779F-4631-A528-BCE9C8C2E687}"/>
                </a:ext>
              </a:extLst>
            </p:cNvPr>
            <p:cNvSpPr/>
            <p:nvPr/>
          </p:nvSpPr>
          <p:spPr>
            <a:xfrm>
              <a:off x="762000" y="5177882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3</a:t>
              </a:r>
              <a:endParaRPr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E019DE3-4FD9-4EB1-AECD-407DF66683CA}"/>
              </a:ext>
            </a:extLst>
          </p:cNvPr>
          <p:cNvGrpSpPr/>
          <p:nvPr/>
        </p:nvGrpSpPr>
        <p:grpSpPr>
          <a:xfrm>
            <a:off x="2648961" y="4340630"/>
            <a:ext cx="6894055" cy="576450"/>
            <a:chOff x="762000" y="5177882"/>
            <a:chExt cx="2917658" cy="291584"/>
          </a:xfrm>
        </p:grpSpPr>
        <p:sp>
          <p:nvSpPr>
            <p:cNvPr id="57" name="모서리가 둥근 직사각형 17">
              <a:extLst>
                <a:ext uri="{FF2B5EF4-FFF2-40B4-BE49-F238E27FC236}">
                  <a16:creationId xmlns:a16="http://schemas.microsoft.com/office/drawing/2014/main" id="{F6C920C3-66BC-40A4-9468-B7D3C8988212}"/>
                </a:ext>
              </a:extLst>
            </p:cNvPr>
            <p:cNvSpPr/>
            <p:nvPr/>
          </p:nvSpPr>
          <p:spPr>
            <a:xfrm>
              <a:off x="762000" y="5177882"/>
              <a:ext cx="2917658" cy="291584"/>
            </a:xfrm>
            <a:prstGeom prst="roundRect">
              <a:avLst>
                <a:gd name="adj" fmla="val 50000"/>
              </a:avLst>
            </a:prstGeom>
            <a:solidFill>
              <a:srgbClr val="EF6767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prstClr val="white"/>
                  </a:solidFill>
                </a:rPr>
                <a:t>시스템 개발 환경 및 방법</a:t>
              </a:r>
              <a:endParaRPr lang="en-US" altLang="ko-KR" sz="2000" b="1" dirty="0">
                <a:solidFill>
                  <a:prstClr val="white"/>
                </a:solidFill>
              </a:endParaRPr>
            </a:p>
          </p:txBody>
        </p:sp>
        <p:sp>
          <p:nvSpPr>
            <p:cNvPr id="58" name="모서리가 둥근 직사각형 31">
              <a:extLst>
                <a:ext uri="{FF2B5EF4-FFF2-40B4-BE49-F238E27FC236}">
                  <a16:creationId xmlns:a16="http://schemas.microsoft.com/office/drawing/2014/main" id="{43719929-62FD-4129-A778-8876FB6DECF7}"/>
                </a:ext>
              </a:extLst>
            </p:cNvPr>
            <p:cNvSpPr/>
            <p:nvPr/>
          </p:nvSpPr>
          <p:spPr>
            <a:xfrm>
              <a:off x="762000" y="5177882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</a:t>
              </a:r>
              <a:endParaRPr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87A7EFE-51C8-4742-A7D1-481AABA81DB3}"/>
              </a:ext>
            </a:extLst>
          </p:cNvPr>
          <p:cNvGrpSpPr/>
          <p:nvPr/>
        </p:nvGrpSpPr>
        <p:grpSpPr>
          <a:xfrm>
            <a:off x="2648960" y="5127390"/>
            <a:ext cx="6894055" cy="576452"/>
            <a:chOff x="762000" y="5177881"/>
            <a:chExt cx="2917658" cy="291585"/>
          </a:xfrm>
        </p:grpSpPr>
        <p:sp>
          <p:nvSpPr>
            <p:cNvPr id="60" name="모서리가 둥근 직사각형 17">
              <a:extLst>
                <a:ext uri="{FF2B5EF4-FFF2-40B4-BE49-F238E27FC236}">
                  <a16:creationId xmlns:a16="http://schemas.microsoft.com/office/drawing/2014/main" id="{E4012977-06A8-47BB-B313-B20881B44047}"/>
                </a:ext>
              </a:extLst>
            </p:cNvPr>
            <p:cNvSpPr/>
            <p:nvPr/>
          </p:nvSpPr>
          <p:spPr>
            <a:xfrm>
              <a:off x="762000" y="5177881"/>
              <a:ext cx="2917658" cy="291584"/>
            </a:xfrm>
            <a:prstGeom prst="roundRect">
              <a:avLst>
                <a:gd name="adj" fmla="val 50000"/>
              </a:avLst>
            </a:prstGeom>
            <a:solidFill>
              <a:srgbClr val="EF6767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prstClr val="white"/>
                  </a:solidFill>
                </a:rPr>
                <a:t>역할 분담</a:t>
              </a:r>
              <a:endParaRPr lang="en-US" altLang="ko-KR" sz="2000" b="1" dirty="0">
                <a:solidFill>
                  <a:prstClr val="white"/>
                </a:solidFill>
              </a:endParaRPr>
            </a:p>
          </p:txBody>
        </p:sp>
        <p:sp>
          <p:nvSpPr>
            <p:cNvPr id="61" name="모서리가 둥근 직사각형 31">
              <a:extLst>
                <a:ext uri="{FF2B5EF4-FFF2-40B4-BE49-F238E27FC236}">
                  <a16:creationId xmlns:a16="http://schemas.microsoft.com/office/drawing/2014/main" id="{9F7C249C-9AE8-4D89-A987-A21E4A1DC7E5}"/>
                </a:ext>
              </a:extLst>
            </p:cNvPr>
            <p:cNvSpPr/>
            <p:nvPr/>
          </p:nvSpPr>
          <p:spPr>
            <a:xfrm>
              <a:off x="762000" y="5177882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6</a:t>
              </a:r>
              <a:endParaRPr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102440A-F2BF-46E7-82C4-9F6924AB39FF}"/>
              </a:ext>
            </a:extLst>
          </p:cNvPr>
          <p:cNvGrpSpPr/>
          <p:nvPr/>
        </p:nvGrpSpPr>
        <p:grpSpPr>
          <a:xfrm>
            <a:off x="2648961" y="5914156"/>
            <a:ext cx="6894055" cy="576454"/>
            <a:chOff x="762000" y="5177882"/>
            <a:chExt cx="2917658" cy="291586"/>
          </a:xfrm>
        </p:grpSpPr>
        <p:sp>
          <p:nvSpPr>
            <p:cNvPr id="63" name="모서리가 둥근 직사각형 17">
              <a:extLst>
                <a:ext uri="{FF2B5EF4-FFF2-40B4-BE49-F238E27FC236}">
                  <a16:creationId xmlns:a16="http://schemas.microsoft.com/office/drawing/2014/main" id="{1C449028-BCD6-41F9-B410-EFD98EEFCFD6}"/>
                </a:ext>
              </a:extLst>
            </p:cNvPr>
            <p:cNvSpPr/>
            <p:nvPr/>
          </p:nvSpPr>
          <p:spPr>
            <a:xfrm>
              <a:off x="762000" y="5177884"/>
              <a:ext cx="2917658" cy="291584"/>
            </a:xfrm>
            <a:prstGeom prst="roundRect">
              <a:avLst>
                <a:gd name="adj" fmla="val 50000"/>
              </a:avLst>
            </a:prstGeom>
            <a:solidFill>
              <a:srgbClr val="EF6767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prstClr val="white"/>
                  </a:solidFill>
                </a:rPr>
                <a:t>종합설계 수행 일정</a:t>
              </a:r>
              <a:endParaRPr lang="en-US" altLang="ko-KR" sz="2000" b="1" dirty="0">
                <a:solidFill>
                  <a:prstClr val="white"/>
                </a:solidFill>
              </a:endParaRPr>
            </a:p>
          </p:txBody>
        </p:sp>
        <p:sp>
          <p:nvSpPr>
            <p:cNvPr id="64" name="모서리가 둥근 직사각형 31">
              <a:extLst>
                <a:ext uri="{FF2B5EF4-FFF2-40B4-BE49-F238E27FC236}">
                  <a16:creationId xmlns:a16="http://schemas.microsoft.com/office/drawing/2014/main" id="{BE966A4E-BB81-4F4C-B3E1-661D264D2FC5}"/>
                </a:ext>
              </a:extLst>
            </p:cNvPr>
            <p:cNvSpPr/>
            <p:nvPr/>
          </p:nvSpPr>
          <p:spPr>
            <a:xfrm>
              <a:off x="762000" y="5177882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7</a:t>
              </a:r>
              <a:endParaRPr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AB242F-3FA3-465C-953D-EDB81ACB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AD1353A-2027-4675-9B69-BCEB533455E3}"/>
              </a:ext>
            </a:extLst>
          </p:cNvPr>
          <p:cNvGrpSpPr/>
          <p:nvPr/>
        </p:nvGrpSpPr>
        <p:grpSpPr>
          <a:xfrm>
            <a:off x="2648959" y="3553858"/>
            <a:ext cx="6894055" cy="576450"/>
            <a:chOff x="762000" y="5177882"/>
            <a:chExt cx="2917658" cy="291584"/>
          </a:xfrm>
        </p:grpSpPr>
        <p:sp>
          <p:nvSpPr>
            <p:cNvPr id="27" name="모서리가 둥근 직사각형 17">
              <a:extLst>
                <a:ext uri="{FF2B5EF4-FFF2-40B4-BE49-F238E27FC236}">
                  <a16:creationId xmlns:a16="http://schemas.microsoft.com/office/drawing/2014/main" id="{C843F242-C1EA-4C5C-B282-4DEB3B970F74}"/>
                </a:ext>
              </a:extLst>
            </p:cNvPr>
            <p:cNvSpPr/>
            <p:nvPr/>
          </p:nvSpPr>
          <p:spPr>
            <a:xfrm>
              <a:off x="762000" y="5177882"/>
              <a:ext cx="2917658" cy="291584"/>
            </a:xfrm>
            <a:prstGeom prst="roundRect">
              <a:avLst>
                <a:gd name="adj" fmla="val 50000"/>
              </a:avLst>
            </a:prstGeom>
            <a:solidFill>
              <a:srgbClr val="EF6767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prstClr val="white"/>
                  </a:solidFill>
                </a:rPr>
                <a:t>시스템 구성도</a:t>
              </a:r>
              <a:endParaRPr lang="en-US" altLang="ko-KR" sz="20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31">
              <a:extLst>
                <a:ext uri="{FF2B5EF4-FFF2-40B4-BE49-F238E27FC236}">
                  <a16:creationId xmlns:a16="http://schemas.microsoft.com/office/drawing/2014/main" id="{91C23A89-E263-4B2B-A533-BCAE65775A9D}"/>
                </a:ext>
              </a:extLst>
            </p:cNvPr>
            <p:cNvSpPr/>
            <p:nvPr/>
          </p:nvSpPr>
          <p:spPr>
            <a:xfrm>
              <a:off x="762000" y="5177882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4</a:t>
              </a:r>
              <a:endParaRPr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97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878FD43A-A889-4906-9989-E6CB74522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83"/>
          <a:stretch/>
        </p:blipFill>
        <p:spPr>
          <a:xfrm>
            <a:off x="26895" y="1056749"/>
            <a:ext cx="11170023" cy="22501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C5DF81-D67F-4ACC-A2F3-299D24C801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77"/>
          <a:stretch/>
        </p:blipFill>
        <p:spPr>
          <a:xfrm>
            <a:off x="0" y="2791737"/>
            <a:ext cx="11196918" cy="2370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0763B8-A628-40DC-9272-EDE67E5D93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72"/>
          <a:stretch/>
        </p:blipFill>
        <p:spPr>
          <a:xfrm>
            <a:off x="53790" y="4535043"/>
            <a:ext cx="11459939" cy="22501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6F4343"/>
                </a:solidFill>
              </a:rPr>
              <a:t>종합설계 개요</a:t>
            </a:r>
            <a:endParaRPr lang="en-US" altLang="ko-KR" sz="1050" dirty="0">
              <a:solidFill>
                <a:srgbClr val="6F4343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8C9F76-B505-43CE-9AF3-78278DF25A3D}"/>
              </a:ext>
            </a:extLst>
          </p:cNvPr>
          <p:cNvSpPr/>
          <p:nvPr/>
        </p:nvSpPr>
        <p:spPr>
          <a:xfrm>
            <a:off x="4159625" y="1675266"/>
            <a:ext cx="7897906" cy="994361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693BA8-F0D1-471D-B4E8-3982C36633D0}"/>
              </a:ext>
            </a:extLst>
          </p:cNvPr>
          <p:cNvSpPr/>
          <p:nvPr/>
        </p:nvSpPr>
        <p:spPr>
          <a:xfrm>
            <a:off x="4195482" y="3429000"/>
            <a:ext cx="7996518" cy="73510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9EDD8D-EDA0-45B2-BD86-966648171401}"/>
              </a:ext>
            </a:extLst>
          </p:cNvPr>
          <p:cNvSpPr/>
          <p:nvPr/>
        </p:nvSpPr>
        <p:spPr>
          <a:xfrm>
            <a:off x="4137211" y="5208593"/>
            <a:ext cx="7897906" cy="73510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9C255A-1AA4-4F44-82B5-D46E47C747FA}"/>
              </a:ext>
            </a:extLst>
          </p:cNvPr>
          <p:cNvSpPr/>
          <p:nvPr/>
        </p:nvSpPr>
        <p:spPr>
          <a:xfrm>
            <a:off x="436231" y="1201212"/>
            <a:ext cx="514031" cy="5510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D0420D-1E4D-45C8-AD0E-E5133B129D17}"/>
              </a:ext>
            </a:extLst>
          </p:cNvPr>
          <p:cNvSpPr/>
          <p:nvPr/>
        </p:nvSpPr>
        <p:spPr>
          <a:xfrm>
            <a:off x="1550726" y="1419497"/>
            <a:ext cx="669478" cy="5947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768202-67D9-4B2D-9B9D-561B0A3E8EE4}"/>
              </a:ext>
            </a:extLst>
          </p:cNvPr>
          <p:cNvSpPr/>
          <p:nvPr/>
        </p:nvSpPr>
        <p:spPr>
          <a:xfrm>
            <a:off x="678271" y="5449109"/>
            <a:ext cx="415418" cy="5445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9E7179-E863-41C9-8463-DA9B2AC222CB}"/>
              </a:ext>
            </a:extLst>
          </p:cNvPr>
          <p:cNvSpPr/>
          <p:nvPr/>
        </p:nvSpPr>
        <p:spPr>
          <a:xfrm>
            <a:off x="3074557" y="1419596"/>
            <a:ext cx="669478" cy="5947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C622AE8-902E-4717-BC34-9D19E26D47D1}"/>
              </a:ext>
            </a:extLst>
          </p:cNvPr>
          <p:cNvSpPr/>
          <p:nvPr/>
        </p:nvSpPr>
        <p:spPr>
          <a:xfrm>
            <a:off x="4195482" y="1005813"/>
            <a:ext cx="1120589" cy="39079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3230FD-81C1-4DA7-9F6A-66AAD99859B6}"/>
              </a:ext>
            </a:extLst>
          </p:cNvPr>
          <p:cNvSpPr/>
          <p:nvPr/>
        </p:nvSpPr>
        <p:spPr>
          <a:xfrm>
            <a:off x="1851045" y="3242373"/>
            <a:ext cx="786017" cy="6812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38E4C7-AB1A-4933-9A11-A7C20E7E21A6}"/>
              </a:ext>
            </a:extLst>
          </p:cNvPr>
          <p:cNvSpPr/>
          <p:nvPr/>
        </p:nvSpPr>
        <p:spPr>
          <a:xfrm>
            <a:off x="5267866" y="1369234"/>
            <a:ext cx="514031" cy="298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226886-9382-4990-8093-0BABF4CCC65E}"/>
              </a:ext>
            </a:extLst>
          </p:cNvPr>
          <p:cNvSpPr/>
          <p:nvPr/>
        </p:nvSpPr>
        <p:spPr>
          <a:xfrm>
            <a:off x="5169254" y="3106934"/>
            <a:ext cx="514031" cy="298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BF0B52-EECB-44EE-8F89-09D22B360E46}"/>
              </a:ext>
            </a:extLst>
          </p:cNvPr>
          <p:cNvSpPr/>
          <p:nvPr/>
        </p:nvSpPr>
        <p:spPr>
          <a:xfrm>
            <a:off x="5169254" y="4857297"/>
            <a:ext cx="442652" cy="283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B6FF07-EF8C-4081-9D58-D02FC8D4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54">
            <a:extLst>
              <a:ext uri="{FF2B5EF4-FFF2-40B4-BE49-F238E27FC236}">
                <a16:creationId xmlns:a16="http://schemas.microsoft.com/office/drawing/2014/main" id="{F29BF6CC-7356-4BEF-A329-A366B1A63055}"/>
              </a:ext>
            </a:extLst>
          </p:cNvPr>
          <p:cNvSpPr/>
          <p:nvPr/>
        </p:nvSpPr>
        <p:spPr>
          <a:xfrm>
            <a:off x="806280" y="2687771"/>
            <a:ext cx="10533720" cy="1875264"/>
          </a:xfrm>
          <a:prstGeom prst="roundRect">
            <a:avLst>
              <a:gd name="adj" fmla="val 5877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 유튜브 악성 댓글 정책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작성된 댓글이 악성 댓글이라고 판단 되면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자동으로 해당 댓글을 숨김 처리하고 </a:t>
            </a:r>
            <a:r>
              <a:rPr lang="ko-KR" altLang="en-US" sz="2000" b="1" dirty="0" err="1">
                <a:solidFill>
                  <a:schemeClr val="bg1">
                    <a:lumMod val="50000"/>
                  </a:schemeClr>
                </a:solidFill>
              </a:rPr>
              <a:t>유튜버에게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‘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검토 대기중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‘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리스트로 제공 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B8F256-C9C7-4132-AD1C-D6B4539DDAEB}"/>
              </a:ext>
            </a:extLst>
          </p:cNvPr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6F4343"/>
                </a:solidFill>
              </a:rPr>
              <a:t>종합설계 개요</a:t>
            </a:r>
            <a:endParaRPr lang="en-US" altLang="ko-KR" sz="1050" dirty="0">
              <a:solidFill>
                <a:srgbClr val="6F4343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4AB85F6-41AA-4C29-8105-0758B697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66" y="1039330"/>
            <a:ext cx="3105813" cy="5455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093656D-4958-4DD6-9175-F89A6CEEF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4934" y="1039330"/>
            <a:ext cx="3754706" cy="5455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AAB4527-B39B-47E8-9D7D-6ED367C9AACD}"/>
              </a:ext>
            </a:extLst>
          </p:cNvPr>
          <p:cNvSpPr/>
          <p:nvPr/>
        </p:nvSpPr>
        <p:spPr>
          <a:xfrm>
            <a:off x="11340000" y="2930910"/>
            <a:ext cx="45720" cy="888055"/>
          </a:xfrm>
          <a:prstGeom prst="rect">
            <a:avLst/>
          </a:prstGeom>
          <a:solidFill>
            <a:srgbClr val="FF000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789EAEA-03F1-4FDF-874C-A26787568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195" y="1039330"/>
            <a:ext cx="4307519" cy="5455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5B1B723-517C-447D-BF69-706A716F4296}"/>
              </a:ext>
            </a:extLst>
          </p:cNvPr>
          <p:cNvSpPr/>
          <p:nvPr/>
        </p:nvSpPr>
        <p:spPr>
          <a:xfrm>
            <a:off x="1506071" y="4948518"/>
            <a:ext cx="125505" cy="170329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C4747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4015FA-82CD-4431-9B6C-79B9AFCE9BEE}"/>
              </a:ext>
            </a:extLst>
          </p:cNvPr>
          <p:cNvSpPr/>
          <p:nvPr/>
        </p:nvSpPr>
        <p:spPr>
          <a:xfrm>
            <a:off x="4611884" y="5040405"/>
            <a:ext cx="121481" cy="156883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C4747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73D8C95-22B9-491C-9364-A66A1D76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45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F9AA8F-2C4C-4A96-9A06-07A9694AB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11" y="1860481"/>
            <a:ext cx="3893794" cy="3893794"/>
          </a:xfrm>
          <a:prstGeom prst="rect">
            <a:avLst/>
          </a:prstGeom>
        </p:spPr>
      </p:pic>
      <p:sp>
        <p:nvSpPr>
          <p:cNvPr id="17" name="모서리가 둥근 직사각형 54">
            <a:extLst>
              <a:ext uri="{FF2B5EF4-FFF2-40B4-BE49-F238E27FC236}">
                <a16:creationId xmlns:a16="http://schemas.microsoft.com/office/drawing/2014/main" id="{E6D072F4-61ED-46B0-8EAF-895D0F7AF7BE}"/>
              </a:ext>
            </a:extLst>
          </p:cNvPr>
          <p:cNvSpPr/>
          <p:nvPr/>
        </p:nvSpPr>
        <p:spPr>
          <a:xfrm>
            <a:off x="5149038" y="1614713"/>
            <a:ext cx="6478185" cy="4400606"/>
          </a:xfrm>
          <a:prstGeom prst="roundRect">
            <a:avLst>
              <a:gd name="adj" fmla="val 5877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연구 개발 목표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유튜브 영상의 댓글을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크롤링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LSTM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모델을 사용하여 댓글의 성향을 분석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분석한 결과를 클라이언트 친화적으로 제공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연구 개발 효과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필터링 되지 않는 악성 댓글 확인 가능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악플로 고통받는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</a:rPr>
              <a:t>유튜버들의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 정신적 피해 해소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0CD678-81B2-49C2-8101-410E54AE305E}"/>
              </a:ext>
            </a:extLst>
          </p:cNvPr>
          <p:cNvSpPr/>
          <p:nvPr/>
        </p:nvSpPr>
        <p:spPr>
          <a:xfrm>
            <a:off x="11627223" y="2003916"/>
            <a:ext cx="45719" cy="2016000"/>
          </a:xfrm>
          <a:prstGeom prst="rect">
            <a:avLst/>
          </a:prstGeom>
          <a:solidFill>
            <a:srgbClr val="FF000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195DD4-B0C9-40F1-92D8-EE77DBEAC508}"/>
              </a:ext>
            </a:extLst>
          </p:cNvPr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6F4343"/>
                </a:solidFill>
              </a:rPr>
              <a:t>종합설계 개요</a:t>
            </a:r>
            <a:endParaRPr lang="en-US" altLang="ko-KR" sz="1050" dirty="0">
              <a:solidFill>
                <a:srgbClr val="6F4343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68ABB-6B91-4397-B754-9D225DBF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07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B8F256-C9C7-4132-AD1C-D6B4539DDAEB}"/>
              </a:ext>
            </a:extLst>
          </p:cNvPr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6F4343"/>
                </a:solidFill>
              </a:rPr>
              <a:t>관련 사례</a:t>
            </a:r>
            <a:endParaRPr lang="en-US" altLang="ko-KR" sz="1050" dirty="0">
              <a:solidFill>
                <a:srgbClr val="6F4343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4617E15-61D5-4EE1-84CB-32347CFB3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76" y="1596684"/>
            <a:ext cx="5406250" cy="498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eanbot">
            <a:extLst>
              <a:ext uri="{FF2B5EF4-FFF2-40B4-BE49-F238E27FC236}">
                <a16:creationId xmlns:a16="http://schemas.microsoft.com/office/drawing/2014/main" id="{552131CA-77EA-4826-8C56-0C2E02609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1" r="11785"/>
          <a:stretch/>
        </p:blipFill>
        <p:spPr bwMode="auto">
          <a:xfrm>
            <a:off x="468774" y="1596684"/>
            <a:ext cx="5406251" cy="498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54">
            <a:extLst>
              <a:ext uri="{FF2B5EF4-FFF2-40B4-BE49-F238E27FC236}">
                <a16:creationId xmlns:a16="http://schemas.microsoft.com/office/drawing/2014/main" id="{C5732E49-4036-47C1-9016-67C708A4EEF8}"/>
              </a:ext>
            </a:extLst>
          </p:cNvPr>
          <p:cNvSpPr/>
          <p:nvPr/>
        </p:nvSpPr>
        <p:spPr>
          <a:xfrm>
            <a:off x="1945269" y="803473"/>
            <a:ext cx="2453260" cy="888294"/>
          </a:xfrm>
          <a:prstGeom prst="roundRect">
            <a:avLst>
              <a:gd name="adj" fmla="val 5877"/>
            </a:avLst>
          </a:prstGeom>
          <a:noFill/>
          <a:ln>
            <a:noFill/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네이버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클린봇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모서리가 둥근 직사각형 54">
            <a:extLst>
              <a:ext uri="{FF2B5EF4-FFF2-40B4-BE49-F238E27FC236}">
                <a16:creationId xmlns:a16="http://schemas.microsoft.com/office/drawing/2014/main" id="{F94112A0-3C7A-45BF-B5F0-F8291567AFB9}"/>
              </a:ext>
            </a:extLst>
          </p:cNvPr>
          <p:cNvSpPr/>
          <p:nvPr/>
        </p:nvSpPr>
        <p:spPr>
          <a:xfrm>
            <a:off x="7933731" y="810622"/>
            <a:ext cx="2363539" cy="888294"/>
          </a:xfrm>
          <a:prstGeom prst="roundRect">
            <a:avLst>
              <a:gd name="adj" fmla="val 5877"/>
            </a:avLst>
          </a:prstGeom>
          <a:noFill/>
          <a:ln>
            <a:noFill/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카카오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세이프봇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B2339E-DCED-4CD8-996E-F913E164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6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B8F256-C9C7-4132-AD1C-D6B4539DDAEB}"/>
              </a:ext>
            </a:extLst>
          </p:cNvPr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6F4343"/>
                </a:solidFill>
              </a:rPr>
              <a:t>관련 사례</a:t>
            </a:r>
            <a:endParaRPr lang="en-US" altLang="ko-KR" sz="1050" dirty="0">
              <a:solidFill>
                <a:srgbClr val="6F4343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AEF00B3-1C33-476A-8F93-08F718C68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40" y="3482959"/>
            <a:ext cx="4849410" cy="25963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B27C3B5-E79E-4C4A-8A5F-86CCB25AD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450" y="3482959"/>
            <a:ext cx="4849410" cy="260486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07D3BA-CC67-4AD9-B879-0AFDD924742E}"/>
              </a:ext>
            </a:extLst>
          </p:cNvPr>
          <p:cNvSpPr/>
          <p:nvPr/>
        </p:nvSpPr>
        <p:spPr>
          <a:xfrm>
            <a:off x="6732494" y="5647765"/>
            <a:ext cx="1954306" cy="340659"/>
          </a:xfrm>
          <a:prstGeom prst="rect">
            <a:avLst/>
          </a:prstGeom>
          <a:noFill/>
          <a:ln w="57150">
            <a:solidFill>
              <a:srgbClr val="FF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54">
            <a:extLst>
              <a:ext uri="{FF2B5EF4-FFF2-40B4-BE49-F238E27FC236}">
                <a16:creationId xmlns:a16="http://schemas.microsoft.com/office/drawing/2014/main" id="{6BD39381-7DBF-4099-87B7-D014F11451AC}"/>
              </a:ext>
            </a:extLst>
          </p:cNvPr>
          <p:cNvSpPr/>
          <p:nvPr/>
        </p:nvSpPr>
        <p:spPr>
          <a:xfrm>
            <a:off x="829140" y="1174377"/>
            <a:ext cx="10533720" cy="2061882"/>
          </a:xfrm>
          <a:prstGeom prst="roundRect">
            <a:avLst>
              <a:gd name="adj" fmla="val 5877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뉴욕 타임스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워싱턴 포스트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댓글을 분석하여 점수 부여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점에 수렴할 수록 긍정적 댓글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, 1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점에 수렴할 수록 부정적 댓글로 판단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부정적 댓글로 판단된 것들을 담당자가 확인하여 직접 처리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65976B-BF43-4528-AB85-9383C2A57D1D}"/>
              </a:ext>
            </a:extLst>
          </p:cNvPr>
          <p:cNvSpPr/>
          <p:nvPr/>
        </p:nvSpPr>
        <p:spPr>
          <a:xfrm>
            <a:off x="11362860" y="1343609"/>
            <a:ext cx="45719" cy="1005144"/>
          </a:xfrm>
          <a:prstGeom prst="rect">
            <a:avLst/>
          </a:prstGeom>
          <a:solidFill>
            <a:srgbClr val="FF000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8" name="모서리가 둥근 직사각형 54">
            <a:extLst>
              <a:ext uri="{FF2B5EF4-FFF2-40B4-BE49-F238E27FC236}">
                <a16:creationId xmlns:a16="http://schemas.microsoft.com/office/drawing/2014/main" id="{6086799D-490C-4124-91CD-49015D433586}"/>
              </a:ext>
            </a:extLst>
          </p:cNvPr>
          <p:cNvSpPr/>
          <p:nvPr/>
        </p:nvSpPr>
        <p:spPr>
          <a:xfrm>
            <a:off x="3201733" y="5912203"/>
            <a:ext cx="5788534" cy="888294"/>
          </a:xfrm>
          <a:prstGeom prst="roundRect">
            <a:avLst>
              <a:gd name="adj" fmla="val 5877"/>
            </a:avLst>
          </a:prstGeom>
          <a:noFill/>
          <a:ln>
            <a:noFill/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뉴욕 타임스에서 활용하는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Perspective API Demo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실행 결과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78D650-8660-43DB-8D3D-3D64C9B6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8582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1753" y="1309082"/>
            <a:ext cx="1124594" cy="1124594"/>
          </a:xfrm>
          <a:prstGeom prst="rect">
            <a:avLst/>
          </a:prstGeom>
        </p:spPr>
      </p:pic>
      <p:sp>
        <p:nvSpPr>
          <p:cNvPr id="8" name="모서리가 둥근 직사각형 6"/>
          <p:cNvSpPr/>
          <p:nvPr/>
        </p:nvSpPr>
        <p:spPr>
          <a:xfrm>
            <a:off x="3241828" y="1008043"/>
            <a:ext cx="8626517" cy="5348307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2493742" y="1534569"/>
            <a:ext cx="578045" cy="2612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rgbClr val="6f4343"/>
                </a:solidFill>
              </a:rPr>
              <a:t>시스템 수행 시나리오</a:t>
            </a:r>
            <a:endParaRPr lang="en-US" altLang="ko-KR" sz="1050">
              <a:solidFill>
                <a:srgbClr val="6f4343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7558" y="2782700"/>
            <a:ext cx="2193341" cy="406270"/>
          </a:xfrm>
          <a:prstGeom prst="rect">
            <a:avLst/>
          </a:prstGeom>
          <a:solidFill>
            <a:srgbClr val="fbd9d9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/>
                <a:ea typeface="LG Smart UI Regular"/>
              </a:rPr>
              <a:t>URI, Range </a:t>
            </a:r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/>
                <a:ea typeface="LG Smart UI Regular"/>
              </a:rPr>
              <a:t>입력</a:t>
            </a:r>
            <a:endParaRPr lang="en-US" altLang="ko-KR" sz="2100">
              <a:solidFill>
                <a:schemeClr val="tx1">
                  <a:lumMod val="50000"/>
                  <a:lumOff val="50000"/>
                </a:schemeClr>
              </a:solidFill>
              <a:latin typeface="LG Smart UI Regular"/>
              <a:ea typeface="LG Smart UI Regular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39B9C72-21D5-4AB9-87FA-CC4C72A0D342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374303" y="1309082"/>
            <a:ext cx="1186663" cy="118666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064543" y="1475626"/>
            <a:ext cx="1888582" cy="446519"/>
          </a:xfrm>
          <a:prstGeom prst="rect">
            <a:avLst/>
          </a:prstGeom>
          <a:solidFill>
            <a:srgbClr val="fbd9d9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/>
                <a:ea typeface="LG Smart UI Regular"/>
              </a:rPr>
              <a:t>댓글 크롤링</a:t>
            </a:r>
            <a:endParaRPr lang="en-US" altLang="ko-KR" sz="2400">
              <a:solidFill>
                <a:schemeClr val="tx1">
                  <a:lumMod val="50000"/>
                  <a:lumOff val="50000"/>
                </a:schemeClr>
              </a:solidFill>
              <a:latin typeface="LG Smart UI Regular"/>
              <a:ea typeface="LG Smart UI Regular"/>
            </a:endParaRPr>
          </a:p>
        </p:txBody>
      </p:sp>
      <p:sp>
        <p:nvSpPr>
          <p:cNvPr id="13" name="화살표: 오른쪽 12"/>
          <p:cNvSpPr/>
          <p:nvPr/>
        </p:nvSpPr>
        <p:spPr>
          <a:xfrm rot="5400000">
            <a:off x="4713358" y="2258095"/>
            <a:ext cx="578045" cy="2612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24290" y="4581821"/>
            <a:ext cx="1956178" cy="830997"/>
          </a:xfrm>
          <a:prstGeom prst="rect">
            <a:avLst/>
          </a:prstGeom>
          <a:solidFill>
            <a:srgbClr val="fbd9d9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/>
                <a:ea typeface="LG Smart UI Regular"/>
              </a:rPr>
              <a:t>분석 결과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  <a:latin typeface="LG Smart UI Regular"/>
              <a:ea typeface="LG Smart UI Regular"/>
            </a:endParaRPr>
          </a:p>
          <a:p>
            <a:pPr algn="ctr">
              <a:defRPr/>
            </a:pP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/>
                <a:ea typeface="LG Smart UI Regular"/>
              </a:rPr>
              <a:t>DB</a:t>
            </a:r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/>
                <a:ea typeface="LG Smart UI Regular"/>
              </a:rPr>
              <a:t>에 저장</a:t>
            </a:r>
            <a:endParaRPr lang="en-US" altLang="ko-KR" sz="2400">
              <a:solidFill>
                <a:schemeClr val="tx1">
                  <a:lumMod val="50000"/>
                  <a:lumOff val="50000"/>
                </a:schemeClr>
              </a:solidFill>
              <a:latin typeface="LG Smart UI Regular"/>
              <a:ea typeface="LG Smart UI Regular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7219" y="3342832"/>
            <a:ext cx="2193341" cy="408113"/>
          </a:xfrm>
          <a:prstGeom prst="rect">
            <a:avLst/>
          </a:prstGeom>
          <a:solidFill>
            <a:srgbClr val="fbd9d9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/>
                <a:ea typeface="LG Smart UI Regular"/>
              </a:rPr>
              <a:t>분석 결과 확인</a:t>
            </a:r>
            <a:endParaRPr lang="en-US" altLang="ko-KR" sz="2100">
              <a:solidFill>
                <a:schemeClr val="tx1">
                  <a:lumMod val="50000"/>
                  <a:lumOff val="50000"/>
                </a:schemeClr>
              </a:solidFill>
              <a:latin typeface="LG Smart UI Regular"/>
              <a:ea typeface="LG Smart UI Regular"/>
            </a:endParaRPr>
          </a:p>
        </p:txBody>
      </p:sp>
      <p:sp>
        <p:nvSpPr>
          <p:cNvPr id="20" name="화살표: 오른쪽 19"/>
          <p:cNvSpPr/>
          <p:nvPr/>
        </p:nvSpPr>
        <p:spPr>
          <a:xfrm flipH="1">
            <a:off x="2493742" y="1871380"/>
            <a:ext cx="578045" cy="2612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53967" y="1162428"/>
            <a:ext cx="1417903" cy="1417903"/>
          </a:xfrm>
          <a:prstGeom prst="rect">
            <a:avLst/>
          </a:prstGeom>
        </p:spPr>
      </p:pic>
      <p:sp>
        <p:nvSpPr>
          <p:cNvPr id="22" name="화살표: 오른쪽 21"/>
          <p:cNvSpPr/>
          <p:nvPr/>
        </p:nvSpPr>
        <p:spPr>
          <a:xfrm rot="5400000">
            <a:off x="4713357" y="3985029"/>
            <a:ext cx="578045" cy="2612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35373" y="2860910"/>
            <a:ext cx="3134011" cy="830997"/>
          </a:xfrm>
          <a:prstGeom prst="rect">
            <a:avLst/>
          </a:prstGeom>
          <a:solidFill>
            <a:srgbClr val="fbd9d9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/>
                <a:ea typeface="LG Smart UI Regular"/>
              </a:rPr>
              <a:t>댓글 분석 시스템으로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  <a:latin typeface="LG Smart UI Regular"/>
              <a:ea typeface="LG Smart UI Regular"/>
            </a:endParaRPr>
          </a:p>
          <a:p>
            <a:pPr algn="ctr">
              <a:defRPr/>
            </a:pPr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/>
                <a:ea typeface="LG Smart UI Regular"/>
              </a:rPr>
              <a:t>문장 분석</a:t>
            </a:r>
            <a:endParaRPr lang="en-US" altLang="ko-KR" sz="2400">
              <a:solidFill>
                <a:schemeClr val="tx1">
                  <a:lumMod val="50000"/>
                  <a:lumOff val="50000"/>
                </a:schemeClr>
              </a:solidFill>
              <a:latin typeface="LG Smart UI Regular"/>
              <a:ea typeface="LG Smart UI Regular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497875" y="4997319"/>
            <a:ext cx="765148" cy="765148"/>
          </a:xfrm>
          <a:prstGeom prst="rect">
            <a:avLst/>
          </a:prstGeom>
        </p:spPr>
      </p:pic>
      <p:sp>
        <p:nvSpPr>
          <p:cNvPr id="27" name="화살표: 오른쪽 26"/>
          <p:cNvSpPr/>
          <p:nvPr/>
        </p:nvSpPr>
        <p:spPr>
          <a:xfrm>
            <a:off x="6288347" y="4866690"/>
            <a:ext cx="578045" cy="2612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093806" y="4574581"/>
            <a:ext cx="3873828" cy="728939"/>
          </a:xfrm>
          <a:prstGeom prst="rect">
            <a:avLst/>
          </a:prstGeom>
          <a:solidFill>
            <a:srgbClr val="fbd9d9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/>
                <a:ea typeface="LG Smart UI Regular"/>
              </a:rPr>
              <a:t>사용자가 입력한 </a:t>
            </a:r>
            <a:r>
              <a:rPr lang="en-US" altLang="ko-KR" sz="210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/>
                <a:ea typeface="LG Smart UI Regular"/>
              </a:rPr>
              <a:t>Range</a:t>
            </a:r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/>
                <a:ea typeface="LG Smart UI Regular"/>
              </a:rPr>
              <a:t>에 따라</a:t>
            </a:r>
            <a:endParaRPr lang="ko-KR" altLang="en-US" sz="2100">
              <a:solidFill>
                <a:schemeClr val="tx1">
                  <a:lumMod val="50000"/>
                  <a:lumOff val="50000"/>
                </a:schemeClr>
              </a:solidFill>
              <a:latin typeface="LG Smart UI Regular"/>
              <a:ea typeface="LG Smart UI Regular"/>
            </a:endParaRPr>
          </a:p>
          <a:p>
            <a:pPr algn="ctr">
              <a:defRPr/>
            </a:pPr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/>
                <a:ea typeface="LG Smart UI Regular"/>
              </a:rPr>
              <a:t>댓글 분류</a:t>
            </a:r>
            <a:endParaRPr lang="en-US" altLang="ko-KR" sz="2100">
              <a:solidFill>
                <a:schemeClr val="tx1">
                  <a:lumMod val="50000"/>
                  <a:lumOff val="50000"/>
                </a:schemeClr>
              </a:solidFill>
              <a:latin typeface="LG Smart UI Regular"/>
              <a:ea typeface="LG Smart UI Regular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67826" y="3183363"/>
            <a:ext cx="3744836" cy="415182"/>
          </a:xfrm>
          <a:prstGeom prst="rect">
            <a:avLst/>
          </a:prstGeom>
          <a:solidFill>
            <a:srgbClr val="fbd9d9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/>
                <a:ea typeface="LG Smart UI Regular"/>
              </a:rPr>
              <a:t>분류한 댓글을 웹</a:t>
            </a:r>
            <a:r>
              <a:rPr lang="en-US" altLang="ko-KR" sz="210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/>
                <a:ea typeface="LG Smart UI Regular"/>
              </a:rPr>
              <a:t>/</a:t>
            </a:r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/>
                <a:ea typeface="LG Smart UI Regular"/>
              </a:rPr>
              <a:t>앱으로 출력</a:t>
            </a:r>
            <a:endParaRPr lang="en-US" altLang="ko-KR" sz="2100">
              <a:solidFill>
                <a:schemeClr val="tx1">
                  <a:lumMod val="50000"/>
                  <a:lumOff val="50000"/>
                </a:schemeClr>
              </a:solidFill>
              <a:latin typeface="LG Smart UI Regular"/>
              <a:ea typeface="LG Smart UI Regular"/>
            </a:endParaRPr>
          </a:p>
        </p:txBody>
      </p:sp>
      <p:sp>
        <p:nvSpPr>
          <p:cNvPr id="30" name="화살표: 오른쪽 29"/>
          <p:cNvSpPr/>
          <p:nvPr/>
        </p:nvSpPr>
        <p:spPr>
          <a:xfrm rot="16200000" flipV="1">
            <a:off x="8741697" y="3985029"/>
            <a:ext cx="578045" cy="2612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401248" y="1397783"/>
            <a:ext cx="2665676" cy="819637"/>
          </a:xfrm>
          <a:prstGeom prst="rect">
            <a:avLst/>
          </a:prstGeom>
          <a:solidFill>
            <a:srgbClr val="fdeded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/>
                <a:ea typeface="LG Smart UI Regular"/>
              </a:rPr>
              <a:t>댓글 분석 시스템 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/>
                <a:ea typeface="LG Smart UI Regular"/>
              </a:rPr>
              <a:t>Training &amp; Test</a:t>
            </a:r>
            <a:endParaRPr lang="en-US" altLang="ko-KR" sz="2400">
              <a:solidFill>
                <a:schemeClr val="tx1">
                  <a:lumMod val="50000"/>
                  <a:lumOff val="50000"/>
                </a:schemeClr>
              </a:solidFill>
              <a:latin typeface="LG Smart UI Regular"/>
              <a:ea typeface="LG Smart UI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862484" y="2250496"/>
            <a:ext cx="2880360" cy="2880360"/>
          </a:xfrm>
          <a:prstGeom prst="ellipse">
            <a:avLst/>
          </a:prstGeom>
          <a:solidFill>
            <a:srgbClr val="FF0000">
              <a:alpha val="42000"/>
            </a:srgb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600" b="1"/>
              <a:t>LSTM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424600" y="1442915"/>
            <a:ext cx="7299328" cy="4798521"/>
            <a:chOff x="5460837" y="1202173"/>
            <a:chExt cx="5990951" cy="4453653"/>
          </a:xfrm>
        </p:grpSpPr>
        <p:sp>
          <p:nvSpPr>
            <p:cNvPr id="71" name="모서리가 둥근 직사각형 6"/>
            <p:cNvSpPr/>
            <p:nvPr/>
          </p:nvSpPr>
          <p:spPr>
            <a:xfrm>
              <a:off x="5460837" y="1202173"/>
              <a:ext cx="5990951" cy="4453653"/>
            </a:xfrm>
            <a:prstGeom prst="roundRect">
              <a:avLst>
                <a:gd name="adj" fmla="val 3108"/>
              </a:avLst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FF0000">
                  <a:alpha val="100000"/>
                </a:srgbClr>
              </a:solidFill>
              <a:prstDash val="solid"/>
              <a:miter/>
            </a:ln>
            <a:effectLst>
              <a:outerShdw blurRad="127000" sx="98000" sy="98000" algn="ctr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2" name="직사각형 24"/>
            <p:cNvSpPr/>
            <p:nvPr/>
          </p:nvSpPr>
          <p:spPr>
            <a:xfrm>
              <a:off x="5719864" y="2128308"/>
              <a:ext cx="5472897" cy="2601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000" b="1" i="0" u="none" strike="noStrike" kern="1200" cap="none" spc="0" normalizeH="0" baseline="0" dirty="0">
                  <a:solidFill>
                    <a:srgbClr val="808080"/>
                  </a:solidFill>
                  <a:latin typeface="맑은 고딕"/>
                </a:rPr>
                <a:t>- Recurrent Neural Network(RNN)</a:t>
              </a:r>
              <a:r>
                <a:rPr kumimoji="0" lang="ko-KR" altLang="en-US" sz="2000" b="1" i="0" u="none" strike="noStrike" kern="1200" cap="none" spc="0" normalizeH="0" baseline="0" dirty="0">
                  <a:solidFill>
                    <a:srgbClr val="808080"/>
                  </a:solidFill>
                  <a:latin typeface="맑은 고딕"/>
                </a:rPr>
                <a:t> 알고리즘의 일종인</a:t>
              </a:r>
            </a:p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000" b="1" i="0" u="none" strike="noStrike" kern="1200" cap="none" spc="0" normalizeH="0" baseline="0" dirty="0">
                  <a:solidFill>
                    <a:srgbClr val="808080"/>
                  </a:solidFill>
                  <a:latin typeface="맑은 고딕"/>
                </a:rPr>
                <a:t>  </a:t>
              </a:r>
              <a:r>
                <a:rPr kumimoji="0" lang="en-US" altLang="ko-KR" sz="2000" b="1" i="0" u="none" strike="noStrike" kern="1200" cap="none" spc="0" normalizeH="0" baseline="0" dirty="0">
                  <a:solidFill>
                    <a:srgbClr val="808080"/>
                  </a:solidFill>
                  <a:latin typeface="맑은 고딕"/>
                </a:rPr>
                <a:t>Long Short-Term Memory </a:t>
              </a:r>
              <a:r>
                <a:rPr kumimoji="0" lang="ko-KR" altLang="en-US" sz="2000" b="1" i="0" u="none" strike="noStrike" kern="1200" cap="none" spc="0" normalizeH="0" baseline="0" dirty="0">
                  <a:solidFill>
                    <a:srgbClr val="808080"/>
                  </a:solidFill>
                  <a:latin typeface="맑은 고딕"/>
                </a:rPr>
                <a:t>알고리즘 적용</a:t>
              </a:r>
            </a:p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2000" b="1" i="0" u="none" strike="noStrike" kern="1200" cap="none" spc="0" normalizeH="0" baseline="0" dirty="0">
                <a:solidFill>
                  <a:srgbClr val="808080"/>
                </a:solidFill>
                <a:latin typeface="맑은 고딕"/>
              </a:endParaRPr>
            </a:p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000" b="1" i="0" u="none" strike="noStrike" kern="1200" cap="none" spc="0" normalizeH="0" baseline="0" dirty="0">
                  <a:solidFill>
                    <a:srgbClr val="808080"/>
                  </a:solidFill>
                  <a:latin typeface="맑은 고딕"/>
                </a:rPr>
                <a:t>-</a:t>
              </a:r>
              <a:r>
                <a:rPr kumimoji="0" lang="ko-KR" altLang="en-US" sz="2000" b="1" i="0" u="none" strike="noStrike" kern="1200" cap="none" spc="0" normalizeH="0" baseline="0" dirty="0">
                  <a:solidFill>
                    <a:srgbClr val="808080"/>
                  </a:solidFill>
                  <a:latin typeface="맑은 고딕"/>
                </a:rPr>
                <a:t> 긴 문장을 처리하는 데 </a:t>
              </a:r>
              <a:r>
                <a:rPr kumimoji="0" lang="en-US" altLang="ko-KR" sz="2000" b="1" i="0" u="none" strike="noStrike" kern="1200" cap="none" spc="0" normalizeH="0" baseline="0" dirty="0">
                  <a:solidFill>
                    <a:srgbClr val="808080"/>
                  </a:solidFill>
                  <a:latin typeface="맑은 고딕"/>
                </a:rPr>
                <a:t>RNN</a:t>
              </a:r>
              <a:r>
                <a:rPr kumimoji="0" lang="ko-KR" altLang="en-US" sz="2000" b="1" i="0" u="none" strike="noStrike" kern="1200" cap="none" spc="0" normalizeH="0" baseline="0" dirty="0">
                  <a:solidFill>
                    <a:srgbClr val="808080"/>
                  </a:solidFill>
                  <a:latin typeface="맑은 고딕"/>
                </a:rPr>
                <a:t> 알고리즘의 </a:t>
              </a:r>
            </a:p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000" b="1" i="0" u="none" strike="noStrike" kern="1200" cap="none" spc="0" normalizeH="0" baseline="0" dirty="0">
                  <a:solidFill>
                    <a:srgbClr val="808080"/>
                  </a:solidFill>
                  <a:latin typeface="맑은 고딕"/>
                </a:rPr>
                <a:t>  학습 능력이 저하되는 문제점을 해결하기 위해 </a:t>
              </a:r>
              <a:endParaRPr kumimoji="0" lang="en-US" altLang="ko-KR" sz="2000" b="1" i="0" u="none" strike="noStrike" kern="1200" cap="none" spc="0" normalizeH="0" baseline="0" dirty="0">
                <a:solidFill>
                  <a:srgbClr val="808080"/>
                </a:solidFill>
                <a:latin typeface="맑은 고딕"/>
              </a:endParaRPr>
            </a:p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000" b="1" i="0" u="none" strike="noStrike" kern="1200" cap="none" spc="0" normalizeH="0" baseline="0" dirty="0">
                  <a:solidFill>
                    <a:srgbClr val="808080"/>
                  </a:solidFill>
                  <a:latin typeface="맑은 고딕"/>
                </a:rPr>
                <a:t>  </a:t>
              </a:r>
              <a:r>
                <a:rPr kumimoji="0" lang="en-US" altLang="ko-KR" sz="2000" b="1" i="0" u="none" strike="noStrike" kern="1200" cap="none" spc="0" normalizeH="0" baseline="0" dirty="0">
                  <a:solidFill>
                    <a:srgbClr val="808080"/>
                  </a:solidFill>
                  <a:latin typeface="맑은 고딕"/>
                </a:rPr>
                <a:t>LSTM</a:t>
              </a:r>
              <a:r>
                <a:rPr kumimoji="0" lang="ko-KR" altLang="en-US" sz="2000" b="1" i="0" u="none" strike="noStrike" kern="1200" cap="none" spc="0" normalizeH="0" baseline="0" dirty="0">
                  <a:solidFill>
                    <a:srgbClr val="808080"/>
                  </a:solidFill>
                  <a:latin typeface="맑은 고딕"/>
                </a:rPr>
                <a:t> 알고리즘 선택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F9B8BFA-1DAB-44FE-9737-83DC38B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AF7A09-AD4D-47DF-AF5B-CAD00016808D}"/>
              </a:ext>
            </a:extLst>
          </p:cNvPr>
          <p:cNvSpPr/>
          <p:nvPr/>
        </p:nvSpPr>
        <p:spPr>
          <a:xfrm>
            <a:off x="3100183" y="21893"/>
            <a:ext cx="599163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6F4343"/>
                </a:solidFill>
              </a:rPr>
              <a:t>시스템 수행 시나리오</a:t>
            </a:r>
            <a:endParaRPr lang="en-US" altLang="ko-KR" sz="1050" dirty="0">
              <a:solidFill>
                <a:srgbClr val="6F434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570</ep:Words>
  <ep:PresentationFormat>와이드스크린</ep:PresentationFormat>
  <ep:Paragraphs>209</ep:Paragraphs>
  <ep:Slides>17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2019-10-09T05:55:57.000</dcterms:created>
  <dc:creator>조땡</dc:creator>
  <cp:lastModifiedBy>highe</cp:lastModifiedBy>
  <dcterms:modified xsi:type="dcterms:W3CDTF">2022-01-03T04:52:28.501</dcterms:modified>
  <cp:revision>293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