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4711" y="4021835"/>
            <a:ext cx="190500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38783" y="0"/>
            <a:ext cx="1335531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7155" y="4572"/>
            <a:ext cx="237744" cy="1089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62355" y="5480303"/>
            <a:ext cx="513588" cy="13731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4944" y="4572"/>
            <a:ext cx="385572" cy="1740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4881371"/>
            <a:ext cx="443484" cy="19583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95883" y="4572"/>
            <a:ext cx="813816" cy="40264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9783" y="4867655"/>
            <a:ext cx="978819" cy="1990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04444" y="9144"/>
            <a:ext cx="833628" cy="6835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3913" y="1820417"/>
            <a:ext cx="9504172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4027" y="4867656"/>
            <a:ext cx="975844" cy="1990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0883" y="929716"/>
            <a:ext cx="619023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4067" y="1563488"/>
            <a:ext cx="10103865" cy="350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b.ca/cic/datasets/url-201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9A6E-7C15-43E3-835D-F1790A11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10462131" cy="123110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R.M.K. COLLEGE OF ENGINEERING AND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9A475-FE70-90D4-6CCD-C80A39149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61755"/>
            <a:ext cx="10103865" cy="1107996"/>
          </a:xfrm>
        </p:spPr>
        <p:txBody>
          <a:bodyPr/>
          <a:lstStyle/>
          <a:p>
            <a:pPr algn="ctr"/>
            <a:r>
              <a:rPr lang="en-US" b="1" spc="-130" dirty="0">
                <a:solidFill>
                  <a:srgbClr val="7030A0"/>
                </a:solidFill>
                <a:latin typeface="Sitka Small Semibold" pitchFamily="2" charset="0"/>
                <a:cs typeface="Trebuchet MS"/>
              </a:rPr>
              <a:t>PROJECT TITLE</a:t>
            </a:r>
          </a:p>
          <a:p>
            <a:pPr algn="ctr"/>
            <a:r>
              <a:rPr lang="en-US" b="1" spc="-130" dirty="0">
                <a:solidFill>
                  <a:srgbClr val="7030A0"/>
                </a:solidFill>
                <a:latin typeface="Sitka Small Semibold" pitchFamily="2" charset="0"/>
                <a:cs typeface="Trebuchet MS"/>
              </a:rPr>
              <a:t>WEB PHISHING DETECTION</a:t>
            </a:r>
            <a:r>
              <a:rPr lang="en-US" sz="2400" b="1" spc="-265" dirty="0">
                <a:solidFill>
                  <a:srgbClr val="7030A0"/>
                </a:solidFill>
                <a:latin typeface="Sitka Small Semibold" pitchFamily="2" charset="0"/>
                <a:cs typeface="Trebuchet MS"/>
              </a:rPr>
              <a:t> </a:t>
            </a:r>
            <a:r>
              <a:rPr lang="en-US" sz="2400" b="1" spc="-200" dirty="0">
                <a:solidFill>
                  <a:srgbClr val="7030A0"/>
                </a:solidFill>
                <a:latin typeface="Sitka Small Semibold" pitchFamily="2" charset="0"/>
                <a:cs typeface="Trebuchet MS"/>
              </a:rPr>
              <a:t>by </a:t>
            </a:r>
            <a:r>
              <a:rPr lang="en-US" b="1" spc="-95" dirty="0">
                <a:solidFill>
                  <a:srgbClr val="7030A0"/>
                </a:solidFill>
                <a:latin typeface="Sitka Small Semibold" pitchFamily="2" charset="0"/>
                <a:cs typeface="Trebuchet MS"/>
              </a:rPr>
              <a:t>MACHINE LEARNING TECHNIQUE </a:t>
            </a:r>
            <a:endParaRPr lang="en-US" sz="2400" dirty="0">
              <a:solidFill>
                <a:srgbClr val="7030A0"/>
              </a:solidFill>
              <a:latin typeface="Sitka Small Semibold" pitchFamily="2" charset="0"/>
              <a:cs typeface="Trebuchet MS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C2E03-64A2-3728-FCF5-EDC0C7901627}"/>
              </a:ext>
            </a:extLst>
          </p:cNvPr>
          <p:cNvSpPr txBox="1"/>
          <p:nvPr/>
        </p:nvSpPr>
        <p:spPr>
          <a:xfrm>
            <a:off x="1554735" y="2971800"/>
            <a:ext cx="1010386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OUR MENTOR : Mr. R. VIJAY ANANDH</a:t>
            </a:r>
          </a:p>
          <a:p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TEAM LEADER: SURIYAA.BK</a:t>
            </a:r>
          </a:p>
          <a:p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TEAM MEMBERS:</a:t>
            </a:r>
          </a:p>
          <a:p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            1) SAI KIRAN .KR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            2) SANTHOSH. 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            3) YOUVANESH 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7923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778" y="763599"/>
            <a:ext cx="4314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5" dirty="0">
                <a:solidFill>
                  <a:srgbClr val="FFFF00"/>
                </a:solidFill>
              </a:rPr>
              <a:t>MODEL</a:t>
            </a:r>
            <a:r>
              <a:rPr spc="-40" dirty="0">
                <a:solidFill>
                  <a:srgbClr val="FFFF00"/>
                </a:solidFill>
              </a:rPr>
              <a:t> </a:t>
            </a:r>
            <a:r>
              <a:rPr spc="-459" dirty="0">
                <a:solidFill>
                  <a:srgbClr val="FFFF00"/>
                </a:solidFill>
              </a:rPr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1967" y="1559116"/>
            <a:ext cx="8696325" cy="11663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95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229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000" spc="-1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models </a:t>
            </a:r>
            <a:r>
              <a:rPr sz="2000" spc="-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are </a:t>
            </a:r>
            <a:r>
              <a:rPr sz="20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evaluated, </a:t>
            </a:r>
            <a:r>
              <a:rPr sz="20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and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0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considered metric </a:t>
            </a:r>
            <a:r>
              <a:rPr sz="2000" spc="-1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accuracy.</a:t>
            </a:r>
            <a:endParaRPr sz="2000" dirty="0">
              <a:latin typeface="Arial Rounded MT Bold" panose="020F0704030504030204" pitchFamily="34" charset="0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Below</a:t>
            </a:r>
            <a:r>
              <a:rPr sz="2000" spc="-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Figure</a:t>
            </a:r>
            <a:r>
              <a:rPr sz="2000" spc="-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2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shows</a:t>
            </a:r>
            <a:r>
              <a:rPr sz="2000" spc="-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training</a:t>
            </a:r>
            <a:r>
              <a:rPr sz="2000" spc="-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test</a:t>
            </a:r>
            <a:r>
              <a:rPr sz="2000" spc="-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dataset</a:t>
            </a:r>
            <a:r>
              <a:rPr sz="2000" spc="-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accuracy</a:t>
            </a:r>
            <a:r>
              <a:rPr sz="2000" spc="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respective</a:t>
            </a:r>
            <a:r>
              <a:rPr sz="2000" spc="-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models:</a:t>
            </a:r>
            <a:endParaRPr sz="2000" dirty="0"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1967" y="4840579"/>
            <a:ext cx="9089390" cy="66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1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For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0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above </a:t>
            </a:r>
            <a:r>
              <a:rPr sz="2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it </a:t>
            </a:r>
            <a:r>
              <a:rPr sz="2000" spc="-1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is </a:t>
            </a:r>
            <a:r>
              <a:rPr sz="2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clear that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000" spc="-1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XGBoost </a:t>
            </a:r>
            <a:r>
              <a:rPr sz="20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model </a:t>
            </a:r>
            <a:r>
              <a:rPr sz="2000" spc="-1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gives </a:t>
            </a:r>
            <a:r>
              <a:rPr sz="2000" spc="-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better </a:t>
            </a:r>
            <a:r>
              <a:rPr sz="2000" spc="-1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performance. </a:t>
            </a:r>
            <a:r>
              <a:rPr sz="2000" spc="-229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0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model </a:t>
            </a:r>
            <a:r>
              <a:rPr sz="2000" spc="-1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is  </a:t>
            </a:r>
            <a:r>
              <a:rPr sz="2000" spc="-1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saved </a:t>
            </a:r>
            <a:r>
              <a:rPr sz="2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for </a:t>
            </a:r>
            <a:r>
              <a:rPr sz="2000" spc="-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further</a:t>
            </a:r>
            <a:r>
              <a:rPr sz="20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usage.</a:t>
            </a:r>
            <a:endParaRPr sz="2000" dirty="0"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70376" y="2564892"/>
            <a:ext cx="4305300" cy="2139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7561" y="763599"/>
            <a:ext cx="2435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75" dirty="0">
                <a:solidFill>
                  <a:srgbClr val="FFFF00"/>
                </a:solidFill>
              </a:rPr>
              <a:t>NEXT</a:t>
            </a:r>
            <a:r>
              <a:rPr spc="-90" dirty="0">
                <a:solidFill>
                  <a:srgbClr val="FFFF00"/>
                </a:solidFill>
              </a:rPr>
              <a:t> </a:t>
            </a:r>
            <a:r>
              <a:rPr spc="-725" dirty="0">
                <a:solidFill>
                  <a:srgbClr val="FFFF00"/>
                </a:solidFill>
              </a:rPr>
              <a:t>STEPS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718820" indent="-228600">
              <a:lnSpc>
                <a:spcPct val="100000"/>
              </a:lnSpc>
              <a:spcBef>
                <a:spcPts val="875"/>
              </a:spcBef>
              <a:buSzPct val="125000"/>
              <a:buChar char="•"/>
              <a:tabLst>
                <a:tab pos="719455" algn="l"/>
              </a:tabLst>
            </a:pPr>
            <a:r>
              <a:rPr spc="-85" dirty="0">
                <a:latin typeface="Bahnschrift" panose="020B0502040204020203" pitchFamily="34" charset="0"/>
              </a:rPr>
              <a:t>Working </a:t>
            </a:r>
            <a:r>
              <a:rPr spc="-210" dirty="0">
                <a:latin typeface="Bahnschrift" panose="020B0502040204020203" pitchFamily="34" charset="0"/>
              </a:rPr>
              <a:t>on </a:t>
            </a:r>
            <a:r>
              <a:rPr spc="-180" dirty="0">
                <a:latin typeface="Bahnschrift" panose="020B0502040204020203" pitchFamily="34" charset="0"/>
              </a:rPr>
              <a:t>this </a:t>
            </a:r>
            <a:r>
              <a:rPr spc="-90" dirty="0">
                <a:latin typeface="Bahnschrift" panose="020B0502040204020203" pitchFamily="34" charset="0"/>
              </a:rPr>
              <a:t>project </a:t>
            </a:r>
            <a:r>
              <a:rPr spc="-210" dirty="0">
                <a:latin typeface="Bahnschrift" panose="020B0502040204020203" pitchFamily="34" charset="0"/>
              </a:rPr>
              <a:t>is </a:t>
            </a:r>
            <a:r>
              <a:rPr spc="-85" dirty="0">
                <a:latin typeface="Bahnschrift" panose="020B0502040204020203" pitchFamily="34" charset="0"/>
              </a:rPr>
              <a:t>very </a:t>
            </a:r>
            <a:r>
              <a:rPr spc="-105" dirty="0">
                <a:latin typeface="Bahnschrift" panose="020B0502040204020203" pitchFamily="34" charset="0"/>
              </a:rPr>
              <a:t>knowledgeable and </a:t>
            </a:r>
            <a:r>
              <a:rPr spc="-114" dirty="0">
                <a:latin typeface="Bahnschrift" panose="020B0502040204020203" pitchFamily="34" charset="0"/>
              </a:rPr>
              <a:t>worth </a:t>
            </a:r>
            <a:r>
              <a:rPr spc="-145" dirty="0">
                <a:latin typeface="Bahnschrift" panose="020B0502040204020203" pitchFamily="34" charset="0"/>
              </a:rPr>
              <a:t>the</a:t>
            </a:r>
            <a:r>
              <a:rPr spc="-305" dirty="0">
                <a:latin typeface="Bahnschrift" panose="020B0502040204020203" pitchFamily="34" charset="0"/>
              </a:rPr>
              <a:t> </a:t>
            </a:r>
            <a:r>
              <a:rPr spc="-25" dirty="0">
                <a:latin typeface="Bahnschrift" panose="020B0502040204020203" pitchFamily="34" charset="0"/>
              </a:rPr>
              <a:t>effort.</a:t>
            </a:r>
          </a:p>
          <a:p>
            <a:pPr marL="718820" indent="-22860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719455" algn="l"/>
              </a:tabLst>
            </a:pPr>
            <a:r>
              <a:rPr spc="-210" dirty="0">
                <a:latin typeface="Bahnschrift" panose="020B0502040204020203" pitchFamily="34" charset="0"/>
              </a:rPr>
              <a:t>Through </a:t>
            </a:r>
            <a:r>
              <a:rPr spc="-180" dirty="0">
                <a:latin typeface="Bahnschrift" panose="020B0502040204020203" pitchFamily="34" charset="0"/>
              </a:rPr>
              <a:t>this </a:t>
            </a:r>
            <a:r>
              <a:rPr spc="-100" dirty="0">
                <a:latin typeface="Bahnschrift" panose="020B0502040204020203" pitchFamily="34" charset="0"/>
              </a:rPr>
              <a:t>project, </a:t>
            </a:r>
            <a:r>
              <a:rPr spc="-185" dirty="0">
                <a:latin typeface="Bahnschrift" panose="020B0502040204020203" pitchFamily="34" charset="0"/>
              </a:rPr>
              <a:t>one </a:t>
            </a:r>
            <a:r>
              <a:rPr spc="-190" dirty="0">
                <a:latin typeface="Bahnschrift" panose="020B0502040204020203" pitchFamily="34" charset="0"/>
              </a:rPr>
              <a:t>can know </a:t>
            </a:r>
            <a:r>
              <a:rPr spc="-10" dirty="0">
                <a:latin typeface="Bahnschrift" panose="020B0502040204020203" pitchFamily="34" charset="0"/>
              </a:rPr>
              <a:t>a </a:t>
            </a:r>
            <a:r>
              <a:rPr spc="-60" dirty="0">
                <a:latin typeface="Bahnschrift" panose="020B0502040204020203" pitchFamily="34" charset="0"/>
              </a:rPr>
              <a:t>lot </a:t>
            </a:r>
            <a:r>
              <a:rPr spc="-95" dirty="0">
                <a:latin typeface="Bahnschrift" panose="020B0502040204020203" pitchFamily="34" charset="0"/>
              </a:rPr>
              <a:t>about </a:t>
            </a:r>
            <a:r>
              <a:rPr spc="-145" dirty="0">
                <a:latin typeface="Bahnschrift" panose="020B0502040204020203" pitchFamily="34" charset="0"/>
              </a:rPr>
              <a:t>the </a:t>
            </a:r>
            <a:r>
              <a:rPr spc="-165" dirty="0">
                <a:latin typeface="Bahnschrift" panose="020B0502040204020203" pitchFamily="34" charset="0"/>
              </a:rPr>
              <a:t>phishing </a:t>
            </a:r>
            <a:r>
              <a:rPr spc="-170" dirty="0">
                <a:latin typeface="Bahnschrift" panose="020B0502040204020203" pitchFamily="34" charset="0"/>
              </a:rPr>
              <a:t>websites </a:t>
            </a:r>
            <a:r>
              <a:rPr spc="-105" dirty="0">
                <a:latin typeface="Bahnschrift" panose="020B0502040204020203" pitchFamily="34" charset="0"/>
              </a:rPr>
              <a:t>and</a:t>
            </a:r>
            <a:r>
              <a:rPr spc="-295" dirty="0">
                <a:latin typeface="Bahnschrift" panose="020B0502040204020203" pitchFamily="34" charset="0"/>
              </a:rPr>
              <a:t> </a:t>
            </a:r>
            <a:r>
              <a:rPr spc="-210" dirty="0">
                <a:latin typeface="Bahnschrift" panose="020B0502040204020203" pitchFamily="34" charset="0"/>
              </a:rPr>
              <a:t>how</a:t>
            </a:r>
          </a:p>
          <a:p>
            <a:pPr marL="718820">
              <a:lnSpc>
                <a:spcPct val="100000"/>
              </a:lnSpc>
              <a:spcBef>
                <a:spcPts val="580"/>
              </a:spcBef>
            </a:pPr>
            <a:r>
              <a:rPr spc="-135" dirty="0">
                <a:latin typeface="Bahnschrift" panose="020B0502040204020203" pitchFamily="34" charset="0"/>
              </a:rPr>
              <a:t>they </a:t>
            </a:r>
            <a:r>
              <a:rPr spc="-55" dirty="0">
                <a:latin typeface="Bahnschrift" panose="020B0502040204020203" pitchFamily="34" charset="0"/>
              </a:rPr>
              <a:t>are </a:t>
            </a:r>
            <a:r>
              <a:rPr spc="-40" dirty="0">
                <a:latin typeface="Bahnschrift" panose="020B0502040204020203" pitchFamily="34" charset="0"/>
              </a:rPr>
              <a:t>differentiated </a:t>
            </a:r>
            <a:r>
              <a:rPr spc="-114" dirty="0">
                <a:latin typeface="Bahnschrift" panose="020B0502040204020203" pitchFamily="34" charset="0"/>
              </a:rPr>
              <a:t>from </a:t>
            </a:r>
            <a:r>
              <a:rPr spc="-80" dirty="0">
                <a:latin typeface="Bahnschrift" panose="020B0502040204020203" pitchFamily="34" charset="0"/>
              </a:rPr>
              <a:t>legitimate</a:t>
            </a:r>
            <a:r>
              <a:rPr spc="300" dirty="0">
                <a:latin typeface="Bahnschrift" panose="020B0502040204020203" pitchFamily="34" charset="0"/>
              </a:rPr>
              <a:t> </a:t>
            </a:r>
            <a:r>
              <a:rPr spc="-225" dirty="0">
                <a:latin typeface="Bahnschrift" panose="020B0502040204020203" pitchFamily="34" charset="0"/>
              </a:rPr>
              <a:t>ones.</a:t>
            </a:r>
          </a:p>
          <a:p>
            <a:pPr marL="718820" marR="1061720" indent="-228600">
              <a:lnSpc>
                <a:spcPct val="120000"/>
              </a:lnSpc>
              <a:spcBef>
                <a:spcPts val="1005"/>
              </a:spcBef>
              <a:buSzPct val="125000"/>
              <a:buChar char="•"/>
              <a:tabLst>
                <a:tab pos="719455" algn="l"/>
              </a:tabLst>
            </a:pPr>
            <a:r>
              <a:rPr spc="-280" dirty="0">
                <a:latin typeface="Bahnschrift" panose="020B0502040204020203" pitchFamily="34" charset="0"/>
              </a:rPr>
              <a:t>This </a:t>
            </a:r>
            <a:r>
              <a:rPr spc="-90" dirty="0">
                <a:latin typeface="Bahnschrift" panose="020B0502040204020203" pitchFamily="34" charset="0"/>
              </a:rPr>
              <a:t>project </a:t>
            </a:r>
            <a:r>
              <a:rPr spc="-195" dirty="0">
                <a:latin typeface="Bahnschrift" panose="020B0502040204020203" pitchFamily="34" charset="0"/>
              </a:rPr>
              <a:t>can </a:t>
            </a:r>
            <a:r>
              <a:rPr spc="-75" dirty="0">
                <a:latin typeface="Bahnschrift" panose="020B0502040204020203" pitchFamily="34" charset="0"/>
              </a:rPr>
              <a:t>be </a:t>
            </a:r>
            <a:r>
              <a:rPr spc="-130" dirty="0">
                <a:latin typeface="Bahnschrift" panose="020B0502040204020203" pitchFamily="34" charset="0"/>
              </a:rPr>
              <a:t>taken </a:t>
            </a:r>
            <a:r>
              <a:rPr spc="-80" dirty="0">
                <a:latin typeface="Bahnschrift" panose="020B0502040204020203" pitchFamily="34" charset="0"/>
              </a:rPr>
              <a:t>further </a:t>
            </a:r>
            <a:r>
              <a:rPr spc="-70" dirty="0">
                <a:latin typeface="Bahnschrift" panose="020B0502040204020203" pitchFamily="34" charset="0"/>
              </a:rPr>
              <a:t>by </a:t>
            </a:r>
            <a:r>
              <a:rPr spc="-95" dirty="0">
                <a:latin typeface="Bahnschrift" panose="020B0502040204020203" pitchFamily="34" charset="0"/>
              </a:rPr>
              <a:t>creating </a:t>
            </a:r>
            <a:r>
              <a:rPr spc="-15" dirty="0">
                <a:latin typeface="Bahnschrift" panose="020B0502040204020203" pitchFamily="34" charset="0"/>
              </a:rPr>
              <a:t>a </a:t>
            </a:r>
            <a:r>
              <a:rPr spc="-135" dirty="0">
                <a:latin typeface="Bahnschrift" panose="020B0502040204020203" pitchFamily="34" charset="0"/>
              </a:rPr>
              <a:t>browser </a:t>
            </a:r>
            <a:r>
              <a:rPr spc="-190" dirty="0">
                <a:latin typeface="Bahnschrift" panose="020B0502040204020203" pitchFamily="34" charset="0"/>
              </a:rPr>
              <a:t>extensions </a:t>
            </a:r>
            <a:r>
              <a:rPr spc="-5" dirty="0">
                <a:latin typeface="Bahnschrift" panose="020B0502040204020203" pitchFamily="34" charset="0"/>
              </a:rPr>
              <a:t>of  </a:t>
            </a:r>
            <a:r>
              <a:rPr spc="-95" dirty="0">
                <a:latin typeface="Bahnschrift" panose="020B0502040204020203" pitchFamily="34" charset="0"/>
              </a:rPr>
              <a:t>developing </a:t>
            </a:r>
            <a:r>
              <a:rPr spc="-15" dirty="0">
                <a:latin typeface="Bahnschrift" panose="020B0502040204020203" pitchFamily="34" charset="0"/>
              </a:rPr>
              <a:t>a</a:t>
            </a:r>
            <a:r>
              <a:rPr spc="80" dirty="0">
                <a:latin typeface="Bahnschrift" panose="020B0502040204020203" pitchFamily="34" charset="0"/>
              </a:rPr>
              <a:t> </a:t>
            </a:r>
            <a:r>
              <a:rPr spc="-150" dirty="0">
                <a:latin typeface="Bahnschrift" panose="020B0502040204020203" pitchFamily="34" charset="0"/>
              </a:rPr>
              <a:t>GUI.</a:t>
            </a:r>
          </a:p>
          <a:p>
            <a:pPr marL="718820" marR="5080" indent="-228600">
              <a:lnSpc>
                <a:spcPct val="120000"/>
              </a:lnSpc>
              <a:spcBef>
                <a:spcPts val="1000"/>
              </a:spcBef>
              <a:buSzPct val="125000"/>
              <a:buChar char="•"/>
              <a:tabLst>
                <a:tab pos="719455" algn="l"/>
              </a:tabLst>
            </a:pPr>
            <a:r>
              <a:rPr spc="-275" dirty="0">
                <a:latin typeface="Bahnschrift" panose="020B0502040204020203" pitchFamily="34" charset="0"/>
              </a:rPr>
              <a:t>These </a:t>
            </a:r>
            <a:r>
              <a:rPr spc="-190" dirty="0">
                <a:latin typeface="Bahnschrift" panose="020B0502040204020203" pitchFamily="34" charset="0"/>
              </a:rPr>
              <a:t>should </a:t>
            </a:r>
            <a:r>
              <a:rPr spc="-125" dirty="0">
                <a:latin typeface="Bahnschrift" panose="020B0502040204020203" pitchFamily="34" charset="0"/>
              </a:rPr>
              <a:t>classify </a:t>
            </a:r>
            <a:r>
              <a:rPr spc="-145" dirty="0">
                <a:latin typeface="Bahnschrift" panose="020B0502040204020203" pitchFamily="34" charset="0"/>
              </a:rPr>
              <a:t>the </a:t>
            </a:r>
            <a:r>
              <a:rPr spc="-100" dirty="0">
                <a:latin typeface="Bahnschrift" panose="020B0502040204020203" pitchFamily="34" charset="0"/>
              </a:rPr>
              <a:t>inputted </a:t>
            </a:r>
            <a:r>
              <a:rPr spc="-409" dirty="0">
                <a:latin typeface="Bahnschrift" panose="020B0502040204020203" pitchFamily="34" charset="0"/>
              </a:rPr>
              <a:t>URL </a:t>
            </a:r>
            <a:r>
              <a:rPr spc="-80" dirty="0">
                <a:latin typeface="Bahnschrift" panose="020B0502040204020203" pitchFamily="34" charset="0"/>
              </a:rPr>
              <a:t>to legitimate </a:t>
            </a:r>
            <a:r>
              <a:rPr spc="-70" dirty="0">
                <a:latin typeface="Bahnschrift" panose="020B0502040204020203" pitchFamily="34" charset="0"/>
              </a:rPr>
              <a:t>or </a:t>
            </a:r>
            <a:r>
              <a:rPr spc="-160" dirty="0">
                <a:latin typeface="Bahnschrift" panose="020B0502040204020203" pitchFamily="34" charset="0"/>
              </a:rPr>
              <a:t>phishing </a:t>
            </a:r>
            <a:r>
              <a:rPr spc="-110" dirty="0">
                <a:latin typeface="Bahnschrift" panose="020B0502040204020203" pitchFamily="34" charset="0"/>
              </a:rPr>
              <a:t>with </a:t>
            </a:r>
            <a:r>
              <a:rPr spc="-145" dirty="0">
                <a:latin typeface="Bahnschrift" panose="020B0502040204020203" pitchFamily="34" charset="0"/>
              </a:rPr>
              <a:t>the </a:t>
            </a:r>
            <a:r>
              <a:rPr spc="-275" dirty="0">
                <a:latin typeface="Bahnschrift" panose="020B0502040204020203" pitchFamily="34" charset="0"/>
              </a:rPr>
              <a:t>use </a:t>
            </a:r>
            <a:r>
              <a:rPr spc="-5" dirty="0">
                <a:latin typeface="Bahnschrift" panose="020B0502040204020203" pitchFamily="34" charset="0"/>
              </a:rPr>
              <a:t>of  </a:t>
            </a:r>
            <a:r>
              <a:rPr spc="-145" dirty="0">
                <a:latin typeface="Bahnschrift" panose="020B0502040204020203" pitchFamily="34" charset="0"/>
              </a:rPr>
              <a:t>the </a:t>
            </a:r>
            <a:r>
              <a:rPr spc="-155" dirty="0">
                <a:latin typeface="Bahnschrift" panose="020B0502040204020203" pitchFamily="34" charset="0"/>
              </a:rPr>
              <a:t>saved</a:t>
            </a:r>
            <a:r>
              <a:rPr spc="120" dirty="0">
                <a:latin typeface="Bahnschrift" panose="020B0502040204020203" pitchFamily="34" charset="0"/>
              </a:rPr>
              <a:t> </a:t>
            </a:r>
            <a:r>
              <a:rPr spc="-140" dirty="0">
                <a:latin typeface="Bahnschrift" panose="020B0502040204020203" pitchFamily="34" charset="0"/>
              </a:rPr>
              <a:t>model.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48027" y="2292095"/>
            <a:ext cx="8720328" cy="2650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9105" y="2609469"/>
            <a:ext cx="71913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600" b="1" spc="-635" dirty="0">
                <a:solidFill>
                  <a:srgbClr val="FFFF00"/>
                </a:solidFill>
                <a:latin typeface="Trebuchet MS"/>
                <a:cs typeface="Trebuchet MS"/>
              </a:rPr>
              <a:t>Thank</a:t>
            </a:r>
            <a:r>
              <a:rPr lang="en-IN" sz="9600" b="1" spc="-409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lang="en-IN" sz="9600" b="1" spc="-285" dirty="0">
                <a:solidFill>
                  <a:srgbClr val="FFFF00"/>
                </a:solidFill>
                <a:latin typeface="Trebuchet MS"/>
                <a:cs typeface="Trebuchet MS"/>
              </a:rPr>
              <a:t>You…..</a:t>
            </a:r>
            <a:endParaRPr sz="9600" dirty="0">
              <a:solidFill>
                <a:srgbClr val="FFFF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7529" y="747775"/>
            <a:ext cx="3324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5" dirty="0">
                <a:solidFill>
                  <a:srgbClr val="FFFF00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091" y="1788922"/>
            <a:ext cx="9716135" cy="4389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1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Phishing is </a:t>
            </a:r>
            <a:r>
              <a:rPr sz="22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200" spc="-2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most </a:t>
            </a:r>
            <a:r>
              <a:rPr sz="2200" spc="-1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commonly </a:t>
            </a:r>
            <a:r>
              <a:rPr sz="2200" spc="-1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used</a:t>
            </a:r>
            <a:r>
              <a:rPr sz="22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social </a:t>
            </a:r>
            <a:r>
              <a:rPr sz="22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engineering </a:t>
            </a:r>
            <a:r>
              <a:rPr sz="2200" spc="-1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and </a:t>
            </a:r>
            <a:r>
              <a:rPr sz="22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cyber attack.</a:t>
            </a:r>
            <a:endParaRPr sz="2200" dirty="0">
              <a:latin typeface="Arial Rounded MT Bold" panose="020F0704030504030204" pitchFamily="34" charset="0"/>
              <a:cs typeface="Arial"/>
            </a:endParaRPr>
          </a:p>
          <a:p>
            <a:pPr marL="241300" marR="6985" indent="-228600">
              <a:lnSpc>
                <a:spcPts val="2110"/>
              </a:lnSpc>
              <a:spcBef>
                <a:spcPts val="980"/>
              </a:spcBef>
              <a:buSzPct val="125000"/>
              <a:buChar char="•"/>
              <a:tabLst>
                <a:tab pos="241300" algn="l"/>
                <a:tab pos="1242695" algn="l"/>
                <a:tab pos="1831975" algn="l"/>
                <a:tab pos="2809240" algn="l"/>
                <a:tab pos="3280410" algn="l"/>
                <a:tab pos="4199255" algn="l"/>
                <a:tab pos="5113655" algn="l"/>
                <a:tab pos="5839460" algn="l"/>
                <a:tab pos="6621145" algn="l"/>
                <a:tab pos="7294880" algn="l"/>
                <a:tab pos="7707630" algn="l"/>
                <a:tab pos="8645525" algn="l"/>
                <a:tab pos="9304020" algn="l"/>
              </a:tabLst>
            </a:pPr>
            <a:r>
              <a:rPr sz="2200" spc="-25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</a:t>
            </a:r>
            <a:r>
              <a:rPr sz="2200" spc="-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</a:t>
            </a:r>
            <a:r>
              <a:rPr sz="2200" spc="-1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ough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36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</a:t>
            </a:r>
            <a:r>
              <a:rPr sz="2200" spc="-26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</a:t>
            </a:r>
            <a:r>
              <a:rPr sz="2200" spc="-1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</a:t>
            </a:r>
            <a:r>
              <a:rPr sz="2200" spc="-2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h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at</a:t>
            </a:r>
            <a:r>
              <a:rPr sz="22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</a:t>
            </a:r>
            <a:r>
              <a:rPr sz="22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</a:t>
            </a:r>
            <a:r>
              <a:rPr sz="22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k</a:t>
            </a:r>
            <a:r>
              <a:rPr sz="2200" spc="-409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</a:t>
            </a:r>
            <a:r>
              <a:rPr sz="22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,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</a:t>
            </a:r>
            <a:r>
              <a:rPr sz="2200" spc="-1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he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ph</a:t>
            </a:r>
            <a:r>
              <a:rPr sz="2200" spc="-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</a:t>
            </a:r>
            <a:r>
              <a:rPr sz="2200" spc="-1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sher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ta</a:t>
            </a:r>
            <a:r>
              <a:rPr sz="2200" spc="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</a:t>
            </a:r>
            <a:r>
              <a:rPr sz="22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g</a:t>
            </a:r>
            <a:r>
              <a:rPr sz="2200" spc="-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</a:t>
            </a:r>
            <a:r>
              <a:rPr sz="2200" spc="-3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n</a:t>
            </a:r>
            <a:r>
              <a:rPr sz="22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</a:t>
            </a:r>
            <a:r>
              <a:rPr sz="22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ï</a:t>
            </a:r>
            <a:r>
              <a:rPr sz="2200" spc="-229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v</a:t>
            </a:r>
            <a:r>
              <a:rPr sz="22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1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</a:t>
            </a:r>
            <a:r>
              <a:rPr sz="2200" spc="-1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li</a:t>
            </a:r>
            <a:r>
              <a:rPr sz="2200" spc="-1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ne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2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use</a:t>
            </a:r>
            <a:r>
              <a:rPr sz="22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</a:t>
            </a:r>
            <a:r>
              <a:rPr sz="2200" spc="-3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</a:t>
            </a:r>
            <a:r>
              <a:rPr sz="22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y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</a:t>
            </a:r>
            <a:r>
              <a:rPr sz="22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</a:t>
            </a:r>
            <a:r>
              <a:rPr sz="2200" spc="-2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</a:t>
            </a:r>
            <a:r>
              <a:rPr sz="22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k</a:t>
            </a:r>
            <a:r>
              <a:rPr sz="2200" spc="-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</a:t>
            </a:r>
            <a:r>
              <a:rPr sz="22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ng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1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</a:t>
            </a:r>
            <a:r>
              <a:rPr sz="2200" spc="-16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</a:t>
            </a:r>
            <a:r>
              <a:rPr sz="2200" spc="-3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in</a:t>
            </a:r>
            <a:r>
              <a:rPr sz="22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</a:t>
            </a:r>
            <a:r>
              <a:rPr sz="22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  revealing confidential </a:t>
            </a:r>
            <a:r>
              <a:rPr sz="22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information, with </a:t>
            </a:r>
            <a:r>
              <a:rPr sz="22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2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purpose </a:t>
            </a:r>
            <a:r>
              <a:rPr sz="22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2200" spc="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200" spc="-1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using </a:t>
            </a:r>
            <a:r>
              <a:rPr sz="22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it </a:t>
            </a:r>
            <a:r>
              <a:rPr sz="22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fraudulently.</a:t>
            </a:r>
            <a:endParaRPr sz="2200" dirty="0">
              <a:latin typeface="Arial Rounded MT Bold" panose="020F0704030504030204" pitchFamily="34" charset="0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In </a:t>
            </a:r>
            <a:r>
              <a:rPr sz="2200" spc="-5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order </a:t>
            </a:r>
            <a:r>
              <a:rPr sz="22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to </a:t>
            </a:r>
            <a:r>
              <a:rPr sz="22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avoid </a:t>
            </a:r>
            <a:r>
              <a:rPr sz="22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getting</a:t>
            </a:r>
            <a:r>
              <a:rPr sz="2200" spc="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phished,</a:t>
            </a:r>
            <a:endParaRPr sz="2200" dirty="0">
              <a:latin typeface="Arial Rounded MT Bold" panose="020F0704030504030204" pitchFamily="34" charset="0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1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users </a:t>
            </a:r>
            <a:r>
              <a:rPr sz="1900" spc="-1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should </a:t>
            </a:r>
            <a:r>
              <a:rPr sz="19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have </a:t>
            </a:r>
            <a:r>
              <a:rPr sz="19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awareness </a:t>
            </a:r>
            <a:r>
              <a:rPr sz="19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sz="19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phishing</a:t>
            </a:r>
            <a:r>
              <a:rPr sz="1900" spc="-3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websites.</a:t>
            </a:r>
            <a:endParaRPr sz="1900" dirty="0">
              <a:latin typeface="Arial Rounded MT Bold" panose="020F0704030504030204" pitchFamily="34" charset="0"/>
              <a:cs typeface="Arial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05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1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have </a:t>
            </a:r>
            <a:r>
              <a:rPr sz="19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19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blacklist </a:t>
            </a:r>
            <a:r>
              <a:rPr sz="19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sz="19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phishing </a:t>
            </a:r>
            <a:r>
              <a:rPr sz="19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websites </a:t>
            </a:r>
            <a:r>
              <a:rPr sz="1900" spc="-1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which </a:t>
            </a:r>
            <a:r>
              <a:rPr sz="1900" spc="-1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requires </a:t>
            </a:r>
            <a:r>
              <a:rPr sz="19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19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knowledge </a:t>
            </a:r>
            <a:r>
              <a:rPr sz="19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sz="19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website </a:t>
            </a:r>
            <a:r>
              <a:rPr sz="19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being detected  </a:t>
            </a:r>
            <a:r>
              <a:rPr sz="1900" spc="-1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as</a:t>
            </a:r>
            <a:r>
              <a:rPr sz="19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phishing.</a:t>
            </a:r>
            <a:endParaRPr sz="1900" dirty="0">
              <a:latin typeface="Arial Rounded MT Bold" panose="020F0704030504030204" pitchFamily="34" charset="0"/>
              <a:cs typeface="Arial"/>
            </a:endParaRPr>
          </a:p>
          <a:p>
            <a:pPr marL="698500" marR="7620" lvl="1" indent="-228600">
              <a:lnSpc>
                <a:spcPts val="1820"/>
              </a:lnSpc>
              <a:spcBef>
                <a:spcPts val="495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detect </a:t>
            </a:r>
            <a:r>
              <a:rPr sz="1900" spc="-1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them </a:t>
            </a:r>
            <a:r>
              <a:rPr sz="19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in </a:t>
            </a:r>
            <a:r>
              <a:rPr sz="19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their </a:t>
            </a:r>
            <a:r>
              <a:rPr sz="1900" spc="-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early </a:t>
            </a:r>
            <a:r>
              <a:rPr sz="19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appearance, </a:t>
            </a:r>
            <a:r>
              <a:rPr sz="1900" spc="-16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using </a:t>
            </a:r>
            <a:r>
              <a:rPr sz="1900" spc="-1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machine </a:t>
            </a:r>
            <a:r>
              <a:rPr sz="19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learning </a:t>
            </a:r>
            <a:r>
              <a:rPr sz="19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and </a:t>
            </a:r>
            <a:r>
              <a:rPr sz="1900" spc="-6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deep </a:t>
            </a:r>
            <a:r>
              <a:rPr sz="1900" spc="-1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neural network  </a:t>
            </a:r>
            <a:r>
              <a:rPr sz="19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algorithms.</a:t>
            </a:r>
            <a:endParaRPr sz="1900" dirty="0">
              <a:latin typeface="Arial Rounded MT Bold" panose="020F0704030504030204" pitchFamily="34" charset="0"/>
              <a:cs typeface="Arial"/>
            </a:endParaRPr>
          </a:p>
          <a:p>
            <a:pPr marL="241300" marR="7620" indent="-228600">
              <a:lnSpc>
                <a:spcPct val="80000"/>
              </a:lnSpc>
              <a:spcBef>
                <a:spcPts val="1005"/>
              </a:spcBef>
              <a:buSzPct val="125000"/>
              <a:buChar char="•"/>
              <a:tabLst>
                <a:tab pos="241300" algn="l"/>
                <a:tab pos="702945" algn="l"/>
                <a:tab pos="1186180" algn="l"/>
                <a:tab pos="2035175" algn="l"/>
                <a:tab pos="2801620" algn="l"/>
                <a:tab pos="3286760" algn="l"/>
                <a:tab pos="4336415" algn="l"/>
                <a:tab pos="5394325" algn="l"/>
                <a:tab pos="6236970" algn="l"/>
                <a:tab pos="7198995" algn="l"/>
                <a:tab pos="7499350" algn="l"/>
                <a:tab pos="8404860" algn="l"/>
                <a:tab pos="8766175" algn="l"/>
                <a:tab pos="9206230" algn="l"/>
              </a:tabLst>
            </a:pPr>
            <a:r>
              <a:rPr sz="2200" spc="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</a:t>
            </a:r>
            <a:r>
              <a:rPr sz="2200" spc="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abo</a:t>
            </a:r>
            <a:r>
              <a:rPr sz="22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v</a:t>
            </a:r>
            <a:r>
              <a:rPr sz="22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</a:t>
            </a:r>
            <a:r>
              <a:rPr sz="2200" spc="-1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h</a:t>
            </a:r>
            <a:r>
              <a:rPr sz="2200" spc="-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re</a:t>
            </a:r>
            <a:r>
              <a:rPr sz="2200" spc="-2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</a:t>
            </a:r>
            <a:r>
              <a:rPr sz="22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,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</a:t>
            </a:r>
            <a:r>
              <a:rPr sz="2200" spc="-1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he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2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ma</a:t>
            </a:r>
            <a:r>
              <a:rPr sz="2200" spc="-1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</a:t>
            </a:r>
            <a:r>
              <a:rPr sz="2200" spc="-26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h</a:t>
            </a:r>
            <a:r>
              <a:rPr sz="2200" spc="-1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in</a:t>
            </a:r>
            <a:r>
              <a:rPr sz="2200" spc="-1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lea</a:t>
            </a:r>
            <a:r>
              <a:rPr sz="22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</a:t>
            </a:r>
            <a:r>
              <a:rPr sz="22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ning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</a:t>
            </a:r>
            <a:r>
              <a:rPr sz="22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</a:t>
            </a:r>
            <a:r>
              <a:rPr sz="2200" spc="-2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se</a:t>
            </a:r>
            <a:r>
              <a:rPr sz="22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me</a:t>
            </a:r>
            <a:r>
              <a:rPr sz="22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</a:t>
            </a:r>
            <a:r>
              <a:rPr sz="22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hod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</a:t>
            </a:r>
            <a:r>
              <a:rPr sz="2200" spc="-2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</a:t>
            </a:r>
            <a:r>
              <a:rPr sz="2200" spc="-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</a:t>
            </a:r>
            <a:r>
              <a:rPr sz="22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</a:t>
            </a:r>
            <a:r>
              <a:rPr sz="2200" spc="-1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v</a:t>
            </a:r>
            <a:r>
              <a:rPr sz="2200" spc="-1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en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to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be</a:t>
            </a:r>
            <a:r>
              <a:rPr sz="2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	</a:t>
            </a:r>
            <a:r>
              <a:rPr sz="2200" spc="-1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most  </a:t>
            </a:r>
            <a:r>
              <a:rPr sz="22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effective </a:t>
            </a:r>
            <a:r>
              <a:rPr sz="22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than </a:t>
            </a:r>
            <a:r>
              <a:rPr sz="22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2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other</a:t>
            </a:r>
            <a:r>
              <a:rPr sz="2200" spc="3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200" spc="-1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methods.</a:t>
            </a:r>
            <a:endParaRPr sz="2200" dirty="0">
              <a:latin typeface="Arial Rounded MT Bold" panose="020F0704030504030204" pitchFamily="34" charset="0"/>
              <a:cs typeface="Arial"/>
            </a:endParaRPr>
          </a:p>
          <a:p>
            <a:pPr marL="241300" marR="8890" indent="-228600">
              <a:lnSpc>
                <a:spcPts val="2110"/>
              </a:lnSpc>
              <a:spcBef>
                <a:spcPts val="98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2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Even </a:t>
            </a:r>
            <a:r>
              <a:rPr sz="2200" spc="-16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then, </a:t>
            </a:r>
            <a:r>
              <a:rPr sz="22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online </a:t>
            </a:r>
            <a:r>
              <a:rPr sz="2200" spc="-2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users </a:t>
            </a:r>
            <a:r>
              <a:rPr sz="22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are </a:t>
            </a:r>
            <a:r>
              <a:rPr sz="22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still </a:t>
            </a:r>
            <a:r>
              <a:rPr sz="22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being </a:t>
            </a:r>
            <a:r>
              <a:rPr sz="2200" spc="-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trapped </a:t>
            </a:r>
            <a:r>
              <a:rPr sz="22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into </a:t>
            </a:r>
            <a:r>
              <a:rPr sz="22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revealing </a:t>
            </a:r>
            <a:r>
              <a:rPr sz="2200" spc="-1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sensitive </a:t>
            </a:r>
            <a:r>
              <a:rPr sz="2200" spc="-1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information </a:t>
            </a:r>
            <a:r>
              <a:rPr sz="22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in  </a:t>
            </a:r>
            <a:r>
              <a:rPr sz="2200" spc="-15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phishing</a:t>
            </a:r>
            <a:r>
              <a:rPr sz="2200" spc="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200" spc="-15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websites.</a:t>
            </a:r>
            <a:endParaRPr sz="2200" dirty="0">
              <a:latin typeface="Arial Rounded MT Bold" panose="020F070403050403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0" y="914400"/>
            <a:ext cx="2512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35" dirty="0">
                <a:solidFill>
                  <a:srgbClr val="FFFF00"/>
                </a:solidFill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4" y="2234311"/>
            <a:ext cx="9683750" cy="3517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20000"/>
              </a:lnSpc>
              <a:spcBef>
                <a:spcPts val="100"/>
              </a:spcBef>
            </a:pPr>
            <a:r>
              <a:rPr sz="2400" spc="-15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2400" spc="-16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phishing </a:t>
            </a:r>
            <a:r>
              <a:rPr sz="24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website </a:t>
            </a:r>
            <a:r>
              <a:rPr sz="2400" spc="-20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2400" spc="-2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common </a:t>
            </a:r>
            <a:r>
              <a:rPr sz="24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social </a:t>
            </a:r>
            <a:r>
              <a:rPr sz="24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engineering </a:t>
            </a:r>
            <a:r>
              <a:rPr sz="2400" spc="-1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method </a:t>
            </a:r>
            <a:r>
              <a:rPr sz="24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that </a:t>
            </a:r>
            <a:r>
              <a:rPr sz="2400" spc="-25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mimics  </a:t>
            </a:r>
            <a:r>
              <a:rPr sz="24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trustful </a:t>
            </a:r>
            <a:r>
              <a:rPr sz="24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uniform </a:t>
            </a:r>
            <a:r>
              <a:rPr sz="2400" spc="-1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resource </a:t>
            </a:r>
            <a:r>
              <a:rPr sz="24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locators </a:t>
            </a:r>
            <a:r>
              <a:rPr sz="2400" spc="-3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(URLs) </a:t>
            </a:r>
            <a:r>
              <a:rPr sz="24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and </a:t>
            </a:r>
            <a:r>
              <a:rPr sz="24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webpages. </a:t>
            </a:r>
            <a:r>
              <a:rPr sz="2400" spc="-2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4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objective </a:t>
            </a:r>
            <a:r>
              <a:rPr sz="24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sz="2400" spc="-1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this  </a:t>
            </a:r>
            <a:r>
              <a:rPr sz="24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project </a:t>
            </a:r>
            <a:r>
              <a:rPr sz="2400" spc="-20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is </a:t>
            </a:r>
            <a:r>
              <a:rPr sz="24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to </a:t>
            </a:r>
            <a:r>
              <a:rPr sz="24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train </a:t>
            </a:r>
            <a:r>
              <a:rPr sz="2400" spc="-1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machine </a:t>
            </a:r>
            <a:r>
              <a:rPr sz="24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learning </a:t>
            </a:r>
            <a:r>
              <a:rPr sz="2400" spc="-1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models </a:t>
            </a:r>
            <a:r>
              <a:rPr sz="24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and </a:t>
            </a:r>
            <a:r>
              <a:rPr sz="24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deep </a:t>
            </a:r>
            <a:r>
              <a:rPr sz="2400" spc="-1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neural </a:t>
            </a:r>
            <a:r>
              <a:rPr sz="24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nets on </a:t>
            </a:r>
            <a:r>
              <a:rPr sz="24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4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dataset  </a:t>
            </a:r>
            <a:r>
              <a:rPr sz="24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created </a:t>
            </a:r>
            <a:r>
              <a:rPr sz="24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to </a:t>
            </a:r>
            <a:r>
              <a:rPr sz="2400" spc="-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predict </a:t>
            </a:r>
            <a:r>
              <a:rPr sz="2400" spc="-1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phishing </a:t>
            </a:r>
            <a:r>
              <a:rPr sz="2400" spc="-1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websites. </a:t>
            </a:r>
            <a:r>
              <a:rPr sz="2400" spc="-2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Both </a:t>
            </a:r>
            <a:r>
              <a:rPr sz="2400" spc="-1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phishing </a:t>
            </a:r>
            <a:r>
              <a:rPr sz="24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and </a:t>
            </a:r>
            <a:r>
              <a:rPr sz="2400" spc="-1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benign </a:t>
            </a:r>
            <a:r>
              <a:rPr sz="2400" spc="-409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URLs </a:t>
            </a:r>
            <a:r>
              <a:rPr sz="24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sz="2400" spc="-1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websites  </a:t>
            </a:r>
            <a:r>
              <a:rPr sz="24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are </a:t>
            </a:r>
            <a:r>
              <a:rPr sz="24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gathered </a:t>
            </a:r>
            <a:r>
              <a:rPr sz="24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to </a:t>
            </a:r>
            <a:r>
              <a:rPr sz="2400" spc="-1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form </a:t>
            </a:r>
            <a:r>
              <a:rPr sz="24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24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dataset </a:t>
            </a:r>
            <a:r>
              <a:rPr sz="2400" spc="-1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and </a:t>
            </a:r>
            <a:r>
              <a:rPr sz="24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from </a:t>
            </a:r>
            <a:r>
              <a:rPr sz="2400" spc="-2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them </a:t>
            </a:r>
            <a:r>
              <a:rPr sz="24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required </a:t>
            </a:r>
            <a:r>
              <a:rPr sz="2400" spc="-409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URL </a:t>
            </a:r>
            <a:r>
              <a:rPr sz="24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and </a:t>
            </a:r>
            <a:r>
              <a:rPr sz="24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website  content-based </a:t>
            </a:r>
            <a:r>
              <a:rPr sz="24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features </a:t>
            </a:r>
            <a:r>
              <a:rPr sz="24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are </a:t>
            </a:r>
            <a:r>
              <a:rPr sz="24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extracted. </a:t>
            </a:r>
            <a:r>
              <a:rPr sz="2400" spc="-2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4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performance </a:t>
            </a:r>
            <a:r>
              <a:rPr sz="2400" spc="-1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level </a:t>
            </a:r>
            <a:r>
              <a:rPr sz="24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sz="2400" spc="-16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each </a:t>
            </a:r>
            <a:r>
              <a:rPr sz="24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model </a:t>
            </a:r>
            <a:r>
              <a:rPr sz="2400" spc="-20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is  </a:t>
            </a:r>
            <a:r>
              <a:rPr sz="2400" spc="-2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measures </a:t>
            </a:r>
            <a:r>
              <a:rPr sz="24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and</a:t>
            </a:r>
            <a:r>
              <a:rPr sz="2400" spc="-229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compared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6517" y="929716"/>
            <a:ext cx="237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90" dirty="0">
                <a:solidFill>
                  <a:srgbClr val="FFFF00"/>
                </a:solidFill>
              </a:rPr>
              <a:t>APPR</a:t>
            </a:r>
            <a:r>
              <a:rPr spc="-635" dirty="0">
                <a:solidFill>
                  <a:srgbClr val="FFFF00"/>
                </a:solidFill>
              </a:rPr>
              <a:t>O</a:t>
            </a:r>
            <a:r>
              <a:rPr spc="-415" dirty="0">
                <a:solidFill>
                  <a:srgbClr val="FFFF00"/>
                </a:solidFill>
              </a:rPr>
              <a:t>A</a:t>
            </a:r>
            <a:r>
              <a:rPr spc="-475" dirty="0">
                <a:solidFill>
                  <a:srgbClr val="FFFF00"/>
                </a:solidFill>
              </a:rPr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11782"/>
            <a:ext cx="9641840" cy="434542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00" spc="-1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Below </a:t>
            </a:r>
            <a:r>
              <a:rPr sz="22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mentioned </a:t>
            </a:r>
            <a:r>
              <a:rPr sz="22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are </a:t>
            </a:r>
            <a:r>
              <a:rPr sz="22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200" spc="-1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steps </a:t>
            </a:r>
            <a:r>
              <a:rPr sz="22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involved </a:t>
            </a:r>
            <a:r>
              <a:rPr sz="22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in </a:t>
            </a:r>
            <a:r>
              <a:rPr sz="22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2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completion </a:t>
            </a:r>
            <a:r>
              <a:rPr sz="22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sz="2200" spc="-1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this</a:t>
            </a:r>
            <a:r>
              <a:rPr sz="2200" spc="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project:</a:t>
            </a:r>
            <a:endParaRPr sz="2200" dirty="0">
              <a:latin typeface="Arial Rounded MT Bold" panose="020F0704030504030204" pitchFamily="34" charset="0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Collect </a:t>
            </a:r>
            <a:r>
              <a:rPr sz="20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dataset </a:t>
            </a:r>
            <a:r>
              <a:rPr sz="20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containing </a:t>
            </a:r>
            <a:r>
              <a:rPr sz="20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phishing </a:t>
            </a:r>
            <a:r>
              <a:rPr sz="20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and </a:t>
            </a:r>
            <a:r>
              <a:rPr sz="2000" spc="-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legitimate </a:t>
            </a:r>
            <a:r>
              <a:rPr sz="20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websites </a:t>
            </a:r>
            <a:r>
              <a:rPr sz="20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from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0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open</a:t>
            </a:r>
            <a:r>
              <a:rPr sz="2000" spc="-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source </a:t>
            </a:r>
            <a:r>
              <a:rPr sz="20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platforms.</a:t>
            </a:r>
            <a:endParaRPr sz="2000" dirty="0">
              <a:latin typeface="Arial Rounded MT Bold" panose="020F0704030504030204" pitchFamily="34" charset="0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5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Write </a:t>
            </a:r>
            <a:r>
              <a:rPr sz="2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code </a:t>
            </a:r>
            <a:r>
              <a:rPr sz="2000" spc="-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to extract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000" spc="-6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required </a:t>
            </a:r>
            <a:r>
              <a:rPr sz="20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features from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2000" spc="25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3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URL </a:t>
            </a:r>
            <a:r>
              <a:rPr sz="20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database.</a:t>
            </a:r>
            <a:endParaRPr sz="2000" dirty="0">
              <a:latin typeface="Arial Rounded MT Bold" panose="020F0704030504030204" pitchFamily="34" charset="0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Analyze and </a:t>
            </a:r>
            <a:r>
              <a:rPr sz="20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preprocess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0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dataset </a:t>
            </a:r>
            <a:r>
              <a:rPr sz="2000" spc="-5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by </a:t>
            </a:r>
            <a:r>
              <a:rPr sz="2000" spc="-1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using</a:t>
            </a:r>
            <a:r>
              <a:rPr sz="20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2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EDA </a:t>
            </a:r>
            <a:r>
              <a:rPr sz="20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techniques.</a:t>
            </a:r>
            <a:endParaRPr sz="2000" dirty="0">
              <a:latin typeface="Arial Rounded MT Bold" panose="020F0704030504030204" pitchFamily="34" charset="0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Divide </a:t>
            </a:r>
            <a:r>
              <a:rPr sz="2000" spc="-1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0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dataset </a:t>
            </a:r>
            <a:r>
              <a:rPr sz="2000" spc="-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into </a:t>
            </a:r>
            <a:r>
              <a:rPr sz="2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training </a:t>
            </a:r>
            <a:r>
              <a:rPr sz="20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and </a:t>
            </a:r>
            <a:r>
              <a:rPr sz="20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testing</a:t>
            </a:r>
            <a:r>
              <a:rPr sz="2000" spc="3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sets.</a:t>
            </a:r>
            <a:endParaRPr sz="2000" dirty="0">
              <a:latin typeface="Arial Rounded MT Bold" panose="020F0704030504030204" pitchFamily="34" charset="0"/>
              <a:cs typeface="Arial"/>
            </a:endParaRPr>
          </a:p>
          <a:p>
            <a:pPr marL="241300" marR="5080" indent="-229235">
              <a:lnSpc>
                <a:spcPct val="110000"/>
              </a:lnSpc>
              <a:spcBef>
                <a:spcPts val="101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3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Run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selected </a:t>
            </a:r>
            <a:r>
              <a:rPr sz="2000" spc="-15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machine </a:t>
            </a:r>
            <a:r>
              <a:rPr sz="20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learning </a:t>
            </a:r>
            <a:r>
              <a:rPr sz="20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and </a:t>
            </a:r>
            <a:r>
              <a:rPr sz="2000" spc="-6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deep </a:t>
            </a:r>
            <a:r>
              <a:rPr sz="20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neural network </a:t>
            </a:r>
            <a:r>
              <a:rPr sz="20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algorithms </a:t>
            </a:r>
            <a:r>
              <a:rPr sz="20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like </a:t>
            </a:r>
            <a:r>
              <a:rPr sz="2000" spc="-1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SVM, </a:t>
            </a:r>
            <a:r>
              <a:rPr sz="2000" spc="-20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Random </a:t>
            </a:r>
            <a:r>
              <a:rPr sz="2000" spc="-1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Forest, 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Autoencoder </a:t>
            </a:r>
            <a:r>
              <a:rPr sz="2000" spc="-1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on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2000" spc="-1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dataset.</a:t>
            </a:r>
            <a:endParaRPr sz="2000" dirty="0">
              <a:latin typeface="Arial Rounded MT Bold" panose="020F0704030504030204" pitchFamily="34" charset="0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Write </a:t>
            </a:r>
            <a:r>
              <a:rPr sz="2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code </a:t>
            </a:r>
            <a:r>
              <a:rPr sz="2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for </a:t>
            </a:r>
            <a:r>
              <a:rPr sz="2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displaying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0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evaluation </a:t>
            </a:r>
            <a:r>
              <a:rPr sz="20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result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considering accuracy</a:t>
            </a:r>
            <a:r>
              <a:rPr sz="2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metrics.</a:t>
            </a:r>
            <a:endParaRPr sz="2000" dirty="0">
              <a:latin typeface="Arial Rounded MT Bold" panose="020F0704030504030204" pitchFamily="34" charset="0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Compare </a:t>
            </a:r>
            <a:r>
              <a:rPr sz="20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000" spc="-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obtained </a:t>
            </a:r>
            <a:r>
              <a:rPr sz="2000" spc="-1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results </a:t>
            </a:r>
            <a:r>
              <a:rPr sz="2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for </a:t>
            </a:r>
            <a:r>
              <a:rPr sz="2000" spc="-6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trained </a:t>
            </a:r>
            <a:r>
              <a:rPr sz="2000" spc="-1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models </a:t>
            </a:r>
            <a:r>
              <a:rPr sz="20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and specify </a:t>
            </a:r>
            <a:r>
              <a:rPr sz="2000" spc="-1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which</a:t>
            </a:r>
            <a:r>
              <a:rPr sz="20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is </a:t>
            </a:r>
            <a:r>
              <a:rPr sz="20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better.</a:t>
            </a:r>
            <a:endParaRPr sz="2000" dirty="0">
              <a:latin typeface="Arial Rounded MT Bold" panose="020F070403050403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3182" y="929716"/>
            <a:ext cx="39420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15" dirty="0">
                <a:solidFill>
                  <a:srgbClr val="FFFF00"/>
                </a:solidFill>
              </a:rPr>
              <a:t>DATA</a:t>
            </a:r>
            <a:r>
              <a:rPr spc="-95" dirty="0"/>
              <a:t> </a:t>
            </a:r>
            <a:r>
              <a:rPr spc="-445" dirty="0">
                <a:solidFill>
                  <a:srgbClr val="FFFF00"/>
                </a:solidFill>
              </a:rPr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49501"/>
            <a:ext cx="9683750" cy="349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4604" indent="-229235" algn="just">
              <a:lnSpc>
                <a:spcPct val="1201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Legitimate </a:t>
            </a:r>
            <a:r>
              <a:rPr sz="2400" spc="-409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are </a:t>
            </a:r>
            <a:r>
              <a:rPr sz="24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collected from </a:t>
            </a:r>
            <a:r>
              <a:rPr sz="24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4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dataset </a:t>
            </a:r>
            <a:r>
              <a:rPr sz="2400" spc="-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provided </a:t>
            </a:r>
            <a:r>
              <a:rPr sz="24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by </a:t>
            </a:r>
            <a:r>
              <a:rPr sz="24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University </a:t>
            </a:r>
            <a:r>
              <a:rPr sz="24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of  </a:t>
            </a:r>
            <a:r>
              <a:rPr sz="2400" spc="-15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New </a:t>
            </a:r>
            <a:r>
              <a:rPr sz="2400" spc="-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Brunswick,</a:t>
            </a:r>
            <a:r>
              <a:rPr sz="2400" spc="140" dirty="0">
                <a:solidFill>
                  <a:srgbClr val="B8F955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400" u="heavy" spc="-65" dirty="0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 Rounded MT Bold" panose="020F0704030504030204" pitchFamily="34" charset="0"/>
                <a:cs typeface="Arial"/>
                <a:hlinkClick r:id="rId2"/>
              </a:rPr>
              <a:t>https://www.unb.ca/cic/datasets/url-2016.html</a:t>
            </a:r>
            <a:r>
              <a:rPr sz="2400" spc="-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.</a:t>
            </a:r>
            <a:endParaRPr sz="2400" dirty="0">
              <a:latin typeface="Arial Rounded MT Bold" panose="020F0704030504030204" pitchFamily="34" charset="0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5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From </a:t>
            </a:r>
            <a:r>
              <a:rPr sz="24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4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collection, </a:t>
            </a:r>
            <a:r>
              <a:rPr sz="24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5000 </a:t>
            </a:r>
            <a:r>
              <a:rPr sz="2400" spc="-409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are </a:t>
            </a:r>
            <a:r>
              <a:rPr sz="24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randomly</a:t>
            </a:r>
            <a:r>
              <a:rPr sz="2400" spc="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picked.</a:t>
            </a:r>
            <a:endParaRPr sz="2400" dirty="0">
              <a:latin typeface="Arial Rounded MT Bold" panose="020F0704030504030204" pitchFamily="34" charset="0"/>
              <a:cs typeface="Arial"/>
            </a:endParaRPr>
          </a:p>
          <a:p>
            <a:pPr marL="241300" marR="5080" indent="-229235" algn="just">
              <a:lnSpc>
                <a:spcPct val="120000"/>
              </a:lnSpc>
              <a:spcBef>
                <a:spcPts val="101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Phishing </a:t>
            </a:r>
            <a:r>
              <a:rPr sz="2400" spc="-409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are </a:t>
            </a:r>
            <a:r>
              <a:rPr sz="24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collected </a:t>
            </a:r>
            <a:r>
              <a:rPr sz="24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from </a:t>
            </a:r>
            <a:r>
              <a:rPr sz="2400" spc="-1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opensource </a:t>
            </a:r>
            <a:r>
              <a:rPr sz="24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service </a:t>
            </a:r>
            <a:r>
              <a:rPr sz="24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called </a:t>
            </a:r>
            <a:r>
              <a:rPr sz="2400" spc="-275" dirty="0" err="1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PhishTank</a:t>
            </a:r>
            <a:r>
              <a:rPr sz="2400" spc="-2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. </a:t>
            </a:r>
            <a:r>
              <a:rPr sz="2400" spc="-2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This  </a:t>
            </a:r>
            <a:r>
              <a:rPr sz="24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service </a:t>
            </a:r>
            <a:r>
              <a:rPr sz="24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provide </a:t>
            </a:r>
            <a:r>
              <a:rPr sz="24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2400" spc="-1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set </a:t>
            </a:r>
            <a:r>
              <a:rPr sz="24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sz="2400" spc="-1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phishing </a:t>
            </a:r>
            <a:r>
              <a:rPr sz="2400" spc="-409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URLs </a:t>
            </a:r>
            <a:r>
              <a:rPr sz="2400" spc="-1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in </a:t>
            </a:r>
            <a:r>
              <a:rPr sz="24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multiple </a:t>
            </a:r>
            <a:r>
              <a:rPr sz="24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formats </a:t>
            </a:r>
            <a:r>
              <a:rPr sz="24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like </a:t>
            </a:r>
            <a:r>
              <a:rPr sz="2400" spc="-2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csv,  </a:t>
            </a:r>
            <a:r>
              <a:rPr sz="2400" spc="-215" dirty="0" err="1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json</a:t>
            </a:r>
            <a:r>
              <a:rPr sz="24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etc.  </a:t>
            </a:r>
            <a:r>
              <a:rPr sz="24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that </a:t>
            </a:r>
            <a:r>
              <a:rPr sz="2400" spc="-15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gets </a:t>
            </a:r>
            <a:r>
              <a:rPr sz="24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updated</a:t>
            </a:r>
            <a:r>
              <a:rPr sz="2400" spc="2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hourly.</a:t>
            </a:r>
            <a:endParaRPr sz="2400" dirty="0">
              <a:latin typeface="Arial Rounded MT Bold" panose="020F0704030504030204" pitchFamily="34" charset="0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29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Form </a:t>
            </a:r>
            <a:r>
              <a:rPr sz="24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4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obtained </a:t>
            </a:r>
            <a:r>
              <a:rPr sz="24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collection, </a:t>
            </a:r>
            <a:r>
              <a:rPr sz="24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5000 </a:t>
            </a:r>
            <a:r>
              <a:rPr sz="2400" spc="-409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are </a:t>
            </a:r>
            <a:r>
              <a:rPr sz="24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randomly</a:t>
            </a:r>
            <a:r>
              <a:rPr sz="2400" spc="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picked.</a:t>
            </a:r>
            <a:endParaRPr sz="2400" dirty="0">
              <a:latin typeface="Arial Rounded MT Bold" panose="020F070403050403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929716"/>
            <a:ext cx="482396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20" dirty="0">
                <a:solidFill>
                  <a:srgbClr val="FFFF00"/>
                </a:solidFill>
              </a:rPr>
              <a:t>FEATURE</a:t>
            </a:r>
            <a:r>
              <a:rPr spc="-475" dirty="0">
                <a:solidFill>
                  <a:srgbClr val="FFFF00"/>
                </a:solidFill>
              </a:rPr>
              <a:t> </a:t>
            </a:r>
            <a:r>
              <a:rPr spc="-540" dirty="0">
                <a:solidFill>
                  <a:srgbClr val="FFFF00"/>
                </a:solidFill>
              </a:rPr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55260"/>
            <a:ext cx="6108065" cy="2702022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4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following category </a:t>
            </a:r>
            <a:r>
              <a:rPr sz="24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sz="24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features </a:t>
            </a:r>
            <a:r>
              <a:rPr sz="24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are</a:t>
            </a:r>
            <a:r>
              <a:rPr sz="2400" spc="2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selected:</a:t>
            </a:r>
            <a:endParaRPr sz="2400" dirty="0">
              <a:latin typeface="Arial Rounded MT Bold" panose="020F0704030504030204" pitchFamily="34" charset="0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055"/>
              </a:spcBef>
              <a:buSzPct val="125000"/>
              <a:buChar char="•"/>
              <a:tabLst>
                <a:tab pos="699135" algn="l"/>
              </a:tabLst>
            </a:pPr>
            <a:r>
              <a:rPr sz="20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Address </a:t>
            </a:r>
            <a:r>
              <a:rPr sz="20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Bar </a:t>
            </a:r>
            <a:r>
              <a:rPr sz="2000" spc="-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based</a:t>
            </a:r>
            <a:r>
              <a:rPr sz="2000" spc="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Features</a:t>
            </a:r>
            <a:endParaRPr sz="2000" dirty="0">
              <a:latin typeface="Arial Rounded MT Bold" panose="020F0704030504030204" pitchFamily="34" charset="0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969"/>
              </a:spcBef>
              <a:buSzPct val="125000"/>
              <a:buChar char="•"/>
              <a:tabLst>
                <a:tab pos="699135" algn="l"/>
              </a:tabLst>
            </a:pPr>
            <a:r>
              <a:rPr sz="2000" spc="-15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Domain </a:t>
            </a:r>
            <a:r>
              <a:rPr sz="2000" spc="-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based</a:t>
            </a:r>
            <a:r>
              <a:rPr sz="2000" spc="-3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Features</a:t>
            </a:r>
            <a:endParaRPr sz="2000" dirty="0">
              <a:latin typeface="Arial Rounded MT Bold" panose="020F0704030504030204" pitchFamily="34" charset="0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985"/>
              </a:spcBef>
              <a:buSzPct val="125000"/>
              <a:buChar char="•"/>
              <a:tabLst>
                <a:tab pos="699135" algn="l"/>
              </a:tabLst>
            </a:pPr>
            <a:r>
              <a:rPr sz="2000" spc="-26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HTML </a:t>
            </a:r>
            <a:r>
              <a:rPr sz="20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&amp; </a:t>
            </a:r>
            <a:r>
              <a:rPr sz="20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Javascript </a:t>
            </a:r>
            <a:r>
              <a:rPr sz="2000" spc="-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based</a:t>
            </a:r>
            <a:r>
              <a:rPr sz="2000" spc="-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Feature</a:t>
            </a:r>
            <a:endParaRPr sz="2000" dirty="0">
              <a:latin typeface="Arial Rounded MT Bold" panose="020F0704030504030204" pitchFamily="34" charset="0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505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6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Address </a:t>
            </a:r>
            <a:r>
              <a:rPr sz="24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Bar </a:t>
            </a:r>
            <a:r>
              <a:rPr sz="24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based </a:t>
            </a:r>
            <a:r>
              <a:rPr sz="2400" spc="-1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Features </a:t>
            </a:r>
            <a:r>
              <a:rPr sz="24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considered</a:t>
            </a:r>
            <a:r>
              <a:rPr sz="2400" spc="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are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66122"/>
              </p:ext>
            </p:extLst>
          </p:nvPr>
        </p:nvGraphicFramePr>
        <p:xfrm>
          <a:off x="1712214" y="4616458"/>
          <a:ext cx="7261859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533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40" dirty="0" err="1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omian</a:t>
                      </a:r>
                      <a:r>
                        <a:rPr sz="1800" spc="-14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of</a:t>
                      </a:r>
                      <a:r>
                        <a:rPr sz="1800" spc="-185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U</a:t>
                      </a:r>
                      <a:r>
                        <a:rPr lang="en-IN" sz="1800" spc="-14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D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RL</a:t>
                      </a:r>
                      <a:endParaRPr sz="1800" dirty="0">
                        <a:latin typeface="Arial Rounded MT Bold" panose="020F0704030504030204" pitchFamily="34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ts val="1989"/>
                        </a:lnSpc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11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Redirection </a:t>
                      </a:r>
                      <a:r>
                        <a:rPr sz="1800" spc="19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‘//’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in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URL</a:t>
                      </a:r>
                      <a:endParaRPr sz="1800" dirty="0">
                        <a:latin typeface="Arial Rounded MT Bold" panose="020F0704030504030204" pitchFamily="34" charset="0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05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21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IP 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Address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in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URL</a:t>
                      </a:r>
                      <a:endParaRPr sz="1800" dirty="0">
                        <a:latin typeface="Arial Rounded MT Bold" panose="020F0704030504030204" pitchFamily="34" charset="0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‘http/https’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in </a:t>
                      </a:r>
                      <a:r>
                        <a:rPr sz="1800" spc="-14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Domain</a:t>
                      </a:r>
                      <a:r>
                        <a:rPr sz="1800" spc="95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 </a:t>
                      </a:r>
                      <a:r>
                        <a:rPr sz="1800" spc="-16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name</a:t>
                      </a:r>
                      <a:endParaRPr sz="1800" dirty="0">
                        <a:latin typeface="Arial Rounded MT Bold" panose="020F0704030504030204" pitchFamily="34" charset="0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833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‘@’ 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Symbol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in</a:t>
                      </a:r>
                      <a:r>
                        <a:rPr sz="1800" spc="114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URL</a:t>
                      </a:r>
                      <a:endParaRPr sz="1800" dirty="0">
                        <a:latin typeface="Arial Rounded MT Bold" panose="020F0704030504030204" pitchFamily="34" charset="0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15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Using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URL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Shortening</a:t>
                      </a:r>
                      <a:r>
                        <a:rPr sz="1800" spc="-34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Service</a:t>
                      </a:r>
                      <a:endParaRPr sz="1800">
                        <a:latin typeface="Arial Rounded MT Bold" panose="020F0704030504030204" pitchFamily="34" charset="0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33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45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Length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of</a:t>
                      </a:r>
                      <a:r>
                        <a:rPr sz="1800" spc="155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URL</a:t>
                      </a:r>
                      <a:endParaRPr sz="1800" dirty="0">
                        <a:latin typeface="Arial Rounded MT Bold" panose="020F0704030504030204" pitchFamily="34" charset="0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Prefix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or 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Suffix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"-"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in</a:t>
                      </a:r>
                      <a:r>
                        <a:rPr sz="1800" spc="125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 </a:t>
                      </a:r>
                      <a:r>
                        <a:rPr sz="1800" spc="-14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Domain</a:t>
                      </a:r>
                      <a:endParaRPr sz="1800" dirty="0">
                        <a:latin typeface="Arial Rounded MT Bold" panose="020F0704030504030204" pitchFamily="34" charset="0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073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1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Depth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of</a:t>
                      </a:r>
                      <a:r>
                        <a:rPr sz="1800" spc="125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URL</a:t>
                      </a:r>
                      <a:endParaRPr sz="1800" dirty="0">
                        <a:latin typeface="Arial Rounded MT Bold" panose="020F0704030504030204" pitchFamily="34" charset="0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Arial Rounded MT Bold" panose="020F0704030504030204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365" y="929716"/>
            <a:ext cx="5585460" cy="1612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2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FEATURE</a:t>
            </a:r>
            <a:r>
              <a:rPr spc="-33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spc="-54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SELECTION</a:t>
            </a:r>
            <a:r>
              <a:rPr spc="-155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sz="3200" spc="-285" dirty="0">
                <a:solidFill>
                  <a:srgbClr val="FFFF00"/>
                </a:solidFill>
                <a:latin typeface="Arial Rounded MT Bold" panose="020F0704030504030204" pitchFamily="34" charset="0"/>
              </a:rPr>
              <a:t>(CONT.)</a:t>
            </a:r>
            <a:br>
              <a:rPr lang="en-US" sz="3200" spc="-285" dirty="0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endParaRPr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7875" y="1923034"/>
            <a:ext cx="50876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lvl="1" indent="-229235"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9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Domain </a:t>
            </a:r>
            <a:r>
              <a:rPr sz="24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based </a:t>
            </a:r>
            <a:r>
              <a:rPr sz="2400" spc="-1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Features </a:t>
            </a:r>
            <a:r>
              <a:rPr sz="24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considered</a:t>
            </a:r>
            <a:r>
              <a:rPr sz="2400" spc="-5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are:</a:t>
            </a:r>
            <a:endParaRPr sz="2400" dirty="0"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875" y="3620846"/>
            <a:ext cx="675703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3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HTML </a:t>
            </a:r>
            <a:r>
              <a:rPr sz="24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and </a:t>
            </a:r>
            <a:r>
              <a:rPr sz="2400" spc="-1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JavaScript </a:t>
            </a:r>
            <a:r>
              <a:rPr sz="24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based </a:t>
            </a:r>
            <a:r>
              <a:rPr sz="2400" spc="-1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Features </a:t>
            </a:r>
            <a:r>
              <a:rPr sz="24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considered</a:t>
            </a:r>
            <a:r>
              <a:rPr sz="24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are:</a:t>
            </a:r>
            <a:endParaRPr sz="2400"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875" y="5318861"/>
            <a:ext cx="709358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5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All </a:t>
            </a:r>
            <a:r>
              <a:rPr sz="2400" spc="-1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together </a:t>
            </a:r>
            <a:r>
              <a:rPr sz="24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17 </a:t>
            </a:r>
            <a:r>
              <a:rPr sz="24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features </a:t>
            </a:r>
            <a:r>
              <a:rPr sz="24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are </a:t>
            </a:r>
            <a:r>
              <a:rPr sz="24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extracted </a:t>
            </a:r>
            <a:r>
              <a:rPr sz="24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from </a:t>
            </a:r>
            <a:r>
              <a:rPr sz="24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dataset.</a:t>
            </a:r>
            <a:endParaRPr sz="2400">
              <a:latin typeface="Arial Rounded MT Bold" panose="020F0704030504030204" pitchFamily="34" charset="0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73679"/>
              </p:ext>
            </p:extLst>
          </p:nvPr>
        </p:nvGraphicFramePr>
        <p:xfrm>
          <a:off x="1825498" y="2667318"/>
          <a:ext cx="6581775" cy="631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204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DNS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Arial Rounded MT Bold" panose="020F0704030504030204" pitchFamily="34" charset="0"/>
                          <a:cs typeface="Arial"/>
                        </a:rPr>
                        <a:t>Record</a:t>
                      </a:r>
                      <a:endParaRPr sz="1800" dirty="0">
                        <a:latin typeface="Arial Rounded MT Bold" panose="020F0704030504030204" pitchFamily="34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8280" indent="-287020">
                        <a:lnSpc>
                          <a:spcPts val="1989"/>
                        </a:lnSpc>
                        <a:buChar char="•"/>
                        <a:tabLst>
                          <a:tab pos="1478280" algn="l"/>
                          <a:tab pos="1478915" algn="l"/>
                        </a:tabLst>
                      </a:pPr>
                      <a:r>
                        <a:rPr sz="1800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Website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Traffic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478280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478280" algn="l"/>
                          <a:tab pos="1478915" algn="l"/>
                        </a:tabLst>
                      </a:pPr>
                      <a:r>
                        <a:rPr sz="1800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Period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5498" y="4256850"/>
          <a:ext cx="6457315" cy="631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Iframe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Redirection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6385" marR="119380" indent="-286385" algn="r">
                        <a:lnSpc>
                          <a:spcPts val="1989"/>
                        </a:lnSpc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Disabling </a:t>
                      </a:r>
                      <a:r>
                        <a:rPr sz="18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Right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Bar</a:t>
                      </a:r>
                      <a:r>
                        <a:rPr sz="1800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Customization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86385" marR="121285" indent="-286385" algn="r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Website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Forwarding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780" y="929716"/>
            <a:ext cx="5026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15" dirty="0">
                <a:solidFill>
                  <a:srgbClr val="FFFF00"/>
                </a:solidFill>
              </a:rPr>
              <a:t>FEATURES</a:t>
            </a:r>
            <a:r>
              <a:rPr spc="-440" dirty="0">
                <a:solidFill>
                  <a:srgbClr val="FFFF00"/>
                </a:solidFill>
              </a:rPr>
              <a:t> </a:t>
            </a:r>
            <a:r>
              <a:rPr spc="-470" dirty="0">
                <a:solidFill>
                  <a:srgbClr val="FFFF00"/>
                </a:solidFill>
              </a:rPr>
              <a:t>DISTRIBUTION</a:t>
            </a:r>
          </a:p>
        </p:txBody>
      </p:sp>
      <p:sp>
        <p:nvSpPr>
          <p:cNvPr id="4" name="object 4"/>
          <p:cNvSpPr/>
          <p:nvPr/>
        </p:nvSpPr>
        <p:spPr>
          <a:xfrm>
            <a:off x="3480815" y="1642872"/>
            <a:ext cx="4940808" cy="469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30" dirty="0">
                <a:solidFill>
                  <a:srgbClr val="FFFF00"/>
                </a:solidFill>
              </a:rPr>
              <a:t>MACHINE </a:t>
            </a:r>
            <a:r>
              <a:rPr spc="-434" dirty="0">
                <a:solidFill>
                  <a:srgbClr val="FFFF00"/>
                </a:solidFill>
              </a:rPr>
              <a:t>LEARNING</a:t>
            </a:r>
            <a:r>
              <a:rPr spc="-330" dirty="0">
                <a:solidFill>
                  <a:srgbClr val="FFFF00"/>
                </a:solidFill>
              </a:rPr>
              <a:t> </a:t>
            </a:r>
            <a:r>
              <a:rPr spc="-505" dirty="0">
                <a:solidFill>
                  <a:srgbClr val="FFFF00"/>
                </a:solid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83410"/>
            <a:ext cx="9665335" cy="4310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SzPct val="125000"/>
              <a:buChar char="•"/>
              <a:tabLst>
                <a:tab pos="241935" algn="l"/>
              </a:tabLst>
            </a:pPr>
            <a:r>
              <a:rPr sz="2200" spc="-25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This </a:t>
            </a:r>
            <a:r>
              <a:rPr sz="2200" spc="-1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is </a:t>
            </a:r>
            <a:r>
              <a:rPr sz="22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22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supervised </a:t>
            </a:r>
            <a:r>
              <a:rPr sz="2200" spc="-1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machine </a:t>
            </a:r>
            <a:r>
              <a:rPr sz="22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learning </a:t>
            </a:r>
            <a:r>
              <a:rPr sz="22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task. </a:t>
            </a:r>
            <a:r>
              <a:rPr sz="2200" spc="-1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There </a:t>
            </a:r>
            <a:r>
              <a:rPr sz="22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are </a:t>
            </a:r>
            <a:r>
              <a:rPr sz="22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two major types </a:t>
            </a:r>
            <a:r>
              <a:rPr sz="22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2200" spc="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supervised</a:t>
            </a:r>
            <a:endParaRPr sz="2200" dirty="0">
              <a:latin typeface="Arial Rounded MT Bold" panose="020F0704030504030204" pitchFamily="34" charset="0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200" spc="-1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machine </a:t>
            </a:r>
            <a:r>
              <a:rPr sz="22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learning </a:t>
            </a:r>
            <a:r>
              <a:rPr sz="22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problems, </a:t>
            </a:r>
            <a:r>
              <a:rPr sz="22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called </a:t>
            </a:r>
            <a:r>
              <a:rPr sz="22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classification </a:t>
            </a:r>
            <a:r>
              <a:rPr sz="2200" spc="-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and</a:t>
            </a:r>
            <a:r>
              <a:rPr sz="2200" spc="-20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regression.</a:t>
            </a:r>
            <a:endParaRPr sz="2200" dirty="0">
              <a:latin typeface="Arial Rounded MT Bold" panose="020F0704030504030204" pitchFamily="34" charset="0"/>
              <a:cs typeface="Arial"/>
            </a:endParaRPr>
          </a:p>
          <a:p>
            <a:pPr marL="241300" marR="5080" indent="-229235">
              <a:lnSpc>
                <a:spcPct val="100000"/>
              </a:lnSpc>
              <a:spcBef>
                <a:spcPts val="1000"/>
              </a:spcBef>
              <a:buSzPct val="125000"/>
              <a:buChar char="•"/>
              <a:tabLst>
                <a:tab pos="241935" algn="l"/>
              </a:tabLst>
            </a:pPr>
            <a:r>
              <a:rPr sz="2200" spc="-25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This </a:t>
            </a:r>
            <a:r>
              <a:rPr sz="22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data </a:t>
            </a:r>
            <a:r>
              <a:rPr sz="2200" spc="-1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set </a:t>
            </a:r>
            <a:r>
              <a:rPr sz="2200" spc="-2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comes </a:t>
            </a:r>
            <a:r>
              <a:rPr sz="22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under </a:t>
            </a:r>
            <a:r>
              <a:rPr sz="22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classification </a:t>
            </a:r>
            <a:r>
              <a:rPr sz="22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problem, </a:t>
            </a:r>
            <a:r>
              <a:rPr sz="2200" spc="-1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as </a:t>
            </a:r>
            <a:r>
              <a:rPr sz="22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200" spc="-114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input </a:t>
            </a:r>
            <a:r>
              <a:rPr sz="2200" spc="-3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URL </a:t>
            </a:r>
            <a:r>
              <a:rPr sz="2200" spc="-1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is </a:t>
            </a:r>
            <a:r>
              <a:rPr sz="22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classified </a:t>
            </a:r>
            <a:r>
              <a:rPr sz="2200" spc="-19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as  </a:t>
            </a:r>
            <a:r>
              <a:rPr sz="2200" spc="-15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phishing </a:t>
            </a:r>
            <a:r>
              <a:rPr sz="2200" spc="-1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(1) </a:t>
            </a:r>
            <a:r>
              <a:rPr sz="2200" spc="-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or </a:t>
            </a:r>
            <a:r>
              <a:rPr sz="22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legitimate </a:t>
            </a:r>
            <a:r>
              <a:rPr sz="2200" spc="-10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(0). </a:t>
            </a:r>
            <a:r>
              <a:rPr sz="2200" spc="-26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200" spc="-1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machine </a:t>
            </a:r>
            <a:r>
              <a:rPr sz="22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learning </a:t>
            </a:r>
            <a:r>
              <a:rPr sz="2200" spc="-1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models </a:t>
            </a:r>
            <a:r>
              <a:rPr sz="22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(classification) </a:t>
            </a:r>
            <a:r>
              <a:rPr sz="2200" spc="-13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considered  </a:t>
            </a:r>
            <a:r>
              <a:rPr sz="22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to </a:t>
            </a:r>
            <a:r>
              <a:rPr sz="2200" spc="-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train </a:t>
            </a:r>
            <a:r>
              <a:rPr sz="2200" spc="-13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2200" spc="-8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dataset </a:t>
            </a:r>
            <a:r>
              <a:rPr sz="2200" spc="-14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in </a:t>
            </a:r>
            <a:r>
              <a:rPr sz="2200" spc="-1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this </a:t>
            </a:r>
            <a:r>
              <a:rPr sz="2200" spc="-1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notebook</a:t>
            </a:r>
            <a:r>
              <a:rPr sz="2200" spc="22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are:</a:t>
            </a:r>
            <a:endParaRPr sz="2200" dirty="0">
              <a:latin typeface="Arial Rounded MT Bold" panose="020F0704030504030204" pitchFamily="34" charset="0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5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Decision</a:t>
            </a:r>
            <a:r>
              <a:rPr sz="19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900" spc="-16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Tree</a:t>
            </a:r>
            <a:endParaRPr sz="1900" dirty="0">
              <a:latin typeface="Arial Rounded MT Bold" panose="020F0704030504030204" pitchFamily="34" charset="0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2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Random</a:t>
            </a:r>
            <a:r>
              <a:rPr sz="1900" spc="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900" spc="-15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Forest</a:t>
            </a:r>
            <a:endParaRPr sz="1900" dirty="0">
              <a:latin typeface="Arial Rounded MT Bold" panose="020F0704030504030204" pitchFamily="34" charset="0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6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Multilayer</a:t>
            </a:r>
            <a:r>
              <a:rPr sz="19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900" spc="-1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Perceptrons</a:t>
            </a:r>
            <a:endParaRPr sz="1900" dirty="0">
              <a:latin typeface="Arial Rounded MT Bold" panose="020F0704030504030204" pitchFamily="34" charset="0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90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7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XGBoost</a:t>
            </a:r>
            <a:endParaRPr sz="1900" dirty="0">
              <a:latin typeface="Arial Rounded MT Bold" panose="020F0704030504030204" pitchFamily="34" charset="0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Autoencoder </a:t>
            </a:r>
            <a:r>
              <a:rPr sz="19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Neural</a:t>
            </a:r>
            <a:r>
              <a:rPr sz="1900" spc="-24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900" spc="-85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Network</a:t>
            </a:r>
            <a:endParaRPr sz="1900" dirty="0">
              <a:latin typeface="Arial Rounded MT Bold" panose="020F0704030504030204" pitchFamily="34" charset="0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0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Support </a:t>
            </a:r>
            <a:r>
              <a:rPr sz="1900" spc="-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Vector</a:t>
            </a:r>
            <a:r>
              <a:rPr sz="1900" spc="12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900" spc="-150" dirty="0">
                <a:solidFill>
                  <a:srgbClr val="FFFFFF"/>
                </a:solidFill>
                <a:latin typeface="Arial Rounded MT Bold" panose="020F0704030504030204" pitchFamily="34" charset="0"/>
                <a:cs typeface="Arial"/>
              </a:rPr>
              <a:t>Machines</a:t>
            </a:r>
            <a:endParaRPr sz="1900" dirty="0">
              <a:latin typeface="Arial Rounded MT Bold" panose="020F0704030504030204" pitchFamily="34" charset="0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F95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805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Arial Rounded MT Bold</vt:lpstr>
      <vt:lpstr>Bahnschrift</vt:lpstr>
      <vt:lpstr>Calibri</vt:lpstr>
      <vt:lpstr>Sitka Small Semibold</vt:lpstr>
      <vt:lpstr>Trebuchet MS</vt:lpstr>
      <vt:lpstr>Office Theme</vt:lpstr>
      <vt:lpstr>R.M.K. COLLEGE OF ENGINEERING AND TECHNOLOGY</vt:lpstr>
      <vt:lpstr>INTRODUCTION</vt:lpstr>
      <vt:lpstr>OBJECTIVES</vt:lpstr>
      <vt:lpstr>APPROACH</vt:lpstr>
      <vt:lpstr>DATA COLLECTION</vt:lpstr>
      <vt:lpstr>FEATURE SELECTION</vt:lpstr>
      <vt:lpstr>FEATURE SELECTION (CONT.) </vt:lpstr>
      <vt:lpstr>FEATURES DISTRIBUTION</vt:lpstr>
      <vt:lpstr>MACHINE LEARNING MODELS</vt:lpstr>
      <vt:lpstr>MODEL EVALUATION</vt:lpstr>
      <vt:lpstr>NEXT STEPS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WebPage Detection</dc:title>
  <dc:creator>Shreya Gopal Sundari</dc:creator>
  <cp:lastModifiedBy>6160 YOUVANESH S</cp:lastModifiedBy>
  <cp:revision>4</cp:revision>
  <dcterms:created xsi:type="dcterms:W3CDTF">2022-10-10T05:29:48Z</dcterms:created>
  <dcterms:modified xsi:type="dcterms:W3CDTF">2022-10-11T04:12:54Z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2022-10-10T00:00:00Z</vt:filetime>
  </property>
</Properties>
</file>