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907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‹N°›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6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‹N°›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6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‹N°›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66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‹N°›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‹N°›</a:t>
            </a:fld>
            <a:endParaRPr spc="-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48047" y="3040583"/>
            <a:ext cx="1213057" cy="1570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680" y="3269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7063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865" y="326534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695" y="327943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186" y="326915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47" y="32589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26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6877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7976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177" y="32589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6877" y="32843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177" y="32970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6877" y="33097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9640" y="32589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2340" y="32843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793439" y="326534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69640" y="32970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82340" y="33097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45090" y="32589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16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790" y="32843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45090" y="32970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57790" y="330979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33" y="328947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3969" y="326298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352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12" y="3276777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754" y="325899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15" y="3276777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347446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4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420" y="1097446"/>
            <a:ext cx="2661259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66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910" y="869496"/>
            <a:ext cx="4310278" cy="1777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300" y="3363521"/>
            <a:ext cx="102616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7460" y="3363521"/>
            <a:ext cx="11811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‹N°›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ra.org/" TargetMode="External"/><Relationship Id="rId2" Type="http://schemas.openxmlformats.org/officeDocument/2006/relationships/hyperlink" Target="http://www.kaggle.com/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pc="-10" dirty="0"/>
              <a:t>Outils </a:t>
            </a:r>
            <a:r>
              <a:rPr spc="-45" dirty="0"/>
              <a:t>d’apprentissage</a:t>
            </a:r>
            <a:r>
              <a:rPr spc="40" dirty="0"/>
              <a:t> </a:t>
            </a:r>
            <a:r>
              <a:rPr spc="-40" dirty="0"/>
              <a:t>automatique.</a:t>
            </a: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spc="-20" dirty="0"/>
              <a:t>Cours </a:t>
            </a:r>
            <a:r>
              <a:rPr sz="900" spc="-50" dirty="0"/>
              <a:t>1: </a:t>
            </a:r>
            <a:r>
              <a:rPr sz="900" spc="-25" dirty="0"/>
              <a:t>Apprentissage </a:t>
            </a:r>
            <a:r>
              <a:rPr sz="900" spc="-20" dirty="0"/>
              <a:t>automatique </a:t>
            </a:r>
            <a:r>
              <a:rPr sz="900" spc="-35" dirty="0"/>
              <a:t>avec</a:t>
            </a:r>
            <a:r>
              <a:rPr sz="900" spc="145" dirty="0"/>
              <a:t> </a:t>
            </a:r>
            <a:r>
              <a:rPr sz="900" spc="-15" dirty="0"/>
              <a:t>scikit-learn.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797712" y="1786199"/>
            <a:ext cx="2994025" cy="781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937260" algn="l"/>
                <a:tab pos="2012314" algn="l"/>
              </a:tabLst>
            </a:pPr>
            <a:r>
              <a:rPr sz="900" spc="20" dirty="0">
                <a:latin typeface="Tahoma"/>
                <a:cs typeface="Tahoma"/>
              </a:rPr>
              <a:t>Pr.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25" dirty="0">
                <a:latin typeface="Tahoma"/>
                <a:cs typeface="Tahoma"/>
              </a:rPr>
              <a:t>A.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Mellouk</a:t>
            </a:r>
            <a:r>
              <a:rPr sz="900" baseline="37037" dirty="0">
                <a:latin typeface="Arial"/>
                <a:cs typeface="Arial"/>
              </a:rPr>
              <a:t>1	</a:t>
            </a:r>
            <a:r>
              <a:rPr sz="900" spc="25" dirty="0">
                <a:latin typeface="Tahoma"/>
                <a:cs typeface="Tahoma"/>
              </a:rPr>
              <a:t>A.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Djeachandrane</a:t>
            </a:r>
            <a:r>
              <a:rPr sz="900" spc="-37" baseline="37037" dirty="0">
                <a:latin typeface="Arial"/>
                <a:cs typeface="Arial"/>
              </a:rPr>
              <a:t>1	</a:t>
            </a:r>
            <a:r>
              <a:rPr sz="900" spc="10" dirty="0">
                <a:latin typeface="Tahoma"/>
                <a:cs typeface="Tahoma"/>
              </a:rPr>
              <a:t>R. </a:t>
            </a:r>
            <a:r>
              <a:rPr sz="900" spc="35" dirty="0">
                <a:latin typeface="Tahoma"/>
                <a:cs typeface="Tahoma"/>
              </a:rPr>
              <a:t>Y.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Zeghlache</a:t>
            </a:r>
            <a:r>
              <a:rPr sz="900" spc="-30" baseline="37037" dirty="0">
                <a:latin typeface="Arial"/>
                <a:cs typeface="Arial"/>
              </a:rPr>
              <a:t>1</a:t>
            </a:r>
            <a:endParaRPr sz="900" baseline="3703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</a:pPr>
            <a:r>
              <a:rPr sz="750" spc="-22" baseline="27777" dirty="0">
                <a:latin typeface="Arial"/>
                <a:cs typeface="Arial"/>
              </a:rPr>
              <a:t>1 </a:t>
            </a:r>
            <a:r>
              <a:rPr sz="600" spc="-10" dirty="0">
                <a:latin typeface="Arial"/>
                <a:cs typeface="Arial"/>
              </a:rPr>
              <a:t>EPISEN, LISSI, UPEC, Universite Paris-Est, </a:t>
            </a:r>
            <a:r>
              <a:rPr sz="600" spc="-20" dirty="0">
                <a:latin typeface="Arial"/>
                <a:cs typeface="Arial"/>
              </a:rPr>
              <a:t>94400 </a:t>
            </a:r>
            <a:r>
              <a:rPr sz="600" spc="20" dirty="0">
                <a:latin typeface="Arial"/>
                <a:cs typeface="Arial"/>
              </a:rPr>
              <a:t>Vitry </a:t>
            </a:r>
            <a:r>
              <a:rPr sz="600" spc="-20" dirty="0">
                <a:latin typeface="Arial"/>
                <a:cs typeface="Arial"/>
              </a:rPr>
              <a:t>sur </a:t>
            </a:r>
            <a:r>
              <a:rPr sz="600" spc="-25" dirty="0">
                <a:latin typeface="Arial"/>
                <a:cs typeface="Arial"/>
              </a:rPr>
              <a:t>Seine,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France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495"/>
              </a:spcBef>
            </a:pPr>
            <a:r>
              <a:rPr sz="900" spc="-35" dirty="0">
                <a:latin typeface="Tahoma"/>
                <a:cs typeface="Tahoma"/>
              </a:rPr>
              <a:t>28 </a:t>
            </a:r>
            <a:r>
              <a:rPr sz="900" spc="-15" dirty="0">
                <a:latin typeface="Tahoma"/>
                <a:cs typeface="Tahoma"/>
              </a:rPr>
              <a:t>Octobre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2020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</a:t>
            </a:fld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2120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0" dirty="0">
                <a:solidFill>
                  <a:srgbClr val="006699"/>
                </a:solidFill>
                <a:latin typeface="Arial"/>
                <a:cs typeface="Arial"/>
              </a:rPr>
              <a:t>Partitionnage </a:t>
            </a:r>
            <a:r>
              <a:rPr sz="1100" b="1" spc="10" dirty="0">
                <a:solidFill>
                  <a:srgbClr val="006699"/>
                </a:solidFill>
                <a:latin typeface="Arial"/>
                <a:cs typeface="Arial"/>
              </a:rPr>
              <a:t>et </a:t>
            </a:r>
            <a:r>
              <a:rPr sz="1100" b="1" spc="-35" dirty="0">
                <a:solidFill>
                  <a:srgbClr val="006699"/>
                </a:solidFill>
                <a:latin typeface="Arial"/>
                <a:cs typeface="Arial"/>
              </a:rPr>
              <a:t>validation</a:t>
            </a:r>
            <a:r>
              <a:rPr sz="1100" b="1" spc="-2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spc="-114" dirty="0">
                <a:solidFill>
                  <a:srgbClr val="006699"/>
                </a:solidFill>
                <a:latin typeface="Arial"/>
                <a:cs typeface="Arial"/>
              </a:rPr>
              <a:t>crois´e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83" y="734395"/>
            <a:ext cx="3820849" cy="218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10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38E32C5-D01A-44CB-92E7-624E80D564A3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2486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5" dirty="0">
                <a:solidFill>
                  <a:srgbClr val="006699"/>
                </a:solidFill>
                <a:latin typeface="Arial"/>
                <a:cs typeface="Arial"/>
              </a:rPr>
              <a:t>S´election </a:t>
            </a:r>
            <a:r>
              <a:rPr sz="1100" b="1" spc="-90" dirty="0">
                <a:solidFill>
                  <a:srgbClr val="006699"/>
                </a:solidFill>
                <a:latin typeface="Arial"/>
                <a:cs typeface="Arial"/>
              </a:rPr>
              <a:t>des </a:t>
            </a:r>
            <a:r>
              <a:rPr sz="1100" b="1" spc="-40" dirty="0">
                <a:solidFill>
                  <a:srgbClr val="006699"/>
                </a:solidFill>
                <a:latin typeface="Arial"/>
                <a:cs typeface="Arial"/>
              </a:rPr>
              <a:t>features </a:t>
            </a:r>
            <a:r>
              <a:rPr sz="1100" b="1" spc="-15" dirty="0">
                <a:solidFill>
                  <a:srgbClr val="006699"/>
                </a:solidFill>
                <a:latin typeface="Arial"/>
                <a:cs typeface="Arial"/>
              </a:rPr>
              <a:t>(Pour </a:t>
            </a:r>
            <a:r>
              <a:rPr sz="1100" b="1" spc="-75" dirty="0">
                <a:solidFill>
                  <a:srgbClr val="006699"/>
                </a:solidFill>
                <a:latin typeface="Arial"/>
                <a:cs typeface="Arial"/>
              </a:rPr>
              <a:t>plus</a:t>
            </a:r>
            <a:r>
              <a:rPr sz="1100" b="1" spc="-8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6699"/>
                </a:solidFill>
                <a:latin typeface="Arial"/>
                <a:cs typeface="Arial"/>
              </a:rPr>
              <a:t>tard)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391" y="1534383"/>
            <a:ext cx="1845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" dirty="0">
                <a:latin typeface="Tahoma"/>
                <a:cs typeface="Tahoma"/>
              </a:rPr>
              <a:t>Nous </a:t>
            </a:r>
            <a:r>
              <a:rPr sz="900" spc="-35" dirty="0">
                <a:latin typeface="Tahoma"/>
                <a:cs typeface="Tahoma"/>
              </a:rPr>
              <a:t>verrons </a:t>
            </a:r>
            <a:r>
              <a:rPr sz="900" spc="-25" dirty="0">
                <a:latin typeface="Tahoma"/>
                <a:cs typeface="Tahoma"/>
              </a:rPr>
              <a:t>cela </a:t>
            </a:r>
            <a:r>
              <a:rPr sz="900" spc="-50" dirty="0">
                <a:latin typeface="Tahoma"/>
                <a:cs typeface="Tahoma"/>
              </a:rPr>
              <a:t>en </a:t>
            </a:r>
            <a:r>
              <a:rPr sz="900" spc="-10" dirty="0">
                <a:latin typeface="Tahoma"/>
                <a:cs typeface="Tahoma"/>
              </a:rPr>
              <a:t>detail </a:t>
            </a:r>
            <a:r>
              <a:rPr sz="900" spc="-25" dirty="0">
                <a:latin typeface="Tahoma"/>
                <a:cs typeface="Tahoma"/>
              </a:rPr>
              <a:t>plus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tard.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11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AD8E023-B1A9-4331-81C5-BA39E650A57B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1131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solidFill>
                  <a:srgbClr val="006699"/>
                </a:solidFill>
                <a:latin typeface="Arial"/>
                <a:cs typeface="Arial"/>
              </a:rPr>
              <a:t>L’objet</a:t>
            </a:r>
            <a:r>
              <a:rPr sz="1100" b="1" spc="6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06699"/>
                </a:solidFill>
                <a:latin typeface="Arial"/>
                <a:cs typeface="Arial"/>
              </a:rPr>
              <a:t>Estimator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1208" y="746994"/>
            <a:ext cx="1962398" cy="2148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12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E800029-5933-43A3-8652-56FBD5DDBFCD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2477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30" dirty="0">
                <a:solidFill>
                  <a:srgbClr val="006699"/>
                </a:solidFill>
                <a:latin typeface="Arial"/>
                <a:cs typeface="Arial"/>
              </a:rPr>
              <a:t>API </a:t>
            </a:r>
            <a:r>
              <a:rPr sz="1100" b="1" spc="-35" dirty="0">
                <a:solidFill>
                  <a:srgbClr val="006699"/>
                </a:solidFill>
                <a:latin typeface="Arial"/>
                <a:cs typeface="Arial"/>
              </a:rPr>
              <a:t>centrale </a:t>
            </a:r>
            <a:r>
              <a:rPr sz="1100" b="1" spc="-60" dirty="0">
                <a:solidFill>
                  <a:srgbClr val="006699"/>
                </a:solidFill>
                <a:latin typeface="Arial"/>
                <a:cs typeface="Arial"/>
              </a:rPr>
              <a:t>de </a:t>
            </a:r>
            <a:r>
              <a:rPr sz="1100" b="1" spc="-45" dirty="0">
                <a:solidFill>
                  <a:srgbClr val="006699"/>
                </a:solidFill>
                <a:latin typeface="Arial"/>
                <a:cs typeface="Arial"/>
              </a:rPr>
              <a:t>scikit </a:t>
            </a:r>
            <a:r>
              <a:rPr sz="1100" b="1" spc="-50" dirty="0">
                <a:solidFill>
                  <a:srgbClr val="006699"/>
                </a:solidFill>
                <a:latin typeface="Arial"/>
                <a:cs typeface="Arial"/>
              </a:rPr>
              <a:t>learn:</a:t>
            </a:r>
            <a:r>
              <a:rPr sz="1100" b="1" spc="-9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06699"/>
                </a:solidFill>
                <a:latin typeface="Arial"/>
                <a:cs typeface="Arial"/>
              </a:rPr>
              <a:t>Estimator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734" y="753294"/>
            <a:ext cx="3861798" cy="190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13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F28CF02-7BF0-4505-A00F-AF91005069F9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1249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solidFill>
                  <a:srgbClr val="006699"/>
                </a:solidFill>
                <a:latin typeface="Arial"/>
                <a:cs typeface="Arial"/>
              </a:rPr>
              <a:t>L’objet</a:t>
            </a:r>
            <a:r>
              <a:rPr sz="1100" b="1" spc="3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06699"/>
                </a:solidFill>
                <a:latin typeface="Arial"/>
                <a:cs typeface="Arial"/>
              </a:rPr>
              <a:t>transformer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8760" y="913940"/>
            <a:ext cx="1883650" cy="14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14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93B25CD-2ECF-4390-9C13-CF6A1C41F61B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1172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5" dirty="0">
                <a:solidFill>
                  <a:srgbClr val="006699"/>
                </a:solidFill>
                <a:latin typeface="Arial"/>
                <a:cs typeface="Arial"/>
              </a:rPr>
              <a:t>L’API</a:t>
            </a:r>
            <a:r>
              <a:rPr sz="1100" b="1" spc="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06699"/>
                </a:solidFill>
                <a:latin typeface="Arial"/>
                <a:cs typeface="Arial"/>
              </a:rPr>
              <a:t>transformer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835" y="769044"/>
            <a:ext cx="3943696" cy="2085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15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7AB4275-35CD-498F-B012-FBA9221120F9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948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15" dirty="0">
                <a:solidFill>
                  <a:srgbClr val="006699"/>
                </a:solidFill>
                <a:latin typeface="Arial"/>
                <a:cs typeface="Arial"/>
              </a:rPr>
              <a:t>L’API</a:t>
            </a:r>
            <a:r>
              <a:rPr sz="1100" b="1" spc="4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06699"/>
                </a:solidFill>
                <a:latin typeface="Arial"/>
                <a:cs typeface="Arial"/>
              </a:rPr>
              <a:t>Pipeline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933" y="769044"/>
            <a:ext cx="3565706" cy="1738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16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3D40823-7435-4490-90DF-CB4C94C821BE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1320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30" dirty="0">
                <a:solidFill>
                  <a:srgbClr val="006699"/>
                </a:solidFill>
                <a:latin typeface="Arial"/>
                <a:cs typeface="Arial"/>
              </a:rPr>
              <a:t>API </a:t>
            </a:r>
            <a:r>
              <a:rPr sz="1100" b="1" spc="-10" dirty="0">
                <a:solidFill>
                  <a:srgbClr val="006699"/>
                </a:solidFill>
                <a:latin typeface="Arial"/>
                <a:cs typeface="Arial"/>
              </a:rPr>
              <a:t>Model</a:t>
            </a:r>
            <a:r>
              <a:rPr sz="1100" b="1" spc="12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006699"/>
                </a:solidFill>
                <a:latin typeface="Arial"/>
                <a:cs typeface="Arial"/>
              </a:rPr>
              <a:t>selection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283" y="791093"/>
            <a:ext cx="3442859" cy="1956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17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A3DA676-01E1-4F0C-BDE1-F8C63F47A07F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01" y="154214"/>
            <a:ext cx="1296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60" dirty="0">
                <a:latin typeface="Arial"/>
                <a:cs typeface="Arial"/>
              </a:rPr>
              <a:t>Quelques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85" dirty="0">
                <a:latin typeface="Arial"/>
                <a:cs typeface="Arial"/>
              </a:rPr>
              <a:t>ressources</a:t>
            </a:r>
          </a:p>
        </p:txBody>
      </p:sp>
      <p:sp>
        <p:nvSpPr>
          <p:cNvPr id="4" name="object 4"/>
          <p:cNvSpPr/>
          <p:nvPr/>
        </p:nvSpPr>
        <p:spPr>
          <a:xfrm>
            <a:off x="241973" y="98531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973" y="116182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973" y="147687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973" y="179191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973" y="22455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973" y="24220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404" y="869496"/>
            <a:ext cx="4121785" cy="177736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5" dirty="0">
                <a:latin typeface="Tahoma"/>
                <a:cs typeface="Tahoma"/>
              </a:rPr>
              <a:t>https://scikit-learn.org/stable/ </a:t>
            </a:r>
            <a:r>
              <a:rPr sz="900" spc="-15" dirty="0">
                <a:latin typeface="Tahoma"/>
                <a:cs typeface="Tahoma"/>
              </a:rPr>
              <a:t>(site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10" dirty="0">
                <a:latin typeface="Tahoma"/>
                <a:cs typeface="Tahoma"/>
              </a:rPr>
              <a:t>la </a:t>
            </a:r>
            <a:r>
              <a:rPr sz="900" spc="-15" dirty="0">
                <a:latin typeface="Tahoma"/>
                <a:cs typeface="Tahoma"/>
              </a:rPr>
              <a:t>librairie, </a:t>
            </a:r>
            <a:r>
              <a:rPr lang="fr-FR" sz="900" spc="-260" dirty="0">
                <a:latin typeface="Tahoma"/>
                <a:cs typeface="Tahoma"/>
              </a:rPr>
              <a:t>à                 é</a:t>
            </a:r>
            <a:r>
              <a:rPr lang="fr-FR" sz="900" spc="-80" dirty="0">
                <a:latin typeface="Tahoma"/>
                <a:cs typeface="Tahoma"/>
              </a:rPr>
              <a:t> t</a:t>
            </a:r>
            <a:r>
              <a:rPr sz="900" spc="-80" dirty="0" err="1">
                <a:latin typeface="Tahoma"/>
                <a:cs typeface="Tahoma"/>
              </a:rPr>
              <a:t>udier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absolument)</a:t>
            </a:r>
            <a:endParaRPr sz="900" dirty="0">
              <a:latin typeface="Tahoma"/>
              <a:cs typeface="Tahoma"/>
            </a:endParaRPr>
          </a:p>
          <a:p>
            <a:pPr marL="12700" marR="86360">
              <a:lnSpc>
                <a:spcPct val="101000"/>
              </a:lnSpc>
              <a:spcBef>
                <a:spcPts val="300"/>
              </a:spcBef>
            </a:pPr>
            <a:r>
              <a:rPr sz="900" spc="-20" dirty="0">
                <a:latin typeface="Tahoma"/>
                <a:cs typeface="Tahoma"/>
              </a:rPr>
              <a:t>Learning scikit-learn: </a:t>
            </a:r>
            <a:r>
              <a:rPr sz="900" spc="-5" dirty="0">
                <a:latin typeface="Tahoma"/>
                <a:cs typeface="Tahoma"/>
              </a:rPr>
              <a:t>Machine </a:t>
            </a:r>
            <a:r>
              <a:rPr sz="900" spc="-20" dirty="0">
                <a:latin typeface="Tahoma"/>
                <a:cs typeface="Tahoma"/>
              </a:rPr>
              <a:t>Learning </a:t>
            </a:r>
            <a:r>
              <a:rPr sz="900" spc="-10" dirty="0">
                <a:latin typeface="Tahoma"/>
                <a:cs typeface="Tahoma"/>
              </a:rPr>
              <a:t>in </a:t>
            </a:r>
            <a:r>
              <a:rPr sz="900" dirty="0">
                <a:latin typeface="Tahoma"/>
                <a:cs typeface="Tahoma"/>
              </a:rPr>
              <a:t>Python </a:t>
            </a:r>
            <a:r>
              <a:rPr sz="900" spc="-5" dirty="0">
                <a:latin typeface="Tahoma"/>
                <a:cs typeface="Tahoma"/>
              </a:rPr>
              <a:t>(Anglais) </a:t>
            </a:r>
            <a:r>
              <a:rPr sz="900" spc="-35" dirty="0">
                <a:latin typeface="Tahoma"/>
                <a:cs typeface="Tahoma"/>
              </a:rPr>
              <a:t>2013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105" dirty="0">
                <a:latin typeface="Tahoma"/>
                <a:cs typeface="Tahoma"/>
              </a:rPr>
              <a:t>Rau´l </a:t>
            </a:r>
            <a:r>
              <a:rPr sz="900" spc="-20" dirty="0">
                <a:latin typeface="Tahoma"/>
                <a:cs typeface="Tahoma"/>
              </a:rPr>
              <a:t>Garreta  </a:t>
            </a:r>
            <a:r>
              <a:rPr sz="900" spc="-5" dirty="0">
                <a:latin typeface="Tahoma"/>
                <a:cs typeface="Tahoma"/>
              </a:rPr>
              <a:t>(Auteur), </a:t>
            </a:r>
            <a:r>
              <a:rPr sz="900" spc="-15" dirty="0">
                <a:latin typeface="Tahoma"/>
                <a:cs typeface="Tahoma"/>
              </a:rPr>
              <a:t>Guillermo </a:t>
            </a:r>
            <a:r>
              <a:rPr sz="900" spc="-5" dirty="0">
                <a:latin typeface="Tahoma"/>
                <a:cs typeface="Tahoma"/>
              </a:rPr>
              <a:t>Moncecchi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(Auteur)</a:t>
            </a:r>
          </a:p>
          <a:p>
            <a:pPr marL="12700" marR="5080">
              <a:lnSpc>
                <a:spcPct val="101000"/>
              </a:lnSpc>
              <a:spcBef>
                <a:spcPts val="295"/>
              </a:spcBef>
            </a:pPr>
            <a:r>
              <a:rPr sz="900" spc="-5" dirty="0">
                <a:latin typeface="Tahoma"/>
                <a:cs typeface="Tahoma"/>
              </a:rPr>
              <a:t>Machine </a:t>
            </a:r>
            <a:r>
              <a:rPr sz="900" spc="-20" dirty="0">
                <a:latin typeface="Tahoma"/>
                <a:cs typeface="Tahoma"/>
              </a:rPr>
              <a:t>Learning </a:t>
            </a:r>
            <a:r>
              <a:rPr sz="900" spc="-35" dirty="0">
                <a:latin typeface="Tahoma"/>
                <a:cs typeface="Tahoma"/>
              </a:rPr>
              <a:t>avec </a:t>
            </a:r>
            <a:r>
              <a:rPr sz="900" spc="-10" dirty="0">
                <a:latin typeface="Tahoma"/>
                <a:cs typeface="Tahoma"/>
              </a:rPr>
              <a:t>Scikit-Learn </a:t>
            </a:r>
            <a:r>
              <a:rPr sz="900" spc="-25" dirty="0">
                <a:latin typeface="Tahoma"/>
                <a:cs typeface="Tahoma"/>
              </a:rPr>
              <a:t>- </a:t>
            </a:r>
            <a:r>
              <a:rPr sz="900" spc="-50" dirty="0">
                <a:latin typeface="Tahoma"/>
                <a:cs typeface="Tahoma"/>
              </a:rPr>
              <a:t>2e </a:t>
            </a:r>
            <a:r>
              <a:rPr sz="900" spc="-145" dirty="0">
                <a:latin typeface="Tahoma"/>
                <a:cs typeface="Tahoma"/>
              </a:rPr>
              <a:t>´ed. </a:t>
            </a:r>
            <a:r>
              <a:rPr sz="900" spc="-25" dirty="0">
                <a:latin typeface="Tahoma"/>
                <a:cs typeface="Tahoma"/>
              </a:rPr>
              <a:t>- </a:t>
            </a:r>
            <a:r>
              <a:rPr sz="900" dirty="0">
                <a:latin typeface="Tahoma"/>
                <a:cs typeface="Tahoma"/>
              </a:rPr>
              <a:t>Mise </a:t>
            </a:r>
            <a:r>
              <a:rPr sz="900" spc="-50" dirty="0">
                <a:latin typeface="Tahoma"/>
                <a:cs typeface="Tahoma"/>
              </a:rPr>
              <a:t>en </a:t>
            </a:r>
            <a:r>
              <a:rPr sz="900" spc="-35" dirty="0">
                <a:latin typeface="Tahoma"/>
                <a:cs typeface="Tahoma"/>
              </a:rPr>
              <a:t>oeuvre </a:t>
            </a:r>
            <a:r>
              <a:rPr sz="900" spc="-20" dirty="0">
                <a:latin typeface="Tahoma"/>
                <a:cs typeface="Tahoma"/>
              </a:rPr>
              <a:t>et </a:t>
            </a:r>
            <a:r>
              <a:rPr sz="900" spc="-30" dirty="0">
                <a:latin typeface="Tahoma"/>
                <a:cs typeface="Tahoma"/>
              </a:rPr>
              <a:t>cas </a:t>
            </a:r>
            <a:r>
              <a:rPr sz="900" spc="-25" dirty="0">
                <a:latin typeface="Tahoma"/>
                <a:cs typeface="Tahoma"/>
              </a:rPr>
              <a:t>concrets: </a:t>
            </a:r>
            <a:r>
              <a:rPr sz="900" dirty="0">
                <a:latin typeface="Tahoma"/>
                <a:cs typeface="Tahoma"/>
              </a:rPr>
              <a:t>Mise  </a:t>
            </a:r>
            <a:r>
              <a:rPr sz="900" spc="-50" dirty="0">
                <a:latin typeface="Tahoma"/>
                <a:cs typeface="Tahoma"/>
              </a:rPr>
              <a:t>en </a:t>
            </a:r>
            <a:r>
              <a:rPr sz="900" spc="-35" dirty="0">
                <a:latin typeface="Tahoma"/>
                <a:cs typeface="Tahoma"/>
              </a:rPr>
              <a:t>oeuvre </a:t>
            </a:r>
            <a:r>
              <a:rPr sz="900" spc="-20" dirty="0">
                <a:latin typeface="Tahoma"/>
                <a:cs typeface="Tahoma"/>
              </a:rPr>
              <a:t>et </a:t>
            </a:r>
            <a:r>
              <a:rPr sz="900" spc="-30" dirty="0">
                <a:latin typeface="Tahoma"/>
                <a:cs typeface="Tahoma"/>
              </a:rPr>
              <a:t>cas </a:t>
            </a:r>
            <a:r>
              <a:rPr sz="900" spc="-20" dirty="0">
                <a:latin typeface="Tahoma"/>
                <a:cs typeface="Tahoma"/>
              </a:rPr>
              <a:t>concrets </a:t>
            </a:r>
            <a:r>
              <a:rPr sz="900" spc="-55" dirty="0">
                <a:latin typeface="Tahoma"/>
                <a:cs typeface="Tahoma"/>
              </a:rPr>
              <a:t>(Fran</a:t>
            </a:r>
            <a:r>
              <a:rPr lang="fr-FR" sz="900" spc="-55" dirty="0">
                <a:latin typeface="Tahoma"/>
                <a:cs typeface="Tahoma"/>
              </a:rPr>
              <a:t>ç</a:t>
            </a:r>
            <a:r>
              <a:rPr sz="900" spc="-55" dirty="0">
                <a:latin typeface="Tahoma"/>
                <a:cs typeface="Tahoma"/>
              </a:rPr>
              <a:t>ais)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65" dirty="0" err="1">
                <a:latin typeface="Tahoma"/>
                <a:cs typeface="Tahoma"/>
              </a:rPr>
              <a:t>Aur</a:t>
            </a:r>
            <a:r>
              <a:rPr lang="fr-FR" sz="900" spc="-65" dirty="0">
                <a:latin typeface="Tahoma"/>
                <a:cs typeface="Tahoma"/>
              </a:rPr>
              <a:t>é</a:t>
            </a:r>
            <a:r>
              <a:rPr sz="900" spc="-65" dirty="0">
                <a:latin typeface="Tahoma"/>
                <a:cs typeface="Tahoma"/>
              </a:rPr>
              <a:t>lien </a:t>
            </a:r>
            <a:r>
              <a:rPr sz="900" spc="-105" dirty="0">
                <a:latin typeface="Tahoma"/>
                <a:cs typeface="Tahoma"/>
              </a:rPr>
              <a:t>G</a:t>
            </a:r>
            <a:r>
              <a:rPr lang="fr-FR" sz="900" spc="-105" dirty="0">
                <a:latin typeface="Tahoma"/>
                <a:cs typeface="Tahoma"/>
              </a:rPr>
              <a:t>é</a:t>
            </a:r>
            <a:r>
              <a:rPr sz="900" spc="-105" dirty="0" err="1">
                <a:latin typeface="Tahoma"/>
                <a:cs typeface="Tahoma"/>
              </a:rPr>
              <a:t>ron</a:t>
            </a:r>
            <a:r>
              <a:rPr sz="900" spc="-1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(Auteur)</a:t>
            </a:r>
          </a:p>
          <a:p>
            <a:pPr marL="12700" marR="190500">
              <a:lnSpc>
                <a:spcPct val="101000"/>
              </a:lnSpc>
              <a:spcBef>
                <a:spcPts val="300"/>
              </a:spcBef>
            </a:pPr>
            <a:r>
              <a:rPr sz="900" spc="-15" dirty="0">
                <a:latin typeface="Tahoma"/>
                <a:cs typeface="Tahoma"/>
              </a:rPr>
              <a:t>scikit-learn </a:t>
            </a:r>
            <a:r>
              <a:rPr sz="900" spc="-5" dirty="0">
                <a:latin typeface="Tahoma"/>
                <a:cs typeface="Tahoma"/>
              </a:rPr>
              <a:t>Cookbook </a:t>
            </a:r>
            <a:r>
              <a:rPr sz="900" spc="-25" dirty="0">
                <a:latin typeface="Tahoma"/>
                <a:cs typeface="Tahoma"/>
              </a:rPr>
              <a:t>- Second </a:t>
            </a:r>
            <a:r>
              <a:rPr sz="900" spc="-5" dirty="0">
                <a:latin typeface="Tahoma"/>
                <a:cs typeface="Tahoma"/>
              </a:rPr>
              <a:t>Edition: </a:t>
            </a:r>
            <a:r>
              <a:rPr sz="900" spc="-15" dirty="0">
                <a:latin typeface="Tahoma"/>
                <a:cs typeface="Tahoma"/>
              </a:rPr>
              <a:t>Over </a:t>
            </a:r>
            <a:r>
              <a:rPr sz="900" spc="-35" dirty="0">
                <a:latin typeface="Tahoma"/>
                <a:cs typeface="Tahoma"/>
              </a:rPr>
              <a:t>80 </a:t>
            </a:r>
            <a:r>
              <a:rPr sz="900" spc="-30" dirty="0">
                <a:latin typeface="Tahoma"/>
                <a:cs typeface="Tahoma"/>
              </a:rPr>
              <a:t>recipes </a:t>
            </a:r>
            <a:r>
              <a:rPr sz="900" spc="-25" dirty="0">
                <a:latin typeface="Tahoma"/>
                <a:cs typeface="Tahoma"/>
              </a:rPr>
              <a:t>for machine learning </a:t>
            </a:r>
            <a:r>
              <a:rPr sz="900" spc="-10" dirty="0">
                <a:latin typeface="Tahoma"/>
                <a:cs typeface="Tahoma"/>
              </a:rPr>
              <a:t>in  </a:t>
            </a:r>
            <a:r>
              <a:rPr sz="900" dirty="0">
                <a:latin typeface="Tahoma"/>
                <a:cs typeface="Tahoma"/>
              </a:rPr>
              <a:t>Python </a:t>
            </a:r>
            <a:r>
              <a:rPr sz="900" spc="-10" dirty="0">
                <a:latin typeface="Tahoma"/>
                <a:cs typeface="Tahoma"/>
              </a:rPr>
              <a:t>with </a:t>
            </a:r>
            <a:r>
              <a:rPr sz="900" spc="-15" dirty="0">
                <a:latin typeface="Tahoma"/>
                <a:cs typeface="Tahoma"/>
              </a:rPr>
              <a:t>scikit-learn </a:t>
            </a:r>
            <a:r>
              <a:rPr sz="900" spc="-5" dirty="0">
                <a:latin typeface="Tahoma"/>
                <a:cs typeface="Tahoma"/>
              </a:rPr>
              <a:t>(Anglais) </a:t>
            </a:r>
            <a:r>
              <a:rPr sz="900" spc="-75" dirty="0">
                <a:latin typeface="Tahoma"/>
                <a:cs typeface="Tahoma"/>
              </a:rPr>
              <a:t>Broch´e </a:t>
            </a:r>
            <a:r>
              <a:rPr sz="900" spc="-35" dirty="0">
                <a:latin typeface="Tahoma"/>
                <a:cs typeface="Tahoma"/>
              </a:rPr>
              <a:t>– 16 </a:t>
            </a:r>
            <a:r>
              <a:rPr sz="900" spc="-40" dirty="0">
                <a:latin typeface="Tahoma"/>
                <a:cs typeface="Tahoma"/>
              </a:rPr>
              <a:t>novembre </a:t>
            </a:r>
            <a:r>
              <a:rPr sz="900" spc="-35" dirty="0">
                <a:latin typeface="Tahoma"/>
                <a:cs typeface="Tahoma"/>
              </a:rPr>
              <a:t>2017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dirty="0">
                <a:latin typeface="Tahoma"/>
                <a:cs typeface="Tahoma"/>
              </a:rPr>
              <a:t>Julian </a:t>
            </a:r>
            <a:r>
              <a:rPr sz="900" spc="5" dirty="0">
                <a:latin typeface="Tahoma"/>
                <a:cs typeface="Tahoma"/>
              </a:rPr>
              <a:t>Avila  </a:t>
            </a:r>
            <a:r>
              <a:rPr sz="900" dirty="0">
                <a:latin typeface="Tahoma"/>
                <a:cs typeface="Tahoma"/>
              </a:rPr>
              <a:t>(Auteur)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15" dirty="0">
                <a:latin typeface="Tahoma"/>
                <a:cs typeface="Tahoma"/>
                <a:hlinkClick r:id="rId2"/>
              </a:rPr>
              <a:t>https://www.kaggle.com/sea</a:t>
            </a:r>
            <a:r>
              <a:rPr sz="900" spc="-15" dirty="0">
                <a:latin typeface="Tahoma"/>
                <a:cs typeface="Tahoma"/>
              </a:rPr>
              <a:t>rch </a:t>
            </a:r>
            <a:r>
              <a:rPr sz="900" spc="-20" dirty="0">
                <a:latin typeface="Tahoma"/>
                <a:cs typeface="Tahoma"/>
              </a:rPr>
              <a:t>(Temple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15" dirty="0">
                <a:latin typeface="Tahoma"/>
                <a:cs typeface="Tahoma"/>
              </a:rPr>
              <a:t>la </a:t>
            </a:r>
            <a:r>
              <a:rPr sz="900" spc="-30" dirty="0">
                <a:latin typeface="Tahoma"/>
                <a:cs typeface="Tahoma"/>
              </a:rPr>
              <a:t>science </a:t>
            </a:r>
            <a:r>
              <a:rPr sz="900" spc="-50" dirty="0">
                <a:latin typeface="Tahoma"/>
                <a:cs typeface="Tahoma"/>
              </a:rPr>
              <a:t>des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spc="-90" dirty="0">
                <a:latin typeface="Tahoma"/>
                <a:cs typeface="Tahoma"/>
              </a:rPr>
              <a:t>donn´ees)</a:t>
            </a:r>
            <a:endParaRPr sz="900" dirty="0">
              <a:latin typeface="Tahoma"/>
              <a:cs typeface="Tahoma"/>
            </a:endParaRPr>
          </a:p>
          <a:p>
            <a:pPr marL="12700" marR="517525">
              <a:lnSpc>
                <a:spcPct val="101000"/>
              </a:lnSpc>
              <a:spcBef>
                <a:spcPts val="300"/>
              </a:spcBef>
            </a:pPr>
            <a:r>
              <a:rPr sz="900" spc="-10" dirty="0">
                <a:latin typeface="Tahoma"/>
                <a:cs typeface="Tahoma"/>
                <a:hlinkClick r:id="rId3"/>
              </a:rPr>
              <a:t>https://www.coursera.o</a:t>
            </a:r>
            <a:r>
              <a:rPr sz="900" spc="-10" dirty="0">
                <a:latin typeface="Tahoma"/>
                <a:cs typeface="Tahoma"/>
              </a:rPr>
              <a:t>rg/ </a:t>
            </a:r>
            <a:r>
              <a:rPr sz="900" spc="5" dirty="0">
                <a:latin typeface="Tahoma"/>
                <a:cs typeface="Tahoma"/>
              </a:rPr>
              <a:t>(Un </a:t>
            </a:r>
            <a:r>
              <a:rPr sz="900" spc="-30" dirty="0">
                <a:latin typeface="Tahoma"/>
                <a:cs typeface="Tahoma"/>
              </a:rPr>
              <a:t>grand </a:t>
            </a:r>
            <a:r>
              <a:rPr sz="900" spc="-35" dirty="0">
                <a:latin typeface="Tahoma"/>
                <a:cs typeface="Tahoma"/>
              </a:rPr>
              <a:t>nombre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25" dirty="0" err="1">
                <a:latin typeface="Tahoma"/>
                <a:cs typeface="Tahoma"/>
              </a:rPr>
              <a:t>projet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10" dirty="0" err="1">
                <a:latin typeface="Tahoma"/>
                <a:cs typeface="Tahoma"/>
              </a:rPr>
              <a:t>guid</a:t>
            </a:r>
            <a:r>
              <a:rPr lang="fr-FR" sz="900" spc="-110" dirty="0">
                <a:latin typeface="Tahoma"/>
                <a:cs typeface="Tahoma"/>
              </a:rPr>
              <a:t>é</a:t>
            </a:r>
            <a:r>
              <a:rPr sz="900" spc="-11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gratuit </a:t>
            </a:r>
            <a:r>
              <a:rPr sz="900" spc="-30" dirty="0">
                <a:latin typeface="Tahoma"/>
                <a:cs typeface="Tahoma"/>
              </a:rPr>
              <a:t>sur  </a:t>
            </a:r>
            <a:r>
              <a:rPr sz="900" spc="-15" dirty="0">
                <a:latin typeface="Tahoma"/>
                <a:cs typeface="Tahoma"/>
              </a:rPr>
              <a:t>scikit-learn)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18</a:t>
            </a:fld>
            <a:endParaRPr spc="-15" dirty="0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58CD45B1-A416-44C3-9E69-64B919187B56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1643" y="1518587"/>
            <a:ext cx="2485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5" dirty="0">
                <a:latin typeface="Gill Sans MT"/>
                <a:cs typeface="Gill Sans MT"/>
              </a:rPr>
              <a:t>Fin. </a:t>
            </a:r>
            <a:r>
              <a:rPr sz="1400" spc="5" dirty="0">
                <a:latin typeface="Gill Sans MT"/>
                <a:cs typeface="Gill Sans MT"/>
              </a:rPr>
              <a:t>Merci </a:t>
            </a:r>
            <a:r>
              <a:rPr sz="1400" spc="-20" dirty="0">
                <a:latin typeface="Gill Sans MT"/>
                <a:cs typeface="Gill Sans MT"/>
              </a:rPr>
              <a:t>pour </a:t>
            </a:r>
            <a:r>
              <a:rPr sz="1400" spc="-30" dirty="0">
                <a:latin typeface="Gill Sans MT"/>
                <a:cs typeface="Gill Sans MT"/>
              </a:rPr>
              <a:t>votre </a:t>
            </a:r>
            <a:r>
              <a:rPr sz="1400" spc="15" dirty="0">
                <a:latin typeface="Gill Sans MT"/>
                <a:cs typeface="Gill Sans MT"/>
              </a:rPr>
              <a:t>attention</a:t>
            </a:r>
            <a:r>
              <a:rPr sz="1400" spc="25" dirty="0">
                <a:latin typeface="Gill Sans MT"/>
                <a:cs typeface="Gill Sans MT"/>
              </a:rPr>
              <a:t> </a:t>
            </a:r>
            <a:r>
              <a:rPr sz="1400" spc="65" dirty="0">
                <a:latin typeface="Gill Sans MT"/>
                <a:cs typeface="Gill Sans MT"/>
              </a:rPr>
              <a:t>!</a:t>
            </a:r>
            <a:endParaRPr sz="1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19</a:t>
            </a:fld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01" y="154214"/>
            <a:ext cx="657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45" dirty="0">
                <a:latin typeface="Arial"/>
                <a:cs typeface="Arial"/>
              </a:rPr>
              <a:t>Sommaire</a:t>
            </a:r>
          </a:p>
        </p:txBody>
      </p:sp>
      <p:sp>
        <p:nvSpPr>
          <p:cNvPr id="4" name="object 4"/>
          <p:cNvSpPr/>
          <p:nvPr/>
        </p:nvSpPr>
        <p:spPr>
          <a:xfrm>
            <a:off x="241973" y="126493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973" y="144143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973" y="161794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973" y="17944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973" y="197095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973" y="214745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404" y="1149112"/>
            <a:ext cx="3030855" cy="10845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5" dirty="0">
                <a:latin typeface="Tahoma"/>
                <a:cs typeface="Tahoma"/>
              </a:rPr>
              <a:t>Objectif </a:t>
            </a:r>
            <a:r>
              <a:rPr sz="900" spc="-45" dirty="0">
                <a:latin typeface="Tahoma"/>
                <a:cs typeface="Tahoma"/>
              </a:rPr>
              <a:t>de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scikit-learn.</a:t>
            </a:r>
            <a:endParaRPr sz="900" dirty="0">
              <a:latin typeface="Tahoma"/>
              <a:cs typeface="Tahoma"/>
            </a:endParaRPr>
          </a:p>
          <a:p>
            <a:pPr marL="12700" marR="5080">
              <a:lnSpc>
                <a:spcPct val="128699"/>
              </a:lnSpc>
            </a:pPr>
            <a:r>
              <a:rPr sz="900" dirty="0">
                <a:latin typeface="Tahoma"/>
                <a:cs typeface="Tahoma"/>
              </a:rPr>
              <a:t>Python </a:t>
            </a:r>
            <a:r>
              <a:rPr sz="900" spc="-20" dirty="0">
                <a:latin typeface="Tahoma"/>
                <a:cs typeface="Tahoma"/>
              </a:rPr>
              <a:t>et </a:t>
            </a:r>
            <a:r>
              <a:rPr sz="900" spc="-35" dirty="0">
                <a:latin typeface="Tahoma"/>
                <a:cs typeface="Tahoma"/>
              </a:rPr>
              <a:t>son </a:t>
            </a:r>
            <a:r>
              <a:rPr lang="fr-FR" sz="900" spc="-105" dirty="0">
                <a:latin typeface="Tahoma"/>
                <a:cs typeface="Tahoma"/>
              </a:rPr>
              <a:t>é</a:t>
            </a:r>
            <a:r>
              <a:rPr sz="900" spc="-105" dirty="0">
                <a:latin typeface="Tahoma"/>
                <a:cs typeface="Tahoma"/>
              </a:rPr>
              <a:t>co-syst</a:t>
            </a:r>
            <a:r>
              <a:rPr lang="fr-FR" sz="900" spc="-105" dirty="0">
                <a:latin typeface="Tahoma"/>
                <a:cs typeface="Tahoma"/>
              </a:rPr>
              <a:t>è</a:t>
            </a:r>
            <a:r>
              <a:rPr sz="900" spc="-105" dirty="0">
                <a:latin typeface="Tahoma"/>
                <a:cs typeface="Tahoma"/>
              </a:rPr>
              <a:t>me </a:t>
            </a:r>
            <a:r>
              <a:rPr sz="900" spc="-20" dirty="0">
                <a:latin typeface="Tahoma"/>
                <a:cs typeface="Tahoma"/>
              </a:rPr>
              <a:t>pour </a:t>
            </a:r>
            <a:r>
              <a:rPr sz="900" spc="-25" dirty="0">
                <a:latin typeface="Tahoma"/>
                <a:cs typeface="Tahoma"/>
              </a:rPr>
              <a:t>l’apprentissage </a:t>
            </a:r>
            <a:r>
              <a:rPr sz="900" spc="-20" dirty="0">
                <a:latin typeface="Tahoma"/>
                <a:cs typeface="Tahoma"/>
              </a:rPr>
              <a:t>automatique.  Les </a:t>
            </a:r>
            <a:r>
              <a:rPr sz="900" spc="-30" dirty="0">
                <a:latin typeface="Tahoma"/>
                <a:cs typeface="Tahoma"/>
              </a:rPr>
              <a:t>types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d’apprentissages.</a:t>
            </a:r>
            <a:endParaRPr sz="900" dirty="0">
              <a:latin typeface="Tahoma"/>
              <a:cs typeface="Tahoma"/>
            </a:endParaRPr>
          </a:p>
          <a:p>
            <a:pPr marL="12700" marR="1272540">
              <a:lnSpc>
                <a:spcPct val="128699"/>
              </a:lnSpc>
            </a:pPr>
            <a:r>
              <a:rPr sz="900" spc="-20" dirty="0">
                <a:latin typeface="Tahoma"/>
                <a:cs typeface="Tahoma"/>
              </a:rPr>
              <a:t>Que peut-on faire </a:t>
            </a:r>
            <a:r>
              <a:rPr sz="900" spc="-35" dirty="0">
                <a:latin typeface="Tahoma"/>
                <a:cs typeface="Tahoma"/>
              </a:rPr>
              <a:t>avec </a:t>
            </a:r>
            <a:r>
              <a:rPr sz="900" spc="-15" dirty="0">
                <a:latin typeface="Tahoma"/>
                <a:cs typeface="Tahoma"/>
              </a:rPr>
              <a:t>scikit-learn?  </a:t>
            </a:r>
            <a:r>
              <a:rPr sz="900" spc="-20" dirty="0">
                <a:latin typeface="Tahoma"/>
                <a:cs typeface="Tahoma"/>
              </a:rPr>
              <a:t>Fonctionnement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10" dirty="0">
                <a:latin typeface="Tahoma"/>
                <a:cs typeface="Tahoma"/>
              </a:rPr>
              <a:t>la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librairie.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 dirty="0">
                <a:latin typeface="Tahoma"/>
                <a:cs typeface="Tahoma"/>
              </a:rPr>
              <a:t>Quelques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Ressources.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2</a:t>
            </a:fld>
            <a:endParaRPr spc="-15" dirty="0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9329183F-A972-4A69-9B5A-35356C9E633C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01" y="154214"/>
            <a:ext cx="1503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20" dirty="0">
                <a:latin typeface="Arial"/>
                <a:cs typeface="Arial"/>
              </a:rPr>
              <a:t>Objectif </a:t>
            </a:r>
            <a:r>
              <a:rPr b="1" spc="-60" dirty="0">
                <a:latin typeface="Arial"/>
                <a:cs typeface="Arial"/>
              </a:rPr>
              <a:t>de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scikit-learn.</a:t>
            </a:r>
          </a:p>
        </p:txBody>
      </p:sp>
      <p:sp>
        <p:nvSpPr>
          <p:cNvPr id="4" name="object 4"/>
          <p:cNvSpPr/>
          <p:nvPr/>
        </p:nvSpPr>
        <p:spPr>
          <a:xfrm>
            <a:off x="66229" y="971143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30" y="1134364"/>
            <a:ext cx="4475587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29" y="1178647"/>
            <a:ext cx="4476115" cy="309880"/>
          </a:xfrm>
          <a:custGeom>
            <a:avLst/>
            <a:gdLst/>
            <a:ahLst/>
            <a:cxnLst/>
            <a:rect l="l" t="t" r="r" b="b"/>
            <a:pathLst>
              <a:path w="4476115" h="309880">
                <a:moveTo>
                  <a:pt x="4475587" y="0"/>
                </a:moveTo>
                <a:lnTo>
                  <a:pt x="0" y="0"/>
                </a:lnTo>
                <a:lnTo>
                  <a:pt x="0" y="258700"/>
                </a:lnTo>
                <a:lnTo>
                  <a:pt x="4008" y="278425"/>
                </a:lnTo>
                <a:lnTo>
                  <a:pt x="14922" y="294578"/>
                </a:lnTo>
                <a:lnTo>
                  <a:pt x="31075" y="305492"/>
                </a:lnTo>
                <a:lnTo>
                  <a:pt x="50800" y="309501"/>
                </a:lnTo>
                <a:lnTo>
                  <a:pt x="4424787" y="309501"/>
                </a:lnTo>
                <a:lnTo>
                  <a:pt x="4444512" y="305492"/>
                </a:lnTo>
                <a:lnTo>
                  <a:pt x="4460665" y="294578"/>
                </a:lnTo>
                <a:lnTo>
                  <a:pt x="4471579" y="278425"/>
                </a:lnTo>
                <a:lnTo>
                  <a:pt x="4475587" y="258700"/>
                </a:lnTo>
                <a:lnTo>
                  <a:pt x="447558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29" y="1614677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30" y="1777898"/>
            <a:ext cx="4475587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29" y="1822169"/>
            <a:ext cx="4476115" cy="309880"/>
          </a:xfrm>
          <a:custGeom>
            <a:avLst/>
            <a:gdLst/>
            <a:ahLst/>
            <a:cxnLst/>
            <a:rect l="l" t="t" r="r" b="b"/>
            <a:pathLst>
              <a:path w="4476115" h="309880">
                <a:moveTo>
                  <a:pt x="4475587" y="0"/>
                </a:moveTo>
                <a:lnTo>
                  <a:pt x="0" y="0"/>
                </a:lnTo>
                <a:lnTo>
                  <a:pt x="0" y="258700"/>
                </a:lnTo>
                <a:lnTo>
                  <a:pt x="4008" y="278425"/>
                </a:lnTo>
                <a:lnTo>
                  <a:pt x="14922" y="294578"/>
                </a:lnTo>
                <a:lnTo>
                  <a:pt x="31075" y="305492"/>
                </a:lnTo>
                <a:lnTo>
                  <a:pt x="50800" y="309501"/>
                </a:lnTo>
                <a:lnTo>
                  <a:pt x="4424787" y="309501"/>
                </a:lnTo>
                <a:lnTo>
                  <a:pt x="4444512" y="305492"/>
                </a:lnTo>
                <a:lnTo>
                  <a:pt x="4460665" y="294578"/>
                </a:lnTo>
                <a:lnTo>
                  <a:pt x="4471579" y="278425"/>
                </a:lnTo>
                <a:lnTo>
                  <a:pt x="4475587" y="258700"/>
                </a:lnTo>
                <a:lnTo>
                  <a:pt x="447558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29" y="2258199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30" y="2421420"/>
            <a:ext cx="4475587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29" y="2465706"/>
            <a:ext cx="4476115" cy="171450"/>
          </a:xfrm>
          <a:custGeom>
            <a:avLst/>
            <a:gdLst/>
            <a:ahLst/>
            <a:cxnLst/>
            <a:rect l="l" t="t" r="r" b="b"/>
            <a:pathLst>
              <a:path w="4476115" h="171450">
                <a:moveTo>
                  <a:pt x="4475587" y="0"/>
                </a:moveTo>
                <a:lnTo>
                  <a:pt x="0" y="0"/>
                </a:lnTo>
                <a:lnTo>
                  <a:pt x="0" y="120153"/>
                </a:lnTo>
                <a:lnTo>
                  <a:pt x="4008" y="139878"/>
                </a:lnTo>
                <a:lnTo>
                  <a:pt x="14922" y="156031"/>
                </a:lnTo>
                <a:lnTo>
                  <a:pt x="31075" y="166945"/>
                </a:lnTo>
                <a:lnTo>
                  <a:pt x="50800" y="170953"/>
                </a:lnTo>
                <a:lnTo>
                  <a:pt x="4424787" y="170953"/>
                </a:lnTo>
                <a:lnTo>
                  <a:pt x="4444512" y="166945"/>
                </a:lnTo>
                <a:lnTo>
                  <a:pt x="4460665" y="156031"/>
                </a:lnTo>
                <a:lnTo>
                  <a:pt x="4471579" y="139878"/>
                </a:lnTo>
                <a:lnTo>
                  <a:pt x="4475587" y="120153"/>
                </a:lnTo>
                <a:lnTo>
                  <a:pt x="447558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4330" y="905960"/>
            <a:ext cx="4354830" cy="173239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20" dirty="0">
                <a:latin typeface="Tahoma"/>
                <a:cs typeface="Tahoma"/>
              </a:rPr>
              <a:t>Pas </a:t>
            </a:r>
            <a:r>
              <a:rPr sz="1000" spc="-45" dirty="0">
                <a:latin typeface="Tahoma"/>
                <a:cs typeface="Tahoma"/>
              </a:rPr>
              <a:t>besoin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5" dirty="0">
                <a:latin typeface="Tahoma"/>
                <a:cs typeface="Tahoma"/>
              </a:rPr>
              <a:t>besoin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185" dirty="0" err="1">
                <a:latin typeface="Tahoma"/>
                <a:cs typeface="Tahoma"/>
              </a:rPr>
              <a:t>pr</a:t>
            </a:r>
            <a:r>
              <a:rPr lang="fr-FR" sz="1000" spc="-185" dirty="0">
                <a:latin typeface="Tahoma"/>
                <a:cs typeface="Tahoma"/>
              </a:rPr>
              <a:t>é</a:t>
            </a:r>
            <a:r>
              <a:rPr sz="1000" spc="-18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requis </a:t>
            </a:r>
            <a:r>
              <a:rPr sz="1000" spc="-65" dirty="0">
                <a:latin typeface="Tahoma"/>
                <a:cs typeface="Tahoma"/>
              </a:rPr>
              <a:t>en</a:t>
            </a:r>
            <a:r>
              <a:rPr sz="1000" spc="-13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ML.</a:t>
            </a:r>
            <a:endParaRPr sz="1000" dirty="0">
              <a:latin typeface="Tahoma"/>
              <a:cs typeface="Tahoma"/>
            </a:endParaRPr>
          </a:p>
          <a:p>
            <a:pPr marL="12700" marR="260985">
              <a:lnSpc>
                <a:spcPct val="101000"/>
              </a:lnSpc>
              <a:spcBef>
                <a:spcPts val="350"/>
              </a:spcBef>
            </a:pPr>
            <a:r>
              <a:rPr sz="900" dirty="0">
                <a:latin typeface="Tahoma"/>
                <a:cs typeface="Tahoma"/>
              </a:rPr>
              <a:t>Tout </a:t>
            </a:r>
            <a:r>
              <a:rPr sz="900" spc="-30" dirty="0">
                <a:latin typeface="Tahoma"/>
                <a:cs typeface="Tahoma"/>
              </a:rPr>
              <a:t>le </a:t>
            </a:r>
            <a:r>
              <a:rPr sz="900" spc="-35" dirty="0">
                <a:latin typeface="Tahoma"/>
                <a:cs typeface="Tahoma"/>
              </a:rPr>
              <a:t>monde </a:t>
            </a:r>
            <a:r>
              <a:rPr sz="900" spc="-15" dirty="0">
                <a:latin typeface="Tahoma"/>
                <a:cs typeface="Tahoma"/>
              </a:rPr>
              <a:t>peut </a:t>
            </a:r>
            <a:r>
              <a:rPr sz="900" spc="-10" dirty="0">
                <a:latin typeface="Tahoma"/>
                <a:cs typeface="Tahoma"/>
              </a:rPr>
              <a:t>utiliser la </a:t>
            </a:r>
            <a:r>
              <a:rPr sz="900" spc="-5" dirty="0">
                <a:latin typeface="Tahoma"/>
                <a:cs typeface="Tahoma"/>
              </a:rPr>
              <a:t>lib, </a:t>
            </a:r>
            <a:r>
              <a:rPr sz="900" spc="-40" dirty="0">
                <a:latin typeface="Tahoma"/>
                <a:cs typeface="Tahoma"/>
              </a:rPr>
              <a:t>sans </a:t>
            </a:r>
            <a:r>
              <a:rPr sz="900" spc="-65" dirty="0" err="1">
                <a:latin typeface="Tahoma"/>
                <a:cs typeface="Tahoma"/>
              </a:rPr>
              <a:t>conna</a:t>
            </a:r>
            <a:r>
              <a:rPr lang="fr-FR" sz="900" spc="-65" dirty="0">
                <a:latin typeface="Tahoma"/>
                <a:cs typeface="Tahoma"/>
              </a:rPr>
              <a:t>î</a:t>
            </a:r>
            <a:r>
              <a:rPr sz="900" spc="-65" dirty="0" err="1">
                <a:latin typeface="Tahoma"/>
                <a:cs typeface="Tahoma"/>
              </a:rPr>
              <a:t>tre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un </a:t>
            </a:r>
            <a:r>
              <a:rPr sz="900" spc="-35" dirty="0">
                <a:latin typeface="Tahoma"/>
                <a:cs typeface="Tahoma"/>
              </a:rPr>
              <a:t>seul </a:t>
            </a:r>
            <a:r>
              <a:rPr sz="900" spc="-20" dirty="0">
                <a:latin typeface="Tahoma"/>
                <a:cs typeface="Tahoma"/>
              </a:rPr>
              <a:t>algorithme </a:t>
            </a:r>
            <a:r>
              <a:rPr sz="900" spc="-10" dirty="0">
                <a:latin typeface="Tahoma"/>
                <a:cs typeface="Tahoma"/>
              </a:rPr>
              <a:t>! </a:t>
            </a:r>
            <a:r>
              <a:rPr sz="900" spc="-25" dirty="0">
                <a:latin typeface="Tahoma"/>
                <a:cs typeface="Tahoma"/>
              </a:rPr>
              <a:t>Seulement </a:t>
            </a:r>
            <a:r>
              <a:rPr sz="900" spc="-10" dirty="0">
                <a:latin typeface="Tahoma"/>
                <a:cs typeface="Tahoma"/>
              </a:rPr>
              <a:t>la  </a:t>
            </a:r>
            <a:r>
              <a:rPr sz="900" spc="-20" dirty="0">
                <a:latin typeface="Tahoma"/>
                <a:cs typeface="Tahoma"/>
              </a:rPr>
              <a:t>programmation </a:t>
            </a:r>
            <a:r>
              <a:rPr sz="900" spc="-25" dirty="0">
                <a:latin typeface="Tahoma"/>
                <a:cs typeface="Tahoma"/>
              </a:rPr>
              <a:t>python </a:t>
            </a:r>
            <a:r>
              <a:rPr sz="900" spc="-30" dirty="0">
                <a:latin typeface="Tahoma"/>
                <a:cs typeface="Tahoma"/>
              </a:rPr>
              <a:t>est</a:t>
            </a:r>
            <a:r>
              <a:rPr sz="900" spc="114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requise.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ahoma"/>
                <a:cs typeface="Tahoma"/>
              </a:rPr>
              <a:t>Pas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5" dirty="0">
                <a:latin typeface="Tahoma"/>
                <a:cs typeface="Tahoma"/>
              </a:rPr>
              <a:t>domaine </a:t>
            </a:r>
            <a:r>
              <a:rPr sz="1000" spc="-20" dirty="0" err="1">
                <a:latin typeface="Tahoma"/>
                <a:cs typeface="Tahoma"/>
              </a:rPr>
              <a:t>d’application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80" dirty="0" err="1">
                <a:latin typeface="Tahoma"/>
                <a:cs typeface="Tahoma"/>
              </a:rPr>
              <a:t>sp</a:t>
            </a:r>
            <a:r>
              <a:rPr lang="fr-FR" sz="1000" spc="-80" dirty="0">
                <a:latin typeface="Tahoma"/>
                <a:cs typeface="Tahoma"/>
              </a:rPr>
              <a:t>é</a:t>
            </a:r>
            <a:r>
              <a:rPr sz="1000" spc="-80" dirty="0" err="1">
                <a:latin typeface="Tahoma"/>
                <a:cs typeface="Tahoma"/>
              </a:rPr>
              <a:t>cifique</a:t>
            </a:r>
            <a:r>
              <a:rPr sz="1000" spc="-80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sz="900" spc="5" dirty="0">
                <a:latin typeface="Tahoma"/>
                <a:cs typeface="Tahoma"/>
              </a:rPr>
              <a:t>On </a:t>
            </a:r>
            <a:r>
              <a:rPr sz="900" spc="-15" dirty="0">
                <a:latin typeface="Tahoma"/>
                <a:cs typeface="Tahoma"/>
              </a:rPr>
              <a:t>peut utiliser </a:t>
            </a:r>
            <a:r>
              <a:rPr sz="900" spc="-10" dirty="0">
                <a:latin typeface="Tahoma"/>
                <a:cs typeface="Tahoma"/>
              </a:rPr>
              <a:t>la </a:t>
            </a:r>
            <a:r>
              <a:rPr sz="900" dirty="0">
                <a:latin typeface="Tahoma"/>
                <a:cs typeface="Tahoma"/>
              </a:rPr>
              <a:t>lib </a:t>
            </a:r>
            <a:r>
              <a:rPr sz="900" spc="-20" dirty="0">
                <a:latin typeface="Tahoma"/>
                <a:cs typeface="Tahoma"/>
              </a:rPr>
              <a:t>pour tous </a:t>
            </a:r>
            <a:r>
              <a:rPr sz="900" spc="-30" dirty="0">
                <a:latin typeface="Tahoma"/>
                <a:cs typeface="Tahoma"/>
              </a:rPr>
              <a:t>types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60" dirty="0" err="1">
                <a:latin typeface="Tahoma"/>
                <a:cs typeface="Tahoma"/>
              </a:rPr>
              <a:t>probl</a:t>
            </a:r>
            <a:r>
              <a:rPr lang="fr-FR" sz="900" spc="-60" dirty="0">
                <a:latin typeface="Tahoma"/>
                <a:cs typeface="Tahoma"/>
              </a:rPr>
              <a:t>é</a:t>
            </a:r>
            <a:r>
              <a:rPr sz="900" spc="-60" dirty="0" err="1">
                <a:latin typeface="Tahoma"/>
                <a:cs typeface="Tahoma"/>
              </a:rPr>
              <a:t>matiques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envisageable: </a:t>
            </a:r>
            <a:r>
              <a:rPr sz="900" spc="-85" dirty="0">
                <a:latin typeface="Tahoma"/>
                <a:cs typeface="Tahoma"/>
              </a:rPr>
              <a:t>Sant</a:t>
            </a:r>
            <a:r>
              <a:rPr lang="fr-FR" sz="900" spc="-85" dirty="0">
                <a:latin typeface="Tahoma"/>
                <a:cs typeface="Tahoma"/>
              </a:rPr>
              <a:t>é</a:t>
            </a:r>
            <a:r>
              <a:rPr sz="900" spc="-85" dirty="0">
                <a:latin typeface="Tahoma"/>
                <a:cs typeface="Tahoma"/>
              </a:rPr>
              <a:t>, </a:t>
            </a:r>
            <a:r>
              <a:rPr lang="fr-FR" sz="900" spc="-75" dirty="0">
                <a:latin typeface="Tahoma"/>
                <a:cs typeface="Tahoma"/>
              </a:rPr>
              <a:t>é</a:t>
            </a:r>
            <a:r>
              <a:rPr sz="900" spc="-75" dirty="0" err="1">
                <a:latin typeface="Tahoma"/>
                <a:cs typeface="Tahoma"/>
              </a:rPr>
              <a:t>conomie</a:t>
            </a:r>
            <a:r>
              <a:rPr sz="900" spc="-75" dirty="0">
                <a:latin typeface="Tahoma"/>
                <a:cs typeface="Tahoma"/>
              </a:rPr>
              <a:t>,  </a:t>
            </a:r>
            <a:r>
              <a:rPr sz="900" spc="-10" dirty="0">
                <a:latin typeface="Tahoma"/>
                <a:cs typeface="Tahoma"/>
              </a:rPr>
              <a:t>Marketing </a:t>
            </a:r>
            <a:r>
              <a:rPr sz="900" spc="-65" dirty="0">
                <a:latin typeface="Tahoma"/>
                <a:cs typeface="Tahoma"/>
              </a:rPr>
              <a:t>,T</a:t>
            </a:r>
            <a:r>
              <a:rPr lang="fr-FR" sz="900" spc="-65" dirty="0">
                <a:latin typeface="Tahoma"/>
                <a:cs typeface="Tahoma"/>
              </a:rPr>
              <a:t>é</a:t>
            </a:r>
            <a:r>
              <a:rPr sz="900" spc="-65" dirty="0" err="1">
                <a:latin typeface="Tahoma"/>
                <a:cs typeface="Tahoma"/>
              </a:rPr>
              <a:t>lecom</a:t>
            </a:r>
            <a:r>
              <a:rPr sz="900" spc="-65" dirty="0">
                <a:latin typeface="Tahoma"/>
                <a:cs typeface="Tahoma"/>
              </a:rPr>
              <a:t>,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ect..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0" dirty="0">
                <a:latin typeface="Tahoma"/>
                <a:cs typeface="Tahoma"/>
              </a:rPr>
              <a:t>H</a:t>
            </a:r>
            <a:r>
              <a:rPr lang="fr-FR" sz="1000" spc="-100" dirty="0">
                <a:latin typeface="Tahoma"/>
                <a:cs typeface="Tahoma"/>
              </a:rPr>
              <a:t>é</a:t>
            </a:r>
            <a:r>
              <a:rPr sz="1000" spc="-100" dirty="0">
                <a:latin typeface="Tahoma"/>
                <a:cs typeface="Tahoma"/>
              </a:rPr>
              <a:t>rite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20" dirty="0">
                <a:latin typeface="Tahoma"/>
                <a:cs typeface="Tahoma"/>
              </a:rPr>
              <a:t>la </a:t>
            </a:r>
            <a:r>
              <a:rPr sz="1000" spc="-70" dirty="0" err="1">
                <a:latin typeface="Tahoma"/>
                <a:cs typeface="Tahoma"/>
              </a:rPr>
              <a:t>simplicit</a:t>
            </a:r>
            <a:r>
              <a:rPr lang="fr-FR" sz="1000" spc="-70" dirty="0">
                <a:latin typeface="Tahoma"/>
                <a:cs typeface="Tahoma"/>
              </a:rPr>
              <a:t>é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et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20" dirty="0">
                <a:latin typeface="Tahoma"/>
                <a:cs typeface="Tahoma"/>
              </a:rPr>
              <a:t>la </a:t>
            </a:r>
            <a:r>
              <a:rPr sz="1000" spc="-65" dirty="0" err="1">
                <a:latin typeface="Tahoma"/>
                <a:cs typeface="Tahoma"/>
              </a:rPr>
              <a:t>flexibilit</a:t>
            </a:r>
            <a:r>
              <a:rPr lang="fr-FR" sz="1000" spc="-65" dirty="0">
                <a:latin typeface="Tahoma"/>
                <a:cs typeface="Tahoma"/>
              </a:rPr>
              <a:t>é</a:t>
            </a:r>
            <a:r>
              <a:rPr sz="1000" spc="-65" dirty="0">
                <a:latin typeface="Tahoma"/>
                <a:cs typeface="Tahoma"/>
              </a:rPr>
              <a:t> d</a:t>
            </a:r>
            <a:r>
              <a:rPr lang="fr-FR" sz="1000" spc="-65" dirty="0">
                <a:latin typeface="Tahoma"/>
                <a:cs typeface="Tahoma"/>
              </a:rPr>
              <a:t>u </a:t>
            </a:r>
            <a:r>
              <a:rPr lang="fr-FR" sz="1000" spc="-65" dirty="0" err="1">
                <a:latin typeface="Tahoma"/>
                <a:cs typeface="Tahoma"/>
              </a:rPr>
              <a:t>language</a:t>
            </a:r>
            <a:r>
              <a:rPr sz="1000" spc="1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python.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spc="-15" dirty="0">
                <a:latin typeface="Tahoma"/>
                <a:cs typeface="Tahoma"/>
              </a:rPr>
              <a:t>Permet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d’avoir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code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lisible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simple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tout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gardant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haut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niveau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d’abstraction.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3</a:t>
            </a:fld>
            <a:endParaRPr spc="-15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1B8C2070-A64C-4348-A3B1-53DE151D7CF0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01" y="154214"/>
            <a:ext cx="394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30" dirty="0">
                <a:latin typeface="Arial"/>
                <a:cs typeface="Arial"/>
              </a:rPr>
              <a:t>Python </a:t>
            </a:r>
            <a:r>
              <a:rPr b="1" spc="10" dirty="0">
                <a:latin typeface="Arial"/>
                <a:cs typeface="Arial"/>
              </a:rPr>
              <a:t>et </a:t>
            </a:r>
            <a:r>
              <a:rPr b="1" spc="-95" dirty="0">
                <a:latin typeface="Arial"/>
                <a:cs typeface="Arial"/>
              </a:rPr>
              <a:t>son </a:t>
            </a:r>
            <a:r>
              <a:rPr b="1" spc="-105" dirty="0">
                <a:latin typeface="Arial"/>
                <a:cs typeface="Arial"/>
              </a:rPr>
              <a:t>´eco-syst`eme </a:t>
            </a:r>
            <a:r>
              <a:rPr b="1" spc="-50" dirty="0">
                <a:latin typeface="Arial"/>
                <a:cs typeface="Arial"/>
              </a:rPr>
              <a:t>pour </a:t>
            </a:r>
            <a:r>
              <a:rPr b="1" spc="-55" dirty="0">
                <a:latin typeface="Arial"/>
                <a:cs typeface="Arial"/>
              </a:rPr>
              <a:t>l’apprentissage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automatique.</a:t>
            </a:r>
          </a:p>
        </p:txBody>
      </p:sp>
      <p:sp>
        <p:nvSpPr>
          <p:cNvPr id="4" name="object 4"/>
          <p:cNvSpPr/>
          <p:nvPr/>
        </p:nvSpPr>
        <p:spPr>
          <a:xfrm>
            <a:off x="1455521" y="1071841"/>
            <a:ext cx="1657943" cy="539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973" y="173772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973" y="191423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973" y="209073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973" y="226724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8404" y="1621908"/>
            <a:ext cx="3624579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8850">
              <a:lnSpc>
                <a:spcPct val="128699"/>
              </a:lnSpc>
              <a:spcBef>
                <a:spcPts val="100"/>
              </a:spcBef>
            </a:pPr>
            <a:r>
              <a:rPr sz="900" spc="-25" dirty="0">
                <a:latin typeface="Tahoma"/>
                <a:cs typeface="Tahoma"/>
              </a:rPr>
              <a:t>Numpy: </a:t>
            </a:r>
            <a:r>
              <a:rPr sz="900" dirty="0">
                <a:latin typeface="Tahoma"/>
                <a:cs typeface="Tahoma"/>
              </a:rPr>
              <a:t>Module </a:t>
            </a:r>
            <a:r>
              <a:rPr sz="900" spc="-20" dirty="0">
                <a:latin typeface="Tahoma"/>
                <a:cs typeface="Tahoma"/>
              </a:rPr>
              <a:t>pour manipuler </a:t>
            </a:r>
            <a:r>
              <a:rPr sz="900" spc="-35" dirty="0">
                <a:latin typeface="Tahoma"/>
                <a:cs typeface="Tahoma"/>
              </a:rPr>
              <a:t>les </a:t>
            </a:r>
            <a:r>
              <a:rPr sz="900" spc="-15" dirty="0">
                <a:latin typeface="Tahoma"/>
                <a:cs typeface="Tahoma"/>
              </a:rPr>
              <a:t>Arrays </a:t>
            </a:r>
            <a:r>
              <a:rPr sz="900" spc="-50" dirty="0">
                <a:latin typeface="Tahoma"/>
                <a:cs typeface="Tahoma"/>
              </a:rPr>
              <a:t>en </a:t>
            </a:r>
            <a:r>
              <a:rPr sz="900" spc="-25" dirty="0">
                <a:latin typeface="Tahoma"/>
                <a:cs typeface="Tahoma"/>
              </a:rPr>
              <a:t>python.  </a:t>
            </a:r>
            <a:r>
              <a:rPr sz="900" dirty="0">
                <a:latin typeface="Tahoma"/>
                <a:cs typeface="Tahoma"/>
              </a:rPr>
              <a:t>Matplotlib: Module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15" dirty="0">
                <a:latin typeface="Tahoma"/>
                <a:cs typeface="Tahoma"/>
              </a:rPr>
              <a:t>visualisation </a:t>
            </a:r>
            <a:r>
              <a:rPr sz="900" spc="-50" dirty="0">
                <a:latin typeface="Tahoma"/>
                <a:cs typeface="Tahoma"/>
              </a:rPr>
              <a:t>en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python.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 dirty="0">
                <a:latin typeface="Tahoma"/>
                <a:cs typeface="Tahoma"/>
              </a:rPr>
              <a:t>Scipy: </a:t>
            </a:r>
            <a:r>
              <a:rPr sz="900" dirty="0">
                <a:latin typeface="Tahoma"/>
                <a:cs typeface="Tahoma"/>
              </a:rPr>
              <a:t>Module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20" dirty="0">
                <a:latin typeface="Tahoma"/>
                <a:cs typeface="Tahoma"/>
              </a:rPr>
              <a:t>calcule scientifique et</a:t>
            </a:r>
            <a:r>
              <a:rPr sz="900" spc="-125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math</a:t>
            </a:r>
            <a:r>
              <a:rPr lang="fr-FR" sz="900" spc="-55" dirty="0">
                <a:latin typeface="Tahoma"/>
                <a:cs typeface="Tahoma"/>
              </a:rPr>
              <a:t>é</a:t>
            </a:r>
            <a:r>
              <a:rPr sz="900" spc="-55" dirty="0" err="1">
                <a:latin typeface="Tahoma"/>
                <a:cs typeface="Tahoma"/>
              </a:rPr>
              <a:t>matique</a:t>
            </a:r>
            <a:r>
              <a:rPr sz="900" spc="-55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 dirty="0">
                <a:latin typeface="Tahoma"/>
                <a:cs typeface="Tahoma"/>
              </a:rPr>
              <a:t>Pandas: </a:t>
            </a:r>
            <a:r>
              <a:rPr sz="900" dirty="0">
                <a:latin typeface="Tahoma"/>
                <a:cs typeface="Tahoma"/>
              </a:rPr>
              <a:t>Module </a:t>
            </a:r>
            <a:r>
              <a:rPr sz="900" spc="-20" dirty="0">
                <a:latin typeface="Tahoma"/>
                <a:cs typeface="Tahoma"/>
              </a:rPr>
              <a:t>pour manipuler </a:t>
            </a:r>
            <a:r>
              <a:rPr sz="900" spc="-35" dirty="0">
                <a:latin typeface="Tahoma"/>
                <a:cs typeface="Tahoma"/>
              </a:rPr>
              <a:t>les </a:t>
            </a:r>
            <a:r>
              <a:rPr sz="900" spc="-25" dirty="0">
                <a:latin typeface="Tahoma"/>
                <a:cs typeface="Tahoma"/>
              </a:rPr>
              <a:t>dataframes, </a:t>
            </a:r>
            <a:r>
              <a:rPr sz="900" spc="-15" dirty="0">
                <a:latin typeface="Tahoma"/>
                <a:cs typeface="Tahoma"/>
              </a:rPr>
              <a:t>lire </a:t>
            </a:r>
            <a:r>
              <a:rPr sz="900" spc="-20" dirty="0">
                <a:latin typeface="Tahoma"/>
                <a:cs typeface="Tahoma"/>
              </a:rPr>
              <a:t>et </a:t>
            </a:r>
            <a:r>
              <a:rPr sz="900" spc="-110" dirty="0" err="1">
                <a:latin typeface="Tahoma"/>
                <a:cs typeface="Tahoma"/>
              </a:rPr>
              <a:t>cr</a:t>
            </a:r>
            <a:r>
              <a:rPr lang="fr-FR" sz="900" spc="-110" dirty="0">
                <a:latin typeface="Tahoma"/>
                <a:cs typeface="Tahoma"/>
              </a:rPr>
              <a:t>é</a:t>
            </a:r>
            <a:r>
              <a:rPr sz="900" spc="-110" dirty="0" err="1">
                <a:latin typeface="Tahoma"/>
                <a:cs typeface="Tahoma"/>
              </a:rPr>
              <a:t>er</a:t>
            </a:r>
            <a:r>
              <a:rPr sz="900" spc="-11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des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tabulars.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4</a:t>
            </a:fld>
            <a:endParaRPr spc="-15"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3239DAF3-2410-45EB-8687-FF0635B85579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01" y="154214"/>
            <a:ext cx="33197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85" dirty="0">
                <a:latin typeface="Arial"/>
                <a:cs typeface="Arial"/>
              </a:rPr>
              <a:t>Les </a:t>
            </a:r>
            <a:r>
              <a:rPr b="1" spc="-55" dirty="0">
                <a:latin typeface="Arial"/>
                <a:cs typeface="Arial"/>
              </a:rPr>
              <a:t>types </a:t>
            </a:r>
            <a:r>
              <a:rPr b="1" spc="-60" dirty="0">
                <a:latin typeface="Arial"/>
                <a:cs typeface="Arial"/>
              </a:rPr>
              <a:t>d’apprentissages </a:t>
            </a:r>
            <a:r>
              <a:rPr b="1" spc="-90" dirty="0">
                <a:latin typeface="Arial"/>
                <a:cs typeface="Arial"/>
              </a:rPr>
              <a:t>support´e </a:t>
            </a:r>
            <a:r>
              <a:rPr b="1" spc="-55" dirty="0">
                <a:latin typeface="Arial"/>
                <a:cs typeface="Arial"/>
              </a:rPr>
              <a:t>par</a:t>
            </a:r>
            <a:r>
              <a:rPr b="1" spc="-175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scikit-learn.</a:t>
            </a:r>
          </a:p>
        </p:txBody>
      </p:sp>
      <p:sp>
        <p:nvSpPr>
          <p:cNvPr id="4" name="object 4"/>
          <p:cNvSpPr/>
          <p:nvPr/>
        </p:nvSpPr>
        <p:spPr>
          <a:xfrm>
            <a:off x="66229" y="802360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30" y="965580"/>
            <a:ext cx="4475587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29" y="1009859"/>
            <a:ext cx="4476115" cy="454659"/>
          </a:xfrm>
          <a:custGeom>
            <a:avLst/>
            <a:gdLst/>
            <a:ahLst/>
            <a:cxnLst/>
            <a:rect l="l" t="t" r="r" b="b"/>
            <a:pathLst>
              <a:path w="4476115" h="454659">
                <a:moveTo>
                  <a:pt x="4475587" y="0"/>
                </a:moveTo>
                <a:lnTo>
                  <a:pt x="0" y="0"/>
                </a:lnTo>
                <a:lnTo>
                  <a:pt x="0" y="403574"/>
                </a:lnTo>
                <a:lnTo>
                  <a:pt x="4008" y="423298"/>
                </a:lnTo>
                <a:lnTo>
                  <a:pt x="14922" y="439451"/>
                </a:lnTo>
                <a:lnTo>
                  <a:pt x="31075" y="450366"/>
                </a:lnTo>
                <a:lnTo>
                  <a:pt x="50800" y="454374"/>
                </a:lnTo>
                <a:lnTo>
                  <a:pt x="4424787" y="454374"/>
                </a:lnTo>
                <a:lnTo>
                  <a:pt x="4444512" y="450366"/>
                </a:lnTo>
                <a:lnTo>
                  <a:pt x="4460665" y="439451"/>
                </a:lnTo>
                <a:lnTo>
                  <a:pt x="4471579" y="423298"/>
                </a:lnTo>
                <a:lnTo>
                  <a:pt x="4475587" y="403574"/>
                </a:lnTo>
                <a:lnTo>
                  <a:pt x="447558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29" y="1590763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30" y="1753984"/>
            <a:ext cx="4475587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29" y="1798252"/>
            <a:ext cx="4476115" cy="448309"/>
          </a:xfrm>
          <a:custGeom>
            <a:avLst/>
            <a:gdLst/>
            <a:ahLst/>
            <a:cxnLst/>
            <a:rect l="l" t="t" r="r" b="b"/>
            <a:pathLst>
              <a:path w="4476115" h="448310">
                <a:moveTo>
                  <a:pt x="4475587" y="0"/>
                </a:moveTo>
                <a:lnTo>
                  <a:pt x="0" y="0"/>
                </a:lnTo>
                <a:lnTo>
                  <a:pt x="0" y="397247"/>
                </a:lnTo>
                <a:lnTo>
                  <a:pt x="4008" y="416972"/>
                </a:lnTo>
                <a:lnTo>
                  <a:pt x="14922" y="433125"/>
                </a:lnTo>
                <a:lnTo>
                  <a:pt x="31075" y="444039"/>
                </a:lnTo>
                <a:lnTo>
                  <a:pt x="50800" y="448048"/>
                </a:lnTo>
                <a:lnTo>
                  <a:pt x="4424787" y="448048"/>
                </a:lnTo>
                <a:lnTo>
                  <a:pt x="4444512" y="444039"/>
                </a:lnTo>
                <a:lnTo>
                  <a:pt x="4460665" y="433125"/>
                </a:lnTo>
                <a:lnTo>
                  <a:pt x="4471579" y="416972"/>
                </a:lnTo>
                <a:lnTo>
                  <a:pt x="4475587" y="397247"/>
                </a:lnTo>
                <a:lnTo>
                  <a:pt x="447558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29" y="2372829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30" y="2536050"/>
            <a:ext cx="4475587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29" y="2580333"/>
            <a:ext cx="4476115" cy="309880"/>
          </a:xfrm>
          <a:custGeom>
            <a:avLst/>
            <a:gdLst/>
            <a:ahLst/>
            <a:cxnLst/>
            <a:rect l="l" t="t" r="r" b="b"/>
            <a:pathLst>
              <a:path w="4476115" h="309880">
                <a:moveTo>
                  <a:pt x="4475587" y="0"/>
                </a:moveTo>
                <a:lnTo>
                  <a:pt x="0" y="0"/>
                </a:lnTo>
                <a:lnTo>
                  <a:pt x="0" y="258700"/>
                </a:lnTo>
                <a:lnTo>
                  <a:pt x="4008" y="278425"/>
                </a:lnTo>
                <a:lnTo>
                  <a:pt x="14922" y="294578"/>
                </a:lnTo>
                <a:lnTo>
                  <a:pt x="31075" y="305492"/>
                </a:lnTo>
                <a:lnTo>
                  <a:pt x="50800" y="309501"/>
                </a:lnTo>
                <a:lnTo>
                  <a:pt x="4424787" y="309501"/>
                </a:lnTo>
                <a:lnTo>
                  <a:pt x="4444512" y="305492"/>
                </a:lnTo>
                <a:lnTo>
                  <a:pt x="4460665" y="294578"/>
                </a:lnTo>
                <a:lnTo>
                  <a:pt x="4471579" y="278425"/>
                </a:lnTo>
                <a:lnTo>
                  <a:pt x="4475587" y="258700"/>
                </a:lnTo>
                <a:lnTo>
                  <a:pt x="447558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430" y="730149"/>
            <a:ext cx="4454525" cy="21291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01600" algn="just">
              <a:lnSpc>
                <a:spcPct val="100000"/>
              </a:lnSpc>
              <a:spcBef>
                <a:spcPts val="560"/>
              </a:spcBef>
            </a:pPr>
            <a:r>
              <a:rPr sz="1000" spc="-40" dirty="0" err="1">
                <a:latin typeface="Tahoma"/>
                <a:cs typeface="Tahoma"/>
              </a:rPr>
              <a:t>Apprentissage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95" dirty="0" err="1">
                <a:latin typeface="Tahoma"/>
                <a:cs typeface="Tahoma"/>
              </a:rPr>
              <a:t>supervis</a:t>
            </a:r>
            <a:r>
              <a:rPr lang="fr-FR" sz="1000" spc="-95" dirty="0">
                <a:latin typeface="Tahoma"/>
                <a:cs typeface="Tahoma"/>
              </a:rPr>
              <a:t>é</a:t>
            </a:r>
            <a:r>
              <a:rPr sz="1000" spc="-95" dirty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101600" marR="195580" algn="just">
              <a:lnSpc>
                <a:spcPct val="101000"/>
              </a:lnSpc>
              <a:spcBef>
                <a:spcPts val="400"/>
              </a:spcBef>
            </a:pPr>
            <a:r>
              <a:rPr sz="900" spc="-15" dirty="0">
                <a:latin typeface="Tahoma"/>
                <a:cs typeface="Tahoma"/>
              </a:rPr>
              <a:t>Nous </a:t>
            </a:r>
            <a:r>
              <a:rPr sz="900" spc="-35" dirty="0">
                <a:latin typeface="Tahoma"/>
                <a:cs typeface="Tahoma"/>
              </a:rPr>
              <a:t>avons </a:t>
            </a:r>
            <a:r>
              <a:rPr sz="900" spc="-50" dirty="0">
                <a:latin typeface="Tahoma"/>
                <a:cs typeface="Tahoma"/>
              </a:rPr>
              <a:t>des </a:t>
            </a:r>
            <a:r>
              <a:rPr sz="900" spc="-100" dirty="0" err="1">
                <a:latin typeface="Tahoma"/>
                <a:cs typeface="Tahoma"/>
              </a:rPr>
              <a:t>donn</a:t>
            </a:r>
            <a:r>
              <a:rPr lang="fr-FR" sz="900" spc="-100" dirty="0">
                <a:latin typeface="Tahoma"/>
                <a:cs typeface="Tahoma"/>
              </a:rPr>
              <a:t>é</a:t>
            </a:r>
            <a:r>
              <a:rPr sz="900" spc="-100" dirty="0">
                <a:latin typeface="Tahoma"/>
                <a:cs typeface="Tahoma"/>
              </a:rPr>
              <a:t>es </a:t>
            </a:r>
            <a:r>
              <a:rPr sz="900" spc="-50" dirty="0" err="1">
                <a:latin typeface="Tahoma"/>
                <a:cs typeface="Tahoma"/>
              </a:rPr>
              <a:t>en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-100" dirty="0" err="1">
                <a:latin typeface="Tahoma"/>
                <a:cs typeface="Tahoma"/>
              </a:rPr>
              <a:t>entr</a:t>
            </a:r>
            <a:r>
              <a:rPr lang="fr-FR" sz="900" spc="-100" dirty="0">
                <a:latin typeface="Tahoma"/>
                <a:cs typeface="Tahoma"/>
              </a:rPr>
              <a:t>é</a:t>
            </a:r>
            <a:r>
              <a:rPr sz="900" spc="-100" dirty="0">
                <a:latin typeface="Tahoma"/>
                <a:cs typeface="Tahoma"/>
              </a:rPr>
              <a:t>e </a:t>
            </a:r>
            <a:r>
              <a:rPr sz="900" spc="-15" dirty="0">
                <a:latin typeface="Tahoma"/>
                <a:cs typeface="Tahoma"/>
              </a:rPr>
              <a:t>(Variables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75" dirty="0">
                <a:latin typeface="Tahoma"/>
                <a:cs typeface="Tahoma"/>
              </a:rPr>
              <a:t>d</a:t>
            </a:r>
            <a:r>
              <a:rPr lang="fr-FR" sz="900" spc="-75" dirty="0">
                <a:latin typeface="Tahoma"/>
                <a:cs typeface="Tahoma"/>
              </a:rPr>
              <a:t>é</a:t>
            </a:r>
            <a:r>
              <a:rPr sz="900" spc="-75" dirty="0" err="1">
                <a:latin typeface="Tahoma"/>
                <a:cs typeface="Tahoma"/>
              </a:rPr>
              <a:t>cisions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ou </a:t>
            </a:r>
            <a:r>
              <a:rPr sz="900" spc="-20" dirty="0">
                <a:latin typeface="Tahoma"/>
                <a:cs typeface="Tahoma"/>
              </a:rPr>
              <a:t>Features) et </a:t>
            </a:r>
            <a:r>
              <a:rPr sz="900" spc="-30" dirty="0">
                <a:latin typeface="Tahoma"/>
                <a:cs typeface="Tahoma"/>
              </a:rPr>
              <a:t>le </a:t>
            </a:r>
            <a:r>
              <a:rPr sz="900" spc="-70" dirty="0">
                <a:latin typeface="Tahoma"/>
                <a:cs typeface="Tahoma"/>
              </a:rPr>
              <a:t>r</a:t>
            </a:r>
            <a:r>
              <a:rPr lang="fr-FR" sz="900" spc="-70" dirty="0">
                <a:latin typeface="Tahoma"/>
                <a:cs typeface="Tahoma"/>
              </a:rPr>
              <a:t>é</a:t>
            </a:r>
            <a:r>
              <a:rPr sz="900" spc="-70" dirty="0" err="1">
                <a:latin typeface="Tahoma"/>
                <a:cs typeface="Tahoma"/>
              </a:rPr>
              <a:t>sultat</a:t>
            </a:r>
            <a:r>
              <a:rPr sz="900" spc="-70" dirty="0">
                <a:latin typeface="Tahoma"/>
                <a:cs typeface="Tahoma"/>
              </a:rPr>
              <a:t>  </a:t>
            </a:r>
            <a:r>
              <a:rPr sz="900" spc="-20" dirty="0">
                <a:latin typeface="Tahoma"/>
                <a:cs typeface="Tahoma"/>
              </a:rPr>
              <a:t>attendu </a:t>
            </a:r>
            <a:r>
              <a:rPr sz="900" spc="-50" dirty="0">
                <a:latin typeface="Tahoma"/>
                <a:cs typeface="Tahoma"/>
              </a:rPr>
              <a:t>(Etiquettes </a:t>
            </a:r>
            <a:r>
              <a:rPr sz="900" spc="-30" dirty="0">
                <a:latin typeface="Tahoma"/>
                <a:cs typeface="Tahoma"/>
              </a:rPr>
              <a:t>ou </a:t>
            </a:r>
            <a:r>
              <a:rPr sz="900" spc="-15" dirty="0">
                <a:latin typeface="Tahoma"/>
                <a:cs typeface="Tahoma"/>
              </a:rPr>
              <a:t>Labels). </a:t>
            </a:r>
            <a:r>
              <a:rPr sz="900" spc="-35" dirty="0">
                <a:latin typeface="Tahoma"/>
                <a:cs typeface="Tahoma"/>
              </a:rPr>
              <a:t>Il nous </a:t>
            </a:r>
            <a:r>
              <a:rPr sz="900" spc="-25" dirty="0">
                <a:latin typeface="Tahoma"/>
                <a:cs typeface="Tahoma"/>
              </a:rPr>
              <a:t>permet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20" dirty="0">
                <a:latin typeface="Tahoma"/>
                <a:cs typeface="Tahoma"/>
              </a:rPr>
              <a:t>faire </a:t>
            </a:r>
            <a:r>
              <a:rPr sz="900" spc="-50" dirty="0">
                <a:latin typeface="Tahoma"/>
                <a:cs typeface="Tahoma"/>
              </a:rPr>
              <a:t>des </a:t>
            </a:r>
            <a:r>
              <a:rPr sz="900" spc="-60" dirty="0" err="1">
                <a:latin typeface="Tahoma"/>
                <a:cs typeface="Tahoma"/>
              </a:rPr>
              <a:t>pr</a:t>
            </a:r>
            <a:r>
              <a:rPr lang="fr-FR" sz="900" spc="-60" dirty="0">
                <a:latin typeface="Tahoma"/>
                <a:cs typeface="Tahoma"/>
              </a:rPr>
              <a:t>é</a:t>
            </a:r>
            <a:r>
              <a:rPr sz="900" spc="-60" dirty="0">
                <a:latin typeface="Tahoma"/>
                <a:cs typeface="Tahoma"/>
              </a:rPr>
              <a:t>dictions </a:t>
            </a:r>
            <a:r>
              <a:rPr sz="900" spc="-114" dirty="0">
                <a:latin typeface="Tahoma"/>
                <a:cs typeface="Tahoma"/>
              </a:rPr>
              <a:t>bas</a:t>
            </a:r>
            <a:r>
              <a:rPr lang="fr-FR" sz="900" spc="-114" dirty="0">
                <a:latin typeface="Tahoma"/>
                <a:cs typeface="Tahoma"/>
              </a:rPr>
              <a:t>é</a:t>
            </a:r>
            <a:r>
              <a:rPr sz="900" spc="-114" dirty="0">
                <a:latin typeface="Tahoma"/>
                <a:cs typeface="Tahoma"/>
              </a:rPr>
              <a:t>es </a:t>
            </a:r>
            <a:r>
              <a:rPr sz="900" spc="-30" dirty="0">
                <a:latin typeface="Tahoma"/>
                <a:cs typeface="Tahoma"/>
              </a:rPr>
              <a:t>sur un  </a:t>
            </a:r>
            <a:r>
              <a:rPr sz="900" spc="-95" dirty="0">
                <a:latin typeface="Tahoma"/>
                <a:cs typeface="Tahoma"/>
              </a:rPr>
              <a:t>mod</a:t>
            </a:r>
            <a:r>
              <a:rPr lang="fr-FR" sz="900" spc="-95" dirty="0">
                <a:latin typeface="Tahoma"/>
                <a:cs typeface="Tahoma"/>
              </a:rPr>
              <a:t>è</a:t>
            </a:r>
            <a:r>
              <a:rPr sz="900" spc="-95" dirty="0">
                <a:latin typeface="Tahoma"/>
                <a:cs typeface="Tahoma"/>
              </a:rPr>
              <a:t>le </a:t>
            </a:r>
            <a:r>
              <a:rPr sz="900" spc="-15" dirty="0">
                <a:latin typeface="Tahoma"/>
                <a:cs typeface="Tahoma"/>
              </a:rPr>
              <a:t>qui </a:t>
            </a:r>
            <a:r>
              <a:rPr sz="900" spc="-30" dirty="0">
                <a:latin typeface="Tahoma"/>
                <a:cs typeface="Tahoma"/>
              </a:rPr>
              <a:t>est </a:t>
            </a:r>
            <a:r>
              <a:rPr sz="900" spc="-25" dirty="0" err="1">
                <a:latin typeface="Tahoma"/>
                <a:cs typeface="Tahoma"/>
              </a:rPr>
              <a:t>obtenu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lang="fr-FR" sz="900" spc="-25" dirty="0">
                <a:latin typeface="Tahoma"/>
                <a:cs typeface="Tahoma"/>
              </a:rPr>
              <a:t>à </a:t>
            </a:r>
            <a:r>
              <a:rPr sz="900" spc="-10" dirty="0" err="1">
                <a:latin typeface="Tahoma"/>
                <a:cs typeface="Tahoma"/>
              </a:rPr>
              <a:t>partir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100" dirty="0" err="1">
                <a:latin typeface="Tahoma"/>
                <a:cs typeface="Tahoma"/>
              </a:rPr>
              <a:t>donn</a:t>
            </a:r>
            <a:r>
              <a:rPr lang="fr-FR" sz="900" spc="-100" dirty="0">
                <a:latin typeface="Tahoma"/>
                <a:cs typeface="Tahoma"/>
              </a:rPr>
              <a:t>é</a:t>
            </a:r>
            <a:r>
              <a:rPr sz="900" spc="-100" dirty="0">
                <a:latin typeface="Tahoma"/>
                <a:cs typeface="Tahoma"/>
              </a:rPr>
              <a:t>es </a:t>
            </a:r>
            <a:r>
              <a:rPr sz="900" spc="-15" dirty="0">
                <a:latin typeface="Tahoma"/>
                <a:cs typeface="Tahoma"/>
              </a:rPr>
              <a:t>d’historique </a:t>
            </a:r>
            <a:r>
              <a:rPr sz="900" spc="-20" dirty="0">
                <a:latin typeface="Tahoma"/>
                <a:cs typeface="Tahoma"/>
              </a:rPr>
              <a:t>et </a:t>
            </a:r>
            <a:r>
              <a:rPr sz="900" spc="-5" dirty="0">
                <a:latin typeface="Tahoma"/>
                <a:cs typeface="Tahoma"/>
              </a:rPr>
              <a:t>d’un </a:t>
            </a:r>
            <a:r>
              <a:rPr lang="fr-FR" sz="900" spc="-15" dirty="0">
                <a:latin typeface="Tahoma"/>
                <a:cs typeface="Tahoma"/>
              </a:rPr>
              <a:t>a</a:t>
            </a:r>
            <a:r>
              <a:rPr sz="900" spc="-15" dirty="0" err="1">
                <a:latin typeface="Tahoma"/>
                <a:cs typeface="Tahoma"/>
              </a:rPr>
              <a:t>lgorithme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choisi.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</a:pPr>
            <a:r>
              <a:rPr sz="1000" spc="-40" dirty="0">
                <a:latin typeface="Tahoma"/>
                <a:cs typeface="Tahoma"/>
              </a:rPr>
              <a:t>Apprentissage </a:t>
            </a:r>
            <a:r>
              <a:rPr sz="1000" spc="-45" dirty="0">
                <a:latin typeface="Tahoma"/>
                <a:cs typeface="Tahoma"/>
              </a:rPr>
              <a:t>non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95" dirty="0" err="1">
                <a:latin typeface="Tahoma"/>
                <a:cs typeface="Tahoma"/>
              </a:rPr>
              <a:t>supervis</a:t>
            </a:r>
            <a:r>
              <a:rPr lang="fr-FR" sz="1000" spc="-95" dirty="0">
                <a:latin typeface="Tahoma"/>
                <a:cs typeface="Tahoma"/>
              </a:rPr>
              <a:t>é</a:t>
            </a:r>
            <a:r>
              <a:rPr sz="1000" spc="-95" dirty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100965" marR="182245" algn="just">
              <a:lnSpc>
                <a:spcPct val="101000"/>
              </a:lnSpc>
              <a:spcBef>
                <a:spcPts val="355"/>
              </a:spcBef>
            </a:pPr>
            <a:r>
              <a:rPr sz="900" spc="-5" dirty="0">
                <a:latin typeface="Tahoma"/>
                <a:cs typeface="Tahoma"/>
              </a:rPr>
              <a:t>Avec </a:t>
            </a:r>
            <a:r>
              <a:rPr sz="900" spc="-15" dirty="0">
                <a:latin typeface="Tahoma"/>
                <a:cs typeface="Tahoma"/>
              </a:rPr>
              <a:t>cet </a:t>
            </a:r>
            <a:r>
              <a:rPr sz="900" spc="-30" dirty="0">
                <a:latin typeface="Tahoma"/>
                <a:cs typeface="Tahoma"/>
              </a:rPr>
              <a:t>apprentissage, </a:t>
            </a:r>
            <a:r>
              <a:rPr sz="900" spc="-35" dirty="0">
                <a:latin typeface="Tahoma"/>
                <a:cs typeface="Tahoma"/>
              </a:rPr>
              <a:t>nous avons </a:t>
            </a:r>
            <a:r>
              <a:rPr sz="900" spc="-20" dirty="0">
                <a:latin typeface="Tahoma"/>
                <a:cs typeface="Tahoma"/>
              </a:rPr>
              <a:t>toujours </a:t>
            </a:r>
            <a:r>
              <a:rPr sz="900" spc="-50" dirty="0">
                <a:latin typeface="Tahoma"/>
                <a:cs typeface="Tahoma"/>
              </a:rPr>
              <a:t>des </a:t>
            </a:r>
            <a:r>
              <a:rPr sz="900" spc="-30" dirty="0">
                <a:latin typeface="Tahoma"/>
                <a:cs typeface="Tahoma"/>
              </a:rPr>
              <a:t>features, </a:t>
            </a:r>
            <a:r>
              <a:rPr sz="900" spc="-25" dirty="0">
                <a:latin typeface="Tahoma"/>
                <a:cs typeface="Tahoma"/>
              </a:rPr>
              <a:t>mais plus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15" dirty="0">
                <a:latin typeface="Tahoma"/>
                <a:cs typeface="Tahoma"/>
              </a:rPr>
              <a:t>label, </a:t>
            </a:r>
            <a:r>
              <a:rPr sz="900" spc="5" dirty="0">
                <a:latin typeface="Tahoma"/>
                <a:cs typeface="Tahoma"/>
              </a:rPr>
              <a:t>ici </a:t>
            </a:r>
            <a:r>
              <a:rPr sz="900" spc="-35" dirty="0">
                <a:latin typeface="Tahoma"/>
                <a:cs typeface="Tahoma"/>
              </a:rPr>
              <a:t>nous  n’essayons pas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90" dirty="0" err="1">
                <a:latin typeface="Tahoma"/>
                <a:cs typeface="Tahoma"/>
              </a:rPr>
              <a:t>pr</a:t>
            </a:r>
            <a:r>
              <a:rPr lang="fr-FR" sz="900" spc="-90" dirty="0">
                <a:latin typeface="Tahoma"/>
                <a:cs typeface="Tahoma"/>
              </a:rPr>
              <a:t>é</a:t>
            </a:r>
            <a:r>
              <a:rPr sz="900" spc="-90" dirty="0">
                <a:latin typeface="Tahoma"/>
                <a:cs typeface="Tahoma"/>
              </a:rPr>
              <a:t>dire </a:t>
            </a:r>
            <a:r>
              <a:rPr sz="900" spc="-20" dirty="0">
                <a:latin typeface="Tahoma"/>
                <a:cs typeface="Tahoma"/>
              </a:rPr>
              <a:t>quoi </a:t>
            </a:r>
            <a:r>
              <a:rPr sz="900" spc="-40" dirty="0">
                <a:latin typeface="Tahoma"/>
                <a:cs typeface="Tahoma"/>
              </a:rPr>
              <a:t>que ce </a:t>
            </a:r>
            <a:r>
              <a:rPr sz="900" spc="-10" dirty="0">
                <a:latin typeface="Tahoma"/>
                <a:cs typeface="Tahoma"/>
              </a:rPr>
              <a:t>soit. </a:t>
            </a:r>
            <a:r>
              <a:rPr sz="900" spc="-250" dirty="0">
                <a:latin typeface="Tahoma"/>
                <a:cs typeface="Tahoma"/>
              </a:rPr>
              <a:t>A</a:t>
            </a:r>
            <a:r>
              <a:rPr sz="1350" spc="-375" baseline="123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partir </a:t>
            </a:r>
            <a:r>
              <a:rPr sz="900" spc="-50" dirty="0">
                <a:latin typeface="Tahoma"/>
                <a:cs typeface="Tahoma"/>
              </a:rPr>
              <a:t>des </a:t>
            </a:r>
            <a:r>
              <a:rPr sz="900" spc="-100" dirty="0" err="1">
                <a:latin typeface="Tahoma"/>
                <a:cs typeface="Tahoma"/>
              </a:rPr>
              <a:t>donn</a:t>
            </a:r>
            <a:r>
              <a:rPr lang="fr-FR" sz="900" spc="-100" dirty="0">
                <a:latin typeface="Tahoma"/>
                <a:cs typeface="Tahoma"/>
              </a:rPr>
              <a:t>é</a:t>
            </a:r>
            <a:r>
              <a:rPr sz="900" spc="-100" dirty="0">
                <a:latin typeface="Tahoma"/>
                <a:cs typeface="Tahoma"/>
              </a:rPr>
              <a:t>es </a:t>
            </a:r>
            <a:r>
              <a:rPr sz="900" spc="-25" dirty="0">
                <a:latin typeface="Tahoma"/>
                <a:cs typeface="Tahoma"/>
              </a:rPr>
              <a:t>historiques </a:t>
            </a:r>
            <a:r>
              <a:rPr sz="900" spc="-40" dirty="0">
                <a:latin typeface="Tahoma"/>
                <a:cs typeface="Tahoma"/>
              </a:rPr>
              <a:t>que </a:t>
            </a:r>
            <a:r>
              <a:rPr sz="900" spc="-35" dirty="0">
                <a:latin typeface="Tahoma"/>
                <a:cs typeface="Tahoma"/>
              </a:rPr>
              <a:t>nous  </a:t>
            </a:r>
            <a:r>
              <a:rPr sz="900" spc="-30" dirty="0">
                <a:latin typeface="Tahoma"/>
                <a:cs typeface="Tahoma"/>
              </a:rPr>
              <a:t>avons, </a:t>
            </a:r>
            <a:r>
              <a:rPr sz="900" spc="-35" dirty="0">
                <a:latin typeface="Tahoma"/>
                <a:cs typeface="Tahoma"/>
              </a:rPr>
              <a:t>nous </a:t>
            </a:r>
            <a:r>
              <a:rPr sz="900" spc="-50" dirty="0">
                <a:latin typeface="Tahoma"/>
                <a:cs typeface="Tahoma"/>
              </a:rPr>
              <a:t>essayons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15" dirty="0">
                <a:latin typeface="Tahoma"/>
                <a:cs typeface="Tahoma"/>
              </a:rPr>
              <a:t>voir </a:t>
            </a:r>
            <a:r>
              <a:rPr sz="900" spc="-40" dirty="0">
                <a:latin typeface="Tahoma"/>
                <a:cs typeface="Tahoma"/>
              </a:rPr>
              <a:t>ce que </a:t>
            </a:r>
            <a:r>
              <a:rPr sz="900" spc="-35" dirty="0">
                <a:latin typeface="Tahoma"/>
                <a:cs typeface="Tahoma"/>
              </a:rPr>
              <a:t>nous </a:t>
            </a:r>
            <a:r>
              <a:rPr sz="900" spc="-30" dirty="0">
                <a:latin typeface="Tahoma"/>
                <a:cs typeface="Tahoma"/>
              </a:rPr>
              <a:t>pouvons </a:t>
            </a:r>
            <a:r>
              <a:rPr sz="900" spc="-35" dirty="0">
                <a:latin typeface="Tahoma"/>
                <a:cs typeface="Tahoma"/>
              </a:rPr>
              <a:t>apprendre </a:t>
            </a:r>
            <a:r>
              <a:rPr sz="900" spc="-50" dirty="0">
                <a:latin typeface="Tahoma"/>
                <a:cs typeface="Tahoma"/>
              </a:rPr>
              <a:t>des</a:t>
            </a:r>
            <a:r>
              <a:rPr sz="900" spc="175" dirty="0">
                <a:latin typeface="Tahoma"/>
                <a:cs typeface="Tahoma"/>
              </a:rPr>
              <a:t> </a:t>
            </a:r>
            <a:r>
              <a:rPr sz="900" spc="-90" dirty="0" err="1">
                <a:latin typeface="Tahoma"/>
                <a:cs typeface="Tahoma"/>
              </a:rPr>
              <a:t>donn</a:t>
            </a:r>
            <a:r>
              <a:rPr lang="fr-FR" sz="900" spc="-90" dirty="0">
                <a:latin typeface="Tahoma"/>
                <a:cs typeface="Tahoma"/>
              </a:rPr>
              <a:t>é</a:t>
            </a:r>
            <a:r>
              <a:rPr sz="900" spc="-90" dirty="0">
                <a:latin typeface="Tahoma"/>
                <a:cs typeface="Tahoma"/>
              </a:rPr>
              <a:t>es.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</a:pPr>
            <a:r>
              <a:rPr sz="1000" spc="-40" dirty="0">
                <a:latin typeface="Tahoma"/>
                <a:cs typeface="Tahoma"/>
              </a:rPr>
              <a:t>Apprentissage </a:t>
            </a:r>
            <a:r>
              <a:rPr sz="1000" spc="-35" dirty="0" err="1">
                <a:latin typeface="Tahoma"/>
                <a:cs typeface="Tahoma"/>
              </a:rPr>
              <a:t>faiblement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95" dirty="0" err="1">
                <a:latin typeface="Tahoma"/>
                <a:cs typeface="Tahoma"/>
              </a:rPr>
              <a:t>supervis</a:t>
            </a:r>
            <a:r>
              <a:rPr lang="fr-FR" sz="1000" spc="-95" dirty="0">
                <a:latin typeface="Tahoma"/>
                <a:cs typeface="Tahoma"/>
              </a:rPr>
              <a:t>é</a:t>
            </a:r>
            <a:r>
              <a:rPr sz="1000" spc="-95" dirty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101600" marR="17780">
              <a:lnSpc>
                <a:spcPct val="101000"/>
              </a:lnSpc>
              <a:spcBef>
                <a:spcPts val="355"/>
              </a:spcBef>
            </a:pPr>
            <a:r>
              <a:rPr sz="900" spc="-20" dirty="0" err="1">
                <a:latin typeface="Tahoma"/>
                <a:cs typeface="Tahoma"/>
              </a:rPr>
              <a:t>L’apprentissage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semi-</a:t>
            </a:r>
            <a:r>
              <a:rPr sz="900" spc="-65" dirty="0" err="1">
                <a:latin typeface="Tahoma"/>
                <a:cs typeface="Tahoma"/>
              </a:rPr>
              <a:t>supervis</a:t>
            </a:r>
            <a:r>
              <a:rPr lang="fr-FR" sz="900" spc="-65" dirty="0">
                <a:latin typeface="Tahoma"/>
                <a:cs typeface="Tahoma"/>
              </a:rPr>
              <a:t>é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est </a:t>
            </a:r>
            <a:r>
              <a:rPr sz="900" spc="-40" dirty="0">
                <a:latin typeface="Tahoma"/>
                <a:cs typeface="Tahoma"/>
              </a:rPr>
              <a:t>une </a:t>
            </a:r>
            <a:r>
              <a:rPr sz="900" spc="-35" dirty="0">
                <a:latin typeface="Tahoma"/>
                <a:cs typeface="Tahoma"/>
              </a:rPr>
              <a:t>classe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25" dirty="0">
                <a:latin typeface="Tahoma"/>
                <a:cs typeface="Tahoma"/>
              </a:rPr>
              <a:t>techniques d’apprentissage </a:t>
            </a:r>
            <a:r>
              <a:rPr sz="900" spc="-20" dirty="0">
                <a:latin typeface="Tahoma"/>
                <a:cs typeface="Tahoma"/>
              </a:rPr>
              <a:t>automatique  </a:t>
            </a:r>
            <a:r>
              <a:rPr sz="900" spc="-15" dirty="0">
                <a:latin typeface="Tahoma"/>
                <a:cs typeface="Tahoma"/>
              </a:rPr>
              <a:t>qui utilise </a:t>
            </a:r>
            <a:r>
              <a:rPr sz="900" spc="-30" dirty="0">
                <a:latin typeface="Tahoma"/>
                <a:cs typeface="Tahoma"/>
              </a:rPr>
              <a:t>un </a:t>
            </a:r>
            <a:r>
              <a:rPr sz="900" spc="-40" dirty="0">
                <a:latin typeface="Tahoma"/>
                <a:cs typeface="Tahoma"/>
              </a:rPr>
              <a:t>ensemble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100" dirty="0" err="1">
                <a:latin typeface="Tahoma"/>
                <a:cs typeface="Tahoma"/>
              </a:rPr>
              <a:t>donn</a:t>
            </a:r>
            <a:r>
              <a:rPr lang="fr-FR" sz="900" spc="-100" dirty="0">
                <a:latin typeface="Tahoma"/>
                <a:cs typeface="Tahoma"/>
              </a:rPr>
              <a:t>é</a:t>
            </a:r>
            <a:r>
              <a:rPr sz="900" spc="-100" dirty="0">
                <a:latin typeface="Tahoma"/>
                <a:cs typeface="Tahoma"/>
              </a:rPr>
              <a:t>es </a:t>
            </a:r>
            <a:r>
              <a:rPr lang="fr-FR" sz="900" spc="-105" dirty="0">
                <a:latin typeface="Tahoma"/>
                <a:cs typeface="Tahoma"/>
              </a:rPr>
              <a:t>é</a:t>
            </a:r>
            <a:r>
              <a:rPr sz="900" spc="-105" dirty="0" err="1">
                <a:latin typeface="Tahoma"/>
                <a:cs typeface="Tahoma"/>
              </a:rPr>
              <a:t>tiquet</a:t>
            </a:r>
            <a:r>
              <a:rPr lang="fr-FR" sz="900" spc="-105" dirty="0">
                <a:latin typeface="Tahoma"/>
                <a:cs typeface="Tahoma"/>
              </a:rPr>
              <a:t>é</a:t>
            </a:r>
            <a:r>
              <a:rPr sz="900" spc="-105" dirty="0">
                <a:latin typeface="Tahoma"/>
                <a:cs typeface="Tahoma"/>
              </a:rPr>
              <a:t>es </a:t>
            </a:r>
            <a:r>
              <a:rPr sz="900" spc="-20" dirty="0">
                <a:latin typeface="Tahoma"/>
                <a:cs typeface="Tahoma"/>
              </a:rPr>
              <a:t>et </a:t>
            </a:r>
            <a:r>
              <a:rPr sz="900" spc="-30" dirty="0">
                <a:latin typeface="Tahoma"/>
                <a:cs typeface="Tahoma"/>
              </a:rPr>
              <a:t>non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100" dirty="0" err="1">
                <a:latin typeface="Tahoma"/>
                <a:cs typeface="Tahoma"/>
              </a:rPr>
              <a:t>etiquet</a:t>
            </a:r>
            <a:r>
              <a:rPr lang="fr-FR" sz="900" spc="-100" dirty="0">
                <a:latin typeface="Tahoma"/>
                <a:cs typeface="Tahoma"/>
              </a:rPr>
              <a:t>é</a:t>
            </a:r>
            <a:r>
              <a:rPr sz="900" spc="-100" dirty="0">
                <a:latin typeface="Tahoma"/>
                <a:cs typeface="Tahoma"/>
              </a:rPr>
              <a:t>es.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5</a:t>
            </a:fld>
            <a:endParaRPr spc="-15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87654C9D-5FB2-494C-810D-CB03E4B4C139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2926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5" dirty="0">
                <a:solidFill>
                  <a:srgbClr val="006699"/>
                </a:solidFill>
                <a:latin typeface="Arial"/>
                <a:cs typeface="Arial"/>
              </a:rPr>
              <a:t>Ce </a:t>
            </a:r>
            <a:r>
              <a:rPr sz="1100" b="1" spc="-30" dirty="0">
                <a:solidFill>
                  <a:srgbClr val="006699"/>
                </a:solidFill>
                <a:latin typeface="Arial"/>
                <a:cs typeface="Arial"/>
              </a:rPr>
              <a:t>qu’il </a:t>
            </a:r>
            <a:r>
              <a:rPr sz="1100" b="1" spc="-45" dirty="0">
                <a:solidFill>
                  <a:srgbClr val="006699"/>
                </a:solidFill>
                <a:latin typeface="Arial"/>
                <a:cs typeface="Arial"/>
              </a:rPr>
              <a:t>est </a:t>
            </a:r>
            <a:r>
              <a:rPr sz="1100" b="1" spc="-75" dirty="0">
                <a:solidFill>
                  <a:srgbClr val="006699"/>
                </a:solidFill>
                <a:latin typeface="Arial"/>
                <a:cs typeface="Arial"/>
              </a:rPr>
              <a:t>possible </a:t>
            </a:r>
            <a:r>
              <a:rPr sz="1100" b="1" spc="-60" dirty="0">
                <a:solidFill>
                  <a:srgbClr val="006699"/>
                </a:solidFill>
                <a:latin typeface="Arial"/>
                <a:cs typeface="Arial"/>
              </a:rPr>
              <a:t>de </a:t>
            </a:r>
            <a:r>
              <a:rPr sz="1100" b="1" spc="-30" dirty="0">
                <a:solidFill>
                  <a:srgbClr val="006699"/>
                </a:solidFill>
                <a:latin typeface="Arial"/>
                <a:cs typeface="Arial"/>
              </a:rPr>
              <a:t>faire </a:t>
            </a:r>
            <a:r>
              <a:rPr sz="1100" b="1" spc="-60" dirty="0">
                <a:solidFill>
                  <a:srgbClr val="006699"/>
                </a:solidFill>
                <a:latin typeface="Arial"/>
                <a:cs typeface="Arial"/>
              </a:rPr>
              <a:t>avec</a:t>
            </a:r>
            <a:r>
              <a:rPr sz="1100" b="1" spc="-10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06699"/>
                </a:solidFill>
                <a:latin typeface="Arial"/>
                <a:cs typeface="Arial"/>
              </a:rPr>
              <a:t>scikit-learn.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332" y="615040"/>
            <a:ext cx="3097368" cy="2448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6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A38D49E-1265-4CF6-BB11-CE3A1C4DC006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01" y="154214"/>
            <a:ext cx="3224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80" dirty="0">
                <a:latin typeface="Arial"/>
                <a:cs typeface="Arial"/>
              </a:rPr>
              <a:t>Processus </a:t>
            </a:r>
            <a:r>
              <a:rPr b="1" spc="-60" dirty="0">
                <a:latin typeface="Arial"/>
                <a:cs typeface="Arial"/>
              </a:rPr>
              <a:t>simple </a:t>
            </a:r>
            <a:r>
              <a:rPr b="1" spc="-55" dirty="0">
                <a:latin typeface="Arial"/>
                <a:cs typeface="Arial"/>
              </a:rPr>
              <a:t>d’apprentissage </a:t>
            </a:r>
            <a:r>
              <a:rPr b="1" spc="-60" dirty="0">
                <a:latin typeface="Arial"/>
                <a:cs typeface="Arial"/>
              </a:rPr>
              <a:t>avec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scikit-learn.</a:t>
            </a:r>
          </a:p>
        </p:txBody>
      </p:sp>
      <p:sp>
        <p:nvSpPr>
          <p:cNvPr id="4" name="object 4"/>
          <p:cNvSpPr/>
          <p:nvPr/>
        </p:nvSpPr>
        <p:spPr>
          <a:xfrm>
            <a:off x="128041" y="615124"/>
            <a:ext cx="4351934" cy="2447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7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8DDA924-D168-49B4-BD26-08C2D0F0EC74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01" y="154214"/>
            <a:ext cx="3034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40" dirty="0">
                <a:latin typeface="Arial"/>
                <a:cs typeface="Arial"/>
              </a:rPr>
              <a:t>Workflow </a:t>
            </a:r>
            <a:r>
              <a:rPr b="1" spc="-75" dirty="0">
                <a:latin typeface="Arial"/>
                <a:cs typeface="Arial"/>
              </a:rPr>
              <a:t>classique </a:t>
            </a:r>
            <a:r>
              <a:rPr b="1" spc="-40" dirty="0">
                <a:latin typeface="Arial"/>
                <a:cs typeface="Arial"/>
              </a:rPr>
              <a:t>d’un </a:t>
            </a:r>
            <a:r>
              <a:rPr b="1" spc="-30" dirty="0">
                <a:latin typeface="Arial"/>
                <a:cs typeface="Arial"/>
              </a:rPr>
              <a:t>projet</a:t>
            </a:r>
            <a:r>
              <a:rPr b="1" spc="45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d’apprentissage.</a:t>
            </a:r>
          </a:p>
        </p:txBody>
      </p:sp>
      <p:sp>
        <p:nvSpPr>
          <p:cNvPr id="4" name="object 4"/>
          <p:cNvSpPr/>
          <p:nvPr/>
        </p:nvSpPr>
        <p:spPr>
          <a:xfrm>
            <a:off x="66229" y="951521"/>
            <a:ext cx="4476115" cy="207645"/>
          </a:xfrm>
          <a:custGeom>
            <a:avLst/>
            <a:gdLst/>
            <a:ahLst/>
            <a:cxnLst/>
            <a:rect l="l" t="t" r="r" b="b"/>
            <a:pathLst>
              <a:path w="4476115" h="20764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506"/>
                </a:lnTo>
                <a:lnTo>
                  <a:pt x="4475587" y="207506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30" y="1146378"/>
            <a:ext cx="4475587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29" y="1190637"/>
            <a:ext cx="4476115" cy="1475740"/>
          </a:xfrm>
          <a:custGeom>
            <a:avLst/>
            <a:gdLst/>
            <a:ahLst/>
            <a:cxnLst/>
            <a:rect l="l" t="t" r="r" b="b"/>
            <a:pathLst>
              <a:path w="4476115" h="1475739">
                <a:moveTo>
                  <a:pt x="4475587" y="0"/>
                </a:moveTo>
                <a:lnTo>
                  <a:pt x="0" y="0"/>
                </a:lnTo>
                <a:lnTo>
                  <a:pt x="0" y="1424648"/>
                </a:lnTo>
                <a:lnTo>
                  <a:pt x="4008" y="1444372"/>
                </a:lnTo>
                <a:lnTo>
                  <a:pt x="14922" y="1460525"/>
                </a:lnTo>
                <a:lnTo>
                  <a:pt x="31075" y="1471440"/>
                </a:lnTo>
                <a:lnTo>
                  <a:pt x="50800" y="1475448"/>
                </a:lnTo>
                <a:lnTo>
                  <a:pt x="4424787" y="1475448"/>
                </a:lnTo>
                <a:lnTo>
                  <a:pt x="4444512" y="1471440"/>
                </a:lnTo>
                <a:lnTo>
                  <a:pt x="4460665" y="1460525"/>
                </a:lnTo>
                <a:lnTo>
                  <a:pt x="4471579" y="1444372"/>
                </a:lnTo>
                <a:lnTo>
                  <a:pt x="4475587" y="1424648"/>
                </a:lnTo>
                <a:lnTo>
                  <a:pt x="447558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973" y="12444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973" y="155948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973" y="173598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973" y="205103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973" y="222754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973" y="254259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609"/>
                </a:moveTo>
                <a:lnTo>
                  <a:pt x="50609" y="50609"/>
                </a:lnTo>
                <a:lnTo>
                  <a:pt x="50609" y="0"/>
                </a:lnTo>
                <a:lnTo>
                  <a:pt x="0" y="0"/>
                </a:lnTo>
                <a:lnTo>
                  <a:pt x="0" y="50609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230" y="917947"/>
            <a:ext cx="4396740" cy="17172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1000" spc="-40" dirty="0">
                <a:latin typeface="Tahoma"/>
                <a:cs typeface="Tahoma"/>
              </a:rPr>
              <a:t>Les </a:t>
            </a:r>
            <a:r>
              <a:rPr sz="1000" spc="-105" dirty="0" err="1">
                <a:latin typeface="Tahoma"/>
                <a:cs typeface="Tahoma"/>
              </a:rPr>
              <a:t>Etapes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sont </a:t>
            </a:r>
            <a:r>
              <a:rPr sz="1000" spc="-50" dirty="0">
                <a:latin typeface="Tahoma"/>
                <a:cs typeface="Tahoma"/>
              </a:rPr>
              <a:t>les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suivantes:</a:t>
            </a:r>
            <a:endParaRPr sz="1000" dirty="0">
              <a:latin typeface="Tahoma"/>
              <a:cs typeface="Tahoma"/>
            </a:endParaRPr>
          </a:p>
          <a:p>
            <a:pPr marL="284480" marR="17780">
              <a:lnSpc>
                <a:spcPct val="101000"/>
              </a:lnSpc>
              <a:spcBef>
                <a:spcPts val="350"/>
              </a:spcBef>
              <a:buSzPct val="88888"/>
              <a:buAutoNum type="arabicPeriod"/>
              <a:tabLst>
                <a:tab pos="382905" algn="l"/>
              </a:tabLst>
            </a:pPr>
            <a:r>
              <a:rPr sz="900" b="1" spc="-30" dirty="0">
                <a:latin typeface="Arial"/>
                <a:cs typeface="Arial"/>
              </a:rPr>
              <a:t>Application </a:t>
            </a:r>
            <a:r>
              <a:rPr sz="900" b="1" spc="-45" dirty="0">
                <a:latin typeface="Arial"/>
                <a:cs typeface="Arial"/>
              </a:rPr>
              <a:t>de </a:t>
            </a:r>
            <a:r>
              <a:rPr sz="900" b="1" spc="-40" dirty="0" err="1">
                <a:latin typeface="Arial"/>
                <a:cs typeface="Arial"/>
              </a:rPr>
              <a:t>pr</a:t>
            </a:r>
            <a:r>
              <a:rPr lang="fr-FR" sz="900" b="1" spc="-40" dirty="0">
                <a:latin typeface="Arial"/>
                <a:cs typeface="Arial"/>
              </a:rPr>
              <a:t>é</a:t>
            </a:r>
            <a:r>
              <a:rPr sz="900" b="1" spc="-40" dirty="0">
                <a:latin typeface="Arial"/>
                <a:cs typeface="Arial"/>
              </a:rPr>
              <a:t>-</a:t>
            </a:r>
            <a:r>
              <a:rPr sz="900" b="1" spc="-40" dirty="0" err="1">
                <a:latin typeface="Arial"/>
                <a:cs typeface="Arial"/>
              </a:rPr>
              <a:t>traitements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-65" dirty="0">
                <a:latin typeface="Arial"/>
                <a:cs typeface="Arial"/>
              </a:rPr>
              <a:t>sur </a:t>
            </a:r>
            <a:r>
              <a:rPr sz="900" b="1" spc="-20" dirty="0">
                <a:latin typeface="Arial"/>
                <a:cs typeface="Arial"/>
              </a:rPr>
              <a:t>notre </a:t>
            </a:r>
            <a:r>
              <a:rPr sz="900" b="1" spc="-25" dirty="0">
                <a:latin typeface="Arial"/>
                <a:cs typeface="Arial"/>
              </a:rPr>
              <a:t>dataset: Normalisation, </a:t>
            </a:r>
            <a:r>
              <a:rPr sz="900" b="1" spc="-50" dirty="0">
                <a:latin typeface="Arial"/>
                <a:cs typeface="Arial"/>
              </a:rPr>
              <a:t>conversion,  </a:t>
            </a:r>
            <a:r>
              <a:rPr sz="900" b="1" dirty="0">
                <a:latin typeface="Arial"/>
                <a:cs typeface="Arial"/>
              </a:rPr>
              <a:t>ect..</a:t>
            </a:r>
            <a:endParaRPr sz="900" dirty="0">
              <a:latin typeface="Arial"/>
              <a:cs typeface="Arial"/>
            </a:endParaRPr>
          </a:p>
          <a:p>
            <a:pPr marL="382270" indent="-98425">
              <a:lnSpc>
                <a:spcPct val="100000"/>
              </a:lnSpc>
              <a:spcBef>
                <a:spcPts val="310"/>
              </a:spcBef>
              <a:buSzPct val="88888"/>
              <a:buAutoNum type="arabicPeriod"/>
              <a:tabLst>
                <a:tab pos="382905" algn="l"/>
              </a:tabLst>
            </a:pPr>
            <a:r>
              <a:rPr sz="900" b="1" spc="-60" dirty="0">
                <a:latin typeface="Arial"/>
                <a:cs typeface="Arial"/>
              </a:rPr>
              <a:t>S</a:t>
            </a:r>
            <a:r>
              <a:rPr lang="fr-FR" sz="900" b="1" spc="-60" dirty="0">
                <a:latin typeface="Arial"/>
                <a:cs typeface="Arial"/>
              </a:rPr>
              <a:t>é</a:t>
            </a:r>
            <a:r>
              <a:rPr sz="900" b="1" spc="-60" dirty="0">
                <a:latin typeface="Arial"/>
                <a:cs typeface="Arial"/>
              </a:rPr>
              <a:t>lection </a:t>
            </a:r>
            <a:r>
              <a:rPr sz="900" b="1" spc="-75" dirty="0">
                <a:latin typeface="Arial"/>
                <a:cs typeface="Arial"/>
              </a:rPr>
              <a:t>des </a:t>
            </a:r>
            <a:r>
              <a:rPr sz="900" b="1" spc="-25" dirty="0">
                <a:latin typeface="Arial"/>
                <a:cs typeface="Arial"/>
              </a:rPr>
              <a:t>”meilleurs”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features.</a:t>
            </a:r>
            <a:endParaRPr sz="900" dirty="0">
              <a:latin typeface="Arial"/>
              <a:cs typeface="Arial"/>
            </a:endParaRPr>
          </a:p>
          <a:p>
            <a:pPr marL="284480" marR="243840">
              <a:lnSpc>
                <a:spcPct val="101000"/>
              </a:lnSpc>
              <a:spcBef>
                <a:spcPts val="300"/>
              </a:spcBef>
              <a:buSzPct val="88888"/>
              <a:buAutoNum type="arabicPeriod"/>
              <a:tabLst>
                <a:tab pos="382905" algn="l"/>
              </a:tabLst>
            </a:pPr>
            <a:r>
              <a:rPr sz="900" b="1" spc="-20" dirty="0">
                <a:latin typeface="Arial"/>
                <a:cs typeface="Arial"/>
              </a:rPr>
              <a:t>Split </a:t>
            </a:r>
            <a:r>
              <a:rPr sz="900" b="1" spc="-35" dirty="0">
                <a:latin typeface="Arial"/>
                <a:cs typeface="Arial"/>
              </a:rPr>
              <a:t>le </a:t>
            </a:r>
            <a:r>
              <a:rPr sz="900" b="1" spc="-25" dirty="0">
                <a:latin typeface="Arial"/>
                <a:cs typeface="Arial"/>
              </a:rPr>
              <a:t>dataset </a:t>
            </a:r>
            <a:r>
              <a:rPr sz="900" b="1" spc="-45" dirty="0">
                <a:latin typeface="Arial"/>
                <a:cs typeface="Arial"/>
              </a:rPr>
              <a:t>en </a:t>
            </a:r>
            <a:r>
              <a:rPr sz="900" b="1" spc="5" dirty="0">
                <a:latin typeface="Arial"/>
                <a:cs typeface="Arial"/>
              </a:rPr>
              <a:t>Train/Validation/Test </a:t>
            </a:r>
            <a:r>
              <a:rPr sz="900" b="1" spc="-35" dirty="0">
                <a:latin typeface="Arial"/>
                <a:cs typeface="Arial"/>
              </a:rPr>
              <a:t>set </a:t>
            </a:r>
            <a:r>
              <a:rPr sz="900" b="1" spc="10" dirty="0">
                <a:latin typeface="Arial"/>
                <a:cs typeface="Arial"/>
              </a:rPr>
              <a:t>et </a:t>
            </a:r>
            <a:r>
              <a:rPr sz="900" b="1" spc="-40" dirty="0">
                <a:latin typeface="Arial"/>
                <a:cs typeface="Arial"/>
              </a:rPr>
              <a:t>appliquer </a:t>
            </a:r>
            <a:r>
              <a:rPr sz="900" b="1" spc="-50" dirty="0">
                <a:latin typeface="Arial"/>
                <a:cs typeface="Arial"/>
              </a:rPr>
              <a:t>une </a:t>
            </a:r>
            <a:r>
              <a:rPr sz="900" b="1" spc="-30" dirty="0">
                <a:latin typeface="Arial"/>
                <a:cs typeface="Arial"/>
              </a:rPr>
              <a:t>validation  </a:t>
            </a:r>
            <a:r>
              <a:rPr sz="900" b="1" spc="-75" dirty="0" err="1">
                <a:latin typeface="Arial"/>
                <a:cs typeface="Arial"/>
              </a:rPr>
              <a:t>crois</a:t>
            </a:r>
            <a:r>
              <a:rPr lang="fr-FR" sz="900" b="1" spc="-75" dirty="0">
                <a:latin typeface="Arial"/>
                <a:cs typeface="Arial"/>
              </a:rPr>
              <a:t>é</a:t>
            </a:r>
            <a:r>
              <a:rPr sz="900" b="1" spc="-75" dirty="0">
                <a:latin typeface="Arial"/>
                <a:cs typeface="Arial"/>
              </a:rPr>
              <a:t>e.</a:t>
            </a:r>
            <a:endParaRPr sz="900" dirty="0">
              <a:latin typeface="Arial"/>
              <a:cs typeface="Arial"/>
            </a:endParaRPr>
          </a:p>
          <a:p>
            <a:pPr marL="382270" indent="-98425">
              <a:lnSpc>
                <a:spcPct val="100000"/>
              </a:lnSpc>
              <a:spcBef>
                <a:spcPts val="310"/>
              </a:spcBef>
              <a:buSzPct val="88888"/>
              <a:buAutoNum type="arabicPeriod"/>
              <a:tabLst>
                <a:tab pos="382905" algn="l"/>
              </a:tabLst>
            </a:pPr>
            <a:r>
              <a:rPr sz="900" b="1" spc="-60" dirty="0">
                <a:latin typeface="Arial"/>
                <a:cs typeface="Arial"/>
              </a:rPr>
              <a:t>S</a:t>
            </a:r>
            <a:r>
              <a:rPr lang="fr-FR" sz="900" b="1" spc="-60" dirty="0">
                <a:latin typeface="Arial"/>
                <a:cs typeface="Arial"/>
              </a:rPr>
              <a:t>é</a:t>
            </a:r>
            <a:r>
              <a:rPr sz="900" b="1" spc="-60" dirty="0">
                <a:latin typeface="Arial"/>
                <a:cs typeface="Arial"/>
              </a:rPr>
              <a:t>lection </a:t>
            </a:r>
            <a:r>
              <a:rPr sz="900" b="1" spc="-50" dirty="0">
                <a:latin typeface="Arial"/>
                <a:cs typeface="Arial"/>
              </a:rPr>
              <a:t>du </a:t>
            </a:r>
            <a:r>
              <a:rPr sz="900" b="1" spc="-15" dirty="0">
                <a:latin typeface="Arial"/>
                <a:cs typeface="Arial"/>
              </a:rPr>
              <a:t>”meilleur” </a:t>
            </a:r>
            <a:r>
              <a:rPr sz="900" b="1" spc="-75" dirty="0">
                <a:latin typeface="Arial"/>
                <a:cs typeface="Arial"/>
              </a:rPr>
              <a:t>mod</a:t>
            </a:r>
            <a:r>
              <a:rPr lang="fr-FR" sz="900" b="1" spc="-75" dirty="0">
                <a:latin typeface="Arial"/>
                <a:cs typeface="Arial"/>
              </a:rPr>
              <a:t>è</a:t>
            </a:r>
            <a:r>
              <a:rPr sz="900" b="1" spc="-75" dirty="0">
                <a:latin typeface="Arial"/>
                <a:cs typeface="Arial"/>
              </a:rPr>
              <a:t>le </a:t>
            </a:r>
            <a:r>
              <a:rPr sz="900" b="1" spc="10" dirty="0">
                <a:latin typeface="Arial"/>
                <a:cs typeface="Arial"/>
              </a:rPr>
              <a:t>et </a:t>
            </a:r>
            <a:r>
              <a:rPr sz="900" b="1" spc="-75" dirty="0">
                <a:latin typeface="Arial"/>
                <a:cs typeface="Arial"/>
              </a:rPr>
              <a:t>des </a:t>
            </a:r>
            <a:r>
              <a:rPr sz="900" b="1" spc="-100" dirty="0" err="1">
                <a:latin typeface="Arial"/>
                <a:cs typeface="Arial"/>
              </a:rPr>
              <a:t>ses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spc="-45" dirty="0">
                <a:latin typeface="Arial"/>
                <a:cs typeface="Arial"/>
              </a:rPr>
              <a:t>hyper-param</a:t>
            </a:r>
            <a:r>
              <a:rPr lang="fr-FR" sz="900" b="1" spc="-45" dirty="0">
                <a:latin typeface="Arial"/>
                <a:cs typeface="Arial"/>
              </a:rPr>
              <a:t>è</a:t>
            </a:r>
            <a:r>
              <a:rPr sz="900" b="1" spc="-45" dirty="0" err="1">
                <a:latin typeface="Arial"/>
                <a:cs typeface="Arial"/>
              </a:rPr>
              <a:t>tres</a:t>
            </a:r>
            <a:r>
              <a:rPr lang="fr-FR" sz="900" b="1" spc="-45" dirty="0">
                <a:latin typeface="Arial"/>
                <a:cs typeface="Arial"/>
              </a:rPr>
              <a:t> à l’aide d’un score</a:t>
            </a:r>
            <a:r>
              <a:rPr sz="900" b="1" spc="-4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284480" marR="180340">
              <a:lnSpc>
                <a:spcPct val="101000"/>
              </a:lnSpc>
              <a:spcBef>
                <a:spcPts val="300"/>
              </a:spcBef>
              <a:buSzPct val="88888"/>
              <a:buAutoNum type="arabicPeriod"/>
              <a:tabLst>
                <a:tab pos="382905" algn="l"/>
              </a:tabLst>
            </a:pPr>
            <a:r>
              <a:rPr sz="900" b="1" spc="-25" dirty="0">
                <a:latin typeface="Arial"/>
                <a:cs typeface="Arial"/>
              </a:rPr>
              <a:t>Tester </a:t>
            </a:r>
            <a:r>
              <a:rPr sz="900" b="1" spc="-35" dirty="0">
                <a:latin typeface="Arial"/>
                <a:cs typeface="Arial"/>
              </a:rPr>
              <a:t>le </a:t>
            </a:r>
            <a:r>
              <a:rPr sz="900" b="1" spc="-75" dirty="0">
                <a:latin typeface="Arial"/>
                <a:cs typeface="Arial"/>
              </a:rPr>
              <a:t>mod</a:t>
            </a:r>
            <a:r>
              <a:rPr lang="fr-FR" sz="900" b="1" spc="-75" dirty="0">
                <a:latin typeface="Arial"/>
                <a:cs typeface="Arial"/>
              </a:rPr>
              <a:t>è</a:t>
            </a:r>
            <a:r>
              <a:rPr sz="900" b="1" spc="-75" dirty="0">
                <a:latin typeface="Arial"/>
                <a:cs typeface="Arial"/>
              </a:rPr>
              <a:t>le </a:t>
            </a:r>
            <a:r>
              <a:rPr sz="900" b="1" spc="-65" dirty="0">
                <a:latin typeface="Arial"/>
                <a:cs typeface="Arial"/>
              </a:rPr>
              <a:t>sur </a:t>
            </a:r>
            <a:r>
              <a:rPr sz="900" b="1" spc="-50" dirty="0">
                <a:latin typeface="Arial"/>
                <a:cs typeface="Arial"/>
              </a:rPr>
              <a:t>un </a:t>
            </a:r>
            <a:r>
              <a:rPr sz="900" b="1" spc="-25" dirty="0">
                <a:latin typeface="Arial"/>
                <a:cs typeface="Arial"/>
              </a:rPr>
              <a:t>dataset qu’il </a:t>
            </a:r>
            <a:r>
              <a:rPr sz="900" b="1" spc="-20" dirty="0">
                <a:latin typeface="Arial"/>
                <a:cs typeface="Arial"/>
              </a:rPr>
              <a:t>n’a </a:t>
            </a:r>
            <a:r>
              <a:rPr sz="900" b="1" spc="-70" dirty="0">
                <a:latin typeface="Arial"/>
                <a:cs typeface="Arial"/>
              </a:rPr>
              <a:t>pas </a:t>
            </a:r>
            <a:r>
              <a:rPr sz="900" b="1" spc="-50" dirty="0">
                <a:latin typeface="Arial"/>
                <a:cs typeface="Arial"/>
              </a:rPr>
              <a:t>vu </a:t>
            </a:r>
            <a:r>
              <a:rPr sz="900" b="1" spc="-35" dirty="0">
                <a:latin typeface="Arial"/>
                <a:cs typeface="Arial"/>
              </a:rPr>
              <a:t>ni </a:t>
            </a:r>
            <a:r>
              <a:rPr sz="900" b="1" spc="-45" dirty="0" err="1">
                <a:latin typeface="Arial"/>
                <a:cs typeface="Arial"/>
              </a:rPr>
              <a:t>en</a:t>
            </a:r>
            <a:r>
              <a:rPr sz="900" b="1" spc="-45" dirty="0">
                <a:latin typeface="Arial"/>
                <a:cs typeface="Arial"/>
              </a:rPr>
              <a:t> </a:t>
            </a:r>
            <a:r>
              <a:rPr sz="900" b="1" spc="-45" dirty="0" err="1">
                <a:latin typeface="Arial"/>
                <a:cs typeface="Arial"/>
              </a:rPr>
              <a:t>entra</a:t>
            </a:r>
            <a:r>
              <a:rPr lang="fr-FR" sz="900" b="1" spc="-45" dirty="0">
                <a:latin typeface="Arial"/>
                <a:cs typeface="Arial"/>
              </a:rPr>
              <a:t>î</a:t>
            </a:r>
            <a:r>
              <a:rPr sz="900" b="1" spc="-45" dirty="0" err="1">
                <a:latin typeface="Arial"/>
                <a:cs typeface="Arial"/>
              </a:rPr>
              <a:t>nement</a:t>
            </a:r>
            <a:r>
              <a:rPr sz="900" b="1" spc="-4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ni </a:t>
            </a:r>
            <a:r>
              <a:rPr sz="900" b="1" spc="-45" dirty="0">
                <a:latin typeface="Arial"/>
                <a:cs typeface="Arial"/>
              </a:rPr>
              <a:t>en  </a:t>
            </a:r>
            <a:r>
              <a:rPr sz="900" b="1" spc="-25" dirty="0">
                <a:latin typeface="Arial"/>
                <a:cs typeface="Arial"/>
              </a:rPr>
              <a:t>validation.</a:t>
            </a:r>
            <a:endParaRPr sz="900" dirty="0">
              <a:latin typeface="Arial"/>
              <a:cs typeface="Arial"/>
            </a:endParaRPr>
          </a:p>
          <a:p>
            <a:pPr marL="382270" indent="-98425">
              <a:lnSpc>
                <a:spcPct val="100000"/>
              </a:lnSpc>
              <a:spcBef>
                <a:spcPts val="310"/>
              </a:spcBef>
              <a:buSzPct val="88888"/>
              <a:buAutoNum type="arabicPeriod"/>
              <a:tabLst>
                <a:tab pos="382905" algn="l"/>
              </a:tabLst>
            </a:pPr>
            <a:r>
              <a:rPr sz="900" b="1" spc="-45" dirty="0" err="1">
                <a:latin typeface="Arial"/>
                <a:cs typeface="Arial"/>
              </a:rPr>
              <a:t>Recommencer</a:t>
            </a:r>
            <a:r>
              <a:rPr sz="900" b="1" spc="-45" dirty="0">
                <a:latin typeface="Arial"/>
                <a:cs typeface="Arial"/>
              </a:rPr>
              <a:t> </a:t>
            </a:r>
            <a:r>
              <a:rPr sz="900" b="1" spc="-75" dirty="0" err="1">
                <a:latin typeface="Arial"/>
                <a:cs typeface="Arial"/>
              </a:rPr>
              <a:t>jusqu</a:t>
            </a:r>
            <a:r>
              <a:rPr sz="900" b="1" spc="-75" dirty="0">
                <a:latin typeface="Arial"/>
                <a:cs typeface="Arial"/>
              </a:rPr>
              <a:t>’</a:t>
            </a:r>
            <a:r>
              <a:rPr lang="fr-FR" sz="900" b="1" spc="-75" dirty="0">
                <a:latin typeface="Arial"/>
                <a:cs typeface="Arial"/>
              </a:rPr>
              <a:t>à</a:t>
            </a:r>
            <a:r>
              <a:rPr sz="900" b="1" spc="-75" dirty="0">
                <a:latin typeface="Arial"/>
                <a:cs typeface="Arial"/>
              </a:rPr>
              <a:t> </a:t>
            </a:r>
            <a:r>
              <a:rPr sz="900" b="1" spc="-15" dirty="0">
                <a:latin typeface="Arial"/>
                <a:cs typeface="Arial"/>
              </a:rPr>
              <a:t>atteindre </a:t>
            </a:r>
            <a:r>
              <a:rPr sz="900" b="1" spc="-20" dirty="0">
                <a:latin typeface="Arial"/>
                <a:cs typeface="Arial"/>
              </a:rPr>
              <a:t>l’objectif </a:t>
            </a:r>
            <a:r>
              <a:rPr sz="900" b="1" spc="-45" dirty="0">
                <a:latin typeface="Arial"/>
                <a:cs typeface="Arial"/>
              </a:rPr>
              <a:t>de </a:t>
            </a:r>
            <a:r>
              <a:rPr sz="900" b="1" spc="-80" dirty="0" err="1">
                <a:latin typeface="Arial"/>
                <a:cs typeface="Arial"/>
              </a:rPr>
              <a:t>pr</a:t>
            </a:r>
            <a:r>
              <a:rPr lang="fr-FR" sz="900" b="1" spc="-80" dirty="0">
                <a:latin typeface="Arial"/>
                <a:cs typeface="Arial"/>
              </a:rPr>
              <a:t>é</a:t>
            </a:r>
            <a:r>
              <a:rPr sz="900" b="1" spc="-80" dirty="0" err="1">
                <a:latin typeface="Arial"/>
                <a:cs typeface="Arial"/>
              </a:rPr>
              <a:t>cision</a:t>
            </a:r>
            <a:r>
              <a:rPr sz="900" b="1" spc="-80" dirty="0">
                <a:latin typeface="Arial"/>
                <a:cs typeface="Arial"/>
              </a:rPr>
              <a:t> </a:t>
            </a:r>
            <a:r>
              <a:rPr sz="900" b="1" spc="-70" dirty="0">
                <a:latin typeface="Arial"/>
                <a:cs typeface="Arial"/>
              </a:rPr>
              <a:t>d´efinie</a:t>
            </a:r>
            <a:r>
              <a:rPr sz="900" b="1" spc="75" dirty="0">
                <a:latin typeface="Arial"/>
                <a:cs typeface="Arial"/>
              </a:rPr>
              <a:t> </a:t>
            </a:r>
            <a:r>
              <a:rPr sz="900" b="1" spc="25" dirty="0">
                <a:latin typeface="Arial"/>
                <a:cs typeface="Arial"/>
              </a:rPr>
              <a:t>:).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8</a:t>
            </a:fld>
            <a:endParaRPr spc="-15"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3FA345AE-46E3-4702-A376-203354E6DA79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5945" y="341766"/>
            <a:ext cx="3771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Arial"/>
                <a:cs typeface="Arial"/>
              </a:rPr>
              <a:t>EPISEN-ITS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01" y="154214"/>
            <a:ext cx="26924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0" dirty="0" err="1">
                <a:solidFill>
                  <a:srgbClr val="006699"/>
                </a:solidFill>
                <a:latin typeface="Arial"/>
                <a:cs typeface="Arial"/>
              </a:rPr>
              <a:t>Pr</a:t>
            </a:r>
            <a:r>
              <a:rPr lang="fr-FR" sz="1100" b="1" spc="-30" dirty="0">
                <a:solidFill>
                  <a:srgbClr val="006699"/>
                </a:solidFill>
                <a:latin typeface="Arial"/>
                <a:cs typeface="Arial"/>
              </a:rPr>
              <a:t>é</a:t>
            </a:r>
            <a:r>
              <a:rPr sz="1100" b="1" spc="-30" dirty="0">
                <a:solidFill>
                  <a:srgbClr val="006699"/>
                </a:solidFill>
                <a:latin typeface="Arial"/>
                <a:cs typeface="Arial"/>
              </a:rPr>
              <a:t>-</a:t>
            </a:r>
            <a:r>
              <a:rPr sz="1100" b="1" spc="-30" dirty="0" err="1">
                <a:solidFill>
                  <a:srgbClr val="006699"/>
                </a:solidFill>
                <a:latin typeface="Arial"/>
                <a:cs typeface="Arial"/>
              </a:rPr>
              <a:t>traitement</a:t>
            </a:r>
            <a:r>
              <a:rPr sz="1100" b="1" spc="-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006699"/>
                </a:solidFill>
                <a:latin typeface="Arial"/>
                <a:cs typeface="Arial"/>
              </a:rPr>
              <a:t>avec </a:t>
            </a:r>
            <a:r>
              <a:rPr sz="1100" b="1" spc="-40" dirty="0">
                <a:solidFill>
                  <a:srgbClr val="006699"/>
                </a:solidFill>
                <a:latin typeface="Arial"/>
                <a:cs typeface="Arial"/>
              </a:rPr>
              <a:t>scikit-learn </a:t>
            </a:r>
            <a:r>
              <a:rPr sz="1100" b="1" spc="10" dirty="0">
                <a:solidFill>
                  <a:srgbClr val="006699"/>
                </a:solidFill>
                <a:latin typeface="Arial"/>
                <a:cs typeface="Arial"/>
              </a:rPr>
              <a:t>et</a:t>
            </a:r>
            <a:r>
              <a:rPr sz="1100" b="1" spc="-70" dirty="0">
                <a:solidFill>
                  <a:srgbClr val="006699"/>
                </a:solidFill>
                <a:latin typeface="Arial"/>
                <a:cs typeface="Arial"/>
              </a:rPr>
              <a:t> pandas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935" y="781643"/>
            <a:ext cx="3994095" cy="2060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5408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0" y="101917"/>
                </a:moveTo>
                <a:lnTo>
                  <a:pt x="4608004" y="101917"/>
                </a:lnTo>
                <a:lnTo>
                  <a:pt x="4608004" y="0"/>
                </a:lnTo>
                <a:lnTo>
                  <a:pt x="0" y="0"/>
                </a:lnTo>
                <a:lnTo>
                  <a:pt x="0" y="101917"/>
                </a:lnTo>
                <a:close/>
              </a:path>
            </a:pathLst>
          </a:custGeom>
          <a:solidFill>
            <a:srgbClr val="004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pc="-10" dirty="0"/>
              <a:t>Djeachandrane, </a:t>
            </a:r>
            <a:r>
              <a:rPr dirty="0"/>
              <a:t>Mellouk,</a:t>
            </a:r>
            <a:r>
              <a:rPr spc="55" dirty="0"/>
              <a:t> </a:t>
            </a:r>
            <a:r>
              <a:rPr spc="-15" dirty="0"/>
              <a:t>Zeghlache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4831" y="3363521"/>
            <a:ext cx="1034415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Outils 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d’apprentissage</a:t>
            </a:r>
            <a:r>
              <a:rPr sz="500" spc="7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automatique.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15" dirty="0"/>
              <a:t>9</a:t>
            </a:fld>
            <a:endParaRPr spc="-15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7095D61-CEC0-4F8D-8ED0-E68C25103A8F}"/>
              </a:ext>
            </a:extLst>
          </p:cNvPr>
          <p:cNvSpPr txBox="1"/>
          <p:nvPr/>
        </p:nvSpPr>
        <p:spPr>
          <a:xfrm>
            <a:off x="2264831" y="3363521"/>
            <a:ext cx="103441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Outils </a:t>
            </a:r>
            <a:r>
              <a:rPr sz="500" spc="-15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d’apprentissage</a:t>
            </a:r>
            <a:r>
              <a:rPr sz="500" spc="7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dirty="0">
                <a:solidFill>
                  <a:schemeClr val="bg1"/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automatique.</a:t>
            </a:r>
            <a:endParaRPr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1021</Words>
  <Application>Microsoft Office PowerPoint</Application>
  <PresentationFormat>Personnalisé</PresentationFormat>
  <Paragraphs>155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Tahoma</vt:lpstr>
      <vt:lpstr>Times New Roman</vt:lpstr>
      <vt:lpstr>Office Theme</vt:lpstr>
      <vt:lpstr>Outils d’apprentissage automatique. Cours 1: Apprentissage automatique avec scikit-learn.</vt:lpstr>
      <vt:lpstr>Sommaire</vt:lpstr>
      <vt:lpstr>Objectif de scikit-learn.</vt:lpstr>
      <vt:lpstr>Python et son ´eco-syst`eme pour l’apprentissage automatique.</vt:lpstr>
      <vt:lpstr>Les types d’apprentissages support´e par scikit-learn.</vt:lpstr>
      <vt:lpstr>Présentation PowerPoint</vt:lpstr>
      <vt:lpstr>Processus simple d’apprentissage avec scikit-learn.</vt:lpstr>
      <vt:lpstr>Workflow classique d’un projet d’apprentissage.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Quelques ressources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d'apprentissage automatique. - Cours 1: Apprentissage automatique avec scikit-learn.</dc:title>
  <dc:creator>Pr. A. Mellouk, A. Djeachandrane, R. Y. Zeghlache</dc:creator>
  <cp:lastModifiedBy>Rachid Zeghlache</cp:lastModifiedBy>
  <cp:revision>2</cp:revision>
  <dcterms:created xsi:type="dcterms:W3CDTF">2020-10-30T10:11:44Z</dcterms:created>
  <dcterms:modified xsi:type="dcterms:W3CDTF">2020-10-30T10:34:03Z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2020-10-30T00:00:00Z</vt:filetime>
  </property>
</Properties>
</file>