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0" r:id="rId4"/>
    <p:sldId id="270" r:id="rId5"/>
    <p:sldId id="262" r:id="rId6"/>
    <p:sldId id="263" r:id="rId7"/>
    <p:sldId id="271" r:id="rId8"/>
    <p:sldId id="264" r:id="rId9"/>
    <p:sldId id="265" r:id="rId10"/>
    <p:sldId id="272" r:id="rId11"/>
    <p:sldId id="266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2F528F"/>
    <a:srgbClr val="4472C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5F917-E251-45C1-85AA-E264178C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1D5573-A33D-4019-962C-A1D41312E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72812-D1EE-4834-A348-76F8F3DE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EB778-81AB-4768-980A-E91F833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85BFC-3211-47AD-98BD-3E762AEA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4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94B0B-A69B-445E-A022-E46949A1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FDAC8A-A43D-40CC-A15D-9B7DF7F2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582CA-54E7-441A-B074-779E5212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382C2-661B-4602-B07E-619AF6E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20FCB-FFEE-48E2-A928-7C140D10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04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C0DC77-89BA-412D-AC8D-A1DFC6D2B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EEA353-5A6E-4A02-B73E-7928F92A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0E373-A8F8-4027-8A59-A17B58C3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D74C2-D90E-42DA-82A2-CD2BF723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3ACD9-0CE1-4A73-915F-9117B575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0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ECF79-4ED6-4BD3-BFC9-09183BE6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17D8C-EEBD-411F-8D24-DBAFD181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757C7-0EA0-4979-9807-8AEA56B3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5AEB5-E2BF-4575-A3B4-9B4960C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2482C-8F54-4204-A053-A8A8BCB0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84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E27F0-288F-442A-A1EF-7B76F7B8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A5BEE-B0A0-4BD3-86A7-421FE9D8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ACD17-36C7-426F-98D0-1DA333A3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ED3D60-B075-44EB-8943-5C9BDCFF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B413F-AF5B-46EE-8EEE-E26D0302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2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F356-9741-4D3C-9187-6D9D2878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73C78-7A4A-4B32-84E1-12C7CCBD9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237507-BDC9-458B-AADD-65CE60EE5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4E83B9-5E33-4BD0-BE1F-D522A34F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87C3C-8222-4F94-BF9A-2E01E7B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444E2F-889E-42F7-BC7A-ECE08F75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3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BC980-D5EC-459C-9750-C2C94DFB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3BED29-59A7-4319-91B1-486D86F8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13F1A5-2E34-492B-ABFE-5FD7952E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9D7D48-9805-41FF-8A60-42EA8D383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9C10DB-AF38-4BAC-992C-051DF02F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3F3782-4DC6-491E-B769-C46E8283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F27079-481A-4DB4-9597-D0A38C54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15ECFC-E7CD-4B56-914D-DB754E06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32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72D74-D6DD-4427-8A3E-A88F33C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93EDD9-B4B2-41F8-B7DF-4D484C3F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46750B-2095-4EA0-AC36-8BBC663D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835463-CBBB-4309-B138-D42F19CE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194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A40BFB-6DA0-4AA3-8D88-63DC5F3C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193ECA-0082-4F83-8C44-99570196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B0C5B-BA4F-4B84-8C64-80CB854A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9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C2A7D-B652-4D84-A470-22BAD26F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B2BBF-EF85-4A4C-8CB3-B28FF990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934805-7961-4736-92EF-8F8FD318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5368FA-FBB5-4F2B-B00C-1C034F2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8BE3-F9CA-49C1-B484-86914EC7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AFAC8-346C-43A4-862D-3EC43AA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35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AEBC5-A4FD-4B44-B878-B7BFAAB8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DB6A90-F2B8-4EBC-A7E2-C372946B9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6D0D70-24E0-47F8-B483-1A337309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A6BC4C-EC8C-460D-98BD-B2892D9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992F92-44A0-4B22-9673-50C58E01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235F5B-92C4-4007-806E-56D9B280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12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1A6640-4467-4526-B8A0-00F593BB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8DF46-3BCF-41A8-9E13-CD368C4B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3C8754-94E2-44F1-8D63-01E6E257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0D23-6202-443F-9316-2E559DDAFF2D}" type="datetimeFigureOut">
              <a:rPr lang="fr-FR" smtClean="0"/>
              <a:t>03/11/2020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DF697-CCF9-4C04-9F5E-B334C652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F0CFE-33E8-494B-818F-59FBA8A35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76DB-DA62-48F2-B639-25CDE24DA4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1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CFCBA47-AA34-49EC-B0D7-B083F1B6900B}"/>
              </a:ext>
            </a:extLst>
          </p:cNvPr>
          <p:cNvSpPr txBox="1"/>
          <p:nvPr/>
        </p:nvSpPr>
        <p:spPr>
          <a:xfrm>
            <a:off x="930501" y="2293698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Dataset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F3D042C-9B7B-4D6A-924C-563B7D9CA019}"/>
              </a:ext>
            </a:extLst>
          </p:cNvPr>
          <p:cNvCxnSpPr>
            <a:cxnSpLocks/>
          </p:cNvCxnSpPr>
          <p:nvPr/>
        </p:nvCxnSpPr>
        <p:spPr>
          <a:xfrm flipV="1">
            <a:off x="3834747" y="1153604"/>
            <a:ext cx="1773638" cy="30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CB7F89-E335-46EB-BA47-4C887979517D}"/>
              </a:ext>
            </a:extLst>
          </p:cNvPr>
          <p:cNvCxnSpPr>
            <a:cxnSpLocks/>
          </p:cNvCxnSpPr>
          <p:nvPr/>
        </p:nvCxnSpPr>
        <p:spPr>
          <a:xfrm>
            <a:off x="3834747" y="1876614"/>
            <a:ext cx="1773638" cy="2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3EB078-43AE-444F-8A49-FFCA045560C4}"/>
                  </a:ext>
                </a:extLst>
              </p:cNvPr>
              <p:cNvSpPr/>
              <p:nvPr/>
            </p:nvSpPr>
            <p:spPr>
              <a:xfrm>
                <a:off x="0" y="2887682"/>
                <a:ext cx="6096000" cy="40675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effectLst/>
                    <a:latin typeface="Arial" panose="020B0604020202020204" pitchFamily="34" charset="0"/>
                  </a:rPr>
                  <a:t>De manière </a:t>
                </a:r>
                <a:r>
                  <a:rPr lang="fr-FR" dirty="0" err="1">
                    <a:effectLst/>
                    <a:latin typeface="Arial" panose="020B0604020202020204" pitchFamily="34" charset="0"/>
                  </a:rPr>
                  <a:t>generale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, nous aimerions </a:t>
                </a:r>
                <a:r>
                  <a:rPr lang="fr-FR" dirty="0" err="1">
                    <a:effectLst/>
                    <a:latin typeface="Arial" panose="020B0604020202020204" pitchFamily="34" charset="0"/>
                  </a:rPr>
                  <a:t>predire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 une valeur t à partir d’une observation x.</a:t>
                </a:r>
              </a:p>
              <a:p>
                <a:endParaRPr lang="fr-FR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endParaRPr lang="fr-FR" dirty="0">
                  <a:latin typeface="Arial" panose="020B0604020202020204" pitchFamily="34" charset="0"/>
                </a:endParaRPr>
              </a:p>
              <a:p>
                <a:endParaRPr lang="fr-FR" dirty="0">
                  <a:latin typeface="Courier New" panose="02070309020205020404" pitchFamily="49" charset="0"/>
                </a:endParaRPr>
              </a:p>
              <a:p>
                <a:r>
                  <a:rPr lang="fr-FR" dirty="0">
                    <a:effectLst/>
                    <a:latin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 est continue : </a:t>
                </a:r>
                <a:r>
                  <a:rPr lang="fr-FR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</a:rPr>
                  <a:t>R</a:t>
                </a:r>
                <a:r>
                  <a:rPr lang="fr-FR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</a:rPr>
                  <a:t>egression</a:t>
                </a:r>
                <a:r>
                  <a:rPr lang="fr-FR" dirty="0">
                    <a:latin typeface="Courier New" panose="02070309020205020404" pitchFamily="49" charset="0"/>
                  </a:rPr>
                  <a:t>.</a:t>
                </a:r>
                <a:endParaRPr lang="fr-FR" dirty="0">
                  <a:effectLst/>
                  <a:latin typeface="Courier New" panose="02070309020205020404" pitchFamily="49" charset="0"/>
                </a:endParaRPr>
              </a:p>
              <a:p>
                <a:r>
                  <a:rPr lang="fr-FR" dirty="0">
                    <a:effectLst/>
                    <a:latin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est discret: </a:t>
                </a:r>
                <a:r>
                  <a:rPr lang="fr-F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</a:rPr>
                  <a:t>Classification</a:t>
                </a:r>
                <a:r>
                  <a:rPr lang="fr-FR" dirty="0">
                    <a:latin typeface="Courier New" panose="02070309020205020404" pitchFamily="49" charset="0"/>
                  </a:rPr>
                  <a:t>.</a:t>
                </a:r>
              </a:p>
              <a:p>
                <a:endParaRPr lang="fr-FR" dirty="0">
                  <a:latin typeface="Courier New" panose="02070309020205020404" pitchFamily="49" charset="0"/>
                </a:endParaRPr>
              </a:p>
              <a:p>
                <a:r>
                  <a:rPr lang="fr-FR" dirty="0">
                    <a:effectLst/>
                    <a:latin typeface="Arial" panose="020B0604020202020204" pitchFamily="34" charset="0"/>
                  </a:rPr>
                  <a:t>Apprentissage des paramètres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à partir de </a:t>
                </a:r>
                <a:r>
                  <a:rPr lang="fr-FR" dirty="0" err="1">
                    <a:effectLst/>
                    <a:latin typeface="Arial" panose="020B0604020202020204" pitchFamily="34" charset="0"/>
                  </a:rPr>
                  <a:t>donnees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endParaRPr lang="fr-FR" dirty="0">
                  <a:latin typeface="Arial" panose="020B0604020202020204" pitchFamily="34" charset="0"/>
                </a:endParaRPr>
              </a:p>
              <a:p>
                <a:r>
                  <a:rPr lang="fr-FR" dirty="0">
                    <a:effectLst/>
                    <a:latin typeface="Arial" panose="020B0604020202020204" pitchFamily="34" charset="0"/>
                  </a:rPr>
                  <a:t>Variables de </a:t>
                </a:r>
                <a:r>
                  <a:rPr lang="fr-FR" dirty="0" err="1">
                    <a:effectLst/>
                    <a:latin typeface="Arial" panose="020B0604020202020204" pitchFamily="34" charset="0"/>
                  </a:rPr>
                  <a:t>decisions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 (Features) : </a:t>
                </a:r>
                <a:r>
                  <a:rPr lang="fr-FR" sz="1600" dirty="0">
                    <a:latin typeface="Arial" panose="020B0604020202020204" pitchFamily="34" charset="0"/>
                  </a:rPr>
                  <a:t>X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,…,</a:t>
                </a:r>
                <a:r>
                  <a:rPr lang="fr-FR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fr-FR" dirty="0">
                  <a:effectLst/>
                  <a:latin typeface="Arial" panose="020B0604020202020204" pitchFamily="34" charset="0"/>
                </a:endParaRPr>
              </a:p>
              <a:p>
                <a:r>
                  <a:rPr lang="fr-FR" dirty="0" err="1">
                    <a:latin typeface="Arial" panose="020B0604020202020204" pitchFamily="34" charset="0"/>
                  </a:rPr>
                  <a:t>etiquettes</a:t>
                </a:r>
                <a:r>
                  <a:rPr lang="fr-FR" dirty="0">
                    <a:latin typeface="Arial" panose="020B0604020202020204" pitchFamily="34" charset="0"/>
                  </a:rPr>
                  <a:t> (</a:t>
                </a:r>
                <a:r>
                  <a:rPr lang="fr-FR" dirty="0" err="1">
                    <a:latin typeface="Arial" panose="020B0604020202020204" pitchFamily="34" charset="0"/>
                  </a:rPr>
                  <a:t>Targets</a:t>
                </a:r>
                <a:r>
                  <a:rPr lang="fr-FR" dirty="0">
                    <a:latin typeface="Arial" panose="020B0604020202020204" pitchFamily="34" charset="0"/>
                  </a:rPr>
                  <a:t>) </a:t>
                </a:r>
                <a:r>
                  <a:rPr lang="fr-FR" dirty="0">
                    <a:effectLst/>
                    <a:latin typeface="Arial" panose="020B0604020202020204" pitchFamily="34" charset="0"/>
                  </a:rPr>
                  <a:t>: y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fr-FR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3EB078-43AE-444F-8A49-FFCA04556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7682"/>
                <a:ext cx="6096000" cy="4067588"/>
              </a:xfrm>
              <a:prstGeom prst="rect">
                <a:avLst/>
              </a:prstGeom>
              <a:blipFill>
                <a:blip r:embed="rId2"/>
                <a:stretch>
                  <a:fillRect l="-800" t="-90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59AADB3-4649-434C-B2AA-4FED1C3AB33E}"/>
              </a:ext>
            </a:extLst>
          </p:cNvPr>
          <p:cNvSpPr/>
          <p:nvPr/>
        </p:nvSpPr>
        <p:spPr>
          <a:xfrm>
            <a:off x="3088112" y="58862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ffectLst/>
                <a:latin typeface="Arial" panose="020B0604020202020204" pitchFamily="34" charset="0"/>
              </a:rPr>
              <a:t>y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FA434D8-8024-476D-A965-4F4428012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5" r="65866"/>
          <a:stretch/>
        </p:blipFill>
        <p:spPr>
          <a:xfrm>
            <a:off x="3045051" y="942144"/>
            <a:ext cx="373380" cy="13515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CEC4792-9A13-41D9-BE64-6803DF3F4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77" r="1"/>
          <a:stretch/>
        </p:blipFill>
        <p:spPr>
          <a:xfrm>
            <a:off x="277123" y="942144"/>
            <a:ext cx="2572385" cy="13515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BA1C3E7-1A93-49D9-8F9C-B29C101367A4}"/>
              </a:ext>
            </a:extLst>
          </p:cNvPr>
          <p:cNvSpPr/>
          <p:nvPr/>
        </p:nvSpPr>
        <p:spPr>
          <a:xfrm>
            <a:off x="1413274" y="5739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x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429B1-5010-4A85-93A3-219A9B662677}"/>
              </a:ext>
            </a:extLst>
          </p:cNvPr>
          <p:cNvSpPr/>
          <p:nvPr/>
        </p:nvSpPr>
        <p:spPr>
          <a:xfrm>
            <a:off x="6362742" y="905016"/>
            <a:ext cx="1278793" cy="5828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FD693-965F-4A11-8599-90232DF59D79}"/>
              </a:ext>
            </a:extLst>
          </p:cNvPr>
          <p:cNvSpPr/>
          <p:nvPr/>
        </p:nvSpPr>
        <p:spPr>
          <a:xfrm>
            <a:off x="6362742" y="1638060"/>
            <a:ext cx="1278793" cy="5828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set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60A4204-5465-4EC6-926D-008B888C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133" y="70606"/>
            <a:ext cx="3277339" cy="58280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D5E8B5E-70FE-4FEA-AFBA-694FB819F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2" y="94907"/>
            <a:ext cx="3070585" cy="295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55F0A4C-B157-479A-8B42-FBAAD401C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097" y="90690"/>
            <a:ext cx="3112454" cy="377067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649B20-3FC1-425B-9AAB-31E8F6474ACD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7641535" y="1078156"/>
            <a:ext cx="869320" cy="1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BA67AC29-9B3C-42E1-A631-8FDB2AD7F9A0}"/>
                  </a:ext>
                </a:extLst>
              </p:cNvPr>
              <p:cNvSpPr/>
              <p:nvPr/>
            </p:nvSpPr>
            <p:spPr>
              <a:xfrm>
                <a:off x="8510855" y="657500"/>
                <a:ext cx="2404796" cy="84131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Model de Classification/</a:t>
                </a:r>
                <a:r>
                  <a:rPr lang="fr-FR" sz="1600" dirty="0" err="1"/>
                  <a:t>Regression</a:t>
                </a:r>
                <a:r>
                  <a:rPr lang="fr-FR" sz="1600" dirty="0"/>
                  <a:t> qui </a:t>
                </a:r>
                <a:r>
                  <a:rPr lang="fr-FR" sz="1600" dirty="0" err="1"/>
                  <a:t>determine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BA67AC29-9B3C-42E1-A631-8FDB2AD7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55" y="657500"/>
                <a:ext cx="2404796" cy="841312"/>
              </a:xfrm>
              <a:prstGeom prst="roundRect">
                <a:avLst/>
              </a:prstGeom>
              <a:blipFill>
                <a:blip r:embed="rId7"/>
                <a:stretch>
                  <a:fillRect t="-714" b="-714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B874C00-72B3-4161-80A9-F8764F3ECFE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002139" y="2220865"/>
            <a:ext cx="1717745" cy="6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C86B21-53D5-4798-B3CD-424C0BA9BC42}"/>
                  </a:ext>
                </a:extLst>
              </p:cNvPr>
              <p:cNvSpPr/>
              <p:nvPr/>
            </p:nvSpPr>
            <p:spPr>
              <a:xfrm>
                <a:off x="9077332" y="2732522"/>
                <a:ext cx="2211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C86B21-53D5-4798-B3CD-424C0BA9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32" y="2732522"/>
                <a:ext cx="2211759" cy="369332"/>
              </a:xfrm>
              <a:prstGeom prst="rect">
                <a:avLst/>
              </a:prstGeom>
              <a:blipFill>
                <a:blip r:embed="rId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4887A2A-C662-4EB3-ADF2-60367C84821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183212" y="3101854"/>
            <a:ext cx="0" cy="26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A7DD6F2-D68D-43BA-973E-E35FE20E6D84}"/>
              </a:ext>
            </a:extLst>
          </p:cNvPr>
          <p:cNvSpPr/>
          <p:nvPr/>
        </p:nvSpPr>
        <p:spPr>
          <a:xfrm>
            <a:off x="9125941" y="3486868"/>
            <a:ext cx="2114539" cy="7567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Calcul du score ou de l’erreur pour </a:t>
            </a:r>
            <a:r>
              <a:rPr lang="fr-FR" sz="1200" dirty="0" err="1"/>
              <a:t>determiner</a:t>
            </a:r>
            <a:r>
              <a:rPr lang="fr-FR" sz="1200" dirty="0"/>
              <a:t> la </a:t>
            </a:r>
            <a:r>
              <a:rPr lang="fr-FR" sz="1200" dirty="0" err="1"/>
              <a:t>qualite</a:t>
            </a:r>
            <a:r>
              <a:rPr lang="fr-FR" sz="1200" dirty="0"/>
              <a:t> de notre model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92FF0BDB-7303-4573-BE05-F2AADE8B9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2450" y="4359333"/>
            <a:ext cx="3312407" cy="18560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EE7E21CA-EBD2-4F50-B5D3-8D178640E1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504" y="2404529"/>
            <a:ext cx="3444300" cy="182307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A2A6AE9-8439-4B13-88CE-6EAEB1287A88}"/>
              </a:ext>
            </a:extLst>
          </p:cNvPr>
          <p:cNvCxnSpPr/>
          <p:nvPr/>
        </p:nvCxnSpPr>
        <p:spPr>
          <a:xfrm flipV="1">
            <a:off x="1592879" y="4013410"/>
            <a:ext cx="609600" cy="18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428C080-7F4A-4820-B6C3-A9B54AEB7E8E}"/>
              </a:ext>
            </a:extLst>
          </p:cNvPr>
          <p:cNvSpPr txBox="1"/>
          <p:nvPr/>
        </p:nvSpPr>
        <p:spPr>
          <a:xfrm>
            <a:off x="0" y="4062370"/>
            <a:ext cx="189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Fonction à </a:t>
            </a:r>
            <a:r>
              <a:rPr lang="fr-FR" sz="1200" i="1" dirty="0" err="1"/>
              <a:t>determiner</a:t>
            </a:r>
            <a:r>
              <a:rPr lang="fr-FR" sz="1200" i="1" dirty="0"/>
              <a:t> </a:t>
            </a:r>
            <a:r>
              <a:rPr lang="fr-FR" sz="1200" i="1" dirty="0" err="1"/>
              <a:t>definissant</a:t>
            </a:r>
            <a:r>
              <a:rPr lang="fr-FR" sz="1200" i="1" dirty="0"/>
              <a:t> notre modèle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A3C5A-F112-40E0-9331-C07FD95A3EF1}"/>
                  </a:ext>
                </a:extLst>
              </p:cNvPr>
              <p:cNvSpPr/>
              <p:nvPr/>
            </p:nvSpPr>
            <p:spPr>
              <a:xfrm>
                <a:off x="4213464" y="6366446"/>
                <a:ext cx="19582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Nombre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A3C5A-F112-40E0-9331-C07FD95A3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64" y="6366446"/>
                <a:ext cx="195822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82777F-1819-4F1B-B0F9-918B95BC100D}"/>
                  </a:ext>
                </a:extLst>
              </p:cNvPr>
              <p:cNvSpPr/>
              <p:nvPr/>
            </p:nvSpPr>
            <p:spPr>
              <a:xfrm>
                <a:off x="4251008" y="6583914"/>
                <a:ext cx="1844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1400" dirty="0"/>
                  <a:t>: Nombre de features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82777F-1819-4F1B-B0F9-918B95BC1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08" y="6583914"/>
                <a:ext cx="1844992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7ECA26-A236-4EF6-A478-C452F061D10D}"/>
                  </a:ext>
                </a:extLst>
              </p:cNvPr>
              <p:cNvSpPr/>
              <p:nvPr/>
            </p:nvSpPr>
            <p:spPr>
              <a:xfrm>
                <a:off x="6642912" y="5335070"/>
                <a:ext cx="5443528" cy="865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Accuracy </a:t>
                </a: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</m:num>
                      <m:den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  (for classifiers),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R² score </a:t>
                </a: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 1-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solidFill>
                          <a:srgbClr val="242729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2427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1400" i="1">
                                            <a:solidFill>
                                              <a:srgbClr val="2427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400" i="1">
                                            <a:solidFill>
                                              <a:srgbClr val="2427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fr-FR" sz="1400" b="0" i="1" smtClean="0">
                                <a:solidFill>
                                  <a:srgbClr val="2427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rgbClr val="2427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400" b="0" i="1" smtClean="0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b="0" i="1" smtClean="0">
                                        <a:solidFill>
                                          <a:srgbClr val="2427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fr-FR" sz="1400" i="1">
                                    <a:solidFill>
                                      <a:srgbClr val="24272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fr-FR" sz="1400" i="1">
                                <a:solidFill>
                                  <a:srgbClr val="2427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>
                    <a:solidFill>
                      <a:srgbClr val="242729"/>
                    </a:solidFill>
                    <a:latin typeface="Arial" panose="020B0604020202020204" pitchFamily="34" charset="0"/>
                  </a:rPr>
                  <a:t>  (for regression)</a:t>
                </a:r>
                <a:endParaRPr lang="fr-FR" sz="1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7ECA26-A236-4EF6-A478-C452F061D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912" y="5335070"/>
                <a:ext cx="5443528" cy="865430"/>
              </a:xfrm>
              <a:prstGeom prst="rect">
                <a:avLst/>
              </a:prstGeom>
              <a:blipFill>
                <a:blip r:embed="rId13"/>
                <a:stretch>
                  <a:fillRect l="-224" b="-366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15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BC8D5E2-580E-4DA4-B0D4-7AB87F6D0E0C}"/>
              </a:ext>
            </a:extLst>
          </p:cNvPr>
          <p:cNvSpPr/>
          <p:nvPr/>
        </p:nvSpPr>
        <p:spPr>
          <a:xfrm>
            <a:off x="4504797" y="1194355"/>
            <a:ext cx="3961662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9071-D421-44A8-8FD7-1FDE9CEFD36D}"/>
              </a:ext>
            </a:extLst>
          </p:cNvPr>
          <p:cNvSpPr/>
          <p:nvPr/>
        </p:nvSpPr>
        <p:spPr>
          <a:xfrm>
            <a:off x="4326176" y="212243"/>
            <a:ext cx="4037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Transform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F325-54CB-4426-9BA9-ACC472DD5DF2}"/>
              </a:ext>
            </a:extLst>
          </p:cNvPr>
          <p:cNvSpPr/>
          <p:nvPr/>
        </p:nvSpPr>
        <p:spPr>
          <a:xfrm>
            <a:off x="159799" y="160943"/>
            <a:ext cx="3559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Transformer API, </a:t>
            </a:r>
            <a:r>
              <a:rPr lang="en-US" sz="1400" dirty="0"/>
              <a:t>create object that calculate  a specific transformation from a given input set. Then this transformer can apply the transformation to an other dataset.</a:t>
            </a:r>
            <a:endParaRPr lang="fr-FR" sz="1400" dirty="0"/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9861799B-F89C-4CCC-8DB4-7D6430297D5F}"/>
              </a:ext>
            </a:extLst>
          </p:cNvPr>
          <p:cNvSpPr/>
          <p:nvPr/>
        </p:nvSpPr>
        <p:spPr>
          <a:xfrm rot="5400000">
            <a:off x="5665519" y="2217550"/>
            <a:ext cx="1297871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B8E1B54-7216-4E2E-B979-136337C6DAF6}"/>
              </a:ext>
            </a:extLst>
          </p:cNvPr>
          <p:cNvSpPr/>
          <p:nvPr/>
        </p:nvSpPr>
        <p:spPr>
          <a:xfrm>
            <a:off x="4519082" y="2097039"/>
            <a:ext cx="3768756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Transformation.fit(X_train)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52CC0FE-01BA-4ADD-9423-ECD967AB6331}"/>
              </a:ext>
            </a:extLst>
          </p:cNvPr>
          <p:cNvSpPr/>
          <p:nvPr/>
        </p:nvSpPr>
        <p:spPr>
          <a:xfrm>
            <a:off x="5595982" y="3195251"/>
            <a:ext cx="1497645" cy="648302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EDA6521-7D15-40A6-A4AF-DC84395EFD52}"/>
              </a:ext>
            </a:extLst>
          </p:cNvPr>
          <p:cNvSpPr/>
          <p:nvPr/>
        </p:nvSpPr>
        <p:spPr>
          <a:xfrm>
            <a:off x="9011495" y="3217555"/>
            <a:ext cx="1497645" cy="648303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566E77AF-4DF8-445B-9FF6-12E437A99096}"/>
              </a:ext>
            </a:extLst>
          </p:cNvPr>
          <p:cNvSpPr/>
          <p:nvPr/>
        </p:nvSpPr>
        <p:spPr>
          <a:xfrm rot="5400000">
            <a:off x="5593621" y="4391773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2D3184A-5969-4B76-AB14-481243C3E9DF}"/>
              </a:ext>
            </a:extLst>
          </p:cNvPr>
          <p:cNvSpPr/>
          <p:nvPr/>
        </p:nvSpPr>
        <p:spPr>
          <a:xfrm>
            <a:off x="4225147" y="4181656"/>
            <a:ext cx="3413392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Transformation.transform(X_train)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9845F6DA-BD59-4050-9EA7-6D8FAC4F1326}"/>
              </a:ext>
            </a:extLst>
          </p:cNvPr>
          <p:cNvSpPr/>
          <p:nvPr/>
        </p:nvSpPr>
        <p:spPr>
          <a:xfrm>
            <a:off x="5010389" y="5498396"/>
            <a:ext cx="2005926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Transformed Training Data</a:t>
            </a:r>
          </a:p>
        </p:txBody>
      </p:sp>
      <p:sp>
        <p:nvSpPr>
          <p:cNvPr id="21" name="Flèche : droite rayée 20">
            <a:extLst>
              <a:ext uri="{FF2B5EF4-FFF2-40B4-BE49-F238E27FC236}">
                <a16:creationId xmlns:a16="http://schemas.microsoft.com/office/drawing/2014/main" id="{1E344EB5-4534-428D-912C-2486FE51CF89}"/>
              </a:ext>
            </a:extLst>
          </p:cNvPr>
          <p:cNvSpPr/>
          <p:nvPr/>
        </p:nvSpPr>
        <p:spPr>
          <a:xfrm rot="5400000">
            <a:off x="9202440" y="4436494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2E596915-20EE-445A-A177-CF6878959ACB}"/>
              </a:ext>
            </a:extLst>
          </p:cNvPr>
          <p:cNvSpPr/>
          <p:nvPr/>
        </p:nvSpPr>
        <p:spPr>
          <a:xfrm>
            <a:off x="8466459" y="5498396"/>
            <a:ext cx="3413392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Transformed Test data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A4547B-8399-4C19-87A9-6981F78D72B6}"/>
              </a:ext>
            </a:extLst>
          </p:cNvPr>
          <p:cNvSpPr/>
          <p:nvPr/>
        </p:nvSpPr>
        <p:spPr>
          <a:xfrm>
            <a:off x="7790889" y="4233952"/>
            <a:ext cx="4241312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Transformation.transform(X_test)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57A262-53F5-4F7B-9D9A-B040DA11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64972"/>
            <a:ext cx="384810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B1FE99-14F2-4ED0-8D49-79168F30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8" y="4873841"/>
            <a:ext cx="3969228" cy="16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D7210C-CD29-498C-977F-3FEDB1B9F705}"/>
              </a:ext>
            </a:extLst>
          </p:cNvPr>
          <p:cNvSpPr/>
          <p:nvPr/>
        </p:nvSpPr>
        <p:spPr>
          <a:xfrm>
            <a:off x="4364596" y="306760"/>
            <a:ext cx="401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Pipelines API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75E417-D4EE-4D89-A903-AB1084B2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26" y="968249"/>
            <a:ext cx="6194815" cy="4462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7094FC-3EE8-49EB-A238-AFAF4A21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7" y="2055011"/>
            <a:ext cx="4577104" cy="3453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062D43-9624-44BF-8CF8-E7CB9A91ECB9}"/>
              </a:ext>
            </a:extLst>
          </p:cNvPr>
          <p:cNvSpPr/>
          <p:nvPr/>
        </p:nvSpPr>
        <p:spPr>
          <a:xfrm>
            <a:off x="159799" y="160943"/>
            <a:ext cx="3559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L’API </a:t>
            </a:r>
            <a:r>
              <a:rPr lang="fr-FR" sz="1400" b="1" dirty="0"/>
              <a:t>Pipeline,</a:t>
            </a:r>
            <a:r>
              <a:rPr lang="fr-FR" sz="1400" dirty="0"/>
              <a:t> une </a:t>
            </a:r>
            <a:r>
              <a:rPr lang="fr-FR" sz="1400" b="1" dirty="0"/>
              <a:t>Pipeline</a:t>
            </a:r>
            <a:r>
              <a:rPr lang="fr-FR" sz="1400" dirty="0"/>
              <a:t> est un objet qui effectue une succession d’</a:t>
            </a:r>
            <a:r>
              <a:rPr lang="fr-FR" sz="1400" dirty="0" err="1"/>
              <a:t>etape</a:t>
            </a:r>
            <a:r>
              <a:rPr lang="fr-FR" sz="1400" dirty="0"/>
              <a:t> classique dans un projet de Machine Learning dans un ordre logique.</a:t>
            </a:r>
          </a:p>
        </p:txBody>
      </p:sp>
    </p:spTree>
    <p:extLst>
      <p:ext uri="{BB962C8B-B14F-4D97-AF65-F5344CB8AC3E}">
        <p14:creationId xmlns:p14="http://schemas.microsoft.com/office/powerpoint/2010/main" val="127370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317C9E-861A-467B-91FE-C55D3EF6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34" y="1254789"/>
            <a:ext cx="5838080" cy="3877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A08A40-2744-417B-B1C1-AF9092C08027}"/>
              </a:ext>
            </a:extLst>
          </p:cNvPr>
          <p:cNvSpPr/>
          <p:nvPr/>
        </p:nvSpPr>
        <p:spPr>
          <a:xfrm>
            <a:off x="4201090" y="328026"/>
            <a:ext cx="4395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Model selection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329FE-85ED-4E73-AA42-CBE0E2CB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9" y="4265138"/>
            <a:ext cx="4384373" cy="19664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F3BBD5-8777-41BB-A438-679E0950D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09" y="1941698"/>
            <a:ext cx="4384373" cy="19664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97739A-5192-4845-8113-32E4A68E7CDA}"/>
              </a:ext>
            </a:extLst>
          </p:cNvPr>
          <p:cNvSpPr/>
          <p:nvPr/>
        </p:nvSpPr>
        <p:spPr>
          <a:xfrm>
            <a:off x="331009" y="213726"/>
            <a:ext cx="3371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L’API </a:t>
            </a:r>
            <a:r>
              <a:rPr lang="fr-FR" b="1" dirty="0"/>
              <a:t>Model </a:t>
            </a:r>
            <a:r>
              <a:rPr lang="fr-FR" b="1" dirty="0" err="1"/>
              <a:t>selection</a:t>
            </a:r>
            <a:r>
              <a:rPr lang="fr-FR" b="1" dirty="0"/>
              <a:t>,</a:t>
            </a:r>
            <a:r>
              <a:rPr lang="fr-FR" dirty="0"/>
              <a:t> nous permet est de tester et de trouver de manière automatique les meilleurs paramètres pour notre modèle.</a:t>
            </a:r>
          </a:p>
        </p:txBody>
      </p:sp>
    </p:spTree>
    <p:extLst>
      <p:ext uri="{BB962C8B-B14F-4D97-AF65-F5344CB8AC3E}">
        <p14:creationId xmlns:p14="http://schemas.microsoft.com/office/powerpoint/2010/main" val="36535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58C200-94A5-401C-AA41-C4448E3325A4}"/>
              </a:ext>
            </a:extLst>
          </p:cNvPr>
          <p:cNvSpPr/>
          <p:nvPr/>
        </p:nvSpPr>
        <p:spPr>
          <a:xfrm>
            <a:off x="4029934" y="1401407"/>
            <a:ext cx="6383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Types de valeurs: </a:t>
            </a:r>
            <a:r>
              <a:rPr lang="en-US" sz="2000" b="1" dirty="0">
                <a:solidFill>
                  <a:srgbClr val="92D050"/>
                </a:solidFill>
              </a:rPr>
              <a:t>Numerical</a:t>
            </a:r>
            <a:r>
              <a:rPr lang="en-US" sz="2000" b="1" dirty="0"/>
              <a:t>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Nominal, </a:t>
            </a:r>
            <a:r>
              <a:rPr lang="fr-FR" sz="2000" b="1" dirty="0">
                <a:solidFill>
                  <a:srgbClr val="2F528F"/>
                </a:solidFill>
              </a:rPr>
              <a:t>Ordinal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9BD787-F634-4FD0-979B-0237CA95F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55"/>
          <a:stretch/>
        </p:blipFill>
        <p:spPr>
          <a:xfrm>
            <a:off x="3802414" y="5036762"/>
            <a:ext cx="4974076" cy="155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7D6B29-9627-491A-B6A4-77D0D91E6B3A}"/>
              </a:ext>
            </a:extLst>
          </p:cNvPr>
          <p:cNvSpPr txBox="1"/>
          <p:nvPr/>
        </p:nvSpPr>
        <p:spPr>
          <a:xfrm>
            <a:off x="3818389" y="3562475"/>
            <a:ext cx="37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encoding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2A58AF-19F9-426E-B6BA-516B312BD035}"/>
              </a:ext>
            </a:extLst>
          </p:cNvPr>
          <p:cNvSpPr txBox="1"/>
          <p:nvPr/>
        </p:nvSpPr>
        <p:spPr>
          <a:xfrm>
            <a:off x="60776" y="3562475"/>
            <a:ext cx="37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Label encoding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1EE8E5-EFD0-4374-83D1-879A94FC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94" b="87584"/>
          <a:stretch/>
        </p:blipFill>
        <p:spPr>
          <a:xfrm>
            <a:off x="3961794" y="3940274"/>
            <a:ext cx="1886334" cy="1976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650DB7-F19C-40E0-A127-6D3F2858932F}"/>
              </a:ext>
            </a:extLst>
          </p:cNvPr>
          <p:cNvSpPr/>
          <p:nvPr/>
        </p:nvSpPr>
        <p:spPr>
          <a:xfrm>
            <a:off x="159796" y="201353"/>
            <a:ext cx="35595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0070C0"/>
                </a:solidFill>
              </a:rPr>
              <a:t>Problematique</a:t>
            </a:r>
            <a:r>
              <a:rPr lang="fr-FR" sz="1400" dirty="0"/>
              <a:t> : Dans les datasets avec lesquels on peut travailler les </a:t>
            </a:r>
            <a:r>
              <a:rPr lang="fr-FR" sz="1400" b="1" dirty="0"/>
              <a:t>variables de </a:t>
            </a:r>
            <a:r>
              <a:rPr lang="fr-FR" sz="1400" b="1" dirty="0" err="1"/>
              <a:t>decisions</a:t>
            </a:r>
            <a:r>
              <a:rPr lang="fr-FR" sz="1400" dirty="0"/>
              <a:t> ou </a:t>
            </a:r>
            <a:r>
              <a:rPr lang="fr-FR" sz="1400" b="1" dirty="0"/>
              <a:t>labels</a:t>
            </a:r>
            <a:r>
              <a:rPr lang="fr-FR" sz="1400" dirty="0"/>
              <a:t> peuvent prendre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b="1" dirty="0"/>
              <a:t>type de valeurs</a:t>
            </a:r>
            <a:r>
              <a:rPr lang="fr-FR" sz="1400" dirty="0"/>
              <a:t>. Cependant nous ne pouvons travailler qu’avec des </a:t>
            </a:r>
            <a:r>
              <a:rPr lang="fr-FR" sz="1400" dirty="0" err="1"/>
              <a:t>donnees</a:t>
            </a:r>
            <a:r>
              <a:rPr lang="fr-FR" sz="1400" dirty="0"/>
              <a:t> </a:t>
            </a:r>
            <a:r>
              <a:rPr lang="fr-FR" sz="1400" dirty="0" err="1"/>
              <a:t>numerique</a:t>
            </a:r>
            <a:r>
              <a:rPr lang="fr-FR" sz="1400" dirty="0"/>
              <a:t> et normalise (Nous reviendrons sur ce point) . Nous devons alors transformer ces valeurs pour pouvoir les utiliser.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400749-002E-4C9D-AE91-0CA19B49B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98" b="72395"/>
          <a:stretch/>
        </p:blipFill>
        <p:spPr>
          <a:xfrm>
            <a:off x="5848127" y="1998830"/>
            <a:ext cx="2023217" cy="14301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B7497CB-539B-4835-B51F-482C4686D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55" b="33447"/>
          <a:stretch/>
        </p:blipFill>
        <p:spPr>
          <a:xfrm>
            <a:off x="60776" y="3931807"/>
            <a:ext cx="3757613" cy="13546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5A9374A-FB74-4320-B623-E2AAD7A75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84" r="51910"/>
          <a:stretch/>
        </p:blipFill>
        <p:spPr>
          <a:xfrm>
            <a:off x="60777" y="5272606"/>
            <a:ext cx="1807029" cy="1384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4F29B8-50B5-46CA-BEDB-99EEA7B0FAA1}"/>
              </a:ext>
            </a:extLst>
          </p:cNvPr>
          <p:cNvSpPr/>
          <p:nvPr/>
        </p:nvSpPr>
        <p:spPr>
          <a:xfrm>
            <a:off x="6567416" y="1934992"/>
            <a:ext cx="323851" cy="1556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41F8B-B255-45B0-A5A8-AFDA119E2CBB}"/>
              </a:ext>
            </a:extLst>
          </p:cNvPr>
          <p:cNvSpPr/>
          <p:nvPr/>
        </p:nvSpPr>
        <p:spPr>
          <a:xfrm>
            <a:off x="6133455" y="1934992"/>
            <a:ext cx="397439" cy="155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10C494-09D3-4165-9319-C21B9DB029E8}"/>
              </a:ext>
            </a:extLst>
          </p:cNvPr>
          <p:cNvSpPr/>
          <p:nvPr/>
        </p:nvSpPr>
        <p:spPr>
          <a:xfrm>
            <a:off x="6927216" y="1937624"/>
            <a:ext cx="323851" cy="15565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D297789-E2BF-4FFE-8332-8D9CABEF6091}"/>
              </a:ext>
            </a:extLst>
          </p:cNvPr>
          <p:cNvSpPr txBox="1"/>
          <p:nvPr/>
        </p:nvSpPr>
        <p:spPr>
          <a:xfrm>
            <a:off x="8668619" y="3575175"/>
            <a:ext cx="21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C76260-26F4-4502-964E-46C72AA06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31" r="53829"/>
          <a:stretch/>
        </p:blipFill>
        <p:spPr>
          <a:xfrm>
            <a:off x="8992623" y="5093008"/>
            <a:ext cx="2814595" cy="150014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03734DB-EE21-4FFF-94CE-622657231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593"/>
          <a:stretch/>
        </p:blipFill>
        <p:spPr>
          <a:xfrm>
            <a:off x="8668619" y="3893716"/>
            <a:ext cx="3462605" cy="7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DFCCEA3-F398-49A3-B236-958F27B0896C}"/>
              </a:ext>
            </a:extLst>
          </p:cNvPr>
          <p:cNvSpPr/>
          <p:nvPr/>
        </p:nvSpPr>
        <p:spPr>
          <a:xfrm>
            <a:off x="375044" y="492946"/>
            <a:ext cx="5598042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 data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9306E4-A158-42F5-A81C-995D711AA7BE}"/>
              </a:ext>
            </a:extLst>
          </p:cNvPr>
          <p:cNvSpPr/>
          <p:nvPr/>
        </p:nvSpPr>
        <p:spPr>
          <a:xfrm>
            <a:off x="364409" y="982384"/>
            <a:ext cx="4075637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data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EA0818A-21F2-417D-9F78-F8C10A6B3EFE}"/>
              </a:ext>
            </a:extLst>
          </p:cNvPr>
          <p:cNvSpPr/>
          <p:nvPr/>
        </p:nvSpPr>
        <p:spPr>
          <a:xfrm>
            <a:off x="4491995" y="978120"/>
            <a:ext cx="1481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50432-3E5B-4D80-A067-5DDC8AFF0EEE}"/>
              </a:ext>
            </a:extLst>
          </p:cNvPr>
          <p:cNvSpPr/>
          <p:nvPr/>
        </p:nvSpPr>
        <p:spPr>
          <a:xfrm>
            <a:off x="1864006" y="4315886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3FAFA-28AC-4273-8A78-C2E0A2E98DE4}"/>
              </a:ext>
            </a:extLst>
          </p:cNvPr>
          <p:cNvSpPr/>
          <p:nvPr/>
        </p:nvSpPr>
        <p:spPr>
          <a:xfrm>
            <a:off x="2993083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9D8CD-F782-4D75-8305-15EBCF0B42A0}"/>
              </a:ext>
            </a:extLst>
          </p:cNvPr>
          <p:cNvSpPr/>
          <p:nvPr/>
        </p:nvSpPr>
        <p:spPr>
          <a:xfrm>
            <a:off x="4157566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A5AC8-EDD9-40FC-BFB8-4FD810A44AEF}"/>
              </a:ext>
            </a:extLst>
          </p:cNvPr>
          <p:cNvSpPr/>
          <p:nvPr/>
        </p:nvSpPr>
        <p:spPr>
          <a:xfrm>
            <a:off x="6449725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7B91D-69D9-4A1F-9B9A-2DA54B1D8F4B}"/>
              </a:ext>
            </a:extLst>
          </p:cNvPr>
          <p:cNvSpPr/>
          <p:nvPr/>
        </p:nvSpPr>
        <p:spPr>
          <a:xfrm>
            <a:off x="5311875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660BA7-1072-4DF1-A8DA-12FAC4B7BB87}"/>
              </a:ext>
            </a:extLst>
          </p:cNvPr>
          <p:cNvSpPr/>
          <p:nvPr/>
        </p:nvSpPr>
        <p:spPr>
          <a:xfrm>
            <a:off x="1860527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AF70A7-7756-4618-843E-7ED8574E24DA}"/>
              </a:ext>
            </a:extLst>
          </p:cNvPr>
          <p:cNvSpPr/>
          <p:nvPr/>
        </p:nvSpPr>
        <p:spPr>
          <a:xfrm>
            <a:off x="2989604" y="4742975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60C872-7515-423F-A74C-94FBED111AE3}"/>
              </a:ext>
            </a:extLst>
          </p:cNvPr>
          <p:cNvSpPr/>
          <p:nvPr/>
        </p:nvSpPr>
        <p:spPr>
          <a:xfrm>
            <a:off x="4154087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CA9CDC-8B75-4977-AE7F-942ECA602098}"/>
              </a:ext>
            </a:extLst>
          </p:cNvPr>
          <p:cNvSpPr/>
          <p:nvPr/>
        </p:nvSpPr>
        <p:spPr>
          <a:xfrm>
            <a:off x="6446246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17F672-AA32-433A-B9A0-7BCD9CF28DB8}"/>
              </a:ext>
            </a:extLst>
          </p:cNvPr>
          <p:cNvSpPr/>
          <p:nvPr/>
        </p:nvSpPr>
        <p:spPr>
          <a:xfrm>
            <a:off x="5308396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327313-07CE-4DF5-AB39-45AFA7B5FD45}"/>
              </a:ext>
            </a:extLst>
          </p:cNvPr>
          <p:cNvSpPr/>
          <p:nvPr/>
        </p:nvSpPr>
        <p:spPr>
          <a:xfrm>
            <a:off x="1855128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C0B0F1-9F81-472B-A8F1-9D61B852C42D}"/>
              </a:ext>
            </a:extLst>
          </p:cNvPr>
          <p:cNvSpPr/>
          <p:nvPr/>
        </p:nvSpPr>
        <p:spPr>
          <a:xfrm>
            <a:off x="2984205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7FD65EE-C296-4F32-9960-27A343710CB2}"/>
              </a:ext>
            </a:extLst>
          </p:cNvPr>
          <p:cNvSpPr/>
          <p:nvPr/>
        </p:nvSpPr>
        <p:spPr>
          <a:xfrm>
            <a:off x="4148688" y="5174632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D89CE5-E8FC-4B24-8641-3164F980D3FB}"/>
              </a:ext>
            </a:extLst>
          </p:cNvPr>
          <p:cNvSpPr/>
          <p:nvPr/>
        </p:nvSpPr>
        <p:spPr>
          <a:xfrm>
            <a:off x="6440847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463B47-97A9-4C93-9693-E681652AD66D}"/>
              </a:ext>
            </a:extLst>
          </p:cNvPr>
          <p:cNvSpPr/>
          <p:nvPr/>
        </p:nvSpPr>
        <p:spPr>
          <a:xfrm>
            <a:off x="5302997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6912E8-D515-4CC0-9251-56AC6139E71F}"/>
              </a:ext>
            </a:extLst>
          </p:cNvPr>
          <p:cNvSpPr/>
          <p:nvPr/>
        </p:nvSpPr>
        <p:spPr>
          <a:xfrm>
            <a:off x="1860527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451AFB-91B1-4745-9F83-07866041EB40}"/>
              </a:ext>
            </a:extLst>
          </p:cNvPr>
          <p:cNvSpPr/>
          <p:nvPr/>
        </p:nvSpPr>
        <p:spPr>
          <a:xfrm>
            <a:off x="2980726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BADE5C-F993-4E83-9BBC-1206C6CB6E0D}"/>
              </a:ext>
            </a:extLst>
          </p:cNvPr>
          <p:cNvSpPr/>
          <p:nvPr/>
        </p:nvSpPr>
        <p:spPr>
          <a:xfrm>
            <a:off x="4145209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2F4200D-5550-4512-BC5F-D0FB104B968E}"/>
              </a:ext>
            </a:extLst>
          </p:cNvPr>
          <p:cNvSpPr/>
          <p:nvPr/>
        </p:nvSpPr>
        <p:spPr>
          <a:xfrm>
            <a:off x="6437368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2F3983-C805-4C0A-BA1F-6D9DF6BE7AC1}"/>
              </a:ext>
            </a:extLst>
          </p:cNvPr>
          <p:cNvSpPr/>
          <p:nvPr/>
        </p:nvSpPr>
        <p:spPr>
          <a:xfrm>
            <a:off x="5299518" y="5601721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830A1F-9DD2-47E5-A97D-E8E16C1E3590}"/>
              </a:ext>
            </a:extLst>
          </p:cNvPr>
          <p:cNvSpPr/>
          <p:nvPr/>
        </p:nvSpPr>
        <p:spPr>
          <a:xfrm>
            <a:off x="1855128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3D732D-E607-4D1E-A337-A1A466540922}"/>
              </a:ext>
            </a:extLst>
          </p:cNvPr>
          <p:cNvSpPr/>
          <p:nvPr/>
        </p:nvSpPr>
        <p:spPr>
          <a:xfrm>
            <a:off x="2984205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140708-F0B8-4F53-BC55-1EC0E7574D1C}"/>
              </a:ext>
            </a:extLst>
          </p:cNvPr>
          <p:cNvSpPr/>
          <p:nvPr/>
        </p:nvSpPr>
        <p:spPr>
          <a:xfrm>
            <a:off x="4148688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8CAE1F-397E-43D2-B53D-4AF14F7C36FC}"/>
              </a:ext>
            </a:extLst>
          </p:cNvPr>
          <p:cNvSpPr/>
          <p:nvPr/>
        </p:nvSpPr>
        <p:spPr>
          <a:xfrm>
            <a:off x="6440847" y="6031374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4BE651-D13C-422E-BC4F-7B2BB0CB1BAA}"/>
              </a:ext>
            </a:extLst>
          </p:cNvPr>
          <p:cNvSpPr/>
          <p:nvPr/>
        </p:nvSpPr>
        <p:spPr>
          <a:xfrm>
            <a:off x="5302997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5C95CF-1982-41FA-BECE-8B9F0433FC46}"/>
              </a:ext>
            </a:extLst>
          </p:cNvPr>
          <p:cNvSpPr/>
          <p:nvPr/>
        </p:nvSpPr>
        <p:spPr>
          <a:xfrm>
            <a:off x="1864342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BB212C-1C87-4C43-A239-39F43C961541}"/>
              </a:ext>
            </a:extLst>
          </p:cNvPr>
          <p:cNvSpPr/>
          <p:nvPr/>
        </p:nvSpPr>
        <p:spPr>
          <a:xfrm>
            <a:off x="2993419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158805-8D9E-4B92-9BF1-00DAA0E00FFD}"/>
              </a:ext>
            </a:extLst>
          </p:cNvPr>
          <p:cNvSpPr/>
          <p:nvPr/>
        </p:nvSpPr>
        <p:spPr>
          <a:xfrm>
            <a:off x="4157902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34BDCB-9F42-4509-A4A2-797A10BDACEB}"/>
              </a:ext>
            </a:extLst>
          </p:cNvPr>
          <p:cNvSpPr/>
          <p:nvPr/>
        </p:nvSpPr>
        <p:spPr>
          <a:xfrm>
            <a:off x="6450061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45742FE-BD05-4A58-84D5-34A759CF6F9B}"/>
              </a:ext>
            </a:extLst>
          </p:cNvPr>
          <p:cNvSpPr/>
          <p:nvPr/>
        </p:nvSpPr>
        <p:spPr>
          <a:xfrm>
            <a:off x="5312211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76A2A9-F9E9-4AB1-90AD-FA31DD85B584}"/>
              </a:ext>
            </a:extLst>
          </p:cNvPr>
          <p:cNvSpPr/>
          <p:nvPr/>
        </p:nvSpPr>
        <p:spPr>
          <a:xfrm>
            <a:off x="233519" y="141538"/>
            <a:ext cx="6161103" cy="1464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43CDB3D-9A14-4480-81BD-C34AF04F2CB6}"/>
              </a:ext>
            </a:extLst>
          </p:cNvPr>
          <p:cNvSpPr txBox="1"/>
          <p:nvPr/>
        </p:nvSpPr>
        <p:spPr>
          <a:xfrm>
            <a:off x="355532" y="11615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classique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3AD89B70-9957-4117-9FE7-002C7567E892}"/>
              </a:ext>
            </a:extLst>
          </p:cNvPr>
          <p:cNvSpPr/>
          <p:nvPr/>
        </p:nvSpPr>
        <p:spPr>
          <a:xfrm>
            <a:off x="1566639" y="3164142"/>
            <a:ext cx="6161103" cy="3577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0BF32F3-1CE8-47AD-B38F-E9C2396D5E67}"/>
              </a:ext>
            </a:extLst>
          </p:cNvPr>
          <p:cNvSpPr txBox="1"/>
          <p:nvPr/>
        </p:nvSpPr>
        <p:spPr>
          <a:xfrm>
            <a:off x="1860527" y="3271847"/>
            <a:ext cx="42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 </a:t>
            </a:r>
            <a:r>
              <a:rPr lang="fr-FR" dirty="0" err="1"/>
              <a:t>croisee</a:t>
            </a:r>
            <a:r>
              <a:rPr lang="fr-FR" dirty="0"/>
              <a:t>: K-fold cross validation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7DC6017-F5A2-4FC1-B4DC-A86C3E611E47}"/>
              </a:ext>
            </a:extLst>
          </p:cNvPr>
          <p:cNvSpPr txBox="1"/>
          <p:nvPr/>
        </p:nvSpPr>
        <p:spPr>
          <a:xfrm>
            <a:off x="155839" y="4297521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E59F7FA-764B-4A01-A7C5-060C14CF6203}"/>
              </a:ext>
            </a:extLst>
          </p:cNvPr>
          <p:cNvSpPr txBox="1"/>
          <p:nvPr/>
        </p:nvSpPr>
        <p:spPr>
          <a:xfrm>
            <a:off x="160512" y="4717394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720937F-7FA7-426C-8F7D-A4211E15C69B}"/>
              </a:ext>
            </a:extLst>
          </p:cNvPr>
          <p:cNvSpPr txBox="1"/>
          <p:nvPr/>
        </p:nvSpPr>
        <p:spPr>
          <a:xfrm>
            <a:off x="151400" y="5591443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C65AFD-F0AA-453A-94E0-CB5304DA73EA}"/>
              </a:ext>
            </a:extLst>
          </p:cNvPr>
          <p:cNvSpPr txBox="1"/>
          <p:nvPr/>
        </p:nvSpPr>
        <p:spPr>
          <a:xfrm>
            <a:off x="151400" y="6020842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1ED0A35B-BD5B-418C-A31C-19F170C25129}"/>
              </a:ext>
            </a:extLst>
          </p:cNvPr>
          <p:cNvSpPr txBox="1"/>
          <p:nvPr/>
        </p:nvSpPr>
        <p:spPr>
          <a:xfrm>
            <a:off x="155839" y="5159181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3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4B433AEB-2EFD-448E-8662-D2831A2476F2}"/>
              </a:ext>
            </a:extLst>
          </p:cNvPr>
          <p:cNvCxnSpPr/>
          <p:nvPr/>
        </p:nvCxnSpPr>
        <p:spPr>
          <a:xfrm>
            <a:off x="7597103" y="4506386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85FB278F-420B-47A0-B4B2-02B4CED70160}"/>
              </a:ext>
            </a:extLst>
          </p:cNvPr>
          <p:cNvCxnSpPr/>
          <p:nvPr/>
        </p:nvCxnSpPr>
        <p:spPr>
          <a:xfrm>
            <a:off x="7597101" y="5365132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6A4FEF95-5B65-4D20-8036-F72C74DBEC4B}"/>
              </a:ext>
            </a:extLst>
          </p:cNvPr>
          <p:cNvCxnSpPr/>
          <p:nvPr/>
        </p:nvCxnSpPr>
        <p:spPr>
          <a:xfrm>
            <a:off x="7597101" y="5792221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82F8743F-DA48-426E-A416-F026368EE7DE}"/>
              </a:ext>
            </a:extLst>
          </p:cNvPr>
          <p:cNvCxnSpPr/>
          <p:nvPr/>
        </p:nvCxnSpPr>
        <p:spPr>
          <a:xfrm>
            <a:off x="7597102" y="6221874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C3131C7E-F310-4B94-A463-093009C4BF79}"/>
              </a:ext>
            </a:extLst>
          </p:cNvPr>
          <p:cNvCxnSpPr/>
          <p:nvPr/>
        </p:nvCxnSpPr>
        <p:spPr>
          <a:xfrm>
            <a:off x="7597101" y="4933475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DAB016F-BF4F-463F-8591-B1117EB0BD13}"/>
                  </a:ext>
                </a:extLst>
              </p:cNvPr>
              <p:cNvSpPr txBox="1"/>
              <p:nvPr/>
            </p:nvSpPr>
            <p:spPr>
              <a:xfrm>
                <a:off x="8666741" y="4331691"/>
                <a:ext cx="286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DAB016F-BF4F-463F-8591-B1117EB0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41" y="4331691"/>
                <a:ext cx="286810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86357681-6486-4041-BBCC-D7211383D062}"/>
                  </a:ext>
                </a:extLst>
              </p:cNvPr>
              <p:cNvSpPr txBox="1"/>
              <p:nvPr/>
            </p:nvSpPr>
            <p:spPr>
              <a:xfrm>
                <a:off x="8666741" y="4781928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86357681-6486-4041-BBCC-D7211383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41" y="4781928"/>
                <a:ext cx="29213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E5F5644-EA8A-4CBC-B237-DD30FD1B4435}"/>
                  </a:ext>
                </a:extLst>
              </p:cNvPr>
              <p:cNvSpPr txBox="1"/>
              <p:nvPr/>
            </p:nvSpPr>
            <p:spPr>
              <a:xfrm>
                <a:off x="8648363" y="6067009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E5F5644-EA8A-4CBC-B237-DD30FD1B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63" y="6067009"/>
                <a:ext cx="292131" cy="276999"/>
              </a:xfrm>
              <a:prstGeom prst="rect">
                <a:avLst/>
              </a:prstGeom>
              <a:blipFill>
                <a:blip r:embed="rId4"/>
                <a:stretch>
                  <a:fillRect l="-18750" r="-1041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65CD4335-07B8-4F7B-91E7-914158193E9C}"/>
                  </a:ext>
                </a:extLst>
              </p:cNvPr>
              <p:cNvSpPr txBox="1"/>
              <p:nvPr/>
            </p:nvSpPr>
            <p:spPr>
              <a:xfrm>
                <a:off x="8661420" y="5191682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65CD4335-07B8-4F7B-91E7-91415819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420" y="5191682"/>
                <a:ext cx="292131" cy="276999"/>
              </a:xfrm>
              <a:prstGeom prst="rect">
                <a:avLst/>
              </a:prstGeom>
              <a:blipFill>
                <a:blip r:embed="rId5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783A6C7-D8E0-496F-9512-D9DDAC9F9AFC}"/>
                  </a:ext>
                </a:extLst>
              </p:cNvPr>
              <p:cNvSpPr txBox="1"/>
              <p:nvPr/>
            </p:nvSpPr>
            <p:spPr>
              <a:xfrm>
                <a:off x="8648363" y="5637610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783A6C7-D8E0-496F-9512-D9DDAC9F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63" y="5637610"/>
                <a:ext cx="292131" cy="276999"/>
              </a:xfrm>
              <a:prstGeom prst="rect">
                <a:avLst/>
              </a:prstGeom>
              <a:blipFill>
                <a:blip r:embed="rId6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lèche : droite 117">
            <a:extLst>
              <a:ext uri="{FF2B5EF4-FFF2-40B4-BE49-F238E27FC236}">
                <a16:creationId xmlns:a16="http://schemas.microsoft.com/office/drawing/2014/main" id="{02ABD47B-4511-405F-A50D-12356B8A3714}"/>
              </a:ext>
            </a:extLst>
          </p:cNvPr>
          <p:cNvSpPr/>
          <p:nvPr/>
        </p:nvSpPr>
        <p:spPr>
          <a:xfrm>
            <a:off x="9318588" y="4967264"/>
            <a:ext cx="561618" cy="30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AC19AF5F-0C2C-44FE-BF50-A5E370DB65BA}"/>
                  </a:ext>
                </a:extLst>
              </p:cNvPr>
              <p:cNvSpPr txBox="1"/>
              <p:nvPr/>
            </p:nvSpPr>
            <p:spPr>
              <a:xfrm>
                <a:off x="10239922" y="4723319"/>
                <a:ext cx="770596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AC19AF5F-0C2C-44FE-BF50-A5E370DB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922" y="4723319"/>
                <a:ext cx="770596" cy="78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ZoneTexte 124">
            <a:extLst>
              <a:ext uri="{FF2B5EF4-FFF2-40B4-BE49-F238E27FC236}">
                <a16:creationId xmlns:a16="http://schemas.microsoft.com/office/drawing/2014/main" id="{5ACD7571-89C7-484C-84E9-658AA7FC4F15}"/>
              </a:ext>
            </a:extLst>
          </p:cNvPr>
          <p:cNvSpPr txBox="1"/>
          <p:nvPr/>
        </p:nvSpPr>
        <p:spPr>
          <a:xfrm>
            <a:off x="9314075" y="5790010"/>
            <a:ext cx="23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Valeurs habituelles de k= 3,5,10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D5AAD8-877D-456C-AB55-651A9F619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785" y="2090512"/>
            <a:ext cx="3816842" cy="21818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62F17C-2B31-4AE3-8A6E-DD76201ADF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2599" y="141537"/>
            <a:ext cx="4734238" cy="15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8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DFCCEA3-F398-49A3-B236-958F27B0896C}"/>
              </a:ext>
            </a:extLst>
          </p:cNvPr>
          <p:cNvSpPr/>
          <p:nvPr/>
        </p:nvSpPr>
        <p:spPr>
          <a:xfrm>
            <a:off x="375044" y="492946"/>
            <a:ext cx="5598042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 data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9306E4-A158-42F5-A81C-995D711AA7BE}"/>
              </a:ext>
            </a:extLst>
          </p:cNvPr>
          <p:cNvSpPr/>
          <p:nvPr/>
        </p:nvSpPr>
        <p:spPr>
          <a:xfrm>
            <a:off x="364409" y="982384"/>
            <a:ext cx="4075637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data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EA0818A-21F2-417D-9F78-F8C10A6B3EFE}"/>
              </a:ext>
            </a:extLst>
          </p:cNvPr>
          <p:cNvSpPr/>
          <p:nvPr/>
        </p:nvSpPr>
        <p:spPr>
          <a:xfrm>
            <a:off x="4491995" y="978120"/>
            <a:ext cx="1481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50432-3E5B-4D80-A067-5DDC8AFF0EEE}"/>
              </a:ext>
            </a:extLst>
          </p:cNvPr>
          <p:cNvSpPr/>
          <p:nvPr/>
        </p:nvSpPr>
        <p:spPr>
          <a:xfrm>
            <a:off x="1864006" y="4315886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3FAFA-28AC-4273-8A78-C2E0A2E98DE4}"/>
              </a:ext>
            </a:extLst>
          </p:cNvPr>
          <p:cNvSpPr/>
          <p:nvPr/>
        </p:nvSpPr>
        <p:spPr>
          <a:xfrm>
            <a:off x="2993083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9D8CD-F782-4D75-8305-15EBCF0B42A0}"/>
              </a:ext>
            </a:extLst>
          </p:cNvPr>
          <p:cNvSpPr/>
          <p:nvPr/>
        </p:nvSpPr>
        <p:spPr>
          <a:xfrm>
            <a:off x="4157566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A5AC8-EDD9-40FC-BFB8-4FD810A44AEF}"/>
              </a:ext>
            </a:extLst>
          </p:cNvPr>
          <p:cNvSpPr/>
          <p:nvPr/>
        </p:nvSpPr>
        <p:spPr>
          <a:xfrm>
            <a:off x="6449725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7B91D-69D9-4A1F-9B9A-2DA54B1D8F4B}"/>
              </a:ext>
            </a:extLst>
          </p:cNvPr>
          <p:cNvSpPr/>
          <p:nvPr/>
        </p:nvSpPr>
        <p:spPr>
          <a:xfrm>
            <a:off x="5311875" y="4315886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660BA7-1072-4DF1-A8DA-12FAC4B7BB87}"/>
              </a:ext>
            </a:extLst>
          </p:cNvPr>
          <p:cNvSpPr/>
          <p:nvPr/>
        </p:nvSpPr>
        <p:spPr>
          <a:xfrm>
            <a:off x="1860527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AF70A7-7756-4618-843E-7ED8574E24DA}"/>
              </a:ext>
            </a:extLst>
          </p:cNvPr>
          <p:cNvSpPr/>
          <p:nvPr/>
        </p:nvSpPr>
        <p:spPr>
          <a:xfrm>
            <a:off x="2989604" y="4742975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60C872-7515-423F-A74C-94FBED111AE3}"/>
              </a:ext>
            </a:extLst>
          </p:cNvPr>
          <p:cNvSpPr/>
          <p:nvPr/>
        </p:nvSpPr>
        <p:spPr>
          <a:xfrm>
            <a:off x="4154087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CA9CDC-8B75-4977-AE7F-942ECA602098}"/>
              </a:ext>
            </a:extLst>
          </p:cNvPr>
          <p:cNvSpPr/>
          <p:nvPr/>
        </p:nvSpPr>
        <p:spPr>
          <a:xfrm>
            <a:off x="6446246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17F672-AA32-433A-B9A0-7BCD9CF28DB8}"/>
              </a:ext>
            </a:extLst>
          </p:cNvPr>
          <p:cNvSpPr/>
          <p:nvPr/>
        </p:nvSpPr>
        <p:spPr>
          <a:xfrm>
            <a:off x="5308396" y="4742975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327313-07CE-4DF5-AB39-45AFA7B5FD45}"/>
              </a:ext>
            </a:extLst>
          </p:cNvPr>
          <p:cNvSpPr/>
          <p:nvPr/>
        </p:nvSpPr>
        <p:spPr>
          <a:xfrm>
            <a:off x="1855128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C0B0F1-9F81-472B-A8F1-9D61B852C42D}"/>
              </a:ext>
            </a:extLst>
          </p:cNvPr>
          <p:cNvSpPr/>
          <p:nvPr/>
        </p:nvSpPr>
        <p:spPr>
          <a:xfrm>
            <a:off x="2984205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7FD65EE-C296-4F32-9960-27A343710CB2}"/>
              </a:ext>
            </a:extLst>
          </p:cNvPr>
          <p:cNvSpPr/>
          <p:nvPr/>
        </p:nvSpPr>
        <p:spPr>
          <a:xfrm>
            <a:off x="4148688" y="5174632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D89CE5-E8FC-4B24-8641-3164F980D3FB}"/>
              </a:ext>
            </a:extLst>
          </p:cNvPr>
          <p:cNvSpPr/>
          <p:nvPr/>
        </p:nvSpPr>
        <p:spPr>
          <a:xfrm>
            <a:off x="6440847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463B47-97A9-4C93-9693-E681652AD66D}"/>
              </a:ext>
            </a:extLst>
          </p:cNvPr>
          <p:cNvSpPr/>
          <p:nvPr/>
        </p:nvSpPr>
        <p:spPr>
          <a:xfrm>
            <a:off x="5302997" y="5174632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6912E8-D515-4CC0-9251-56AC6139E71F}"/>
              </a:ext>
            </a:extLst>
          </p:cNvPr>
          <p:cNvSpPr/>
          <p:nvPr/>
        </p:nvSpPr>
        <p:spPr>
          <a:xfrm>
            <a:off x="1860527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451AFB-91B1-4745-9F83-07866041EB40}"/>
              </a:ext>
            </a:extLst>
          </p:cNvPr>
          <p:cNvSpPr/>
          <p:nvPr/>
        </p:nvSpPr>
        <p:spPr>
          <a:xfrm>
            <a:off x="2980726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BADE5C-F993-4E83-9BBC-1206C6CB6E0D}"/>
              </a:ext>
            </a:extLst>
          </p:cNvPr>
          <p:cNvSpPr/>
          <p:nvPr/>
        </p:nvSpPr>
        <p:spPr>
          <a:xfrm>
            <a:off x="4145209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2F4200D-5550-4512-BC5F-D0FB104B968E}"/>
              </a:ext>
            </a:extLst>
          </p:cNvPr>
          <p:cNvSpPr/>
          <p:nvPr/>
        </p:nvSpPr>
        <p:spPr>
          <a:xfrm>
            <a:off x="6437368" y="5601721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2F3983-C805-4C0A-BA1F-6D9DF6BE7AC1}"/>
              </a:ext>
            </a:extLst>
          </p:cNvPr>
          <p:cNvSpPr/>
          <p:nvPr/>
        </p:nvSpPr>
        <p:spPr>
          <a:xfrm>
            <a:off x="5299518" y="5601721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830A1F-9DD2-47E5-A97D-E8E16C1E3590}"/>
              </a:ext>
            </a:extLst>
          </p:cNvPr>
          <p:cNvSpPr/>
          <p:nvPr/>
        </p:nvSpPr>
        <p:spPr>
          <a:xfrm>
            <a:off x="1855128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3D732D-E607-4D1E-A337-A1A466540922}"/>
              </a:ext>
            </a:extLst>
          </p:cNvPr>
          <p:cNvSpPr/>
          <p:nvPr/>
        </p:nvSpPr>
        <p:spPr>
          <a:xfrm>
            <a:off x="2984205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140708-F0B8-4F53-BC55-1EC0E7574D1C}"/>
              </a:ext>
            </a:extLst>
          </p:cNvPr>
          <p:cNvSpPr/>
          <p:nvPr/>
        </p:nvSpPr>
        <p:spPr>
          <a:xfrm>
            <a:off x="4148688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8CAE1F-397E-43D2-B53D-4AF14F7C36FC}"/>
              </a:ext>
            </a:extLst>
          </p:cNvPr>
          <p:cNvSpPr/>
          <p:nvPr/>
        </p:nvSpPr>
        <p:spPr>
          <a:xfrm>
            <a:off x="6440847" y="6031374"/>
            <a:ext cx="986208" cy="381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4BE651-D13C-422E-BC4F-7B2BB0CB1BAA}"/>
              </a:ext>
            </a:extLst>
          </p:cNvPr>
          <p:cNvSpPr/>
          <p:nvPr/>
        </p:nvSpPr>
        <p:spPr>
          <a:xfrm>
            <a:off x="5302997" y="6031374"/>
            <a:ext cx="98620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5C95CF-1982-41FA-BECE-8B9F0433FC46}"/>
              </a:ext>
            </a:extLst>
          </p:cNvPr>
          <p:cNvSpPr/>
          <p:nvPr/>
        </p:nvSpPr>
        <p:spPr>
          <a:xfrm>
            <a:off x="1864342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BB212C-1C87-4C43-A239-39F43C961541}"/>
              </a:ext>
            </a:extLst>
          </p:cNvPr>
          <p:cNvSpPr/>
          <p:nvPr/>
        </p:nvSpPr>
        <p:spPr>
          <a:xfrm>
            <a:off x="2993419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158805-8D9E-4B92-9BF1-00DAA0E00FFD}"/>
              </a:ext>
            </a:extLst>
          </p:cNvPr>
          <p:cNvSpPr/>
          <p:nvPr/>
        </p:nvSpPr>
        <p:spPr>
          <a:xfrm>
            <a:off x="4157902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34BDCB-9F42-4509-A4A2-797A10BDACEB}"/>
              </a:ext>
            </a:extLst>
          </p:cNvPr>
          <p:cNvSpPr/>
          <p:nvPr/>
        </p:nvSpPr>
        <p:spPr>
          <a:xfrm>
            <a:off x="6450061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45742FE-BD05-4A58-84D5-34A759CF6F9B}"/>
              </a:ext>
            </a:extLst>
          </p:cNvPr>
          <p:cNvSpPr/>
          <p:nvPr/>
        </p:nvSpPr>
        <p:spPr>
          <a:xfrm>
            <a:off x="5312211" y="3867579"/>
            <a:ext cx="986208" cy="381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Fold 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76A2A9-F9E9-4AB1-90AD-FA31DD85B584}"/>
              </a:ext>
            </a:extLst>
          </p:cNvPr>
          <p:cNvSpPr/>
          <p:nvPr/>
        </p:nvSpPr>
        <p:spPr>
          <a:xfrm>
            <a:off x="233519" y="141538"/>
            <a:ext cx="6161103" cy="1464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43CDB3D-9A14-4480-81BD-C34AF04F2CB6}"/>
              </a:ext>
            </a:extLst>
          </p:cNvPr>
          <p:cNvSpPr txBox="1"/>
          <p:nvPr/>
        </p:nvSpPr>
        <p:spPr>
          <a:xfrm>
            <a:off x="355532" y="116157"/>
            <a:ext cx="51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Basic approach split your data into train and test 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3AD89B70-9957-4117-9FE7-002C7567E892}"/>
              </a:ext>
            </a:extLst>
          </p:cNvPr>
          <p:cNvSpPr/>
          <p:nvPr/>
        </p:nvSpPr>
        <p:spPr>
          <a:xfrm>
            <a:off x="1566639" y="3164142"/>
            <a:ext cx="6161103" cy="3577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0BF32F3-1CE8-47AD-B38F-E9C2396D5E67}"/>
              </a:ext>
            </a:extLst>
          </p:cNvPr>
          <p:cNvSpPr txBox="1"/>
          <p:nvPr/>
        </p:nvSpPr>
        <p:spPr>
          <a:xfrm>
            <a:off x="1860527" y="3271847"/>
            <a:ext cx="42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Cross validation : K-fold cross validation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7DC6017-F5A2-4FC1-B4DC-A86C3E611E47}"/>
              </a:ext>
            </a:extLst>
          </p:cNvPr>
          <p:cNvSpPr txBox="1"/>
          <p:nvPr/>
        </p:nvSpPr>
        <p:spPr>
          <a:xfrm>
            <a:off x="155839" y="4297521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E59F7FA-764B-4A01-A7C5-060C14CF6203}"/>
              </a:ext>
            </a:extLst>
          </p:cNvPr>
          <p:cNvSpPr txBox="1"/>
          <p:nvPr/>
        </p:nvSpPr>
        <p:spPr>
          <a:xfrm>
            <a:off x="160512" y="4717394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720937F-7FA7-426C-8F7D-A4211E15C69B}"/>
              </a:ext>
            </a:extLst>
          </p:cNvPr>
          <p:cNvSpPr txBox="1"/>
          <p:nvPr/>
        </p:nvSpPr>
        <p:spPr>
          <a:xfrm>
            <a:off x="151400" y="5591443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C65AFD-F0AA-453A-94E0-CB5304DA73EA}"/>
              </a:ext>
            </a:extLst>
          </p:cNvPr>
          <p:cNvSpPr txBox="1"/>
          <p:nvPr/>
        </p:nvSpPr>
        <p:spPr>
          <a:xfrm>
            <a:off x="151400" y="6020842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1ED0A35B-BD5B-418C-A31C-19F170C25129}"/>
              </a:ext>
            </a:extLst>
          </p:cNvPr>
          <p:cNvSpPr txBox="1"/>
          <p:nvPr/>
        </p:nvSpPr>
        <p:spPr>
          <a:xfrm>
            <a:off x="155839" y="5159181"/>
            <a:ext cx="14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Iteration 3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4B433AEB-2EFD-448E-8662-D2831A2476F2}"/>
              </a:ext>
            </a:extLst>
          </p:cNvPr>
          <p:cNvCxnSpPr/>
          <p:nvPr/>
        </p:nvCxnSpPr>
        <p:spPr>
          <a:xfrm>
            <a:off x="7597103" y="4506386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85FB278F-420B-47A0-B4B2-02B4CED70160}"/>
              </a:ext>
            </a:extLst>
          </p:cNvPr>
          <p:cNvCxnSpPr/>
          <p:nvPr/>
        </p:nvCxnSpPr>
        <p:spPr>
          <a:xfrm>
            <a:off x="7597101" y="5365132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6A4FEF95-5B65-4D20-8036-F72C74DBEC4B}"/>
              </a:ext>
            </a:extLst>
          </p:cNvPr>
          <p:cNvCxnSpPr/>
          <p:nvPr/>
        </p:nvCxnSpPr>
        <p:spPr>
          <a:xfrm>
            <a:off x="7597101" y="5792221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82F8743F-DA48-426E-A416-F026368EE7DE}"/>
              </a:ext>
            </a:extLst>
          </p:cNvPr>
          <p:cNvCxnSpPr/>
          <p:nvPr/>
        </p:nvCxnSpPr>
        <p:spPr>
          <a:xfrm>
            <a:off x="7597102" y="6221874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C3131C7E-F310-4B94-A463-093009C4BF79}"/>
              </a:ext>
            </a:extLst>
          </p:cNvPr>
          <p:cNvCxnSpPr/>
          <p:nvPr/>
        </p:nvCxnSpPr>
        <p:spPr>
          <a:xfrm>
            <a:off x="7597101" y="4933475"/>
            <a:ext cx="79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DAB016F-BF4F-463F-8591-B1117EB0BD13}"/>
                  </a:ext>
                </a:extLst>
              </p:cNvPr>
              <p:cNvSpPr txBox="1"/>
              <p:nvPr/>
            </p:nvSpPr>
            <p:spPr>
              <a:xfrm>
                <a:off x="8666741" y="4331691"/>
                <a:ext cx="286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DAB016F-BF4F-463F-8591-B1117EB0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41" y="4331691"/>
                <a:ext cx="286810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86357681-6486-4041-BBCC-D7211383D062}"/>
                  </a:ext>
                </a:extLst>
              </p:cNvPr>
              <p:cNvSpPr txBox="1"/>
              <p:nvPr/>
            </p:nvSpPr>
            <p:spPr>
              <a:xfrm>
                <a:off x="8666741" y="4781928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86357681-6486-4041-BBCC-D7211383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41" y="4781928"/>
                <a:ext cx="29213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E5F5644-EA8A-4CBC-B237-DD30FD1B4435}"/>
                  </a:ext>
                </a:extLst>
              </p:cNvPr>
              <p:cNvSpPr txBox="1"/>
              <p:nvPr/>
            </p:nvSpPr>
            <p:spPr>
              <a:xfrm>
                <a:off x="8648363" y="6067009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E5F5644-EA8A-4CBC-B237-DD30FD1B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63" y="6067009"/>
                <a:ext cx="292131" cy="276999"/>
              </a:xfrm>
              <a:prstGeom prst="rect">
                <a:avLst/>
              </a:prstGeom>
              <a:blipFill>
                <a:blip r:embed="rId4"/>
                <a:stretch>
                  <a:fillRect l="-18750" r="-1041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65CD4335-07B8-4F7B-91E7-914158193E9C}"/>
                  </a:ext>
                </a:extLst>
              </p:cNvPr>
              <p:cNvSpPr txBox="1"/>
              <p:nvPr/>
            </p:nvSpPr>
            <p:spPr>
              <a:xfrm>
                <a:off x="8661420" y="5191682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65CD4335-07B8-4F7B-91E7-91415819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420" y="5191682"/>
                <a:ext cx="292131" cy="276999"/>
              </a:xfrm>
              <a:prstGeom prst="rect">
                <a:avLst/>
              </a:prstGeom>
              <a:blipFill>
                <a:blip r:embed="rId5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783A6C7-D8E0-496F-9512-D9DDAC9F9AFC}"/>
                  </a:ext>
                </a:extLst>
              </p:cNvPr>
              <p:cNvSpPr txBox="1"/>
              <p:nvPr/>
            </p:nvSpPr>
            <p:spPr>
              <a:xfrm>
                <a:off x="8648363" y="5637610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783A6C7-D8E0-496F-9512-D9DDAC9F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63" y="5637610"/>
                <a:ext cx="292131" cy="276999"/>
              </a:xfrm>
              <a:prstGeom prst="rect">
                <a:avLst/>
              </a:prstGeom>
              <a:blipFill>
                <a:blip r:embed="rId6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lèche : droite 117">
            <a:extLst>
              <a:ext uri="{FF2B5EF4-FFF2-40B4-BE49-F238E27FC236}">
                <a16:creationId xmlns:a16="http://schemas.microsoft.com/office/drawing/2014/main" id="{02ABD47B-4511-405F-A50D-12356B8A3714}"/>
              </a:ext>
            </a:extLst>
          </p:cNvPr>
          <p:cNvSpPr/>
          <p:nvPr/>
        </p:nvSpPr>
        <p:spPr>
          <a:xfrm>
            <a:off x="9318588" y="4967264"/>
            <a:ext cx="561618" cy="30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AC19AF5F-0C2C-44FE-BF50-A5E370DB65BA}"/>
                  </a:ext>
                </a:extLst>
              </p:cNvPr>
              <p:cNvSpPr txBox="1"/>
              <p:nvPr/>
            </p:nvSpPr>
            <p:spPr>
              <a:xfrm>
                <a:off x="10239922" y="4723319"/>
                <a:ext cx="770596" cy="78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AC19AF5F-0C2C-44FE-BF50-A5E370DB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922" y="4723319"/>
                <a:ext cx="770596" cy="78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ZoneTexte 124">
            <a:extLst>
              <a:ext uri="{FF2B5EF4-FFF2-40B4-BE49-F238E27FC236}">
                <a16:creationId xmlns:a16="http://schemas.microsoft.com/office/drawing/2014/main" id="{5ACD7571-89C7-484C-84E9-658AA7FC4F15}"/>
              </a:ext>
            </a:extLst>
          </p:cNvPr>
          <p:cNvSpPr txBox="1"/>
          <p:nvPr/>
        </p:nvSpPr>
        <p:spPr>
          <a:xfrm>
            <a:off x="9314075" y="5790010"/>
            <a:ext cx="23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Valeurs habituelles de k= 3,5,10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D5AAD8-877D-456C-AB55-651A9F619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785" y="2090512"/>
            <a:ext cx="3816842" cy="21818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62F17C-2B31-4AE3-8A6E-DD76201ADF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2599" y="141537"/>
            <a:ext cx="4734238" cy="15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45581CA-BD4A-4C5D-9253-7930D15B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80975"/>
            <a:ext cx="59340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BC8D5E2-580E-4DA4-B0D4-7AB87F6D0E0C}"/>
              </a:ext>
            </a:extLst>
          </p:cNvPr>
          <p:cNvSpPr/>
          <p:nvPr/>
        </p:nvSpPr>
        <p:spPr>
          <a:xfrm>
            <a:off x="5430709" y="1068885"/>
            <a:ext cx="1711911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7CA5D1A4-849A-43D2-98AB-42979C82D899}"/>
              </a:ext>
            </a:extLst>
          </p:cNvPr>
          <p:cNvSpPr/>
          <p:nvPr/>
        </p:nvSpPr>
        <p:spPr>
          <a:xfrm>
            <a:off x="7276154" y="1068884"/>
            <a:ext cx="1711911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Labels/Targets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9071-D421-44A8-8FD7-1FDE9CEFD36D}"/>
              </a:ext>
            </a:extLst>
          </p:cNvPr>
          <p:cNvSpPr/>
          <p:nvPr/>
        </p:nvSpPr>
        <p:spPr>
          <a:xfrm>
            <a:off x="4033879" y="63444"/>
            <a:ext cx="3961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Estimator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F325-54CB-4426-9BA9-ACC472DD5DF2}"/>
              </a:ext>
            </a:extLst>
          </p:cNvPr>
          <p:cNvSpPr/>
          <p:nvPr/>
        </p:nvSpPr>
        <p:spPr>
          <a:xfrm>
            <a:off x="159799" y="160943"/>
            <a:ext cx="35595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L’API centrale implementer dans </a:t>
            </a:r>
            <a:r>
              <a:rPr lang="en-US" sz="1400" b="1" dirty="0"/>
              <a:t>scikit-learn</a:t>
            </a:r>
            <a:r>
              <a:rPr lang="en-US" sz="1400" dirty="0"/>
              <a:t> est l’</a:t>
            </a:r>
            <a:r>
              <a:rPr lang="en-US" sz="1400" b="1" dirty="0"/>
              <a:t>estimator</a:t>
            </a:r>
            <a:r>
              <a:rPr lang="en-US" sz="1400" dirty="0"/>
              <a:t>. Un  </a:t>
            </a:r>
            <a:r>
              <a:rPr lang="en-US" sz="1400" b="1" dirty="0"/>
              <a:t>estimator</a:t>
            </a:r>
            <a:r>
              <a:rPr lang="en-US" sz="1400" dirty="0"/>
              <a:t> est un objet  qui apprend des </a:t>
            </a:r>
            <a:r>
              <a:rPr lang="en-US" sz="1400" dirty="0" err="1"/>
              <a:t>donnees</a:t>
            </a:r>
            <a:r>
              <a:rPr lang="en-US" sz="1400" dirty="0"/>
              <a:t> qu’on lui donne. </a:t>
            </a:r>
            <a:r>
              <a:rPr lang="fr-FR" sz="1400" dirty="0"/>
              <a:t>Pouvant</a:t>
            </a:r>
            <a:r>
              <a:rPr lang="en-US" sz="1400" dirty="0"/>
              <a:t> être des </a:t>
            </a:r>
            <a:r>
              <a:rPr lang="fr-FR" sz="1400" dirty="0"/>
              <a:t>modèles de</a:t>
            </a:r>
            <a:r>
              <a:rPr lang="en-US" sz="1400" dirty="0"/>
              <a:t> classification, regression ou de clustering.</a:t>
            </a:r>
            <a:endParaRPr lang="fr-FR" sz="1400" dirty="0"/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9861799B-F89C-4CCC-8DB4-7D6430297D5F}"/>
              </a:ext>
            </a:extLst>
          </p:cNvPr>
          <p:cNvSpPr/>
          <p:nvPr/>
        </p:nvSpPr>
        <p:spPr>
          <a:xfrm rot="5400000">
            <a:off x="6577146" y="2040985"/>
            <a:ext cx="1297871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0245CE-9544-43B1-9DD6-B63A64F8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0" y="1592104"/>
            <a:ext cx="2933700" cy="40005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B8E1B54-7216-4E2E-B979-136337C6DAF6}"/>
              </a:ext>
            </a:extLst>
          </p:cNvPr>
          <p:cNvSpPr/>
          <p:nvPr/>
        </p:nvSpPr>
        <p:spPr>
          <a:xfrm>
            <a:off x="5430709" y="1920474"/>
            <a:ext cx="3768756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Model.fit(X_train,y_train)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52CC0FE-01BA-4ADD-9423-ECD967AB6331}"/>
              </a:ext>
            </a:extLst>
          </p:cNvPr>
          <p:cNvSpPr/>
          <p:nvPr/>
        </p:nvSpPr>
        <p:spPr>
          <a:xfrm>
            <a:off x="6176157" y="3040991"/>
            <a:ext cx="1497645" cy="648302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EDA6521-7D15-40A6-A4AF-DC84395EFD52}"/>
              </a:ext>
            </a:extLst>
          </p:cNvPr>
          <p:cNvSpPr/>
          <p:nvPr/>
        </p:nvSpPr>
        <p:spPr>
          <a:xfrm>
            <a:off x="9248728" y="3040991"/>
            <a:ext cx="1497645" cy="648303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566E77AF-4DF8-445B-9FF6-12E437A99096}"/>
              </a:ext>
            </a:extLst>
          </p:cNvPr>
          <p:cNvSpPr/>
          <p:nvPr/>
        </p:nvSpPr>
        <p:spPr>
          <a:xfrm rot="5400000">
            <a:off x="6288660" y="4217865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2D3184A-5969-4B76-AB14-481243C3E9DF}"/>
              </a:ext>
            </a:extLst>
          </p:cNvPr>
          <p:cNvSpPr/>
          <p:nvPr/>
        </p:nvSpPr>
        <p:spPr>
          <a:xfrm>
            <a:off x="5809524" y="4057239"/>
            <a:ext cx="2322585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Model.predict(X_test)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9845F6DA-BD59-4050-9EA7-6D8FAC4F1326}"/>
              </a:ext>
            </a:extLst>
          </p:cNvPr>
          <p:cNvSpPr/>
          <p:nvPr/>
        </p:nvSpPr>
        <p:spPr>
          <a:xfrm>
            <a:off x="5922016" y="5321831"/>
            <a:ext cx="2005926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Predicted labels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(Y_pred)</a:t>
            </a:r>
          </a:p>
        </p:txBody>
      </p:sp>
      <p:sp>
        <p:nvSpPr>
          <p:cNvPr id="21" name="Flèche : droite rayée 20">
            <a:extLst>
              <a:ext uri="{FF2B5EF4-FFF2-40B4-BE49-F238E27FC236}">
                <a16:creationId xmlns:a16="http://schemas.microsoft.com/office/drawing/2014/main" id="{1E344EB5-4534-428D-912C-2486FE51CF89}"/>
              </a:ext>
            </a:extLst>
          </p:cNvPr>
          <p:cNvSpPr/>
          <p:nvPr/>
        </p:nvSpPr>
        <p:spPr>
          <a:xfrm rot="5400000">
            <a:off x="9288446" y="4199660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2E596915-20EE-445A-A177-CF6878959ACB}"/>
              </a:ext>
            </a:extLst>
          </p:cNvPr>
          <p:cNvSpPr/>
          <p:nvPr/>
        </p:nvSpPr>
        <p:spPr>
          <a:xfrm>
            <a:off x="8429419" y="5315145"/>
            <a:ext cx="3413392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Classification\Regression score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A4547B-8399-4C19-87A9-6981F78D72B6}"/>
              </a:ext>
            </a:extLst>
          </p:cNvPr>
          <p:cNvSpPr/>
          <p:nvPr/>
        </p:nvSpPr>
        <p:spPr>
          <a:xfrm>
            <a:off x="8447614" y="4057387"/>
            <a:ext cx="2930635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Model.score(X_test,y_test)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3208BCB-24C3-4411-9A2E-B77D675E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8" y="4003152"/>
            <a:ext cx="5043547" cy="13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BC8D5E2-580E-4DA4-B0D4-7AB87F6D0E0C}"/>
              </a:ext>
            </a:extLst>
          </p:cNvPr>
          <p:cNvSpPr/>
          <p:nvPr/>
        </p:nvSpPr>
        <p:spPr>
          <a:xfrm>
            <a:off x="5430709" y="1068885"/>
            <a:ext cx="1711911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7CA5D1A4-849A-43D2-98AB-42979C82D899}"/>
              </a:ext>
            </a:extLst>
          </p:cNvPr>
          <p:cNvSpPr/>
          <p:nvPr/>
        </p:nvSpPr>
        <p:spPr>
          <a:xfrm>
            <a:off x="7276154" y="1068884"/>
            <a:ext cx="1711911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Labels/Targets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9071-D421-44A8-8FD7-1FDE9CEFD36D}"/>
              </a:ext>
            </a:extLst>
          </p:cNvPr>
          <p:cNvSpPr/>
          <p:nvPr/>
        </p:nvSpPr>
        <p:spPr>
          <a:xfrm>
            <a:off x="4033879" y="63444"/>
            <a:ext cx="3961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Estimator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F325-54CB-4426-9BA9-ACC472DD5DF2}"/>
              </a:ext>
            </a:extLst>
          </p:cNvPr>
          <p:cNvSpPr/>
          <p:nvPr/>
        </p:nvSpPr>
        <p:spPr>
          <a:xfrm>
            <a:off x="159799" y="160943"/>
            <a:ext cx="3559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main API of </a:t>
            </a:r>
            <a:r>
              <a:rPr lang="en-US" sz="1400" b="1" dirty="0"/>
              <a:t>scikit-learn</a:t>
            </a:r>
            <a:r>
              <a:rPr lang="en-US" sz="1400" dirty="0"/>
              <a:t> is the </a:t>
            </a:r>
            <a:r>
              <a:rPr lang="en-US" sz="1400" b="1" dirty="0"/>
              <a:t>Estimator</a:t>
            </a:r>
            <a:r>
              <a:rPr lang="en-US" sz="1400" dirty="0"/>
              <a:t>.  An </a:t>
            </a:r>
            <a:r>
              <a:rPr lang="en-US" sz="1400" b="1" dirty="0"/>
              <a:t>estimator</a:t>
            </a:r>
            <a:r>
              <a:rPr lang="en-US" sz="1400" dirty="0"/>
              <a:t> is an object that learn from the data we give him in input. </a:t>
            </a:r>
            <a:r>
              <a:rPr lang="fr-FR" sz="1400" dirty="0"/>
              <a:t>It can </a:t>
            </a:r>
            <a:r>
              <a:rPr lang="fr-FR" sz="1400" dirty="0" err="1"/>
              <a:t>be</a:t>
            </a:r>
            <a:r>
              <a:rPr lang="fr-FR" sz="1400" dirty="0"/>
              <a:t> a classification, </a:t>
            </a:r>
            <a:r>
              <a:rPr lang="fr-FR" sz="1400" dirty="0" err="1"/>
              <a:t>regression</a:t>
            </a:r>
            <a:r>
              <a:rPr lang="fr-FR" sz="1400" dirty="0"/>
              <a:t>, clustering </a:t>
            </a:r>
            <a:r>
              <a:rPr lang="fr-FR" sz="1400" dirty="0" err="1"/>
              <a:t>models</a:t>
            </a:r>
            <a:r>
              <a:rPr lang="fr-FR" sz="1400" dirty="0"/>
              <a:t>.</a:t>
            </a:r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9861799B-F89C-4CCC-8DB4-7D6430297D5F}"/>
              </a:ext>
            </a:extLst>
          </p:cNvPr>
          <p:cNvSpPr/>
          <p:nvPr/>
        </p:nvSpPr>
        <p:spPr>
          <a:xfrm rot="5400000">
            <a:off x="6577146" y="2040985"/>
            <a:ext cx="1297871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0245CE-9544-43B1-9DD6-B63A64F8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0" y="1592104"/>
            <a:ext cx="2933700" cy="40005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B8E1B54-7216-4E2E-B979-136337C6DAF6}"/>
              </a:ext>
            </a:extLst>
          </p:cNvPr>
          <p:cNvSpPr/>
          <p:nvPr/>
        </p:nvSpPr>
        <p:spPr>
          <a:xfrm>
            <a:off x="5430709" y="1920474"/>
            <a:ext cx="3768756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Model.fit(X_train,y_train)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52CC0FE-01BA-4ADD-9423-ECD967AB6331}"/>
              </a:ext>
            </a:extLst>
          </p:cNvPr>
          <p:cNvSpPr/>
          <p:nvPr/>
        </p:nvSpPr>
        <p:spPr>
          <a:xfrm>
            <a:off x="6176157" y="3040991"/>
            <a:ext cx="1497645" cy="648302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EDA6521-7D15-40A6-A4AF-DC84395EFD52}"/>
              </a:ext>
            </a:extLst>
          </p:cNvPr>
          <p:cNvSpPr/>
          <p:nvPr/>
        </p:nvSpPr>
        <p:spPr>
          <a:xfrm>
            <a:off x="9248728" y="3040991"/>
            <a:ext cx="1497645" cy="648303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566E77AF-4DF8-445B-9FF6-12E437A99096}"/>
              </a:ext>
            </a:extLst>
          </p:cNvPr>
          <p:cNvSpPr/>
          <p:nvPr/>
        </p:nvSpPr>
        <p:spPr>
          <a:xfrm rot="5400000">
            <a:off x="6288660" y="4217865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2D3184A-5969-4B76-AB14-481243C3E9DF}"/>
              </a:ext>
            </a:extLst>
          </p:cNvPr>
          <p:cNvSpPr/>
          <p:nvPr/>
        </p:nvSpPr>
        <p:spPr>
          <a:xfrm>
            <a:off x="5809524" y="4057239"/>
            <a:ext cx="2322585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Model.predict(X_test)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9845F6DA-BD59-4050-9EA7-6D8FAC4F1326}"/>
              </a:ext>
            </a:extLst>
          </p:cNvPr>
          <p:cNvSpPr/>
          <p:nvPr/>
        </p:nvSpPr>
        <p:spPr>
          <a:xfrm>
            <a:off x="5922016" y="5321831"/>
            <a:ext cx="2005926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Predicted labels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(Y_pred)</a:t>
            </a:r>
          </a:p>
        </p:txBody>
      </p:sp>
      <p:sp>
        <p:nvSpPr>
          <p:cNvPr id="21" name="Flèche : droite rayée 20">
            <a:extLst>
              <a:ext uri="{FF2B5EF4-FFF2-40B4-BE49-F238E27FC236}">
                <a16:creationId xmlns:a16="http://schemas.microsoft.com/office/drawing/2014/main" id="{1E344EB5-4534-428D-912C-2486FE51CF89}"/>
              </a:ext>
            </a:extLst>
          </p:cNvPr>
          <p:cNvSpPr/>
          <p:nvPr/>
        </p:nvSpPr>
        <p:spPr>
          <a:xfrm rot="5400000">
            <a:off x="9288446" y="4199660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2E596915-20EE-445A-A177-CF6878959ACB}"/>
              </a:ext>
            </a:extLst>
          </p:cNvPr>
          <p:cNvSpPr/>
          <p:nvPr/>
        </p:nvSpPr>
        <p:spPr>
          <a:xfrm>
            <a:off x="8429419" y="5315145"/>
            <a:ext cx="3413392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Classification\Regression score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A4547B-8399-4C19-87A9-6981F78D72B6}"/>
              </a:ext>
            </a:extLst>
          </p:cNvPr>
          <p:cNvSpPr/>
          <p:nvPr/>
        </p:nvSpPr>
        <p:spPr>
          <a:xfrm>
            <a:off x="8447614" y="4057387"/>
            <a:ext cx="2930635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Model.score(X_test,y_test)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3208BCB-24C3-4411-9A2E-B77D675E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8" y="4003152"/>
            <a:ext cx="5043547" cy="13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AD400B1-AF63-46A3-B225-212F02E1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09" y="690070"/>
            <a:ext cx="5695965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BC8D5E2-580E-4DA4-B0D4-7AB87F6D0E0C}"/>
              </a:ext>
            </a:extLst>
          </p:cNvPr>
          <p:cNvSpPr/>
          <p:nvPr/>
        </p:nvSpPr>
        <p:spPr>
          <a:xfrm>
            <a:off x="4504797" y="1194355"/>
            <a:ext cx="3961662" cy="52322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9071-D421-44A8-8FD7-1FDE9CEFD36D}"/>
              </a:ext>
            </a:extLst>
          </p:cNvPr>
          <p:cNvSpPr/>
          <p:nvPr/>
        </p:nvSpPr>
        <p:spPr>
          <a:xfrm>
            <a:off x="4326176" y="212243"/>
            <a:ext cx="4037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Scikit-learn Transform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F325-54CB-4426-9BA9-ACC472DD5DF2}"/>
              </a:ext>
            </a:extLst>
          </p:cNvPr>
          <p:cNvSpPr/>
          <p:nvPr/>
        </p:nvSpPr>
        <p:spPr>
          <a:xfrm>
            <a:off x="159799" y="160943"/>
            <a:ext cx="35595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L’API </a:t>
            </a:r>
            <a:r>
              <a:rPr lang="en-US" sz="1400" b="1" dirty="0"/>
              <a:t>Transformer,</a:t>
            </a:r>
            <a:r>
              <a:rPr lang="en-US" sz="1400" dirty="0"/>
              <a:t> un </a:t>
            </a:r>
            <a:r>
              <a:rPr lang="en-US" sz="1400" b="1" dirty="0"/>
              <a:t>Transformer</a:t>
            </a:r>
            <a:r>
              <a:rPr lang="en-US" sz="1400" dirty="0"/>
              <a:t> est un objet  qui </a:t>
            </a:r>
            <a:r>
              <a:rPr lang="en-US" sz="1400" dirty="0" err="1"/>
              <a:t>evalue</a:t>
            </a:r>
            <a:r>
              <a:rPr lang="en-US" sz="1400" dirty="0"/>
              <a:t> et applique </a:t>
            </a:r>
            <a:r>
              <a:rPr lang="en-US" sz="1400" dirty="0" err="1"/>
              <a:t>une</a:t>
            </a:r>
            <a:r>
              <a:rPr lang="en-US" sz="1400" dirty="0"/>
              <a:t> transformation a un </a:t>
            </a:r>
            <a:r>
              <a:rPr lang="en-US" sz="1400" dirty="0" err="1"/>
              <a:t>jeu</a:t>
            </a:r>
            <a:r>
              <a:rPr lang="en-US" sz="1400" dirty="0"/>
              <a:t> de </a:t>
            </a:r>
            <a:r>
              <a:rPr lang="en-US" sz="1400" dirty="0" err="1"/>
              <a:t>donnee</a:t>
            </a:r>
            <a:r>
              <a:rPr lang="en-US" sz="1400" dirty="0"/>
              <a:t>.</a:t>
            </a:r>
            <a:endParaRPr lang="fr-FR" sz="1400" dirty="0"/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9861799B-F89C-4CCC-8DB4-7D6430297D5F}"/>
              </a:ext>
            </a:extLst>
          </p:cNvPr>
          <p:cNvSpPr/>
          <p:nvPr/>
        </p:nvSpPr>
        <p:spPr>
          <a:xfrm rot="5400000">
            <a:off x="5665519" y="2217550"/>
            <a:ext cx="1297871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B8E1B54-7216-4E2E-B979-136337C6DAF6}"/>
              </a:ext>
            </a:extLst>
          </p:cNvPr>
          <p:cNvSpPr/>
          <p:nvPr/>
        </p:nvSpPr>
        <p:spPr>
          <a:xfrm>
            <a:off x="4519082" y="2097039"/>
            <a:ext cx="3768756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Transformation.fit(X_train)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052CC0FE-01BA-4ADD-9423-ECD967AB6331}"/>
              </a:ext>
            </a:extLst>
          </p:cNvPr>
          <p:cNvSpPr/>
          <p:nvPr/>
        </p:nvSpPr>
        <p:spPr>
          <a:xfrm>
            <a:off x="5595982" y="3195251"/>
            <a:ext cx="1497645" cy="648302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EDA6521-7D15-40A6-A4AF-DC84395EFD52}"/>
              </a:ext>
            </a:extLst>
          </p:cNvPr>
          <p:cNvSpPr/>
          <p:nvPr/>
        </p:nvSpPr>
        <p:spPr>
          <a:xfrm>
            <a:off x="9011495" y="3217555"/>
            <a:ext cx="1497645" cy="648303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566E77AF-4DF8-445B-9FF6-12E437A99096}"/>
              </a:ext>
            </a:extLst>
          </p:cNvPr>
          <p:cNvSpPr/>
          <p:nvPr/>
        </p:nvSpPr>
        <p:spPr>
          <a:xfrm rot="5400000">
            <a:off x="5593621" y="4391773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2D3184A-5969-4B76-AB14-481243C3E9DF}"/>
              </a:ext>
            </a:extLst>
          </p:cNvPr>
          <p:cNvSpPr/>
          <p:nvPr/>
        </p:nvSpPr>
        <p:spPr>
          <a:xfrm>
            <a:off x="4225147" y="4181656"/>
            <a:ext cx="3413392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Transformation.transform(X_train)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9845F6DA-BD59-4050-9EA7-6D8FAC4F1326}"/>
              </a:ext>
            </a:extLst>
          </p:cNvPr>
          <p:cNvSpPr/>
          <p:nvPr/>
        </p:nvSpPr>
        <p:spPr>
          <a:xfrm>
            <a:off x="5010389" y="5498396"/>
            <a:ext cx="2005926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Transformed Training Data</a:t>
            </a:r>
          </a:p>
        </p:txBody>
      </p:sp>
      <p:sp>
        <p:nvSpPr>
          <p:cNvPr id="21" name="Flèche : droite rayée 20">
            <a:extLst>
              <a:ext uri="{FF2B5EF4-FFF2-40B4-BE49-F238E27FC236}">
                <a16:creationId xmlns:a16="http://schemas.microsoft.com/office/drawing/2014/main" id="{1E344EB5-4534-428D-912C-2486FE51CF89}"/>
              </a:ext>
            </a:extLst>
          </p:cNvPr>
          <p:cNvSpPr/>
          <p:nvPr/>
        </p:nvSpPr>
        <p:spPr>
          <a:xfrm rot="5400000">
            <a:off x="9202440" y="4436494"/>
            <a:ext cx="1418210" cy="523220"/>
          </a:xfrm>
          <a:prstGeom prst="stripedRightArrow">
            <a:avLst>
              <a:gd name="adj1" fmla="val 43212"/>
              <a:gd name="adj2" fmla="val 95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2E596915-20EE-445A-A177-CF6878959ACB}"/>
              </a:ext>
            </a:extLst>
          </p:cNvPr>
          <p:cNvSpPr/>
          <p:nvPr/>
        </p:nvSpPr>
        <p:spPr>
          <a:xfrm>
            <a:off x="8466459" y="5498396"/>
            <a:ext cx="3413392" cy="63196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Transformed Test data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A4547B-8399-4C19-87A9-6981F78D72B6}"/>
              </a:ext>
            </a:extLst>
          </p:cNvPr>
          <p:cNvSpPr/>
          <p:nvPr/>
        </p:nvSpPr>
        <p:spPr>
          <a:xfrm>
            <a:off x="7790889" y="4233952"/>
            <a:ext cx="4241312" cy="33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Transformation.transform(X_test)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57A262-53F5-4F7B-9D9A-B040DA11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64972"/>
            <a:ext cx="384810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B1FE99-14F2-4ED0-8D49-79168F30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8" y="4873841"/>
            <a:ext cx="3969228" cy="16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4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765</Words>
  <Application>Microsoft Office PowerPoint</Application>
  <PresentationFormat>Grand écran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Rachid Zeghlache</dc:creator>
  <cp:lastModifiedBy>Rachid Zeghlache</cp:lastModifiedBy>
  <cp:revision>54</cp:revision>
  <dcterms:created xsi:type="dcterms:W3CDTF">2020-10-26T12:21:19Z</dcterms:created>
  <dcterms:modified xsi:type="dcterms:W3CDTF">2020-11-03T13:16:40Z</dcterms:modified>
</cp:coreProperties>
</file>