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6"/>
  </p:normalViewPr>
  <p:slideViewPr>
    <p:cSldViewPr snapToGrid="0" snapToObjects="1">
      <p:cViewPr>
        <p:scale>
          <a:sx n="117" d="100"/>
          <a:sy n="117" d="100"/>
        </p:scale>
        <p:origin x="3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2F6E-CCB1-9D47-B22E-02BECFD2AB6B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D8AF-6921-3940-A768-5F7CF0EC96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09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08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971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3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1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28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2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03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31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61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5AC9-D1A8-C24E-9963-6693E9D66DE9}" type="datetimeFigureOut">
              <a:rPr kumimoji="1" lang="zh-CN" altLang="en-US" smtClean="0"/>
              <a:t>2018/3/20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EF96C-9AAF-074E-B888-B2BE6CEEC3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432FF"/>
          </a:solidFill>
          <a:latin typeface="Corbel" charset="0"/>
          <a:ea typeface="Corbel" charset="0"/>
          <a:cs typeface="Corbe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orbel" charset="0"/>
          <a:ea typeface="Corbel" charset="0"/>
          <a:cs typeface="Corbe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tta.snia.org/historical_section?tracetype_id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Benchmark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err="1" smtClean="0"/>
              <a:t>Youxu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91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Micro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benchmarks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46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Bonnie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Bonnie++’2000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working file size is larger than the amount of 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ensure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 from the page cache</a:t>
            </a:r>
          </a:p>
          <a:p>
            <a:pPr lvl="1"/>
            <a:r>
              <a:rPr lang="en-US" altLang="zh-CN" dirty="0" smtClean="0"/>
              <a:t>4x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recommended </a:t>
            </a:r>
          </a:p>
          <a:p>
            <a:r>
              <a:rPr kumimoji="1" lang="en-US" altLang="zh-CN" dirty="0" smtClean="0"/>
              <a:t>Drawbacks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pseudorandom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different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results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may not be comparable</a:t>
            </a:r>
          </a:p>
          <a:p>
            <a:pPr lvl="1"/>
            <a:r>
              <a:rPr lang="en-US" altLang="zh-CN" dirty="0" smtClean="0"/>
              <a:t>the options are not parameterized,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configurable</a:t>
            </a:r>
          </a:p>
          <a:p>
            <a:pPr lvl="1"/>
            <a:r>
              <a:rPr lang="en-US" altLang="zh-CN" dirty="0" smtClean="0"/>
              <a:t>reading and writing one character at-a-time tests the library call throughput more than the file system because the function that Bonnie calls (</a:t>
            </a:r>
            <a:r>
              <a:rPr lang="en-US" altLang="zh-CN" dirty="0" err="1" smtClean="0"/>
              <a:t>getc</a:t>
            </a:r>
            <a:r>
              <a:rPr lang="en-US" altLang="zh-CN" dirty="0" smtClean="0"/>
              <a:t>) uses buffering</a:t>
            </a:r>
          </a:p>
          <a:p>
            <a:r>
              <a:rPr kumimoji="1" lang="en-US" altLang="zh-CN" dirty="0" smtClean="0"/>
              <a:t>Bonnie++</a:t>
            </a:r>
          </a:p>
          <a:p>
            <a:pPr lvl="1"/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test(create,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unlink),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drawbacks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Sprite LFS’1992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i="1" dirty="0" smtClean="0"/>
              <a:t>Large-File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benchmark</a:t>
            </a:r>
          </a:p>
          <a:p>
            <a:pPr lvl="1"/>
            <a:r>
              <a:rPr lang="en-US" altLang="zh-CN" dirty="0" smtClean="0"/>
              <a:t>(1) creates a 100MB file using sequential writes</a:t>
            </a:r>
          </a:p>
          <a:p>
            <a:pPr lvl="1"/>
            <a:r>
              <a:rPr lang="en-US" altLang="zh-CN" dirty="0" smtClean="0"/>
              <a:t>(2) reads the file sequentially</a:t>
            </a:r>
          </a:p>
          <a:p>
            <a:pPr lvl="1"/>
            <a:r>
              <a:rPr lang="en-US" altLang="zh-CN" dirty="0" smtClean="0"/>
              <a:t>(3) writes 100MB randomly to the existing file</a:t>
            </a:r>
          </a:p>
          <a:p>
            <a:pPr lvl="1"/>
            <a:r>
              <a:rPr lang="en-US" altLang="zh-CN" dirty="0" smtClean="0"/>
              <a:t>(4) reads 100MB randomly from the file</a:t>
            </a:r>
          </a:p>
          <a:p>
            <a:pPr lvl="1"/>
            <a:r>
              <a:rPr lang="en-US" altLang="zh-CN" dirty="0" smtClean="0"/>
              <a:t>(5) reads the file sequentially</a:t>
            </a:r>
          </a:p>
          <a:p>
            <a:r>
              <a:rPr kumimoji="1" lang="en-US" altLang="zh-CN" i="1" dirty="0" smtClean="0"/>
              <a:t>Small-File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benchmark</a:t>
            </a:r>
          </a:p>
          <a:p>
            <a:pPr lvl="1"/>
            <a:r>
              <a:rPr lang="en-US" altLang="zh-CN" dirty="0" smtClean="0"/>
              <a:t>(1) creating 10,000 1KB files by creating and opening a file, writing 1KB of data, and closing the file</a:t>
            </a:r>
          </a:p>
          <a:p>
            <a:pPr lvl="1"/>
            <a:r>
              <a:rPr lang="en-US" altLang="zh-CN" dirty="0" smtClean="0"/>
              <a:t>(2) reading the files</a:t>
            </a:r>
          </a:p>
          <a:p>
            <a:pPr lvl="1"/>
            <a:r>
              <a:rPr lang="en-US" altLang="zh-CN" dirty="0" smtClean="0"/>
              <a:t> (3) deleting the files</a:t>
            </a:r>
            <a:endParaRPr kumimoji="1" lang="en-US" altLang="zh-CN" i="1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57457" y="1825625"/>
            <a:ext cx="36375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Drawbacks</a:t>
            </a:r>
            <a:endParaRPr kumimoji="1" lang="en-US" altLang="zh-CN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Fixed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file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</a:rPr>
              <a:t>size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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hard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to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scale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Not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pseudorandom</a:t>
            </a: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Cache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is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not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cleaned</a:t>
            </a:r>
            <a:r>
              <a:rPr kumimoji="1" lang="zh-CN" altLang="en-US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 </a:t>
            </a:r>
            <a:r>
              <a:rPr kumimoji="1" lang="en-US" altLang="zh-CN" sz="2000" dirty="0" smtClean="0">
                <a:latin typeface="Corbel" charset="0"/>
                <a:ea typeface="Corbel" charset="0"/>
                <a:cs typeface="Corbel" charset="0"/>
                <a:sym typeface="Wingdings"/>
              </a:rPr>
              <a:t>up</a:t>
            </a:r>
            <a:endParaRPr kumimoji="1" lang="zh-CN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utilities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w</a:t>
            </a:r>
            <a:r>
              <a:rPr kumimoji="1" lang="en-US" altLang="zh-CN" dirty="0" err="1" smtClean="0"/>
              <a:t>c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cp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tar,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gzip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important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comparable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017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Configurable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benchmarks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421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Samples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i="1" dirty="0" smtClean="0"/>
              <a:t>Iometer’2001</a:t>
            </a:r>
          </a:p>
          <a:p>
            <a:pPr lvl="1"/>
            <a:r>
              <a:rPr lang="en-US" altLang="zh-CN" dirty="0" smtClean="0"/>
              <a:t>to emulate the disk or network I/O 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synthetic 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loads</a:t>
            </a:r>
          </a:p>
          <a:p>
            <a:r>
              <a:rPr lang="en-US" altLang="zh-CN" i="1" dirty="0" smtClean="0"/>
              <a:t>Buttress’2004</a:t>
            </a:r>
          </a:p>
          <a:p>
            <a:pPr lvl="1"/>
            <a:r>
              <a:rPr lang="en-US" altLang="zh-CN" dirty="0" smtClean="0"/>
              <a:t>to issue I/O requests with a high accuracy, even when high throughputs are requested </a:t>
            </a:r>
          </a:p>
          <a:p>
            <a:r>
              <a:rPr lang="en-US" altLang="zh-CN" i="1" dirty="0" smtClean="0">
                <a:solidFill>
                  <a:srgbClr val="FF0000"/>
                </a:solidFill>
              </a:rPr>
              <a:t>FileBench’2005</a:t>
            </a:r>
          </a:p>
          <a:p>
            <a:pPr lvl="1"/>
            <a:r>
              <a:rPr lang="en-US" altLang="zh-CN" dirty="0" smtClean="0"/>
              <a:t>Macro-NFS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mail(~Postmark),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fileserver(~SPEC</a:t>
            </a:r>
            <a:r>
              <a:rPr lang="zh-CN" altLang="en-US" dirty="0" smtClean="0"/>
              <a:t> </a:t>
            </a:r>
            <a:r>
              <a:rPr lang="en-US" altLang="zh-CN" dirty="0" smtClean="0"/>
              <a:t>SFS),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proxy</a:t>
            </a:r>
          </a:p>
          <a:p>
            <a:pPr lvl="1"/>
            <a:r>
              <a:rPr lang="en-US" altLang="zh-CN" dirty="0" smtClean="0"/>
              <a:t>Micro-more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flexible </a:t>
            </a:r>
            <a:endParaRPr lang="en-US" altLang="zh-CN" dirty="0" smtClean="0"/>
          </a:p>
          <a:p>
            <a:r>
              <a:rPr lang="en-US" altLang="zh-CN" i="1" dirty="0" smtClean="0"/>
              <a:t>Fstress’2002</a:t>
            </a:r>
          </a:p>
          <a:p>
            <a:pPr lvl="1"/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requests are sent at a steady rate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69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Pre-conclusion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Macro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Benchmarks</a:t>
            </a:r>
          </a:p>
          <a:p>
            <a:pPr lvl="1"/>
            <a:r>
              <a:rPr kumimoji="1" lang="en-US" altLang="zh-CN" dirty="0" smtClean="0"/>
              <a:t>Aim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simulate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workload</a:t>
            </a:r>
          </a:p>
          <a:p>
            <a:pPr lvl="1"/>
            <a:r>
              <a:rPr kumimoji="1" lang="en-US" altLang="zh-CN" dirty="0" smtClean="0"/>
              <a:t>Postmark</a:t>
            </a:r>
          </a:p>
          <a:p>
            <a:pPr lvl="1"/>
            <a:r>
              <a:rPr kumimoji="1" lang="en-US" altLang="zh-CN" dirty="0" smtClean="0"/>
              <a:t>Various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compile</a:t>
            </a:r>
          </a:p>
          <a:p>
            <a:pPr lvl="1"/>
            <a:r>
              <a:rPr kumimoji="1" lang="en-US" altLang="zh-CN" dirty="0" smtClean="0"/>
              <a:t>Andrew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TPC</a:t>
            </a:r>
          </a:p>
          <a:p>
            <a:pPr lvl="1"/>
            <a:r>
              <a:rPr kumimoji="1" lang="en-US" altLang="zh-CN" dirty="0" smtClean="0"/>
              <a:t>SPEC</a:t>
            </a:r>
          </a:p>
          <a:p>
            <a:pPr lvl="1"/>
            <a:r>
              <a:rPr kumimoji="1" lang="en-US" altLang="zh-CN" dirty="0" smtClean="0"/>
              <a:t>SPC</a:t>
            </a:r>
          </a:p>
          <a:p>
            <a:pPr lvl="1"/>
            <a:r>
              <a:rPr kumimoji="1" lang="en-US" altLang="zh-CN" dirty="0" err="1" smtClean="0"/>
              <a:t>NetNews</a:t>
            </a:r>
            <a:endParaRPr kumimoji="1" lang="en-US" altLang="zh-CN" dirty="0" smtClean="0"/>
          </a:p>
          <a:p>
            <a:pPr lvl="1"/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83832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Micro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Benchmarks</a:t>
            </a:r>
          </a:p>
          <a:p>
            <a:pPr lvl="1"/>
            <a:r>
              <a:rPr lang="en-US" altLang="zh-CN" dirty="0" smtClean="0"/>
              <a:t>usually consist of </a:t>
            </a:r>
            <a:r>
              <a:rPr lang="en-US" altLang="zh-CN" u="sng" dirty="0" smtClean="0"/>
              <a:t>a small number of types of operations </a:t>
            </a:r>
            <a:r>
              <a:rPr lang="en-US" altLang="zh-CN" dirty="0" smtClean="0"/>
              <a:t>and serve to </a:t>
            </a:r>
            <a:r>
              <a:rPr lang="en-US" altLang="zh-CN" u="sng" dirty="0" smtClean="0"/>
              <a:t>highlight some specific aspect </a:t>
            </a:r>
            <a:r>
              <a:rPr lang="en-US" altLang="zh-CN" dirty="0" smtClean="0"/>
              <a:t>of the file system</a:t>
            </a:r>
          </a:p>
          <a:p>
            <a:pPr lvl="1"/>
            <a:r>
              <a:rPr lang="en-US" altLang="zh-CN" dirty="0" smtClean="0"/>
              <a:t>Bonnie and Bonnie++</a:t>
            </a:r>
          </a:p>
          <a:p>
            <a:pPr lvl="1"/>
            <a:r>
              <a:rPr lang="en-US" altLang="zh-CN" dirty="0" smtClean="0"/>
              <a:t>Sprite LFS</a:t>
            </a:r>
          </a:p>
          <a:p>
            <a:pPr lvl="1"/>
            <a:r>
              <a:rPr lang="en-US" altLang="zh-CN" dirty="0" smtClean="0"/>
              <a:t>System Utilities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mtClean="0"/>
              <a:t>Source:Traeger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A, </a:t>
            </a:r>
            <a:r>
              <a:rPr lang="en-US" altLang="zh-CN" sz="1600" dirty="0" err="1"/>
              <a:t>Zadok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Joukov</a:t>
            </a:r>
            <a:r>
              <a:rPr lang="en-US" altLang="zh-CN" sz="1600" dirty="0"/>
              <a:t> N, et al. A nine year study of file system and storage benchmarking[J]. </a:t>
            </a:r>
            <a:endParaRPr lang="en-US" altLang="zh-CN" sz="1600" dirty="0" smtClean="0"/>
          </a:p>
          <a:p>
            <a:pPr algn="ctr"/>
            <a:r>
              <a:rPr lang="en-US" altLang="zh-CN" sz="1600" dirty="0" smtClean="0"/>
              <a:t>ACM </a:t>
            </a:r>
            <a:r>
              <a:rPr lang="en-US" altLang="zh-CN" sz="1600" dirty="0"/>
              <a:t>Transactions on Storage (TOS), 2008, 4(2): 5.</a:t>
            </a:r>
            <a:endParaRPr kumimoji="1" lang="zh-CN" altLang="en-US" sz="1600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6172200" y="4909457"/>
            <a:ext cx="5181600" cy="308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rgbClr val="FF0000"/>
                </a:solidFill>
              </a:rPr>
              <a:t>Configurable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benchmarks</a:t>
            </a:r>
          </a:p>
          <a:p>
            <a:pPr lvl="1"/>
            <a:r>
              <a:rPr lang="en-US" altLang="zh-CN" dirty="0" err="1" smtClean="0"/>
              <a:t>Iometer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Filebench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188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Macro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benchmarks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71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Postmark’1997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Single-thread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synthetic benchmark</a:t>
            </a:r>
          </a:p>
          <a:p>
            <a:r>
              <a:rPr kumimoji="1" lang="en-US" altLang="zh-CN" dirty="0" smtClean="0"/>
              <a:t>Workload</a:t>
            </a:r>
          </a:p>
          <a:p>
            <a:pPr lvl="1"/>
            <a:r>
              <a:rPr lang="en-US" altLang="zh-CN" dirty="0" smtClean="0"/>
              <a:t>many short-lived, relatively small files</a:t>
            </a:r>
          </a:p>
          <a:p>
            <a:pPr lvl="1"/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real-word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</a:t>
            </a:r>
          </a:p>
          <a:p>
            <a:pPr lvl="2"/>
            <a:r>
              <a:rPr lang="en-US" altLang="zh-CN" dirty="0" smtClean="0"/>
              <a:t>electronic mail, </a:t>
            </a:r>
            <a:r>
              <a:rPr lang="en-US" altLang="zh-CN" dirty="0" err="1" smtClean="0"/>
              <a:t>NetNews</a:t>
            </a:r>
            <a:r>
              <a:rPr lang="en-US" altLang="zh-CN" dirty="0" smtClean="0"/>
              <a:t>, and Web-based commerce transactions as seen by ISP</a:t>
            </a:r>
          </a:p>
          <a:p>
            <a:pPr lvl="1"/>
            <a:r>
              <a:rPr lang="en-US" altLang="zh-CN" dirty="0" smtClean="0"/>
              <a:t>a mix of data- and metadata-intensive operations</a:t>
            </a:r>
          </a:p>
          <a:p>
            <a:r>
              <a:rPr kumimoji="1" lang="en-US" altLang="zh-CN" dirty="0" smtClean="0"/>
              <a:t>Flows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random text files</a:t>
            </a:r>
          </a:p>
          <a:p>
            <a:pPr lvl="1"/>
            <a:r>
              <a:rPr kumimoji="1" lang="en-US" altLang="zh-CN" dirty="0" smtClean="0"/>
              <a:t>Transactions(consists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creatation,deletion,read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Drawback</a:t>
            </a:r>
          </a:p>
          <a:p>
            <a:pPr lvl="1"/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16485" y="5573486"/>
            <a:ext cx="538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FileMark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(multi-threads,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gettimeofday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kumimoji="1" lang="zh-CN" altLang="en-US" sz="2400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8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 Benchmarks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Compiled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what?</a:t>
            </a:r>
          </a:p>
          <a:p>
            <a:pPr lvl="1"/>
            <a:r>
              <a:rPr kumimoji="1" lang="en-US" altLang="zh-CN" dirty="0" smtClean="0"/>
              <a:t>SSH,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kernel,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Am-</a:t>
            </a:r>
            <a:r>
              <a:rPr lang="en-US" altLang="zh-CN" dirty="0" err="1" smtClean="0"/>
              <a:t>utils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Emacs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Apache,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 packages</a:t>
            </a:r>
          </a:p>
          <a:p>
            <a:r>
              <a:rPr kumimoji="1" lang="en-US" altLang="zh-CN" i="1" dirty="0" smtClean="0"/>
              <a:t>CPU-intensive</a:t>
            </a:r>
          </a:p>
          <a:p>
            <a:endParaRPr kumimoji="1" lang="zh-CN" altLang="en-US" i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5002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432FF"/>
                </a:solidFill>
                <a:latin typeface="Corbel" charset="0"/>
                <a:ea typeface="Corbel" charset="0"/>
                <a:cs typeface="Corbel" charset="0"/>
              </a:defRPr>
            </a:lvl1pPr>
          </a:lstStyle>
          <a:p>
            <a:r>
              <a:rPr kumimoji="1" lang="en-US" altLang="zh-CN" dirty="0" smtClean="0"/>
              <a:t>NetNews’1996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9607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orbel" charset="0"/>
                <a:ea typeface="Corbel" charset="0"/>
                <a:cs typeface="Corbe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It</a:t>
            </a:r>
            <a:r>
              <a:rPr lang="zh-CN" altLang="en-US" smtClean="0"/>
              <a:t> </a:t>
            </a:r>
            <a:r>
              <a:rPr lang="en-US" altLang="zh-CN" smtClean="0"/>
              <a:t>is a shell script that performs a small-file workload.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16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Andrew File System Benchmark’1988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Andrew benchmark has the five phases next presented. </a:t>
            </a:r>
          </a:p>
          <a:p>
            <a:pPr lvl="1"/>
            <a:r>
              <a:rPr lang="en-US" altLang="zh-CN" dirty="0" smtClean="0"/>
              <a:t>(1) </a:t>
            </a:r>
            <a:r>
              <a:rPr lang="en-US" altLang="zh-CN" i="1" dirty="0" err="1" smtClean="0"/>
              <a:t>MakeDir</a:t>
            </a:r>
            <a:r>
              <a:rPr lang="en-US" altLang="zh-CN" dirty="0" smtClean="0"/>
              <a:t>: constructs directories in a target subtree identical to the structure of the original subtree.</a:t>
            </a:r>
          </a:p>
          <a:p>
            <a:pPr lvl="1"/>
            <a:r>
              <a:rPr lang="en-US" altLang="zh-CN" dirty="0" smtClean="0"/>
              <a:t> (2)</a:t>
            </a:r>
            <a:r>
              <a:rPr lang="en-US" altLang="zh-CN" i="1" dirty="0" smtClean="0"/>
              <a:t> Copy</a:t>
            </a:r>
            <a:r>
              <a:rPr lang="en-US" altLang="zh-CN" dirty="0" smtClean="0"/>
              <a:t>: copies all files from source subtree to target subtree. </a:t>
            </a:r>
          </a:p>
          <a:p>
            <a:pPr lvl="1"/>
            <a:r>
              <a:rPr lang="en-US" altLang="zh-CN" dirty="0" smtClean="0"/>
              <a:t>(3) </a:t>
            </a:r>
            <a:r>
              <a:rPr lang="en-US" altLang="zh-CN" i="1" dirty="0" err="1" smtClean="0"/>
              <a:t>ScanDir</a:t>
            </a:r>
            <a:r>
              <a:rPr lang="en-US" altLang="zh-CN" dirty="0" smtClean="0"/>
              <a:t>: performs a stat operation on each file of the target subtree. </a:t>
            </a:r>
          </a:p>
          <a:p>
            <a:pPr lvl="1"/>
            <a:r>
              <a:rPr lang="en-US" altLang="zh-CN" dirty="0" smtClean="0"/>
              <a:t>(4) </a:t>
            </a:r>
            <a:r>
              <a:rPr lang="en-US" altLang="zh-CN" i="1" dirty="0" err="1" smtClean="0"/>
              <a:t>ReadAll</a:t>
            </a:r>
            <a:r>
              <a:rPr lang="en-US" altLang="zh-CN" dirty="0" smtClean="0"/>
              <a:t>: reads every byte of every file in the target subtree once. </a:t>
            </a:r>
          </a:p>
          <a:p>
            <a:pPr lvl="1"/>
            <a:r>
              <a:rPr lang="en-US" altLang="zh-CN" dirty="0" smtClean="0"/>
              <a:t>(5) </a:t>
            </a:r>
            <a:r>
              <a:rPr lang="en-US" altLang="zh-CN" i="1" dirty="0" smtClean="0"/>
              <a:t>Make</a:t>
            </a:r>
            <a:r>
              <a:rPr lang="en-US" altLang="zh-CN" dirty="0" smtClean="0"/>
              <a:t>: compiles and links all files in the target subtree</a:t>
            </a:r>
          </a:p>
          <a:p>
            <a:r>
              <a:rPr kumimoji="1" lang="en-US" altLang="zh-CN" dirty="0" smtClean="0"/>
              <a:t>Drawback</a:t>
            </a:r>
          </a:p>
          <a:p>
            <a:pPr lvl="1"/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8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TPC’2005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Transaction Processing Performance Council</a:t>
            </a:r>
          </a:p>
          <a:p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</a:p>
          <a:p>
            <a:pPr lvl="1"/>
            <a:r>
              <a:rPr lang="en-US" altLang="zh-CN" dirty="0" smtClean="0"/>
              <a:t>TPC-App,</a:t>
            </a:r>
            <a:r>
              <a:rPr lang="zh-CN" altLang="en-US" dirty="0" smtClean="0"/>
              <a:t> </a:t>
            </a:r>
            <a:r>
              <a:rPr lang="en-US" altLang="zh-CN" dirty="0" smtClean="0"/>
              <a:t>TPC-C,</a:t>
            </a:r>
            <a:r>
              <a:rPr lang="zh-CN" altLang="en-US" dirty="0" smtClean="0"/>
              <a:t> </a:t>
            </a:r>
            <a:r>
              <a:rPr lang="en-US" altLang="zh-CN" dirty="0" smtClean="0"/>
              <a:t>TPC-E,</a:t>
            </a:r>
            <a:r>
              <a:rPr lang="zh-CN" altLang="en-US" dirty="0" smtClean="0"/>
              <a:t> </a:t>
            </a:r>
            <a:r>
              <a:rPr lang="en-US" altLang="zh-CN" dirty="0" smtClean="0"/>
              <a:t>TPC-H</a:t>
            </a:r>
          </a:p>
          <a:p>
            <a:r>
              <a:rPr lang="en-US" altLang="zh-CN" dirty="0" smtClean="0"/>
              <a:t>TPC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C</a:t>
            </a:r>
          </a:p>
          <a:p>
            <a:pPr lvl="1"/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replaced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TPC-E,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 a data-intensive benchmark, portraying the activity of a wholesale supplier where a population of users executes transactions against a database.</a:t>
            </a:r>
          </a:p>
          <a:p>
            <a:r>
              <a:rPr lang="en-US" altLang="zh-CN" dirty="0" smtClean="0"/>
              <a:t>TPC-H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workload for this benchmark consists of executing ad hoc queries against a database and performing concurrent data modifications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6176963"/>
            <a:ext cx="1210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u="sng" dirty="0" smtClean="0">
                <a:solidFill>
                  <a:srgbClr val="FF0000"/>
                </a:solidFill>
              </a:rPr>
              <a:t>They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utilize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database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system,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which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introduce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extra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u="sng" dirty="0" smtClean="0">
                <a:solidFill>
                  <a:srgbClr val="FF0000"/>
                </a:solidFill>
              </a:rPr>
              <a:t>complexity.</a:t>
            </a:r>
            <a:r>
              <a:rPr kumimoji="1" lang="zh-CN" altLang="en-US" sz="2400" u="sng" dirty="0" smtClean="0">
                <a:solidFill>
                  <a:srgbClr val="FF0000"/>
                </a:solidFill>
              </a:rPr>
              <a:t> </a:t>
            </a:r>
            <a:endParaRPr kumimoji="1" lang="zh-CN" alt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3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SPEC’2005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Standard Performance Evaluation Corporation</a:t>
            </a:r>
          </a:p>
          <a:p>
            <a:r>
              <a:rPr kumimoji="1" lang="en-US" altLang="zh-CN" i="1" dirty="0" smtClean="0"/>
              <a:t>SFS</a:t>
            </a:r>
          </a:p>
          <a:p>
            <a:pPr lvl="1"/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NFS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v3,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measure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throughput 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response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lvl="1"/>
            <a:r>
              <a:rPr lang="en-US" altLang="zh-CN" dirty="0" smtClean="0"/>
              <a:t>SFS is “unlikely to be extended to support NFSv4,” and that </a:t>
            </a:r>
            <a:r>
              <a:rPr lang="en-US" altLang="zh-CN" i="1" dirty="0" smtClean="0"/>
              <a:t>FileBench</a:t>
            </a:r>
            <a:r>
              <a:rPr lang="en-US" altLang="zh-CN" dirty="0" smtClean="0"/>
              <a:t> will probably be used instead</a:t>
            </a:r>
          </a:p>
          <a:p>
            <a:r>
              <a:rPr kumimoji="1" lang="en-US" altLang="zh-CN" i="1" dirty="0" smtClean="0"/>
              <a:t>SDM</a:t>
            </a:r>
            <a:r>
              <a:rPr kumimoji="1" lang="zh-CN" altLang="en-US" i="1" dirty="0" smtClean="0"/>
              <a:t>‘</a:t>
            </a:r>
            <a:r>
              <a:rPr kumimoji="1" lang="en-US" altLang="zh-CN" i="1" dirty="0" smtClean="0"/>
              <a:t>1991</a:t>
            </a:r>
          </a:p>
          <a:p>
            <a:pPr lvl="1"/>
            <a:r>
              <a:rPr lang="en-US" altLang="zh-CN" dirty="0" smtClean="0"/>
              <a:t>simulates a software development environment with a large number of users</a:t>
            </a:r>
          </a:p>
          <a:p>
            <a:pPr lvl="1"/>
            <a:r>
              <a:rPr lang="en-US" altLang="zh-CN" dirty="0" smtClean="0"/>
              <a:t>contains two </a:t>
            </a:r>
            <a:r>
              <a:rPr lang="en-US" altLang="zh-CN" dirty="0" err="1" smtClean="0"/>
              <a:t>subbenchmarks</a:t>
            </a:r>
            <a:r>
              <a:rPr lang="en-US" altLang="zh-CN" dirty="0" smtClean="0"/>
              <a:t>, 057.SDET and 061.Kenbus1</a:t>
            </a:r>
          </a:p>
          <a:p>
            <a:pPr lvl="1"/>
            <a:r>
              <a:rPr lang="en-US" altLang="zh-CN" dirty="0" smtClean="0"/>
              <a:t>randomly ordered 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shell,</a:t>
            </a:r>
            <a:r>
              <a:rPr lang="zh-CN" altLang="en-US" dirty="0" smtClean="0"/>
              <a:t> </a:t>
            </a:r>
            <a:r>
              <a:rPr lang="en-US" altLang="zh-CN" dirty="0" smtClean="0"/>
              <a:t>like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Yuanti SC Light" charset="-122"/>
                <a:ea typeface="Yuanti SC Light" charset="-122"/>
                <a:cs typeface="Yuanti SC Light" charset="-122"/>
              </a:rPr>
              <a:t>make,</a:t>
            </a:r>
            <a:r>
              <a:rPr lang="zh-CN" altLang="en-US" dirty="0" smtClean="0"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err="1" smtClean="0">
                <a:latin typeface="Yuanti SC Light" charset="-122"/>
                <a:ea typeface="Yuanti SC Light" charset="-122"/>
                <a:cs typeface="Yuanti SC Light" charset="-122"/>
              </a:rPr>
              <a:t>cp</a:t>
            </a:r>
            <a:r>
              <a:rPr lang="en-US" altLang="zh-CN" dirty="0" smtClean="0">
                <a:latin typeface="Yuanti SC Light" charset="-122"/>
                <a:ea typeface="Yuanti SC Light" charset="-122"/>
                <a:cs typeface="Yuanti SC Light" charset="-122"/>
              </a:rPr>
              <a:t>,</a:t>
            </a:r>
            <a:r>
              <a:rPr lang="zh-CN" altLang="en-US" dirty="0" smtClean="0"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latin typeface="Yuanti SC Light" charset="-122"/>
                <a:ea typeface="Yuanti SC Light" charset="-122"/>
                <a:cs typeface="Yuanti SC Light" charset="-122"/>
              </a:rPr>
              <a:t>grep,</a:t>
            </a:r>
            <a:r>
              <a:rPr lang="zh-CN" altLang="en-US" dirty="0" smtClean="0"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lang="en-US" altLang="zh-CN" dirty="0" smtClean="0">
                <a:latin typeface="Yuanti SC Light" charset="-122"/>
                <a:ea typeface="Yuanti SC Light" charset="-122"/>
                <a:cs typeface="Yuanti SC Light" charset="-122"/>
              </a:rPr>
              <a:t>man</a:t>
            </a:r>
            <a:r>
              <a:rPr lang="mr-IN" altLang="zh-CN" dirty="0" smtClean="0"/>
              <a:t>…</a:t>
            </a:r>
            <a:endParaRPr lang="en-US" altLang="zh-CN" dirty="0" smtClean="0"/>
          </a:p>
          <a:p>
            <a:r>
              <a:rPr lang="en-US" altLang="zh-CN" i="1" dirty="0" smtClean="0"/>
              <a:t>SPECweb2005</a:t>
            </a:r>
          </a:p>
          <a:p>
            <a:pPr lvl="1"/>
            <a:r>
              <a:rPr lang="en-US" altLang="zh-CN" dirty="0" smtClean="0"/>
              <a:t>is used for evaluating the performance of Web servers.</a:t>
            </a:r>
            <a:endParaRPr kumimoji="1" lang="en-US" altLang="zh-CN" i="1" dirty="0" smtClean="0"/>
          </a:p>
          <a:p>
            <a:pPr lvl="1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19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enchmarks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NetBench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Dbench’2000</a:t>
            </a:r>
          </a:p>
          <a:p>
            <a:pPr lvl="1"/>
            <a:r>
              <a:rPr lang="en-US" altLang="zh-CN" dirty="0" smtClean="0"/>
              <a:t>Measure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r>
              <a:rPr lang="en-US" altLang="zh-CN" dirty="0" err="1" smtClean="0"/>
              <a:t>Drwabacks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NetBench</a:t>
            </a:r>
            <a:r>
              <a:rPr lang="en-US" altLang="zh-CN" dirty="0" smtClean="0"/>
              <a:t>-need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6—150</a:t>
            </a:r>
            <a:r>
              <a:rPr lang="zh-CN" altLang="en-US" dirty="0" smtClean="0"/>
              <a:t> </a:t>
            </a:r>
            <a:r>
              <a:rPr lang="en-US" altLang="zh-CN" dirty="0" smtClean="0"/>
              <a:t>PC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windows</a:t>
            </a:r>
          </a:p>
          <a:p>
            <a:pPr lvl="1"/>
            <a:r>
              <a:rPr kumimoji="1" lang="en-US" altLang="zh-CN" dirty="0" err="1" smtClean="0"/>
              <a:t>Dbench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NetBench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4400" b="1" dirty="0" smtClean="0">
                <a:solidFill>
                  <a:srgbClr val="0432FF"/>
                </a:solidFill>
              </a:rPr>
              <a:t>Replaying</a:t>
            </a:r>
            <a:r>
              <a:rPr kumimoji="1" lang="zh-CN" altLang="en-US" sz="4400" b="1" dirty="0" smtClean="0">
                <a:solidFill>
                  <a:srgbClr val="0432FF"/>
                </a:solidFill>
              </a:rPr>
              <a:t> </a:t>
            </a:r>
            <a:r>
              <a:rPr kumimoji="1" lang="en-US" altLang="zh-CN" sz="4400" b="1" dirty="0" smtClean="0">
                <a:solidFill>
                  <a:srgbClr val="0432FF"/>
                </a:solidFill>
              </a:rPr>
              <a:t>traces</a:t>
            </a:r>
          </a:p>
          <a:p>
            <a:r>
              <a:rPr kumimoji="1" lang="en-US" altLang="zh-CN" dirty="0" smtClean="0"/>
              <a:t>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accessed</a:t>
            </a:r>
          </a:p>
          <a:p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SNIA</a:t>
            </a:r>
            <a:r>
              <a:rPr lang="zh-CN" altLang="en-US" dirty="0" smtClean="0">
                <a:solidFill>
                  <a:srgbClr val="FF0000"/>
                </a:solidFill>
                <a:hlinkClick r:id="rId2"/>
              </a:rPr>
              <a:t> </a:t>
            </a:r>
            <a:r>
              <a:rPr lang="en-US" altLang="zh-CN" dirty="0" smtClean="0"/>
              <a:t>traces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55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782</Words>
  <Application>Microsoft Macintosh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Corbel</vt:lpstr>
      <vt:lpstr>DengXian</vt:lpstr>
      <vt:lpstr>Wingdings</vt:lpstr>
      <vt:lpstr>Yuanti SC Light</vt:lpstr>
      <vt:lpstr>Arial</vt:lpstr>
      <vt:lpstr>Office 主题</vt:lpstr>
      <vt:lpstr>File System Benchmark</vt:lpstr>
      <vt:lpstr>Pre-conclusion</vt:lpstr>
      <vt:lpstr>Macro benchmarks</vt:lpstr>
      <vt:lpstr>Postmark’1997</vt:lpstr>
      <vt:lpstr>Compile Benchmarks</vt:lpstr>
      <vt:lpstr>Andrew File System Benchmark’1988</vt:lpstr>
      <vt:lpstr>TPC’2005</vt:lpstr>
      <vt:lpstr>SPEC’2005</vt:lpstr>
      <vt:lpstr>Other Benchmarks</vt:lpstr>
      <vt:lpstr>Micro benchmarks</vt:lpstr>
      <vt:lpstr>Bonnie and Bonnie++’2000</vt:lpstr>
      <vt:lpstr>Sprite LFS’1992</vt:lpstr>
      <vt:lpstr>System utilities</vt:lpstr>
      <vt:lpstr>Configurable benchmarks</vt:lpstr>
      <vt:lpstr>Samples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 Benchmark</dc:title>
  <dc:creator>Microsoft Office 用户</dc:creator>
  <cp:lastModifiedBy>Microsoft Office 用户</cp:lastModifiedBy>
  <cp:revision>28</cp:revision>
  <dcterms:created xsi:type="dcterms:W3CDTF">2018-03-20T08:02:50Z</dcterms:created>
  <dcterms:modified xsi:type="dcterms:W3CDTF">2018-03-21T00:42:10Z</dcterms:modified>
</cp:coreProperties>
</file>