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60" r:id="rId5"/>
    <p:sldId id="261" r:id="rId6"/>
    <p:sldId id="266" r:id="rId7"/>
    <p:sldId id="267" r:id="rId8"/>
    <p:sldId id="269" r:id="rId9"/>
    <p:sldId id="265" r:id="rId10"/>
    <p:sldId id="264" r:id="rId11"/>
    <p:sldId id="275" r:id="rId12"/>
    <p:sldId id="277" r:id="rId13"/>
    <p:sldId id="278" r:id="rId14"/>
    <p:sldId id="279" r:id="rId15"/>
    <p:sldId id="280" r:id="rId16"/>
    <p:sldId id="271" r:id="rId17"/>
    <p:sldId id="272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C3E9F1"/>
    <a:srgbClr val="00BFF1"/>
    <a:srgbClr val="E86B62"/>
    <a:srgbClr val="F4B183"/>
    <a:srgbClr val="FF9300"/>
    <a:srgbClr val="FF3A00"/>
    <a:srgbClr val="00C1F7"/>
    <a:srgbClr val="D5BAB5"/>
    <a:srgbClr val="68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7575"/>
  </p:normalViewPr>
  <p:slideViewPr>
    <p:cSldViewPr snapToGrid="0" snapToObjects="1">
      <p:cViewPr>
        <p:scale>
          <a:sx n="93" d="100"/>
          <a:sy n="93" d="100"/>
        </p:scale>
        <p:origin x="10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0B1B-16B4-E340-B5AE-ABB2B9DDCCC5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9544-A0A8-F341-9210-64FB6F4CC5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16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544-A0A8-F341-9210-64FB6F4CC5B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54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target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OSD?-</a:t>
            </a:r>
            <a:r>
              <a:rPr kumimoji="1" lang="en-US" altLang="zh-CN" baseline="0" dirty="0" err="1" smtClean="0"/>
              <a:t>Osdc.cc</a:t>
            </a:r>
            <a:r>
              <a:rPr kumimoji="1" lang="en-US" altLang="zh-CN" baseline="0" dirty="0" smtClean="0"/>
              <a:t>/_</a:t>
            </a:r>
            <a:r>
              <a:rPr kumimoji="1" lang="en-US" altLang="zh-CN" baseline="0" dirty="0" err="1" smtClean="0"/>
              <a:t>calc_target</a:t>
            </a:r>
            <a:r>
              <a:rPr kumimoji="1" lang="en-US" altLang="zh-CN" baseline="0" dirty="0" smtClean="0"/>
              <a:t>()</a:t>
            </a:r>
          </a:p>
          <a:p>
            <a:r>
              <a:rPr kumimoji="1" lang="en-US" altLang="zh-CN" baseline="0" dirty="0" smtClean="0"/>
              <a:t>1.Calculate target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pgid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2.Primary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pg</a:t>
            </a:r>
            <a:r>
              <a:rPr kumimoji="1" lang="en-US" altLang="zh-CN" baseline="0" dirty="0" smtClean="0"/>
              <a:t>?</a:t>
            </a:r>
          </a:p>
          <a:p>
            <a:r>
              <a:rPr kumimoji="1" lang="en-US" altLang="zh-CN" baseline="0" dirty="0" smtClean="0"/>
              <a:t>3.Acting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osds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4.Rand,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primary?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According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flag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39544-A0A8-F341-9210-64FB6F4CC5B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0D90-5167-2843-868B-B0A1CA377546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08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843A-70AE-FA42-939A-54C44AFA3BAC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7B4-984F-8647-9BEF-FEE1D76787C5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5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fld id="{9F8B8370-8692-304D-BB37-61C500857A50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charset="0"/>
                <a:ea typeface="Corbel" charset="0"/>
                <a:cs typeface="Corbel" charset="0"/>
              </a:defRPr>
            </a:lvl1pPr>
          </a:lstStyle>
          <a:p>
            <a:fld id="{7A42213F-69D4-1749-942C-9A85A9F9A7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0A88-7EE5-FB4A-BFED-DC758D1390D7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1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1BE9-366F-A94B-B7FA-681D2CF99AE9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40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BDEB-BDC5-934A-9E43-77D19B45D3FE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97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5F53-FD33-5641-A481-D5686F0451C3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77F1-7688-C140-A3B7-F6D2E0C674A3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2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3ACA-6515-1549-B814-CF2A46FFAC82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3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9B9D-281B-2747-BD53-B48B5A36E663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9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0FFC-9282-E847-87C2-19B5C3B71472}" type="datetime1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Youxu @ Paper Reading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213F-69D4-1749-942C-9A85A9F9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96FF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96FF"/>
        </a:buClr>
        <a:buFont typeface="Arial" charset="0"/>
        <a:buChar char="•"/>
        <a:defRPr sz="2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Font typeface=".AppleSystemUIFont" charset="-120"/>
        <a:buChar char="-"/>
        <a:defRPr sz="24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20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1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6FF"/>
        </a:buClr>
        <a:buSzPct val="75000"/>
        <a:buFont typeface="Wingdings" charset="2"/>
        <a:buChar char="n"/>
        <a:defRPr sz="1800" b="0" i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docs.ceph.com/docs/master/rados/operations/cache-tierin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0985"/>
            <a:ext cx="9144000" cy="295897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RADOS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i="1" u="sng" dirty="0" smtClean="0"/>
              <a:t>R</a:t>
            </a:r>
            <a:r>
              <a:rPr kumimoji="1" lang="en-US" altLang="zh-CN" i="1" dirty="0" smtClean="0"/>
              <a:t>eliable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and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A</a:t>
            </a:r>
            <a:r>
              <a:rPr kumimoji="1" lang="en-US" altLang="zh-CN" i="1" dirty="0" smtClean="0"/>
              <a:t>utonomic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D</a:t>
            </a:r>
            <a:r>
              <a:rPr kumimoji="1" lang="en-US" altLang="zh-CN" i="1" dirty="0" smtClean="0"/>
              <a:t>istributed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O</a:t>
            </a:r>
            <a:r>
              <a:rPr kumimoji="1" lang="en-US" altLang="zh-CN" i="1" dirty="0" smtClean="0"/>
              <a:t>bject</a:t>
            </a:r>
            <a:r>
              <a:rPr kumimoji="1" lang="zh-CN" altLang="en-US" i="1" dirty="0" smtClean="0"/>
              <a:t> </a:t>
            </a:r>
            <a:r>
              <a:rPr kumimoji="1" lang="en-US" altLang="zh-CN" i="1" u="sng" dirty="0" smtClean="0"/>
              <a:t>S</a:t>
            </a:r>
            <a:r>
              <a:rPr kumimoji="1" lang="en-US" altLang="zh-CN" i="1" dirty="0" smtClean="0"/>
              <a:t>tore</a:t>
            </a:r>
            <a:endParaRPr kumimoji="1" lang="zh-CN" altLang="en-US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Youxu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1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9577" y="1982894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l_write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9577" y="3089319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_write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lient/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Client.cc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9577" y="4195744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Filer.h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9577" y="5302169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sg_write_trunc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48139" y="530006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write_trunc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bjecter.h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48139" y="4193641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p_submit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48139" y="308721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_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op_submit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48139" y="1975986"/>
            <a:ext cx="1572174" cy="72440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end_op</a:t>
            </a:r>
            <a:endParaRPr kumimoji="1" lang="en-US" altLang="zh-CN" sz="14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osdc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bjecter.cc</a:t>
            </a:r>
            <a:endParaRPr kumimoji="1" lang="zh-CN" altLang="en-US" sz="14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4438313" y="1978089"/>
            <a:ext cx="7523532" cy="4048482"/>
            <a:chOff x="4438313" y="1978089"/>
            <a:chExt cx="7523532" cy="4048482"/>
          </a:xfrm>
        </p:grpSpPr>
        <p:sp>
          <p:nvSpPr>
            <p:cNvPr id="16" name="圆角矩形 15"/>
            <p:cNvSpPr/>
            <p:nvPr/>
          </p:nvSpPr>
          <p:spPr>
            <a:xfrm>
              <a:off x="4438313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ms_fast_dispatch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438313" y="308931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ispatch_session_waiting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8313" y="419574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ispatch_op_fast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8313" y="530216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h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andle_op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22099" y="5300066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et_pg_or_queue_for_pg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422099" y="4193641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enqueue_op</a:t>
              </a:r>
              <a:endPara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422099" y="308451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queue_op</a:t>
              </a:r>
              <a:endParaRPr kumimoji="1" lang="en-US" altLang="zh-CN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422099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OSDservice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ShardedOpWQ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::_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enqueue</a:t>
              </a:r>
              <a:endParaRPr kumimoji="1" lang="en-US" altLang="zh-CN" sz="12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2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sd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2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2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405885" y="197808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OSD::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ShardedOpWQ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::_process</a:t>
              </a: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405885" y="308451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PGQueueable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::run</a:t>
              </a: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OSD.h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8405885" y="4200765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OSD::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dequeue_op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405885" y="5300066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do_request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0389671" y="5302169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o_op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389671" y="4193641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</a:t>
              </a:r>
              <a:r>
                <a:rPr kumimoji="1" lang="en-US" altLang="zh-CN" sz="140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xecute_ctx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0389671" y="3085113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start_async_reads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u="sng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Issue_repop</a:t>
              </a:r>
              <a:endParaRPr kumimoji="1" lang="en-US" altLang="zh-CN" sz="1400" u="sng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389671" y="1982894"/>
              <a:ext cx="1572174" cy="72440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e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val_repop</a:t>
              </a:r>
              <a:endParaRPr kumimoji="1" lang="en-US" altLang="zh-CN" sz="14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/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4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/</a:t>
              </a:r>
              <a:r>
                <a:rPr kumimoji="1" lang="en-US" altLang="zh-CN" sz="1400" dirty="0" err="1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ReplicatedPG.cc</a:t>
              </a:r>
              <a:endParaRPr kumimoji="1" lang="zh-CN" altLang="en-US" sz="14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259179" y="1864894"/>
            <a:ext cx="7808495" cy="431933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45069" y="14914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16985" y="148624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Corbel" charset="0"/>
                <a:ea typeface="Corbel" charset="0"/>
                <a:cs typeface="Corbel" charset="0"/>
              </a:rPr>
              <a:t>Client</a:t>
            </a:r>
            <a:endParaRPr kumimoji="1" lang="zh-CN" altLang="en-US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8442" y="1863850"/>
            <a:ext cx="3660366" cy="4319337"/>
          </a:xfrm>
          <a:prstGeom prst="rect">
            <a:avLst/>
          </a:prstGeom>
          <a:noFill/>
          <a:ln w="28575">
            <a:solidFill>
              <a:srgbClr val="D5BA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40" name="直线箭头连接符 39"/>
          <p:cNvCxnSpPr>
            <a:stCxn id="7" idx="2"/>
            <a:endCxn id="9" idx="0"/>
          </p:cNvCxnSpPr>
          <p:nvPr/>
        </p:nvCxnSpPr>
        <p:spPr>
          <a:xfrm>
            <a:off x="1055664" y="270729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9" idx="2"/>
            <a:endCxn id="10" idx="0"/>
          </p:cNvCxnSpPr>
          <p:nvPr/>
        </p:nvCxnSpPr>
        <p:spPr>
          <a:xfrm>
            <a:off x="1055664" y="381372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0" idx="2"/>
            <a:endCxn id="11" idx="0"/>
          </p:cNvCxnSpPr>
          <p:nvPr/>
        </p:nvCxnSpPr>
        <p:spPr>
          <a:xfrm>
            <a:off x="1055664" y="492014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1" idx="3"/>
            <a:endCxn id="12" idx="1"/>
          </p:cNvCxnSpPr>
          <p:nvPr/>
        </p:nvCxnSpPr>
        <p:spPr>
          <a:xfrm flipV="1">
            <a:off x="1841751" y="5662267"/>
            <a:ext cx="306388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2" idx="0"/>
            <a:endCxn id="13" idx="2"/>
          </p:cNvCxnSpPr>
          <p:nvPr/>
        </p:nvCxnSpPr>
        <p:spPr>
          <a:xfrm flipV="1">
            <a:off x="2934226" y="4918043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3" idx="0"/>
            <a:endCxn id="14" idx="2"/>
          </p:cNvCxnSpPr>
          <p:nvPr/>
        </p:nvCxnSpPr>
        <p:spPr>
          <a:xfrm flipV="1">
            <a:off x="2934226" y="3811618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4" idx="0"/>
            <a:endCxn id="15" idx="2"/>
          </p:cNvCxnSpPr>
          <p:nvPr/>
        </p:nvCxnSpPr>
        <p:spPr>
          <a:xfrm flipV="1">
            <a:off x="2934226" y="2700388"/>
            <a:ext cx="0" cy="3868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5" idx="3"/>
            <a:endCxn id="16" idx="1"/>
          </p:cNvCxnSpPr>
          <p:nvPr/>
        </p:nvCxnSpPr>
        <p:spPr>
          <a:xfrm>
            <a:off x="3720313" y="2338187"/>
            <a:ext cx="718000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16" idx="2"/>
            <a:endCxn id="17" idx="0"/>
          </p:cNvCxnSpPr>
          <p:nvPr/>
        </p:nvCxnSpPr>
        <p:spPr>
          <a:xfrm>
            <a:off x="5224400" y="2702491"/>
            <a:ext cx="0" cy="3868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7" idx="2"/>
            <a:endCxn id="18" idx="0"/>
          </p:cNvCxnSpPr>
          <p:nvPr/>
        </p:nvCxnSpPr>
        <p:spPr>
          <a:xfrm>
            <a:off x="5224400" y="381372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8" idx="2"/>
            <a:endCxn id="19" idx="0"/>
          </p:cNvCxnSpPr>
          <p:nvPr/>
        </p:nvCxnSpPr>
        <p:spPr>
          <a:xfrm>
            <a:off x="5224400" y="4920146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9" idx="3"/>
            <a:endCxn id="20" idx="1"/>
          </p:cNvCxnSpPr>
          <p:nvPr/>
        </p:nvCxnSpPr>
        <p:spPr>
          <a:xfrm flipV="1">
            <a:off x="6010487" y="5662267"/>
            <a:ext cx="411612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0" idx="0"/>
            <a:endCxn id="21" idx="2"/>
          </p:cNvCxnSpPr>
          <p:nvPr/>
        </p:nvCxnSpPr>
        <p:spPr>
          <a:xfrm flipV="1">
            <a:off x="7208186" y="4918043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1" idx="0"/>
            <a:endCxn id="22" idx="2"/>
          </p:cNvCxnSpPr>
          <p:nvPr/>
        </p:nvCxnSpPr>
        <p:spPr>
          <a:xfrm flipV="1">
            <a:off x="7208186" y="3808916"/>
            <a:ext cx="0" cy="3847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2" idx="0"/>
            <a:endCxn id="23" idx="2"/>
          </p:cNvCxnSpPr>
          <p:nvPr/>
        </p:nvCxnSpPr>
        <p:spPr>
          <a:xfrm flipV="1">
            <a:off x="7208186" y="270249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23" idx="3"/>
            <a:endCxn id="24" idx="1"/>
          </p:cNvCxnSpPr>
          <p:nvPr/>
        </p:nvCxnSpPr>
        <p:spPr>
          <a:xfrm>
            <a:off x="7994273" y="2340290"/>
            <a:ext cx="41161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24" idx="2"/>
            <a:endCxn id="25" idx="0"/>
          </p:cNvCxnSpPr>
          <p:nvPr/>
        </p:nvCxnSpPr>
        <p:spPr>
          <a:xfrm>
            <a:off x="9191972" y="2702491"/>
            <a:ext cx="0" cy="3820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25" idx="2"/>
            <a:endCxn id="26" idx="0"/>
          </p:cNvCxnSpPr>
          <p:nvPr/>
        </p:nvCxnSpPr>
        <p:spPr>
          <a:xfrm>
            <a:off x="9191972" y="3808916"/>
            <a:ext cx="0" cy="3918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26" idx="2"/>
            <a:endCxn id="27" idx="0"/>
          </p:cNvCxnSpPr>
          <p:nvPr/>
        </p:nvCxnSpPr>
        <p:spPr>
          <a:xfrm>
            <a:off x="9191972" y="4925167"/>
            <a:ext cx="0" cy="3748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27" idx="3"/>
            <a:endCxn id="28" idx="1"/>
          </p:cNvCxnSpPr>
          <p:nvPr/>
        </p:nvCxnSpPr>
        <p:spPr>
          <a:xfrm>
            <a:off x="9978059" y="5662267"/>
            <a:ext cx="411612" cy="210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28" idx="0"/>
            <a:endCxn id="29" idx="2"/>
          </p:cNvCxnSpPr>
          <p:nvPr/>
        </p:nvCxnSpPr>
        <p:spPr>
          <a:xfrm flipV="1">
            <a:off x="11175758" y="4918043"/>
            <a:ext cx="0" cy="3841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29" idx="0"/>
            <a:endCxn id="30" idx="2"/>
          </p:cNvCxnSpPr>
          <p:nvPr/>
        </p:nvCxnSpPr>
        <p:spPr>
          <a:xfrm flipV="1">
            <a:off x="11175758" y="3809515"/>
            <a:ext cx="0" cy="3841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30" idx="0"/>
            <a:endCxn id="32" idx="2"/>
          </p:cNvCxnSpPr>
          <p:nvPr/>
        </p:nvCxnSpPr>
        <p:spPr>
          <a:xfrm flipV="1">
            <a:off x="11175758" y="2707296"/>
            <a:ext cx="0" cy="3778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32" idx="0"/>
            <a:endCxn id="37" idx="2"/>
          </p:cNvCxnSpPr>
          <p:nvPr/>
        </p:nvCxnSpPr>
        <p:spPr>
          <a:xfrm rot="16200000" flipV="1">
            <a:off x="6575155" y="-2617710"/>
            <a:ext cx="127316" cy="9073891"/>
          </a:xfrm>
          <a:prstGeom prst="curvedConnector3">
            <a:avLst>
              <a:gd name="adj1" fmla="val 48470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1357546" y="1522246"/>
            <a:ext cx="9476907" cy="4186254"/>
            <a:chOff x="1357546" y="1690688"/>
            <a:chExt cx="9476907" cy="4186254"/>
          </a:xfrm>
        </p:grpSpPr>
        <p:sp>
          <p:nvSpPr>
            <p:cNvPr id="7" name="椭圆 6"/>
            <p:cNvSpPr/>
            <p:nvPr/>
          </p:nvSpPr>
          <p:spPr>
            <a:xfrm>
              <a:off x="3730989" y="1690689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RBD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982605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Ceph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FS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56797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RGW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820929" y="3280781"/>
              <a:ext cx="4555761" cy="95937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WorkQueue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96185" y="4375089"/>
              <a:ext cx="110799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dequeue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5861" y="4917570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25" name="直线箭头连接符 24"/>
            <p:cNvCxnSpPr/>
            <p:nvPr/>
          </p:nvCxnSpPr>
          <p:spPr>
            <a:xfrm flipH="1">
              <a:off x="4473002" y="2767222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 flipH="1">
              <a:off x="6095999" y="2767220"/>
              <a:ext cx="1" cy="45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H="1">
              <a:off x="7724618" y="2767221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672653" y="44792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1251" y="2796112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enqueue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51668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72107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0" name="直线箭头连接符 29"/>
            <p:cNvCxnSpPr/>
            <p:nvPr/>
          </p:nvCxnSpPr>
          <p:spPr>
            <a:xfrm flipH="1">
              <a:off x="4473002" y="4329573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>
              <a:off x="6098809" y="4329572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 flipH="1">
              <a:off x="7719247" y="4329571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1357546" y="3258295"/>
              <a:ext cx="1484027" cy="1004341"/>
            </a:xfrm>
            <a:prstGeom prst="ellipse">
              <a:avLst/>
            </a:prstGeom>
            <a:solidFill>
              <a:srgbClr val="D5BAB5"/>
            </a:solidFill>
            <a:ln>
              <a:solidFill>
                <a:srgbClr val="D5B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1573" y="3373065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7" name="直线箭头连接符 36"/>
            <p:cNvCxnSpPr>
              <a:stCxn id="35" idx="6"/>
              <a:endCxn id="11" idx="1"/>
            </p:cNvCxnSpPr>
            <p:nvPr/>
          </p:nvCxnSpPr>
          <p:spPr>
            <a:xfrm>
              <a:off x="2841573" y="3760466"/>
              <a:ext cx="9793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350426" y="3258295"/>
              <a:ext cx="1484027" cy="1004341"/>
            </a:xfrm>
            <a:prstGeom prst="ellipse">
              <a:avLst/>
            </a:prstGeom>
            <a:solidFill>
              <a:srgbClr val="68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76690" y="3425162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9" name="直线箭头连接符 38"/>
            <p:cNvCxnSpPr>
              <a:stCxn id="11" idx="3"/>
              <a:endCxn id="32" idx="2"/>
            </p:cNvCxnSpPr>
            <p:nvPr/>
          </p:nvCxnSpPr>
          <p:spPr>
            <a:xfrm flipV="1">
              <a:off x="8376690" y="3760466"/>
              <a:ext cx="9737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65" y="2679244"/>
            <a:ext cx="745867" cy="74586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15" y="3650585"/>
            <a:ext cx="745867" cy="7458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7364" y="1823030"/>
            <a:ext cx="35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Strong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consistency: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order</a:t>
            </a:r>
            <a:endParaRPr kumimoji="1" lang="zh-CN" altLang="en-US" sz="2400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43262" y="2889763"/>
            <a:ext cx="9591191" cy="149693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u="sng" dirty="0" smtClean="0">
                <a:latin typeface="Corbel" charset="0"/>
                <a:ea typeface="Corbel" charset="0"/>
                <a:cs typeface="Corbel" charset="0"/>
              </a:rPr>
              <a:t>Goal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based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on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actor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model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to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support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err="1" smtClean="0">
                <a:latin typeface="Corbel" charset="0"/>
                <a:ea typeface="Corbel" charset="0"/>
                <a:cs typeface="Corbel" charset="0"/>
              </a:rPr>
              <a:t>async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order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improve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parallelism with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data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consistency</a:t>
            </a:r>
            <a:endParaRPr kumimoji="1" lang="zh-CN" alt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Ceph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granularity</a:t>
            </a:r>
          </a:p>
          <a:p>
            <a:pPr lvl="1"/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chunks</a:t>
            </a:r>
            <a:r>
              <a:rPr kumimoji="1" lang="zh-CN" altLang="en-US" i="1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parity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chunks</a:t>
            </a:r>
            <a:r>
              <a:rPr kumimoji="1" lang="en-US" altLang="zh-CN" dirty="0" smtClean="0"/>
              <a:t>(</a:t>
            </a:r>
            <a:r>
              <a:rPr kumimoji="1" lang="en-US" altLang="zh-CN" i="1" dirty="0" err="1" smtClean="0"/>
              <a:t>k,m</a:t>
            </a:r>
            <a:r>
              <a:rPr kumimoji="1" lang="en-US" altLang="zh-CN" dirty="0" smtClean="0"/>
              <a:t>)</a:t>
            </a:r>
            <a:endParaRPr kumimoji="1" lang="zh-CN" altLang="en-US" i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1439779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3457074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479043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7501012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9522981" y="5094625"/>
            <a:ext cx="1233913" cy="1201572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33537" y="2935705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1842" y="2935705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0147" y="2935705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58457" y="3075892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object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852" y="417563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chunk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17582" y="4081614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3536" y="4086876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56846" y="4081614"/>
            <a:ext cx="878305" cy="649706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672800" y="4081614"/>
            <a:ext cx="878305" cy="649706"/>
          </a:xfrm>
          <a:prstGeom prst="rect">
            <a:avLst/>
          </a:prstGeom>
          <a:solidFill>
            <a:srgbClr val="C3E9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00784" y="4081614"/>
            <a:ext cx="878305" cy="649706"/>
          </a:xfrm>
          <a:prstGeom prst="rect">
            <a:avLst/>
          </a:prstGeom>
          <a:solidFill>
            <a:srgbClr val="C3E9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439779" y="3934331"/>
            <a:ext cx="5271570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312927" y="3934331"/>
            <a:ext cx="3540223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941845" y="3964000"/>
            <a:ext cx="990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kumimoji="1" lang="en-US" altLang="zh-CN" sz="2400" b="1" dirty="0" smtClean="0">
                <a:latin typeface="Corbel" charset="0"/>
                <a:ea typeface="Corbel" charset="0"/>
                <a:cs typeface="Corbel" charset="0"/>
              </a:rPr>
              <a:t>arity</a:t>
            </a:r>
          </a:p>
          <a:p>
            <a:pPr algn="ctr"/>
            <a:r>
              <a:rPr kumimoji="1" lang="en-US" altLang="zh-CN" sz="2400" b="1" dirty="0" smtClean="0">
                <a:latin typeface="Corbel" charset="0"/>
                <a:ea typeface="Corbel" charset="0"/>
                <a:cs typeface="Corbel" charset="0"/>
              </a:rPr>
              <a:t>chunk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2276" y="5510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28" name="直线箭头连接符 27"/>
          <p:cNvCxnSpPr>
            <a:stCxn id="10" idx="2"/>
            <a:endCxn id="18" idx="0"/>
          </p:cNvCxnSpPr>
          <p:nvPr/>
        </p:nvCxnSpPr>
        <p:spPr>
          <a:xfrm flipH="1">
            <a:off x="2056735" y="3585411"/>
            <a:ext cx="2015955" cy="496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2"/>
            <a:endCxn id="19" idx="0"/>
          </p:cNvCxnSpPr>
          <p:nvPr/>
        </p:nvCxnSpPr>
        <p:spPr>
          <a:xfrm flipH="1">
            <a:off x="4072689" y="3585411"/>
            <a:ext cx="878306" cy="50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3" idx="2"/>
            <a:endCxn id="20" idx="0"/>
          </p:cNvCxnSpPr>
          <p:nvPr/>
        </p:nvCxnSpPr>
        <p:spPr>
          <a:xfrm>
            <a:off x="5829300" y="3585411"/>
            <a:ext cx="266699" cy="496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  <a:endCxn id="24" idx="1"/>
          </p:cNvCxnSpPr>
          <p:nvPr/>
        </p:nvCxnSpPr>
        <p:spPr>
          <a:xfrm>
            <a:off x="6711349" y="4379500"/>
            <a:ext cx="601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1617582" y="4076352"/>
            <a:ext cx="8961507" cy="654968"/>
            <a:chOff x="1769982" y="4234014"/>
            <a:chExt cx="8961507" cy="654968"/>
          </a:xfrm>
        </p:grpSpPr>
        <p:sp>
          <p:nvSpPr>
            <p:cNvPr id="44" name="矩形 43"/>
            <p:cNvSpPr/>
            <p:nvPr/>
          </p:nvSpPr>
          <p:spPr>
            <a:xfrm>
              <a:off x="1769982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85936" y="4239276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809246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7825200" y="4234014"/>
              <a:ext cx="878305" cy="649706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53184" y="4234014"/>
              <a:ext cx="878305" cy="649706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482224" y="5441182"/>
            <a:ext cx="9231805" cy="78363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947721" y="551074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smtClean="0">
                <a:latin typeface="Corbel" charset="0"/>
                <a:ea typeface="Corbel" charset="0"/>
                <a:cs typeface="Corbel" charset="0"/>
              </a:rPr>
              <a:t>stripe</a:t>
            </a:r>
            <a:endParaRPr kumimoji="1" lang="zh-CN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0013 0.2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38370" cy="4351338"/>
          </a:xfrm>
        </p:spPr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</a:p>
          <a:p>
            <a:pPr lvl="1"/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EC</a:t>
            </a:r>
          </a:p>
          <a:p>
            <a:pPr lvl="1"/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sub-op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OSDs</a:t>
            </a:r>
          </a:p>
          <a:p>
            <a:pPr lvl="1"/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overwrite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</a:p>
          <a:p>
            <a:pPr lvl="1"/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sub-op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chunks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9253056" y="1690688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87245" y="1910920"/>
            <a:ext cx="156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罐形 6"/>
          <p:cNvSpPr/>
          <p:nvPr/>
        </p:nvSpPr>
        <p:spPr>
          <a:xfrm>
            <a:off x="8688344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0926992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罐形 8"/>
          <p:cNvSpPr/>
          <p:nvPr/>
        </p:nvSpPr>
        <p:spPr>
          <a:xfrm>
            <a:off x="7572258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罐形 9"/>
          <p:cNvSpPr/>
          <p:nvPr/>
        </p:nvSpPr>
        <p:spPr>
          <a:xfrm>
            <a:off x="9807668" y="2972850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66302" y="3782646"/>
            <a:ext cx="140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Slave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59598" y="2008484"/>
            <a:ext cx="421105" cy="372979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32222" y="1877410"/>
            <a:ext cx="456428" cy="436351"/>
          </a:xfrm>
          <a:prstGeom prst="ellipse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7454" y="191092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Corbel" charset="0"/>
                <a:ea typeface="Corbel" charset="0"/>
                <a:cs typeface="Corbel" charset="0"/>
              </a:rPr>
              <a:t>object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直线箭头连接符 15"/>
          <p:cNvCxnSpPr>
            <a:stCxn id="13" idx="6"/>
            <a:endCxn id="5" idx="2"/>
          </p:cNvCxnSpPr>
          <p:nvPr/>
        </p:nvCxnSpPr>
        <p:spPr>
          <a:xfrm>
            <a:off x="8588650" y="2095586"/>
            <a:ext cx="664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5" idx="3"/>
            <a:endCxn id="9" idx="1"/>
          </p:cNvCxnSpPr>
          <p:nvPr/>
        </p:nvCxnSpPr>
        <p:spPr>
          <a:xfrm flipH="1">
            <a:off x="7989353" y="2500484"/>
            <a:ext cx="1680798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5" idx="3"/>
            <a:endCxn id="7" idx="1"/>
          </p:cNvCxnSpPr>
          <p:nvPr/>
        </p:nvCxnSpPr>
        <p:spPr>
          <a:xfrm flipH="1">
            <a:off x="9105439" y="2500484"/>
            <a:ext cx="564712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3"/>
            <a:endCxn id="10" idx="1"/>
          </p:cNvCxnSpPr>
          <p:nvPr/>
        </p:nvCxnSpPr>
        <p:spPr>
          <a:xfrm>
            <a:off x="9670151" y="2500484"/>
            <a:ext cx="554612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3"/>
            <a:endCxn id="8" idx="1"/>
          </p:cNvCxnSpPr>
          <p:nvPr/>
        </p:nvCxnSpPr>
        <p:spPr>
          <a:xfrm>
            <a:off x="9670151" y="2500484"/>
            <a:ext cx="1673936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7778799" y="3262935"/>
            <a:ext cx="3775839" cy="372979"/>
            <a:chOff x="6984715" y="3243157"/>
            <a:chExt cx="3775839" cy="372979"/>
          </a:xfrm>
        </p:grpSpPr>
        <p:sp>
          <p:nvSpPr>
            <p:cNvPr id="27" name="矩形 26"/>
            <p:cNvSpPr/>
            <p:nvPr/>
          </p:nvSpPr>
          <p:spPr>
            <a:xfrm>
              <a:off x="6984715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074734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20125" y="3243157"/>
              <a:ext cx="421105" cy="372979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339449" y="3243157"/>
              <a:ext cx="421105" cy="372979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2" name="罐形 31"/>
          <p:cNvSpPr/>
          <p:nvPr/>
        </p:nvSpPr>
        <p:spPr>
          <a:xfrm>
            <a:off x="9390573" y="4194499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24762" y="4414731"/>
            <a:ext cx="156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罐形 33"/>
          <p:cNvSpPr/>
          <p:nvPr/>
        </p:nvSpPr>
        <p:spPr>
          <a:xfrm>
            <a:off x="8825861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罐形 34"/>
          <p:cNvSpPr/>
          <p:nvPr/>
        </p:nvSpPr>
        <p:spPr>
          <a:xfrm>
            <a:off x="11064509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罐形 35"/>
          <p:cNvSpPr/>
          <p:nvPr/>
        </p:nvSpPr>
        <p:spPr>
          <a:xfrm>
            <a:off x="7709775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9945185" y="5476661"/>
            <a:ext cx="834189" cy="809796"/>
          </a:xfrm>
          <a:prstGeom prst="can">
            <a:avLst/>
          </a:prstGeom>
          <a:solidFill>
            <a:schemeClr val="accent1">
              <a:alpha val="4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03819" y="6286457"/>
            <a:ext cx="1402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Slave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OSDs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97115" y="4512295"/>
            <a:ext cx="421105" cy="372979"/>
          </a:xfrm>
          <a:prstGeom prst="rect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269739" y="4381221"/>
            <a:ext cx="456428" cy="436351"/>
          </a:xfrm>
          <a:prstGeom prst="ellipse">
            <a:avLst/>
          </a:prstGeom>
          <a:solidFill>
            <a:srgbClr val="D5BA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24971" y="4414731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latin typeface="Corbel" charset="0"/>
                <a:ea typeface="Corbel" charset="0"/>
                <a:cs typeface="Corbel" charset="0"/>
              </a:rPr>
              <a:t>object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42" name="直线箭头连接符 41"/>
          <p:cNvCxnSpPr>
            <a:stCxn id="43" idx="6"/>
            <a:endCxn id="35" idx="2"/>
          </p:cNvCxnSpPr>
          <p:nvPr/>
        </p:nvCxnSpPr>
        <p:spPr>
          <a:xfrm>
            <a:off x="8726167" y="4599397"/>
            <a:ext cx="66440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5" idx="3"/>
            <a:endCxn id="39" idx="1"/>
          </p:cNvCxnSpPr>
          <p:nvPr/>
        </p:nvCxnSpPr>
        <p:spPr>
          <a:xfrm flipH="1">
            <a:off x="8126870" y="5004295"/>
            <a:ext cx="1680798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5" idx="3"/>
            <a:endCxn id="37" idx="1"/>
          </p:cNvCxnSpPr>
          <p:nvPr/>
        </p:nvCxnSpPr>
        <p:spPr>
          <a:xfrm flipH="1">
            <a:off x="9242956" y="5004295"/>
            <a:ext cx="564712" cy="472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 46"/>
          <p:cNvGrpSpPr/>
          <p:nvPr/>
        </p:nvGrpSpPr>
        <p:grpSpPr>
          <a:xfrm>
            <a:off x="7916316" y="5766746"/>
            <a:ext cx="3775839" cy="372979"/>
            <a:chOff x="6984715" y="3243157"/>
            <a:chExt cx="3775839" cy="372979"/>
          </a:xfrm>
        </p:grpSpPr>
        <p:sp>
          <p:nvSpPr>
            <p:cNvPr id="48" name="矩形 47"/>
            <p:cNvSpPr/>
            <p:nvPr/>
          </p:nvSpPr>
          <p:spPr>
            <a:xfrm>
              <a:off x="6984715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074734" y="3243157"/>
              <a:ext cx="421105" cy="372979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220125" y="3243157"/>
              <a:ext cx="421105" cy="372979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39449" y="3243157"/>
              <a:ext cx="421105" cy="372979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3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1448516" y="4975391"/>
            <a:ext cx="9317115" cy="1201572"/>
            <a:chOff x="1448516" y="4580275"/>
            <a:chExt cx="9317115" cy="1201572"/>
          </a:xfrm>
        </p:grpSpPr>
        <p:sp>
          <p:nvSpPr>
            <p:cNvPr id="12" name="罐形 11"/>
            <p:cNvSpPr/>
            <p:nvPr/>
          </p:nvSpPr>
          <p:spPr>
            <a:xfrm>
              <a:off x="1448516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罐形 12"/>
            <p:cNvSpPr/>
            <p:nvPr/>
          </p:nvSpPr>
          <p:spPr>
            <a:xfrm>
              <a:off x="3465811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罐形 13"/>
            <p:cNvSpPr/>
            <p:nvPr/>
          </p:nvSpPr>
          <p:spPr>
            <a:xfrm>
              <a:off x="5487780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罐形 14"/>
            <p:cNvSpPr/>
            <p:nvPr/>
          </p:nvSpPr>
          <p:spPr>
            <a:xfrm>
              <a:off x="7509749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罐形 15"/>
            <p:cNvSpPr/>
            <p:nvPr/>
          </p:nvSpPr>
          <p:spPr>
            <a:xfrm>
              <a:off x="9531718" y="4580275"/>
              <a:ext cx="1233913" cy="1201572"/>
            </a:xfrm>
            <a:prstGeom prst="can">
              <a:avLst/>
            </a:prstGeom>
            <a:solidFill>
              <a:schemeClr val="accent1">
                <a:alpha val="4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Partial-stripe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Extra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</a:p>
          <a:p>
            <a:pPr lvl="1"/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amplification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1617584" y="5343005"/>
            <a:ext cx="8961507" cy="654968"/>
            <a:chOff x="1769982" y="4234014"/>
            <a:chExt cx="8961507" cy="654968"/>
          </a:xfrm>
        </p:grpSpPr>
        <p:sp>
          <p:nvSpPr>
            <p:cNvPr id="6" name="矩形 5"/>
            <p:cNvSpPr/>
            <p:nvPr/>
          </p:nvSpPr>
          <p:spPr>
            <a:xfrm>
              <a:off x="1769982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85936" y="4239276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B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09246" y="4234014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25200" y="4234014"/>
              <a:ext cx="878305" cy="649706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</a:t>
              </a:r>
              <a:r>
                <a:rPr kumimoji="1" lang="en-US" altLang="zh-CN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kumimoji="1" lang="zh-CN" altLang="en-US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853184" y="4234014"/>
              <a:ext cx="878305" cy="649706"/>
            </a:xfrm>
            <a:prstGeom prst="rect">
              <a:avLst/>
            </a:prstGeom>
            <a:solidFill>
              <a:srgbClr val="C3E9F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</a:t>
              </a:r>
              <a:r>
                <a:rPr kumimoji="1" lang="en-US" altLang="zh-CN" baseline="-25000" dirty="0" smtClean="0">
                  <a:latin typeface="Corbel" charset="0"/>
                  <a:ea typeface="Corbel" charset="0"/>
                  <a:cs typeface="Corbel" charset="0"/>
                </a:rPr>
                <a:t>2</a:t>
              </a:r>
              <a:endParaRPr kumimoji="1" lang="zh-CN" altLang="en-US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480097" y="5276040"/>
            <a:ext cx="9231805" cy="78363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3614" y="3676441"/>
            <a:ext cx="878305" cy="649706"/>
          </a:xfrm>
          <a:prstGeom prst="rect">
            <a:avLst/>
          </a:prstGeom>
          <a:solidFill>
            <a:srgbClr val="FF3A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B’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610422" y="5343005"/>
            <a:ext cx="4917569" cy="649706"/>
            <a:chOff x="1769984" y="5495405"/>
            <a:chExt cx="4917569" cy="649706"/>
          </a:xfrm>
        </p:grpSpPr>
        <p:sp>
          <p:nvSpPr>
            <p:cNvPr id="20" name="矩形 19"/>
            <p:cNvSpPr/>
            <p:nvPr/>
          </p:nvSpPr>
          <p:spPr>
            <a:xfrm>
              <a:off x="1769984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809248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672802" y="3676441"/>
            <a:ext cx="878305" cy="649706"/>
          </a:xfrm>
          <a:prstGeom prst="rect">
            <a:avLst/>
          </a:prstGeom>
          <a:solidFill>
            <a:srgbClr val="C3E9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P</a:t>
            </a:r>
            <a:r>
              <a:rPr kumimoji="1" lang="en-US" altLang="zh-CN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’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00786" y="3676441"/>
            <a:ext cx="878305" cy="649706"/>
          </a:xfrm>
          <a:prstGeom prst="rect">
            <a:avLst/>
          </a:prstGeom>
          <a:solidFill>
            <a:srgbClr val="C3E9F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P</a:t>
            </a:r>
            <a:r>
              <a:rPr kumimoji="1" lang="en-US" altLang="zh-CN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’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605554" y="3676441"/>
            <a:ext cx="4917569" cy="649706"/>
            <a:chOff x="1769984" y="5495405"/>
            <a:chExt cx="4917569" cy="649706"/>
          </a:xfrm>
        </p:grpSpPr>
        <p:sp>
          <p:nvSpPr>
            <p:cNvPr id="26" name="矩形 25"/>
            <p:cNvSpPr/>
            <p:nvPr/>
          </p:nvSpPr>
          <p:spPr>
            <a:xfrm>
              <a:off x="1769984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09248" y="5495405"/>
              <a:ext cx="878305" cy="649706"/>
            </a:xfrm>
            <a:prstGeom prst="rect">
              <a:avLst/>
            </a:prstGeom>
            <a:solidFill>
              <a:srgbClr val="D5BAB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C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436905" y="3556125"/>
            <a:ext cx="5271570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307180" y="3556125"/>
            <a:ext cx="3540223" cy="89033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6705602" y="4001294"/>
            <a:ext cx="601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243262" y="2889763"/>
            <a:ext cx="9591191" cy="149693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u="sng" dirty="0" smtClean="0">
                <a:latin typeface="Corbel" charset="0"/>
                <a:ea typeface="Corbel" charset="0"/>
                <a:cs typeface="Corbel" charset="0"/>
              </a:rPr>
              <a:t>Goal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optimize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err="1" smtClean="0">
                <a:latin typeface="Corbel" charset="0"/>
                <a:ea typeface="Corbel" charset="0"/>
                <a:cs typeface="Corbel" charset="0"/>
              </a:rPr>
              <a:t>pertial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-stripe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update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based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on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parity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logging,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parity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caching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or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elastic</a:t>
            </a:r>
            <a:r>
              <a:rPr kumimoji="1" lang="zh-CN" altLang="en-US" sz="2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800" b="1" dirty="0" smtClean="0">
                <a:latin typeface="Corbel" charset="0"/>
                <a:ea typeface="Corbel" charset="0"/>
                <a:cs typeface="Corbel" charset="0"/>
              </a:rPr>
              <a:t>striping</a:t>
            </a:r>
            <a:endParaRPr kumimoji="1" lang="zh-CN" alt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00104 -0.2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00105 0.2430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217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027 0.243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17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0039 0.243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17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0039 0.2430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3" grpId="1" animBg="1"/>
      <p:bldP spid="24" grpId="0" animBg="1"/>
      <p:bldP spid="24" grpId="1" animBg="1"/>
      <p:bldP spid="28" grpId="0" animBg="1"/>
      <p:bldP spid="28" grpId="1" animBg="1"/>
      <p:bldP spid="29" grpId="0" animBg="1"/>
      <p:bldP spid="29" grpId="1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Ceph</a:t>
            </a:r>
            <a:endParaRPr kumimoji="1"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3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Active/inactive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decoupling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</a:p>
          <a:p>
            <a:r>
              <a:rPr kumimoji="1" lang="en-US" altLang="zh-CN" dirty="0" smtClean="0"/>
              <a:t>Client-transparent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caching</a:t>
            </a:r>
          </a:p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</a:p>
          <a:p>
            <a:pPr lvl="1"/>
            <a:r>
              <a:rPr kumimoji="1" lang="en-US" altLang="zh-CN" dirty="0" smtClean="0"/>
              <a:t>SSD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devices</a:t>
            </a:r>
          </a:p>
          <a:p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</a:p>
          <a:p>
            <a:pPr lvl="1"/>
            <a:r>
              <a:rPr kumimoji="1" lang="en-US" altLang="zh-CN" dirty="0" smtClean="0"/>
              <a:t>usually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HDD</a:t>
            </a:r>
            <a:endParaRPr kumimoji="1" lang="zh-CN" altLang="en-US" dirty="0"/>
          </a:p>
        </p:txBody>
      </p:sp>
      <p:pic>
        <p:nvPicPr>
          <p:cNvPr id="1028" name="Picture 4" descr="http://docs.ceph.com/docs/master/_images/ditaa-2982c5ed3031cac4f9e40545139e51fdb0b338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355361"/>
            <a:ext cx="69532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711206" y="4222261"/>
            <a:ext cx="7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latin typeface="Corbel" charset="0"/>
                <a:ea typeface="Corbel" charset="0"/>
                <a:cs typeface="Corbel" charset="0"/>
              </a:rPr>
              <a:t>Cache</a:t>
            </a:r>
            <a:r>
              <a:rPr kumimoji="1" lang="zh-CN" altLang="en-US" sz="16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1600" dirty="0" smtClean="0">
                <a:latin typeface="Corbel" charset="0"/>
                <a:ea typeface="Corbel" charset="0"/>
                <a:cs typeface="Corbel" charset="0"/>
              </a:rPr>
              <a:t>agent</a:t>
            </a:r>
            <a:endParaRPr kumimoji="1" lang="zh-CN" alt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838200" y="6249565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Source:http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://</a:t>
            </a:r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docs.ceph.com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/docs/master/</a:t>
            </a:r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rados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/operations/cache-</a:t>
            </a:r>
            <a:r>
              <a:rPr kumimoji="1" lang="en-US" altLang="zh-CN" u="sng" dirty="0" err="1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tiering</a:t>
            </a:r>
            <a:r>
              <a:rPr kumimoji="1" lang="en-US" altLang="zh-CN" u="sng" dirty="0" smtClean="0">
                <a:solidFill>
                  <a:schemeClr val="bg1">
                    <a:lumMod val="65000"/>
                  </a:schemeClr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endParaRPr kumimoji="1" lang="zh-CN" altLang="en-US" u="sng" dirty="0">
              <a:solidFill>
                <a:schemeClr val="bg1">
                  <a:lumMod val="6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b="1" dirty="0" err="1" smtClean="0">
                <a:solidFill>
                  <a:srgbClr val="0096FF"/>
                </a:solidFill>
              </a:rPr>
              <a:t>Writeback</a:t>
            </a:r>
            <a:r>
              <a:rPr kumimoji="1" lang="en-US" altLang="zh-CN" b="1" dirty="0" smtClean="0">
                <a:solidFill>
                  <a:srgbClr val="0096FF"/>
                </a:solidFill>
              </a:rPr>
              <a:t>(default)</a:t>
            </a:r>
          </a:p>
          <a:p>
            <a:pPr lvl="1"/>
            <a:r>
              <a:rPr kumimoji="1" lang="en-US" altLang="zh-CN" dirty="0" smtClean="0"/>
              <a:t>Clients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</a:p>
          <a:p>
            <a:r>
              <a:rPr kumimoji="1" lang="en-US" altLang="zh-CN" b="1" dirty="0" err="1" smtClean="0">
                <a:solidFill>
                  <a:srgbClr val="0096FF"/>
                </a:solidFill>
              </a:rPr>
              <a:t>Readproxy</a:t>
            </a:r>
            <a:endParaRPr kumimoji="1" lang="en-US" altLang="zh-CN" b="1" dirty="0" smtClean="0">
              <a:solidFill>
                <a:srgbClr val="0096FF"/>
              </a:solidFill>
            </a:endParaRPr>
          </a:p>
          <a:p>
            <a:pPr lvl="1"/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caching</a:t>
            </a:r>
          </a:p>
          <a:p>
            <a:pPr lvl="1"/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benefit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writeback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</a:p>
          <a:p>
            <a:r>
              <a:rPr kumimoji="1" lang="en-US" altLang="zh-CN" b="1" dirty="0" smtClean="0"/>
              <a:t>Forward</a:t>
            </a:r>
            <a:endParaRPr kumimoji="1" lang="en-US" altLang="zh-CN" b="1" dirty="0"/>
          </a:p>
          <a:p>
            <a:pPr lvl="1"/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redirect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r>
              <a:rPr kumimoji="1" lang="en-US" altLang="zh-CN" b="1" dirty="0" err="1" smtClean="0"/>
              <a:t>Readonly</a:t>
            </a:r>
            <a:endParaRPr kumimoji="1" lang="en-US" altLang="zh-CN" b="1" dirty="0" smtClean="0"/>
          </a:p>
          <a:p>
            <a:pPr lvl="1"/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hits,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  <a:endParaRPr kumimoji="1" lang="en-US" altLang="zh-CN" dirty="0"/>
          </a:p>
          <a:p>
            <a:r>
              <a:rPr kumimoji="1" lang="en-US" altLang="zh-CN" b="1" dirty="0" err="1" smtClean="0"/>
              <a:t>Readforward</a:t>
            </a:r>
            <a:r>
              <a:rPr kumimoji="1" lang="zh-CN" altLang="en-US" b="1" dirty="0" smtClean="0"/>
              <a:t> </a:t>
            </a:r>
            <a:endParaRPr kumimoji="1" lang="en-US" altLang="zh-CN" b="1" dirty="0" smtClean="0"/>
          </a:p>
          <a:p>
            <a:pPr lvl="1"/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redirect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benefit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writeback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6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4MB(default)</a:t>
            </a:r>
          </a:p>
          <a:p>
            <a:pPr lvl="1"/>
            <a:r>
              <a:rPr kumimoji="1" lang="en-US" altLang="zh-CN" dirty="0" smtClean="0"/>
              <a:t>Extra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</a:t>
            </a:r>
          </a:p>
          <a:p>
            <a:pPr lvl="1"/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Evict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0096FF"/>
                </a:solidFill>
              </a:rPr>
              <a:t>Goal</a:t>
            </a:r>
          </a:p>
          <a:p>
            <a:pPr lvl="1"/>
            <a:r>
              <a:rPr kumimoji="1" lang="en-US" altLang="zh-CN" dirty="0" smtClean="0">
                <a:solidFill>
                  <a:srgbClr val="0096FF"/>
                </a:solidFill>
              </a:rPr>
              <a:t>Combine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small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I/O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into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large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one</a:t>
            </a:r>
          </a:p>
          <a:p>
            <a:pPr lvl="1"/>
            <a:r>
              <a:rPr kumimoji="1" lang="en-US" altLang="zh-CN" dirty="0" smtClean="0">
                <a:solidFill>
                  <a:srgbClr val="0096FF"/>
                </a:solidFill>
              </a:rPr>
              <a:t>Evict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with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no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extra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read</a:t>
            </a:r>
            <a:r>
              <a:rPr kumimoji="1" lang="zh-CN" altLang="en-US" dirty="0" smtClean="0">
                <a:solidFill>
                  <a:srgbClr val="0096FF"/>
                </a:solidFill>
              </a:rPr>
              <a:t> </a:t>
            </a:r>
            <a:r>
              <a:rPr kumimoji="1" lang="en-US" altLang="zh-CN" dirty="0" smtClean="0">
                <a:solidFill>
                  <a:srgbClr val="0096FF"/>
                </a:solidFill>
              </a:rPr>
              <a:t>op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36895" y="2269290"/>
            <a:ext cx="3729790" cy="1094874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36895" y="4552198"/>
            <a:ext cx="3729790" cy="1094874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75854" y="269507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Cache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tier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75854" y="491496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Storage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tier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37684" y="4801888"/>
            <a:ext cx="625642" cy="5954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62305" y="4801888"/>
            <a:ext cx="625642" cy="595494"/>
          </a:xfrm>
          <a:prstGeom prst="ellipse">
            <a:avLst/>
          </a:prstGeom>
          <a:solidFill>
            <a:srgbClr val="D5BA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89705" y="4801888"/>
            <a:ext cx="625642" cy="59549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217105" y="4801888"/>
            <a:ext cx="625642" cy="59549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64015" y="1447523"/>
            <a:ext cx="372979" cy="312540"/>
          </a:xfrm>
          <a:prstGeom prst="ellipse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7050505" y="1827939"/>
            <a:ext cx="0" cy="32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737684" y="4801888"/>
            <a:ext cx="625642" cy="5954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7038221" y="3504134"/>
            <a:ext cx="12283" cy="850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 25"/>
          <p:cNvGrpSpPr/>
          <p:nvPr/>
        </p:nvGrpSpPr>
        <p:grpSpPr>
          <a:xfrm>
            <a:off x="7709710" y="1441191"/>
            <a:ext cx="2076050" cy="312540"/>
            <a:chOff x="7709710" y="1441191"/>
            <a:chExt cx="2076050" cy="312540"/>
          </a:xfrm>
        </p:grpSpPr>
        <p:sp>
          <p:nvSpPr>
            <p:cNvPr id="21" name="椭圆 20"/>
            <p:cNvSpPr/>
            <p:nvPr/>
          </p:nvSpPr>
          <p:spPr>
            <a:xfrm>
              <a:off x="7709710" y="1441191"/>
              <a:ext cx="372979" cy="312540"/>
            </a:xfrm>
            <a:prstGeom prst="ellipse">
              <a:avLst/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135478" y="1441191"/>
              <a:ext cx="372979" cy="312540"/>
            </a:xfrm>
            <a:prstGeom prst="ellipse">
              <a:avLst/>
            </a:prstGeom>
            <a:solidFill>
              <a:srgbClr val="E86B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561246" y="1441191"/>
              <a:ext cx="372979" cy="312540"/>
            </a:xfrm>
            <a:prstGeom prst="ellipse">
              <a:avLst/>
            </a:prstGeom>
            <a:solidFill>
              <a:srgbClr val="009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87014" y="1441191"/>
              <a:ext cx="372979" cy="312540"/>
            </a:xfrm>
            <a:prstGeom prst="ellipse">
              <a:avLst/>
            </a:prstGeom>
            <a:solidFill>
              <a:srgbClr val="00BF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9412781" y="1441191"/>
              <a:ext cx="372979" cy="31254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下箭头 26"/>
          <p:cNvSpPr/>
          <p:nvPr/>
        </p:nvSpPr>
        <p:spPr>
          <a:xfrm>
            <a:off x="8648318" y="1940378"/>
            <a:ext cx="207043" cy="566639"/>
          </a:xfrm>
          <a:prstGeom prst="downArrow">
            <a:avLst/>
          </a:prstGeom>
          <a:solidFill>
            <a:srgbClr val="C3E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34914" y="2575544"/>
            <a:ext cx="625642" cy="5954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652103" y="3499101"/>
            <a:ext cx="203258" cy="873710"/>
          </a:xfrm>
          <a:prstGeom prst="downArrow">
            <a:avLst/>
          </a:prstGeom>
          <a:solidFill>
            <a:srgbClr val="C3E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656921" y="1374862"/>
            <a:ext cx="2185826" cy="45958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4.79167E-6 -0.32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Ceph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Scalable, High-Performance Distributed File System </a:t>
            </a:r>
            <a:endParaRPr lang="en-US" altLang="zh-CN" dirty="0" smtClean="0"/>
          </a:p>
          <a:p>
            <a:r>
              <a:rPr lang="en-US" altLang="zh-CN" dirty="0" smtClean="0"/>
              <a:t>Intro</a:t>
            </a:r>
          </a:p>
          <a:p>
            <a:pPr lvl="1"/>
            <a:r>
              <a:rPr lang="en-US" altLang="zh-CN" dirty="0" smtClean="0">
                <a:effectLst/>
              </a:rPr>
              <a:t>Object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storage</a:t>
            </a:r>
          </a:p>
          <a:p>
            <a:pPr lvl="1"/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</a:p>
          <a:p>
            <a:pPr lvl="1"/>
            <a:r>
              <a:rPr lang="en-US" altLang="zh-CN" dirty="0" smtClean="0">
                <a:effectLst/>
              </a:rPr>
              <a:t>Filesystem</a:t>
            </a:r>
            <a:endParaRPr lang="en-US" altLang="zh-CN" dirty="0">
              <a:effectLst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46" y="2733474"/>
            <a:ext cx="7877908" cy="33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25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hot-storage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cold-storage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</a:p>
          <a:p>
            <a:pPr lvl="2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tier add cold-storage </a:t>
            </a:r>
            <a:r>
              <a:rPr lang="en-US" altLang="zh-CN" dirty="0" smtClean="0">
                <a:solidFill>
                  <a:srgbClr val="0096FF"/>
                </a:solidFill>
              </a:rPr>
              <a:t>hot-storage</a:t>
            </a:r>
          </a:p>
          <a:p>
            <a:pPr lvl="1"/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hot-storage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</a:t>
            </a:r>
          </a:p>
          <a:p>
            <a:pPr lvl="2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tier cache-mode hot-storage </a:t>
            </a:r>
            <a:r>
              <a:rPr lang="en-US" altLang="zh-CN" dirty="0" err="1" smtClean="0">
                <a:solidFill>
                  <a:srgbClr val="0096FF"/>
                </a:solidFill>
              </a:rPr>
              <a:t>writeback</a:t>
            </a:r>
            <a:endParaRPr lang="en-US" altLang="zh-CN" dirty="0" smtClean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irect </a:t>
            </a:r>
            <a:r>
              <a:rPr lang="en-US" altLang="zh-CN" dirty="0"/>
              <a:t>all client traffic from the storage pool to the cache </a:t>
            </a:r>
            <a:r>
              <a:rPr lang="en-US" altLang="zh-CN" dirty="0" smtClean="0"/>
              <a:t>pool</a:t>
            </a:r>
          </a:p>
          <a:p>
            <a:pPr lvl="2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tier set-overlay cold-storage hot-storage</a:t>
            </a:r>
          </a:p>
          <a:p>
            <a:r>
              <a:rPr kumimoji="1" lang="en-US" altLang="zh-CN" dirty="0" smtClean="0"/>
              <a:t>Configuring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lang="en-US" altLang="zh-CN" dirty="0" err="1">
                <a:solidFill>
                  <a:srgbClr val="0096FF"/>
                </a:solidFill>
              </a:rPr>
              <a:t>ceph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 err="1">
                <a:solidFill>
                  <a:srgbClr val="0096FF"/>
                </a:solidFill>
              </a:rPr>
              <a:t>osd</a:t>
            </a:r>
            <a:r>
              <a:rPr lang="en-US" altLang="zh-CN" dirty="0">
                <a:solidFill>
                  <a:srgbClr val="0096FF"/>
                </a:solidFill>
              </a:rPr>
              <a:t> pool set {</a:t>
            </a:r>
            <a:r>
              <a:rPr lang="en-US" altLang="zh-CN" dirty="0" err="1">
                <a:solidFill>
                  <a:srgbClr val="0096FF"/>
                </a:solidFill>
              </a:rPr>
              <a:t>cachepool</a:t>
            </a:r>
            <a:r>
              <a:rPr lang="en-US" altLang="zh-CN" dirty="0">
                <a:solidFill>
                  <a:srgbClr val="0096FF"/>
                </a:solidFill>
              </a:rPr>
              <a:t>} {key} {value</a:t>
            </a:r>
            <a:r>
              <a:rPr lang="en-US" altLang="zh-CN" dirty="0" smtClean="0">
                <a:solidFill>
                  <a:srgbClr val="0096FF"/>
                </a:solidFill>
              </a:rPr>
              <a:t>}</a:t>
            </a:r>
          </a:p>
          <a:p>
            <a:pPr lvl="1"/>
            <a:r>
              <a:rPr kumimoji="1" lang="en-US" altLang="zh-CN" dirty="0" smtClean="0"/>
              <a:t>Detailed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hyper-link</a:t>
            </a:r>
          </a:p>
          <a:p>
            <a:r>
              <a:rPr kumimoji="1" lang="en-US" altLang="zh-CN" dirty="0" smtClean="0"/>
              <a:t>Removing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tier</a:t>
            </a:r>
          </a:p>
          <a:p>
            <a:pPr lvl="1"/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hyper-link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4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RADOS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Components</a:t>
            </a:r>
          </a:p>
          <a:p>
            <a:pPr lvl="1"/>
            <a:r>
              <a:rPr kumimoji="1" lang="en-US" altLang="zh-CN" dirty="0" smtClean="0"/>
              <a:t>Monitor</a:t>
            </a:r>
          </a:p>
          <a:p>
            <a:pPr lvl="1"/>
            <a:r>
              <a:rPr kumimoji="1" lang="en-US" altLang="zh-CN" dirty="0" smtClean="0"/>
              <a:t>OSD</a:t>
            </a:r>
          </a:p>
          <a:p>
            <a:pPr lvl="1"/>
            <a:r>
              <a:rPr kumimoji="1" lang="en-US" altLang="zh-CN" dirty="0" smtClean="0"/>
              <a:t>Client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Deployment</a:t>
            </a:r>
            <a:endParaRPr kumimoji="1" lang="en-US" altLang="zh-CN" dirty="0"/>
          </a:p>
          <a:p>
            <a:pPr lvl="1"/>
            <a:r>
              <a:rPr kumimoji="1" lang="en-US" altLang="zh-CN" dirty="0" err="1" smtClean="0">
                <a:solidFill>
                  <a:srgbClr val="0096FF"/>
                </a:solidFill>
              </a:rPr>
              <a:t>R</a:t>
            </a:r>
            <a:r>
              <a:rPr kumimoji="1" lang="en-US" altLang="zh-CN" dirty="0" err="1" smtClean="0"/>
              <a:t>ados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B</a:t>
            </a:r>
            <a:r>
              <a:rPr kumimoji="1" lang="en-US" altLang="zh-CN" dirty="0" smtClean="0"/>
              <a:t>lock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0096FF"/>
                </a:solidFill>
              </a:rPr>
              <a:t>D</a:t>
            </a:r>
            <a:r>
              <a:rPr kumimoji="1" lang="en-US" altLang="zh-CN" dirty="0" smtClean="0"/>
              <a:t>evice</a:t>
            </a:r>
          </a:p>
          <a:p>
            <a:pPr lvl="1"/>
            <a:r>
              <a:rPr kumimoji="1" lang="en-US" altLang="zh-CN" dirty="0" err="1" smtClean="0">
                <a:solidFill>
                  <a:srgbClr val="0096FF"/>
                </a:solidFill>
              </a:rPr>
              <a:t>R</a:t>
            </a:r>
            <a:r>
              <a:rPr kumimoji="1" lang="en-US" altLang="zh-CN" dirty="0" err="1" smtClean="0"/>
              <a:t>ados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solidFill>
                  <a:srgbClr val="0096FF"/>
                </a:solidFill>
              </a:rPr>
              <a:t>G</a:t>
            </a:r>
            <a:r>
              <a:rPr kumimoji="1" lang="en-US" altLang="zh-CN" dirty="0" err="1" smtClean="0"/>
              <a:t>ate</a:t>
            </a:r>
            <a:r>
              <a:rPr kumimoji="1" lang="en-US" altLang="zh-CN" dirty="0" err="1" smtClean="0">
                <a:solidFill>
                  <a:srgbClr val="0096FF"/>
                </a:solidFill>
              </a:rPr>
              <a:t>W</a:t>
            </a:r>
            <a:r>
              <a:rPr kumimoji="1" lang="en-US" altLang="zh-CN" dirty="0" err="1" smtClean="0"/>
              <a:t>ay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Ceph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FS</a:t>
            </a:r>
            <a:endParaRPr kumimoji="1"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20" y="1690688"/>
            <a:ext cx="6817080" cy="40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Maintain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  <a:p>
            <a:pPr lvl="1"/>
            <a:r>
              <a:rPr kumimoji="1" lang="en-US" altLang="zh-CN" dirty="0" smtClean="0"/>
              <a:t>Monitor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OSD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Placement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Group(PG)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en-US" altLang="zh-CN" dirty="0" smtClean="0"/>
              <a:t>CRUSH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</a:p>
          <a:p>
            <a:r>
              <a:rPr kumimoji="1" lang="en-US" altLang="zh-CN" dirty="0" err="1" smtClean="0"/>
              <a:t>Paxos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pPr lvl="1"/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aggregates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</a:p>
          <a:p>
            <a:pPr lvl="1"/>
            <a:r>
              <a:rPr kumimoji="1" lang="en-US" altLang="zh-CN" dirty="0" smtClean="0"/>
              <a:t>Lease-mechanism 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87340"/>
              </p:ext>
            </p:extLst>
          </p:nvPr>
        </p:nvGraphicFramePr>
        <p:xfrm>
          <a:off x="6595871" y="1870075"/>
          <a:ext cx="4868674" cy="1854200"/>
        </p:xfrm>
        <a:graphic>
          <a:graphicData uri="http://schemas.openxmlformats.org/drawingml/2006/table">
            <a:tbl>
              <a:tblPr firstRow="1" bandRow="1">
                <a:effectLst/>
                <a:tableStyleId>{16D9F66E-5EB9-4882-86FB-DCBF35E3C3E4}</a:tableStyleId>
              </a:tblPr>
              <a:tblGrid>
                <a:gridCol w="2434337"/>
                <a:gridCol w="24343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epoch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Map</a:t>
                      </a:r>
                      <a:r>
                        <a:rPr lang="zh-CN" altLang="en-US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version</a:t>
                      </a:r>
                      <a:endParaRPr lang="zh-CN" altLang="en-US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in/out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OSD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contains</a:t>
                      </a:r>
                      <a:r>
                        <a:rPr lang="zh-CN" altLang="en-US" baseline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PG?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up/down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OSD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is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reachable?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m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Number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of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PGs(2</a:t>
                      </a:r>
                      <a:r>
                        <a:rPr lang="en-US" altLang="zh-CN" baseline="300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k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-1)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96FF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crush</a:t>
                      </a:r>
                      <a:endParaRPr lang="zh-CN" altLang="en-US" b="1" dirty="0">
                        <a:solidFill>
                          <a:srgbClr val="0096FF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CRUSH</a:t>
                      </a:r>
                      <a:r>
                        <a:rPr lang="zh-CN" alt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lang="en-US" altLang="zh-CN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rules</a:t>
                      </a:r>
                      <a:endParaRPr lang="zh-CN" alt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立方体 7"/>
          <p:cNvSpPr/>
          <p:nvPr/>
        </p:nvSpPr>
        <p:spPr>
          <a:xfrm>
            <a:off x="8299703" y="4361092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477478" y="5322444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9120631" y="5322444"/>
            <a:ext cx="621792" cy="597408"/>
          </a:xfrm>
          <a:prstGeom prst="cube">
            <a:avLst/>
          </a:prstGeom>
          <a:solidFill>
            <a:srgbClr val="FF3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7941056" y="4958500"/>
            <a:ext cx="268223" cy="296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9011919" y="4945190"/>
            <a:ext cx="217424" cy="2717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8366759" y="5621148"/>
            <a:ext cx="487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982530" y="44672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leader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6000" y="549441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Active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mon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782749" y="543648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Active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mon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75304" cy="4351338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Two-phase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mapping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/>
              <a:t>Object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>
                <a:sym typeface="Wingdings"/>
              </a:rPr>
              <a:t>--&gt;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PG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Hash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 smtClean="0">
                <a:sym typeface="Wingdings"/>
              </a:rPr>
              <a:t>PG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--&gt;</a:t>
            </a:r>
            <a:r>
              <a:rPr kumimoji="1" lang="zh-CN" altLang="en-US" b="1" dirty="0" smtClean="0">
                <a:sym typeface="Wingdings"/>
              </a:rPr>
              <a:t> </a:t>
            </a:r>
            <a:r>
              <a:rPr kumimoji="1" lang="en-US" altLang="zh-CN" b="1" dirty="0" smtClean="0">
                <a:sym typeface="Wingdings"/>
              </a:rPr>
              <a:t>OSDs</a:t>
            </a:r>
          </a:p>
          <a:p>
            <a:pPr lvl="2"/>
            <a:r>
              <a:rPr kumimoji="1" lang="en-US" altLang="zh-CN" dirty="0" smtClean="0">
                <a:sym typeface="Wingdings"/>
              </a:rPr>
              <a:t>CRUSH</a:t>
            </a:r>
          </a:p>
          <a:p>
            <a:pPr lvl="1"/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sym typeface="Wingdings"/>
              </a:rPr>
              <a:t>s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rc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osd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/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OSDMap.cc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pPr lvl="2"/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Object_locator_to_pg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pPr lvl="2"/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Pg_to_osds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sym typeface="Wingdings"/>
            </a:endParaRPr>
          </a:p>
          <a:p>
            <a:r>
              <a:rPr kumimoji="1" lang="en-US" altLang="zh-CN" dirty="0" smtClean="0">
                <a:sym typeface="Wingdings"/>
              </a:rPr>
              <a:t>Why?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Independent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PG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mapping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when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OSD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adds/removes</a:t>
            </a:r>
            <a:endParaRPr kumimoji="1" lang="en-US" altLang="zh-CN" dirty="0">
              <a:sym typeface="Wingding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9535"/>
            <a:ext cx="2743200" cy="365125"/>
          </a:xfrm>
        </p:spPr>
        <p:txBody>
          <a:bodyPr/>
          <a:lstStyle/>
          <a:p>
            <a:fld id="{7A42213F-69D4-1749-942C-9A85A9F9A76E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504" y="2138619"/>
            <a:ext cx="7726728" cy="36772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02968" y="3284622"/>
            <a:ext cx="4006516" cy="67376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5410" y="3906944"/>
            <a:ext cx="74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latin typeface="Corbel" charset="0"/>
                <a:ea typeface="Corbel" charset="0"/>
                <a:cs typeface="Corbel" charset="0"/>
              </a:rPr>
              <a:t>Pool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placement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grpSp>
        <p:nvGrpSpPr>
          <p:cNvPr id="151" name="组 150"/>
          <p:cNvGrpSpPr/>
          <p:nvPr/>
        </p:nvGrpSpPr>
        <p:grpSpPr>
          <a:xfrm>
            <a:off x="9951918" y="1451838"/>
            <a:ext cx="1823674" cy="2178623"/>
            <a:chOff x="9931178" y="1874329"/>
            <a:chExt cx="1823674" cy="2178623"/>
          </a:xfrm>
        </p:grpSpPr>
        <p:sp>
          <p:nvSpPr>
            <p:cNvPr id="140" name="矩形 139"/>
            <p:cNvSpPr/>
            <p:nvPr/>
          </p:nvSpPr>
          <p:spPr>
            <a:xfrm>
              <a:off x="11044989" y="1948667"/>
              <a:ext cx="709863" cy="27672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213306" y="1874329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213306" y="2445297"/>
              <a:ext cx="776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1044989" y="2574758"/>
              <a:ext cx="709863" cy="26593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9931178" y="3016265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Corbel" charset="0"/>
                  <a:ea typeface="Corbel" charset="0"/>
                  <a:cs typeface="Corbel" charset="0"/>
                </a:rPr>
                <a:t>Object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11247520" y="3084269"/>
              <a:ext cx="304800" cy="325656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8" name="罐形 147"/>
            <p:cNvSpPr/>
            <p:nvPr/>
          </p:nvSpPr>
          <p:spPr>
            <a:xfrm>
              <a:off x="11146254" y="3583721"/>
              <a:ext cx="507332" cy="469231"/>
            </a:xfrm>
            <a:prstGeom prst="can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0253955" y="3587233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0" name="组 169"/>
          <p:cNvGrpSpPr/>
          <p:nvPr/>
        </p:nvGrpSpPr>
        <p:grpSpPr>
          <a:xfrm>
            <a:off x="838200" y="1660861"/>
            <a:ext cx="8923909" cy="4317248"/>
            <a:chOff x="838200" y="1660861"/>
            <a:chExt cx="8923909" cy="4317248"/>
          </a:xfrm>
        </p:grpSpPr>
        <p:grpSp>
          <p:nvGrpSpPr>
            <p:cNvPr id="168" name="组 167"/>
            <p:cNvGrpSpPr/>
            <p:nvPr/>
          </p:nvGrpSpPr>
          <p:grpSpPr>
            <a:xfrm>
              <a:off x="838200" y="1660861"/>
              <a:ext cx="8923909" cy="4317248"/>
              <a:chOff x="838200" y="1660861"/>
              <a:chExt cx="8923909" cy="4317248"/>
            </a:xfrm>
          </p:grpSpPr>
          <p:grpSp>
            <p:nvGrpSpPr>
              <p:cNvPr id="139" name="组 138"/>
              <p:cNvGrpSpPr/>
              <p:nvPr/>
            </p:nvGrpSpPr>
            <p:grpSpPr>
              <a:xfrm>
                <a:off x="838200" y="1660861"/>
                <a:ext cx="8923909" cy="4317248"/>
                <a:chOff x="677291" y="1720516"/>
                <a:chExt cx="9381109" cy="4425533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940619" y="1720516"/>
                  <a:ext cx="3793958" cy="135984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0"/>
                  </a:scheme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1159040" y="1895226"/>
                  <a:ext cx="1459832" cy="103471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  <a:alpha val="22000"/>
                  </a:schemeClr>
                </a:solidFill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692440" y="2015541"/>
                  <a:ext cx="372979" cy="385011"/>
                </a:xfrm>
                <a:prstGeom prst="ellipse">
                  <a:avLst/>
                </a:prstGeom>
                <a:solidFill>
                  <a:srgbClr val="0096FF">
                    <a:tint val="66000"/>
                    <a:satMod val="160000"/>
                    <a:alpha val="35000"/>
                  </a:srgbClr>
                </a:solidFill>
                <a:ln w="190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319461" y="2430379"/>
                  <a:ext cx="372979" cy="385011"/>
                </a:xfrm>
                <a:prstGeom prst="ellipse">
                  <a:avLst/>
                </a:prstGeom>
                <a:solidFill>
                  <a:srgbClr val="FF0000">
                    <a:alpha val="35000"/>
                  </a:srgbClr>
                </a:solidFill>
                <a:ln w="19050">
                  <a:solidFill>
                    <a:srgbClr val="FF3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065419" y="2430379"/>
                  <a:ext cx="372979" cy="385011"/>
                </a:xfrm>
                <a:prstGeom prst="ellipse">
                  <a:avLst/>
                </a:prstGeom>
                <a:solidFill>
                  <a:srgbClr val="FFC000">
                    <a:alpha val="35000"/>
                  </a:srgb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2991851" y="1895226"/>
                  <a:ext cx="1459832" cy="1034715"/>
                </a:xfrm>
                <a:prstGeom prst="roundRect">
                  <a:avLst/>
                </a:prstGeom>
                <a:solidFill>
                  <a:srgbClr val="D5BAB5">
                    <a:alpha val="22000"/>
                  </a:srgbClr>
                </a:solidFill>
                <a:ln w="19050">
                  <a:solidFill>
                    <a:srgbClr val="D5B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525251" y="2015541"/>
                  <a:ext cx="372979" cy="385011"/>
                </a:xfrm>
                <a:prstGeom prst="ellipse">
                  <a:avLst/>
                </a:prstGeom>
                <a:solidFill>
                  <a:srgbClr val="7030A0">
                    <a:alpha val="35000"/>
                  </a:srgb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152272" y="2430379"/>
                  <a:ext cx="372979" cy="385011"/>
                </a:xfrm>
                <a:prstGeom prst="ellipse">
                  <a:avLst/>
                </a:prstGeom>
                <a:solidFill>
                  <a:srgbClr val="92D050">
                    <a:alpha val="35000"/>
                  </a:srgb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898230" y="2430379"/>
                  <a:ext cx="372979" cy="385011"/>
                </a:xfrm>
                <a:prstGeom prst="ellipse">
                  <a:avLst/>
                </a:prstGeom>
                <a:solidFill>
                  <a:srgbClr val="0432FF">
                    <a:alpha val="3500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748006" y="1720516"/>
                  <a:ext cx="3793958" cy="1359847"/>
                </a:xfrm>
                <a:prstGeom prst="rect">
                  <a:avLst/>
                </a:prstGeom>
                <a:solidFill>
                  <a:srgbClr val="0432FF">
                    <a:alpha val="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>
                  <a:off x="5991724" y="1895226"/>
                  <a:ext cx="1459832" cy="1034715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22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6525124" y="2015541"/>
                  <a:ext cx="372979" cy="385011"/>
                </a:xfrm>
                <a:prstGeom prst="ellipse">
                  <a:avLst/>
                </a:prstGeom>
                <a:solidFill>
                  <a:srgbClr val="C0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6152145" y="2430379"/>
                  <a:ext cx="372979" cy="385011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6898103" y="2430379"/>
                  <a:ext cx="372979" cy="385011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7824535" y="1895226"/>
                  <a:ext cx="1459832" cy="1034715"/>
                </a:xfrm>
                <a:prstGeom prst="roundRect">
                  <a:avLst/>
                </a:prstGeom>
                <a:solidFill>
                  <a:srgbClr val="76D6FF">
                    <a:alpha val="22000"/>
                  </a:srgbClr>
                </a:solidFill>
                <a:ln w="19050">
                  <a:solidFill>
                    <a:srgbClr val="00BF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8357935" y="2015541"/>
                  <a:ext cx="372979" cy="38501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984956" y="2430379"/>
                  <a:ext cx="372979" cy="385011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8730914" y="2430379"/>
                  <a:ext cx="372979" cy="385011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87" name="组 86"/>
                <p:cNvGrpSpPr/>
                <p:nvPr/>
              </p:nvGrpSpPr>
              <p:grpSpPr>
                <a:xfrm>
                  <a:off x="677291" y="4114935"/>
                  <a:ext cx="9381109" cy="2031114"/>
                  <a:chOff x="424628" y="4127103"/>
                  <a:chExt cx="10180696" cy="1559386"/>
                </a:xfrm>
              </p:grpSpPr>
              <p:sp>
                <p:nvSpPr>
                  <p:cNvPr id="62" name="罐形 61"/>
                  <p:cNvSpPr/>
                  <p:nvPr/>
                </p:nvSpPr>
                <p:spPr>
                  <a:xfrm>
                    <a:off x="424628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7" name="罐形 66"/>
                  <p:cNvSpPr/>
                  <p:nvPr/>
                </p:nvSpPr>
                <p:spPr>
                  <a:xfrm>
                    <a:off x="2617880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2" name="罐形 71"/>
                  <p:cNvSpPr/>
                  <p:nvPr/>
                </p:nvSpPr>
                <p:spPr>
                  <a:xfrm>
                    <a:off x="4811131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7" name="罐形 76"/>
                  <p:cNvSpPr/>
                  <p:nvPr/>
                </p:nvSpPr>
                <p:spPr>
                  <a:xfrm>
                    <a:off x="7004382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6" name="罐形 85"/>
                  <p:cNvSpPr/>
                  <p:nvPr/>
                </p:nvSpPr>
                <p:spPr>
                  <a:xfrm>
                    <a:off x="9197634" y="4127103"/>
                    <a:ext cx="1407690" cy="1559386"/>
                  </a:xfrm>
                  <a:prstGeom prst="can">
                    <a:avLst/>
                  </a:prstGeom>
                  <a:solidFill>
                    <a:schemeClr val="accent1">
                      <a:alpha val="4000"/>
                    </a:schemeClr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89" name="椭圆 88"/>
                <p:cNvSpPr/>
                <p:nvPr/>
              </p:nvSpPr>
              <p:spPr>
                <a:xfrm>
                  <a:off x="5492016" y="4570046"/>
                  <a:ext cx="372979" cy="385011"/>
                </a:xfrm>
                <a:prstGeom prst="ellipse">
                  <a:avLst/>
                </a:prstGeom>
                <a:solidFill>
                  <a:srgbClr val="0096FF">
                    <a:tint val="66000"/>
                    <a:satMod val="160000"/>
                    <a:alpha val="35000"/>
                  </a:srgbClr>
                </a:solidFill>
                <a:ln w="190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2881557" y="4570046"/>
                  <a:ext cx="372979" cy="385011"/>
                </a:xfrm>
                <a:prstGeom prst="ellipse">
                  <a:avLst/>
                </a:prstGeom>
                <a:solidFill>
                  <a:srgbClr val="0096FF">
                    <a:tint val="66000"/>
                    <a:satMod val="160000"/>
                    <a:alpha val="35000"/>
                  </a:srgbClr>
                </a:solidFill>
                <a:ln w="190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2875543" y="5068823"/>
                  <a:ext cx="372979" cy="385011"/>
                </a:xfrm>
                <a:prstGeom prst="ellipse">
                  <a:avLst/>
                </a:prstGeom>
                <a:solidFill>
                  <a:srgbClr val="FF0000">
                    <a:alpha val="35000"/>
                  </a:srgbClr>
                </a:solidFill>
                <a:ln w="19050">
                  <a:solidFill>
                    <a:srgbClr val="FF3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4924586" y="5091398"/>
                  <a:ext cx="372979" cy="385011"/>
                </a:xfrm>
                <a:prstGeom prst="ellipse">
                  <a:avLst/>
                </a:prstGeom>
                <a:solidFill>
                  <a:srgbClr val="FF0000">
                    <a:alpha val="35000"/>
                  </a:srgbClr>
                </a:solidFill>
                <a:ln w="19050">
                  <a:solidFill>
                    <a:srgbClr val="FF3A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413430" y="5091397"/>
                  <a:ext cx="372979" cy="385011"/>
                </a:xfrm>
                <a:prstGeom prst="ellipse">
                  <a:avLst/>
                </a:prstGeom>
                <a:solidFill>
                  <a:srgbClr val="FFC000">
                    <a:alpha val="35000"/>
                  </a:srgb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5492016" y="5060969"/>
                  <a:ext cx="372979" cy="385011"/>
                </a:xfrm>
                <a:prstGeom prst="ellipse">
                  <a:avLst/>
                </a:prstGeom>
                <a:solidFill>
                  <a:srgbClr val="FFC000">
                    <a:alpha val="35000"/>
                  </a:srgb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1441156" y="4575945"/>
                  <a:ext cx="372979" cy="385011"/>
                </a:xfrm>
                <a:prstGeom prst="ellipse">
                  <a:avLst/>
                </a:prstGeom>
                <a:solidFill>
                  <a:srgbClr val="7030A0">
                    <a:alpha val="35000"/>
                  </a:srgb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6898101" y="5068822"/>
                  <a:ext cx="372979" cy="385011"/>
                </a:xfrm>
                <a:prstGeom prst="ellipse">
                  <a:avLst/>
                </a:prstGeom>
                <a:solidFill>
                  <a:srgbClr val="7030A0">
                    <a:alpha val="35000"/>
                  </a:srgb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1441155" y="5072207"/>
                  <a:ext cx="372979" cy="385011"/>
                </a:xfrm>
                <a:prstGeom prst="ellipse">
                  <a:avLst/>
                </a:prstGeom>
                <a:solidFill>
                  <a:srgbClr val="92D050">
                    <a:alpha val="35000"/>
                  </a:srgb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7467754" y="4577985"/>
                  <a:ext cx="372979" cy="385011"/>
                </a:xfrm>
                <a:prstGeom prst="ellipse">
                  <a:avLst/>
                </a:prstGeom>
                <a:solidFill>
                  <a:srgbClr val="0432FF">
                    <a:alpha val="3500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881163" y="4592156"/>
                  <a:ext cx="372979" cy="385011"/>
                </a:xfrm>
                <a:prstGeom prst="ellipse">
                  <a:avLst/>
                </a:prstGeom>
                <a:solidFill>
                  <a:srgbClr val="0432FF">
                    <a:alpha val="35000"/>
                  </a:srgbClr>
                </a:solidFill>
                <a:ln w="19050">
                  <a:solidFill>
                    <a:srgbClr val="043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6876197" y="4552975"/>
                  <a:ext cx="372979" cy="385011"/>
                </a:xfrm>
                <a:prstGeom prst="ellipse">
                  <a:avLst/>
                </a:prstGeom>
                <a:solidFill>
                  <a:srgbClr val="92D050">
                    <a:alpha val="35000"/>
                  </a:srgb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8935073" y="4564279"/>
                  <a:ext cx="372979" cy="385011"/>
                </a:xfrm>
                <a:prstGeom prst="ellipse">
                  <a:avLst/>
                </a:prstGeom>
                <a:solidFill>
                  <a:srgbClr val="C0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10" name="曲线连接符 109"/>
                <p:cNvCxnSpPr>
                  <a:stCxn id="43" idx="2"/>
                  <a:endCxn id="67" idx="1"/>
                </p:cNvCxnSpPr>
                <p:nvPr/>
              </p:nvCxnSpPr>
              <p:spPr>
                <a:xfrm rot="16200000" flipH="1">
                  <a:off x="2025407" y="2793490"/>
                  <a:ext cx="1184994" cy="1457896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曲线连接符 111"/>
                <p:cNvCxnSpPr>
                  <a:stCxn id="43" idx="2"/>
                  <a:endCxn id="72" idx="1"/>
                </p:cNvCxnSpPr>
                <p:nvPr/>
              </p:nvCxnSpPr>
              <p:spPr>
                <a:xfrm rot="16200000" flipH="1">
                  <a:off x="3035904" y="1782993"/>
                  <a:ext cx="1184994" cy="3478890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曲线连接符 113"/>
                <p:cNvCxnSpPr>
                  <a:stCxn id="46" idx="2"/>
                  <a:endCxn id="62" idx="1"/>
                </p:cNvCxnSpPr>
                <p:nvPr/>
              </p:nvCxnSpPr>
              <p:spPr>
                <a:xfrm rot="5400000">
                  <a:off x="1931315" y="2324483"/>
                  <a:ext cx="1184994" cy="2395910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曲线连接符 115"/>
                <p:cNvCxnSpPr>
                  <a:stCxn id="46" idx="2"/>
                  <a:endCxn id="77" idx="1"/>
                </p:cNvCxnSpPr>
                <p:nvPr/>
              </p:nvCxnSpPr>
              <p:spPr>
                <a:xfrm rot="16200000" flipH="1">
                  <a:off x="4962806" y="1688901"/>
                  <a:ext cx="1184994" cy="3667073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曲线连接符 117"/>
                <p:cNvCxnSpPr>
                  <a:stCxn id="52" idx="2"/>
                  <a:endCxn id="86" idx="1"/>
                </p:cNvCxnSpPr>
                <p:nvPr/>
              </p:nvCxnSpPr>
              <p:spPr>
                <a:xfrm rot="16200000" flipH="1">
                  <a:off x="7473240" y="2178340"/>
                  <a:ext cx="1184994" cy="2688195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曲线连接符 120"/>
                <p:cNvCxnSpPr>
                  <a:stCxn id="52" idx="2"/>
                  <a:endCxn id="72" idx="1"/>
                </p:cNvCxnSpPr>
                <p:nvPr/>
              </p:nvCxnSpPr>
              <p:spPr>
                <a:xfrm rot="5400000">
                  <a:off x="5452246" y="2845541"/>
                  <a:ext cx="1184994" cy="1353794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曲线连接符 123"/>
                <p:cNvCxnSpPr>
                  <a:stCxn id="57" idx="2"/>
                  <a:endCxn id="86" idx="1"/>
                </p:cNvCxnSpPr>
                <p:nvPr/>
              </p:nvCxnSpPr>
              <p:spPr>
                <a:xfrm rot="16200000" flipH="1">
                  <a:off x="8389646" y="3094746"/>
                  <a:ext cx="1184994" cy="855384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曲线连接符 125"/>
                <p:cNvCxnSpPr>
                  <a:stCxn id="57" idx="2"/>
                  <a:endCxn id="67" idx="1"/>
                </p:cNvCxnSpPr>
                <p:nvPr/>
              </p:nvCxnSpPr>
              <p:spPr>
                <a:xfrm rot="5400000">
                  <a:off x="5358155" y="918639"/>
                  <a:ext cx="1184994" cy="5207599"/>
                </a:xfrm>
                <a:prstGeom prst="curvedConnector3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椭圆 127"/>
                <p:cNvSpPr/>
                <p:nvPr/>
              </p:nvSpPr>
              <p:spPr>
                <a:xfrm>
                  <a:off x="2875543" y="5598638"/>
                  <a:ext cx="372979" cy="38501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9505709" y="4564280"/>
                  <a:ext cx="372979" cy="385011"/>
                </a:xfrm>
                <a:prstGeom prst="ellipse">
                  <a:avLst/>
                </a:prstGeom>
                <a:solidFill>
                  <a:srgbClr val="00B0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8938913" y="5089628"/>
                  <a:ext cx="372979" cy="385011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9498656" y="5062623"/>
                  <a:ext cx="372979" cy="385011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3407228" y="5598613"/>
                  <a:ext cx="372979" cy="385011"/>
                </a:xfrm>
                <a:prstGeom prst="ellipse">
                  <a:avLst/>
                </a:prstGeom>
                <a:solidFill>
                  <a:srgbClr val="FFC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4921377" y="4575945"/>
                  <a:ext cx="372979" cy="385011"/>
                </a:xfrm>
                <a:prstGeom prst="ellipse">
                  <a:avLst/>
                </a:prstGeom>
                <a:solidFill>
                  <a:srgbClr val="7030A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4921377" y="5598612"/>
                  <a:ext cx="372979" cy="385011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492016" y="5595405"/>
                  <a:ext cx="372979" cy="385011"/>
                </a:xfrm>
                <a:prstGeom prst="ellipse">
                  <a:avLst/>
                </a:prstGeom>
                <a:solidFill>
                  <a:srgbClr val="C0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8935072" y="5595404"/>
                  <a:ext cx="372979" cy="385011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9505709" y="5595404"/>
                  <a:ext cx="372979" cy="385011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152" name="曲线连接符 151"/>
              <p:cNvCxnSpPr>
                <a:endCxn id="62" idx="1"/>
              </p:cNvCxnSpPr>
              <p:nvPr/>
            </p:nvCxnSpPr>
            <p:spPr>
              <a:xfrm rot="10800000" flipV="1">
                <a:off x="1455158" y="2848161"/>
                <a:ext cx="6887189" cy="1148532"/>
              </a:xfrm>
              <a:prstGeom prst="curvedConnector2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曲线连接符 158"/>
              <p:cNvCxnSpPr>
                <a:stCxn id="52" idx="2"/>
                <a:endCxn id="77" idx="1"/>
              </p:cNvCxnSpPr>
              <p:nvPr/>
            </p:nvCxnSpPr>
            <p:spPr>
              <a:xfrm rot="16200000" flipH="1">
                <a:off x="6327312" y="3101352"/>
                <a:ext cx="1156000" cy="634682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/>
              <p:cNvSpPr/>
              <p:nvPr/>
            </p:nvSpPr>
            <p:spPr>
              <a:xfrm>
                <a:off x="7288294" y="4947537"/>
                <a:ext cx="354801" cy="375590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755326" y="5440937"/>
                <a:ext cx="354801" cy="375590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7282313" y="5440937"/>
                <a:ext cx="354801" cy="375590"/>
              </a:xfrm>
              <a:prstGeom prst="ellipse">
                <a:avLst/>
              </a:prstGeom>
              <a:solidFill>
                <a:srgbClr val="7030A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1028059" y="4917177"/>
                <a:ext cx="354801" cy="375590"/>
              </a:xfrm>
              <a:prstGeom prst="ellipse">
                <a:avLst/>
              </a:prstGeom>
              <a:solidFill>
                <a:srgbClr val="FFFF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1028058" y="5440937"/>
                <a:ext cx="354801" cy="375590"/>
              </a:xfrm>
              <a:prstGeom prst="ellipse">
                <a:avLst/>
              </a:prstGeom>
              <a:solidFill>
                <a:srgbClr val="FFC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564836" y="5440937"/>
                <a:ext cx="354801" cy="375590"/>
              </a:xfrm>
              <a:prstGeom prst="ellipse">
                <a:avLst/>
              </a:prstGeom>
              <a:solidFill>
                <a:srgbClr val="00B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9" name="椭圆 168"/>
            <p:cNvSpPr/>
            <p:nvPr/>
          </p:nvSpPr>
          <p:spPr>
            <a:xfrm>
              <a:off x="3439508" y="4465952"/>
              <a:ext cx="354801" cy="37559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963513" y="129946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replica.2</a:t>
            </a:r>
            <a:endParaRPr kumimoji="1" lang="zh-CN" altLang="en-US" dirty="0"/>
          </a:p>
        </p:txBody>
      </p:sp>
      <p:sp>
        <p:nvSpPr>
          <p:cNvPr id="172" name="文本框 171"/>
          <p:cNvSpPr txBox="1"/>
          <p:nvPr/>
        </p:nvSpPr>
        <p:spPr>
          <a:xfrm>
            <a:off x="5626087" y="130745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8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pSp>
        <p:nvGrpSpPr>
          <p:cNvPr id="23" name="组 22"/>
          <p:cNvGrpSpPr/>
          <p:nvPr/>
        </p:nvGrpSpPr>
        <p:grpSpPr>
          <a:xfrm>
            <a:off x="1357546" y="1522246"/>
            <a:ext cx="9476907" cy="4186254"/>
            <a:chOff x="1357546" y="1690688"/>
            <a:chExt cx="9476907" cy="4186254"/>
          </a:xfrm>
        </p:grpSpPr>
        <p:sp>
          <p:nvSpPr>
            <p:cNvPr id="7" name="椭圆 6"/>
            <p:cNvSpPr/>
            <p:nvPr/>
          </p:nvSpPr>
          <p:spPr>
            <a:xfrm>
              <a:off x="3730989" y="1690689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RBD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982605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Ceph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FS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56797" y="1690688"/>
              <a:ext cx="1484027" cy="10043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RGW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820929" y="3280781"/>
              <a:ext cx="4555761" cy="95937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WorkQueue</a:t>
              </a:r>
              <a:r>
                <a:rPr kumimoji="1" lang="zh-CN" altLang="en-US" sz="20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96185" y="4375089"/>
              <a:ext cx="110799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err="1" smtClean="0">
                  <a:latin typeface="Corbel" charset="0"/>
                  <a:ea typeface="Corbel" charset="0"/>
                  <a:cs typeface="Corbel" charset="0"/>
                </a:rPr>
                <a:t>dequeue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5861" y="4917570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25" name="直线箭头连接符 24"/>
            <p:cNvCxnSpPr/>
            <p:nvPr/>
          </p:nvCxnSpPr>
          <p:spPr>
            <a:xfrm flipH="1">
              <a:off x="4473002" y="2767222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 flipH="1">
              <a:off x="6095999" y="2767220"/>
              <a:ext cx="1" cy="45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H="1">
              <a:off x="7724618" y="2767221"/>
              <a:ext cx="1" cy="4533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672653" y="44792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1251" y="2796112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enqueue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51668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72107" y="4915519"/>
              <a:ext cx="1094282" cy="959372"/>
            </a:xfrm>
            <a:prstGeom prst="ellipse">
              <a:avLst/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0" name="直线箭头连接符 29"/>
            <p:cNvCxnSpPr/>
            <p:nvPr/>
          </p:nvCxnSpPr>
          <p:spPr>
            <a:xfrm flipH="1">
              <a:off x="4473002" y="4329573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>
              <a:off x="6098809" y="4329572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 flipH="1">
              <a:off x="7719247" y="4329571"/>
              <a:ext cx="1" cy="548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1357546" y="3258295"/>
              <a:ext cx="1484027" cy="1004341"/>
            </a:xfrm>
            <a:prstGeom prst="ellipse">
              <a:avLst/>
            </a:prstGeom>
            <a:solidFill>
              <a:srgbClr val="D5BAB5"/>
            </a:solidFill>
            <a:ln>
              <a:solidFill>
                <a:srgbClr val="D5B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1573" y="3373065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7" name="直线箭头连接符 36"/>
            <p:cNvCxnSpPr>
              <a:stCxn id="35" idx="6"/>
              <a:endCxn id="11" idx="1"/>
            </p:cNvCxnSpPr>
            <p:nvPr/>
          </p:nvCxnSpPr>
          <p:spPr>
            <a:xfrm>
              <a:off x="2841573" y="3760466"/>
              <a:ext cx="9793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350426" y="3258295"/>
              <a:ext cx="1484027" cy="1004341"/>
            </a:xfrm>
            <a:prstGeom prst="ellipse">
              <a:avLst/>
            </a:prstGeom>
            <a:solidFill>
              <a:srgbClr val="68E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</a:p>
            <a:p>
              <a:pPr algn="ctr"/>
              <a:r>
                <a:rPr kumimoji="1" lang="en-US" altLang="zh-CN" sz="2000" dirty="0" smtClean="0">
                  <a:latin typeface="Corbel" charset="0"/>
                  <a:ea typeface="Corbel" charset="0"/>
                  <a:cs typeface="Corbel" charset="0"/>
                </a:rPr>
                <a:t>pool</a:t>
              </a:r>
              <a:endParaRPr kumimoji="1" lang="zh-CN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376690" y="3425162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39" name="直线箭头连接符 38"/>
            <p:cNvCxnSpPr>
              <a:stCxn id="11" idx="3"/>
              <a:endCxn id="32" idx="2"/>
            </p:cNvCxnSpPr>
            <p:nvPr/>
          </p:nvCxnSpPr>
          <p:spPr>
            <a:xfrm flipV="1">
              <a:off x="8376690" y="3760466"/>
              <a:ext cx="9737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ThreadPool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WQ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63252" y="1458119"/>
            <a:ext cx="2253916" cy="823912"/>
          </a:xfrm>
          <a:prstGeom prst="roundRect">
            <a:avLst/>
          </a:prstGeom>
          <a:solidFill>
            <a:srgbClr val="FF3A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p_tp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63252" y="2579204"/>
            <a:ext cx="2253916" cy="82391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ommand_tp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763252" y="3700289"/>
            <a:ext cx="2253916" cy="823912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r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ecovery_op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3252" y="4821373"/>
            <a:ext cx="2253916" cy="823912"/>
          </a:xfrm>
          <a:prstGeom prst="roundRect">
            <a:avLst/>
          </a:prstGeom>
          <a:solidFill>
            <a:srgbClr val="D5B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latin typeface="Corbel" charset="0"/>
                <a:ea typeface="Corbel" charset="0"/>
                <a:cs typeface="Corbel" charset="0"/>
              </a:rPr>
              <a:t>d</a:t>
            </a:r>
            <a:r>
              <a:rPr kumimoji="1" lang="en-US" altLang="zh-CN" sz="2400" dirty="0" err="1" smtClean="0">
                <a:latin typeface="Corbel" charset="0"/>
                <a:ea typeface="Corbel" charset="0"/>
                <a:cs typeface="Corbel" charset="0"/>
              </a:rPr>
              <a:t>isk_tp</a:t>
            </a:r>
            <a:endParaRPr kumimoji="1" lang="zh-CN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01588" y="77133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OpWQ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701588" y="139891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PeeringWQ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01588" y="202648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CommandWQ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01588" y="265406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RecoveryWQ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01588" y="328163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SnapTrimWQ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01588" y="390921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ScrubTrimWQ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01588" y="579193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Corbel" charset="0"/>
                <a:ea typeface="Corbel" charset="0"/>
                <a:cs typeface="Corbel" charset="0"/>
              </a:rPr>
              <a:t>RemoveWQ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701588" y="4536785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ScrubFinalizeWQ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01588" y="5164360"/>
            <a:ext cx="2253916" cy="5110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RepScrubWQ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8704" y="390921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rbel" charset="0"/>
                <a:ea typeface="Corbel" charset="0"/>
                <a:cs typeface="Corbel" charset="0"/>
              </a:rPr>
              <a:t>H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andle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recovery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tasks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996" y="165459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Handle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ops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and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err="1" smtClean="0">
                <a:latin typeface="Corbel" charset="0"/>
                <a:ea typeface="Corbel" charset="0"/>
                <a:cs typeface="Corbel" charset="0"/>
              </a:rPr>
              <a:t>subops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261" y="5003710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rbel" charset="0"/>
                <a:ea typeface="Corbel" charset="0"/>
                <a:cs typeface="Corbel" charset="0"/>
              </a:rPr>
              <a:t>H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andle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disk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intensive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tasks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7125" y="280222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rbel" charset="0"/>
                <a:ea typeface="Corbel" charset="0"/>
                <a:cs typeface="Corbel" charset="0"/>
              </a:rPr>
              <a:t>H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andle</a:t>
            </a:r>
            <a:r>
              <a:rPr kumimoji="1"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latin typeface="Corbel" charset="0"/>
                <a:ea typeface="Corbel" charset="0"/>
                <a:cs typeface="Corbel" charset="0"/>
              </a:rPr>
              <a:t>commands</a:t>
            </a:r>
            <a:endParaRPr kumimoji="1" lang="zh-CN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27" name="直线连接符 26"/>
          <p:cNvCxnSpPr>
            <a:stCxn id="7" idx="3"/>
            <a:endCxn id="12" idx="1"/>
          </p:cNvCxnSpPr>
          <p:nvPr/>
        </p:nvCxnSpPr>
        <p:spPr>
          <a:xfrm flipV="1">
            <a:off x="5017168" y="1026881"/>
            <a:ext cx="1684420" cy="8431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7" idx="3"/>
            <a:endCxn id="13" idx="1"/>
          </p:cNvCxnSpPr>
          <p:nvPr/>
        </p:nvCxnSpPr>
        <p:spPr>
          <a:xfrm flipV="1">
            <a:off x="5017168" y="1654456"/>
            <a:ext cx="1684420" cy="2156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4" idx="1"/>
            <a:endCxn id="9" idx="3"/>
          </p:cNvCxnSpPr>
          <p:nvPr/>
        </p:nvCxnSpPr>
        <p:spPr>
          <a:xfrm flipH="1">
            <a:off x="5017168" y="2282031"/>
            <a:ext cx="1684420" cy="7091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10" idx="3"/>
            <a:endCxn id="15" idx="1"/>
          </p:cNvCxnSpPr>
          <p:nvPr/>
        </p:nvCxnSpPr>
        <p:spPr>
          <a:xfrm flipV="1">
            <a:off x="5017168" y="2909606"/>
            <a:ext cx="1684420" cy="12026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11" idx="3"/>
            <a:endCxn id="16" idx="1"/>
          </p:cNvCxnSpPr>
          <p:nvPr/>
        </p:nvCxnSpPr>
        <p:spPr>
          <a:xfrm flipV="1">
            <a:off x="5017168" y="3537181"/>
            <a:ext cx="1684420" cy="16961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stCxn id="11" idx="3"/>
            <a:endCxn id="17" idx="1"/>
          </p:cNvCxnSpPr>
          <p:nvPr/>
        </p:nvCxnSpPr>
        <p:spPr>
          <a:xfrm flipV="1">
            <a:off x="5017168" y="4164756"/>
            <a:ext cx="1684420" cy="10685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11" idx="3"/>
            <a:endCxn id="19" idx="1"/>
          </p:cNvCxnSpPr>
          <p:nvPr/>
        </p:nvCxnSpPr>
        <p:spPr>
          <a:xfrm flipV="1">
            <a:off x="5017168" y="4792331"/>
            <a:ext cx="1684420" cy="4409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20" idx="1"/>
            <a:endCxn id="11" idx="3"/>
          </p:cNvCxnSpPr>
          <p:nvPr/>
        </p:nvCxnSpPr>
        <p:spPr>
          <a:xfrm flipH="1" flipV="1">
            <a:off x="5017168" y="5233329"/>
            <a:ext cx="1684420" cy="1865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>
            <a:stCxn id="18" idx="1"/>
            <a:endCxn id="11" idx="3"/>
          </p:cNvCxnSpPr>
          <p:nvPr/>
        </p:nvCxnSpPr>
        <p:spPr>
          <a:xfrm flipH="1" flipV="1">
            <a:off x="5017168" y="5233329"/>
            <a:ext cx="1684420" cy="81415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9196136" y="77133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ps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from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client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&amp;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OSD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196136" y="139891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Peering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tasks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&amp;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err="1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pg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map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196136" y="202648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Commands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196136" y="265406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Recovery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tasks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9196136" y="328163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Snap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trimming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6136" y="390921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scrub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path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9196136" y="579193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Removes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old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err="1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pg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err="1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dirs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9196136" y="4536785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Primary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scrub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finalize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9196136" y="5164360"/>
            <a:ext cx="2776222" cy="5110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Replica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scrub</a:t>
            </a:r>
            <a:r>
              <a:rPr kumimoji="1" lang="zh-CN" altLang="en-US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dirty="0" smtClean="0">
                <a:solidFill>
                  <a:sysClr val="windowText" lastClr="000000"/>
                </a:solidFill>
                <a:latin typeface="Corbel" charset="0"/>
                <a:ea typeface="Corbel" charset="0"/>
                <a:cs typeface="Corbel" charset="0"/>
              </a:rPr>
              <a:t>path</a:t>
            </a:r>
            <a:endParaRPr kumimoji="1" lang="zh-CN" altLang="en-US" dirty="0">
              <a:solidFill>
                <a:sysClr val="windowText" lastClr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 smtClean="0"/>
              <a:t>I/O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flow</a:t>
            </a:r>
            <a:endParaRPr kumimoji="1" lang="zh-CN" altLang="en-US" sz="400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213F-69D4-1749-942C-9A85A9F9A76E}" type="slidenum">
              <a:rPr kumimoji="1" lang="zh-CN" altLang="en-US" sz="1100" smtClean="0"/>
              <a:pPr/>
              <a:t>9</a:t>
            </a:fld>
            <a:endParaRPr kumimoji="1" lang="zh-CN" altLang="en-US" sz="1100"/>
          </a:p>
        </p:txBody>
      </p:sp>
      <p:grpSp>
        <p:nvGrpSpPr>
          <p:cNvPr id="45" name="组 44"/>
          <p:cNvGrpSpPr/>
          <p:nvPr/>
        </p:nvGrpSpPr>
        <p:grpSpPr>
          <a:xfrm>
            <a:off x="483055" y="1423989"/>
            <a:ext cx="11612692" cy="4838114"/>
            <a:chOff x="374771" y="1604462"/>
            <a:chExt cx="11612692" cy="4838114"/>
          </a:xfrm>
        </p:grpSpPr>
        <p:sp>
          <p:nvSpPr>
            <p:cNvPr id="7" name="圆角矩形 6"/>
            <p:cNvSpPr/>
            <p:nvPr/>
          </p:nvSpPr>
          <p:spPr>
            <a:xfrm>
              <a:off x="1491916" y="160446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read/write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file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91916" y="2916377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Slicing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files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objects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91916" y="4228292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Encapsulate operations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send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corresponding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31040" y="160446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session’s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731040" y="2917779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request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from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waiting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list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insert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PG’s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queue</a:t>
              </a:r>
            </a:p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osdservice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pg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=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-&gt;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shardedwq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)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731040" y="4228292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Get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objectcontext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opcontext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encapsulate ops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into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731040" y="5538805"/>
              <a:ext cx="3501190" cy="90236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Read(</a:t>
              </a:r>
              <a:r>
                <a:rPr kumimoji="1" lang="en-US" altLang="zh-CN" sz="1600" dirty="0" err="1" smtClean="0">
                  <a:latin typeface="Corbel" charset="0"/>
                  <a:ea typeface="Corbel" charset="0"/>
                  <a:cs typeface="Corbel" charset="0"/>
                </a:rPr>
                <a:t>async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/sync)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or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write(also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replicas)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,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submit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transaction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to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491916" y="5540208"/>
              <a:ext cx="2654968" cy="902368"/>
            </a:xfrm>
            <a:prstGeom prst="roundRect">
              <a:avLst/>
            </a:prstGeom>
            <a:solidFill>
              <a:srgbClr val="D5B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Receiving</a:t>
              </a:r>
              <a:r>
                <a:rPr kumimoji="1" lang="zh-CN" altLang="en-US" sz="1600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sz="1600" dirty="0" smtClean="0">
                  <a:latin typeface="Corbel" charset="0"/>
                  <a:ea typeface="Corbel" charset="0"/>
                  <a:cs typeface="Corbel" charset="0"/>
                </a:rPr>
                <a:t>reply</a:t>
              </a:r>
              <a:endParaRPr kumimoji="1"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56821" y="3404978"/>
              <a:ext cx="2530642" cy="1150297"/>
            </a:xfrm>
            <a:prstGeom prst="ellipse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Worker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thread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err="1" smtClean="0">
                  <a:latin typeface="Corbel" charset="0"/>
                  <a:ea typeface="Corbel" charset="0"/>
                  <a:cs typeface="Corbel" charset="0"/>
                </a:rPr>
                <a:t>dequeues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op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and</a:t>
              </a:r>
              <a:r>
                <a:rPr kumimoji="1" lang="zh-CN" altLang="en-US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kumimoji="1" lang="en-US" altLang="zh-CN" dirty="0" smtClean="0">
                  <a:latin typeface="Corbel" charset="0"/>
                  <a:ea typeface="Corbel" charset="0"/>
                  <a:cs typeface="Corbel" charset="0"/>
                </a:rPr>
                <a:t>process</a:t>
              </a:r>
              <a:endParaRPr kumimoji="1" lang="zh-CN" altLang="en-US" dirty="0">
                <a:latin typeface="Corbel" charset="0"/>
                <a:ea typeface="Corbel" charset="0"/>
                <a:cs typeface="Corbel" charset="0"/>
              </a:endParaRPr>
            </a:p>
          </p:txBody>
        </p:sp>
        <p:cxnSp>
          <p:nvCxnSpPr>
            <p:cNvPr id="42" name="直线连接符 41"/>
            <p:cNvCxnSpPr/>
            <p:nvPr/>
          </p:nvCxnSpPr>
          <p:spPr>
            <a:xfrm>
              <a:off x="4918908" y="1604462"/>
              <a:ext cx="0" cy="4760555"/>
            </a:xfrm>
            <a:prstGeom prst="line">
              <a:avLst/>
            </a:prstGeom>
            <a:ln w="57150">
              <a:solidFill>
                <a:srgbClr val="D5BAB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7" idx="2"/>
              <a:endCxn id="8" idx="0"/>
            </p:cNvCxnSpPr>
            <p:nvPr/>
          </p:nvCxnSpPr>
          <p:spPr>
            <a:xfrm>
              <a:off x="2819400" y="2506830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9" idx="0"/>
            </p:cNvCxnSpPr>
            <p:nvPr/>
          </p:nvCxnSpPr>
          <p:spPr>
            <a:xfrm>
              <a:off x="2819400" y="3818745"/>
              <a:ext cx="0" cy="40954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9" idx="3"/>
              <a:endCxn id="10" idx="1"/>
            </p:cNvCxnSpPr>
            <p:nvPr/>
          </p:nvCxnSpPr>
          <p:spPr>
            <a:xfrm flipV="1">
              <a:off x="4146884" y="2055646"/>
              <a:ext cx="1584156" cy="2623830"/>
            </a:xfrm>
            <a:prstGeom prst="curvedConnector3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10" idx="2"/>
              <a:endCxn id="11" idx="0"/>
            </p:cNvCxnSpPr>
            <p:nvPr/>
          </p:nvCxnSpPr>
          <p:spPr>
            <a:xfrm>
              <a:off x="7481635" y="2506830"/>
              <a:ext cx="0" cy="41094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11" idx="2"/>
              <a:endCxn id="13" idx="0"/>
            </p:cNvCxnSpPr>
            <p:nvPr/>
          </p:nvCxnSpPr>
          <p:spPr>
            <a:xfrm>
              <a:off x="7481635" y="3820147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13" idx="2"/>
              <a:endCxn id="14" idx="0"/>
            </p:cNvCxnSpPr>
            <p:nvPr/>
          </p:nvCxnSpPr>
          <p:spPr>
            <a:xfrm>
              <a:off x="7481635" y="5130660"/>
              <a:ext cx="0" cy="40814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>
              <a:stCxn id="14" idx="1"/>
              <a:endCxn id="15" idx="3"/>
            </p:cNvCxnSpPr>
            <p:nvPr/>
          </p:nvCxnSpPr>
          <p:spPr>
            <a:xfrm flipH="1">
              <a:off x="4146884" y="5989989"/>
              <a:ext cx="1584156" cy="140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>
              <a:stCxn id="11" idx="3"/>
              <a:endCxn id="16" idx="1"/>
            </p:cNvCxnSpPr>
            <p:nvPr/>
          </p:nvCxnSpPr>
          <p:spPr>
            <a:xfrm>
              <a:off x="9232230" y="3368963"/>
              <a:ext cx="595195" cy="204472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16" idx="3"/>
              <a:endCxn id="13" idx="3"/>
            </p:cNvCxnSpPr>
            <p:nvPr/>
          </p:nvCxnSpPr>
          <p:spPr>
            <a:xfrm rot="5400000">
              <a:off x="9383499" y="4235550"/>
              <a:ext cx="292658" cy="595195"/>
            </a:xfrm>
            <a:prstGeom prst="curved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4771" y="1855591"/>
              <a:ext cx="888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smtClean="0">
                  <a:latin typeface="Corbel" charset="0"/>
                  <a:ea typeface="Corbel" charset="0"/>
                  <a:cs typeface="Corbel" charset="0"/>
                </a:rPr>
                <a:t>Client</a:t>
              </a:r>
              <a:r>
                <a:rPr kumimoji="1" lang="zh-CN" altLang="en-US" sz="2000" b="1" dirty="0" smtClean="0">
                  <a:latin typeface="Corbel" charset="0"/>
                  <a:ea typeface="Corbel" charset="0"/>
                  <a:cs typeface="Corbel" charset="0"/>
                </a:rPr>
                <a:t> </a:t>
              </a:r>
              <a:endParaRPr kumimoji="1" lang="zh-CN" altLang="en-US" sz="20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434561" y="1863973"/>
              <a:ext cx="702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 smtClean="0">
                  <a:latin typeface="Corbel" charset="0"/>
                  <a:ea typeface="Corbel" charset="0"/>
                  <a:cs typeface="Corbel" charset="0"/>
                </a:rPr>
                <a:t>OSD</a:t>
              </a:r>
              <a:endParaRPr kumimoji="1" lang="zh-CN" altLang="en-US" sz="2000" b="1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810</Words>
  <Application>Microsoft Macintosh PowerPoint</Application>
  <PresentationFormat>宽屏</PresentationFormat>
  <Paragraphs>303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.AppleSystemUIFont</vt:lpstr>
      <vt:lpstr>Arial</vt:lpstr>
      <vt:lpstr>Corbel</vt:lpstr>
      <vt:lpstr>DengXian</vt:lpstr>
      <vt:lpstr>Mangal</vt:lpstr>
      <vt:lpstr>Wingdings</vt:lpstr>
      <vt:lpstr>Office 主题</vt:lpstr>
      <vt:lpstr>RADOS Reliable and Autonomic Distributed Object Store</vt:lpstr>
      <vt:lpstr>Ceph</vt:lpstr>
      <vt:lpstr>Architecture - RADOS</vt:lpstr>
      <vt:lpstr>Monitor </vt:lpstr>
      <vt:lpstr>Data placement</vt:lpstr>
      <vt:lpstr>Data placement</vt:lpstr>
      <vt:lpstr>I/O flow</vt:lpstr>
      <vt:lpstr>ThreadPool and WQ</vt:lpstr>
      <vt:lpstr>I/O flow</vt:lpstr>
      <vt:lpstr>Function flow</vt:lpstr>
      <vt:lpstr>Problem</vt:lpstr>
      <vt:lpstr>EC in Ceph</vt:lpstr>
      <vt:lpstr>EC</vt:lpstr>
      <vt:lpstr>I/O flow</vt:lpstr>
      <vt:lpstr>Problem </vt:lpstr>
      <vt:lpstr>Cache Tier in Ceph</vt:lpstr>
      <vt:lpstr>What is cache tier?</vt:lpstr>
      <vt:lpstr>Cache mode</vt:lpstr>
      <vt:lpstr>Problem </vt:lpstr>
      <vt:lpstr>Cache tier deployment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RADOS Reliable and Autonomic Distributed Object Store</dc:title>
  <dc:creator>Microsoft Office 用户</dc:creator>
  <cp:lastModifiedBy>Microsoft Office 用户</cp:lastModifiedBy>
  <cp:revision>69</cp:revision>
  <dcterms:created xsi:type="dcterms:W3CDTF">2018-03-27T14:34:23Z</dcterms:created>
  <dcterms:modified xsi:type="dcterms:W3CDTF">2018-04-12T08:52:14Z</dcterms:modified>
</cp:coreProperties>
</file>