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00C1F7"/>
    <a:srgbClr val="D5BAB5"/>
    <a:srgbClr val="FF3A00"/>
    <a:srgbClr val="0432FF"/>
    <a:srgbClr val="00BFF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575"/>
  </p:normalViewPr>
  <p:slideViewPr>
    <p:cSldViewPr snapToGrid="0" snapToObjects="1">
      <p:cViewPr>
        <p:scale>
          <a:sx n="106" d="100"/>
          <a:sy n="106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C0B1B-16B4-E340-B5AE-ABB2B9DDCCC5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39544-A0A8-F341-9210-64FB6F4CC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16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39544-A0A8-F341-9210-64FB6F4CC5B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54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choose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target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OSD?-</a:t>
            </a:r>
            <a:r>
              <a:rPr kumimoji="1" lang="en-US" altLang="zh-CN" baseline="0" dirty="0" err="1" smtClean="0"/>
              <a:t>Osdc.cc</a:t>
            </a:r>
            <a:r>
              <a:rPr kumimoji="1" lang="en-US" altLang="zh-CN" baseline="0" dirty="0" smtClean="0"/>
              <a:t>/_</a:t>
            </a:r>
            <a:r>
              <a:rPr kumimoji="1" lang="en-US" altLang="zh-CN" baseline="0" dirty="0" err="1" smtClean="0"/>
              <a:t>calc_target</a:t>
            </a:r>
            <a:r>
              <a:rPr kumimoji="1" lang="en-US" altLang="zh-CN" baseline="0" dirty="0" smtClean="0"/>
              <a:t>()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1.Calculate target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pgid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2.Primary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pg</a:t>
            </a:r>
            <a:r>
              <a:rPr kumimoji="1" lang="en-US" altLang="zh-CN" baseline="0" dirty="0" smtClean="0"/>
              <a:t>?</a:t>
            </a:r>
          </a:p>
          <a:p>
            <a:r>
              <a:rPr kumimoji="1" lang="en-US" altLang="zh-CN" baseline="0" dirty="0" smtClean="0"/>
              <a:t>3.Acting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osds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4.Rand,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primary?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According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flag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39544-A0A8-F341-9210-64FB6F4CC5B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7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3381-087B-F34F-92E5-6F50B4EF501C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08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4801-102E-9049-A5B2-31075AB88C79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1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A77-7F44-8A45-B028-645F9CC7063D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5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</a:lstStyle>
          <a:p>
            <a:fld id="{BA45D7DB-BEFA-2F4F-8849-4D347CF50B9D}" type="datetime1">
              <a:rPr kumimoji="1" lang="zh-CN" altLang="en-US" smtClean="0"/>
              <a:pPr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</a:lstStyle>
          <a:p>
            <a:fld id="{7A42213F-69D4-1749-942C-9A85A9F9A7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0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CF6E-B3A3-D845-AF59-26E4C0135CB1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1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B524-9D77-D841-A499-22B3B2D4D416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40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1A2E-AE9E-254F-80AA-90158A6C01ED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97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1EE-2DE4-9041-B623-CDED3D28E795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44F-17A6-474E-9B94-7193BED9ECEC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2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F45-15C3-A84C-840B-87AF2D564A45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38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0663-095D-3A4F-8C14-11BBD96F391E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92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8CC0-A940-F64B-B755-B94C1A7BB663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96FF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96FF"/>
        </a:buClr>
        <a:buFont typeface="Arial" charset="0"/>
        <a:buChar char="•"/>
        <a:defRPr sz="28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Font typeface=".AppleSystemUIFont" charset="-120"/>
        <a:buChar char="-"/>
        <a:defRPr sz="24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SzPct val="75000"/>
        <a:buFont typeface="Wingdings" charset="2"/>
        <a:buChar char="n"/>
        <a:defRPr sz="20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SzPct val="75000"/>
        <a:buFont typeface="Wingdings" charset="2"/>
        <a:buChar char="n"/>
        <a:defRPr sz="18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SzPct val="75000"/>
        <a:buFont typeface="Wingdings" charset="2"/>
        <a:buChar char="n"/>
        <a:defRPr sz="18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0985"/>
            <a:ext cx="9144000" cy="295897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 smtClean="0">
                <a:solidFill>
                  <a:srgbClr val="FF0000"/>
                </a:solidFill>
              </a:rPr>
              <a:t>RADOS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i="1" u="sng" dirty="0" smtClean="0"/>
              <a:t>R</a:t>
            </a:r>
            <a:r>
              <a:rPr kumimoji="1" lang="en-US" altLang="zh-CN" i="1" dirty="0" smtClean="0"/>
              <a:t>eliable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and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A</a:t>
            </a:r>
            <a:r>
              <a:rPr kumimoji="1" lang="en-US" altLang="zh-CN" i="1" dirty="0" smtClean="0"/>
              <a:t>utonomic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D</a:t>
            </a:r>
            <a:r>
              <a:rPr kumimoji="1" lang="en-US" altLang="zh-CN" i="1" dirty="0" smtClean="0"/>
              <a:t>istributed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O</a:t>
            </a:r>
            <a:r>
              <a:rPr kumimoji="1" lang="en-US" altLang="zh-CN" i="1" dirty="0" smtClean="0"/>
              <a:t>bject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S</a:t>
            </a:r>
            <a:r>
              <a:rPr kumimoji="1" lang="en-US" altLang="zh-CN" i="1" dirty="0" smtClean="0"/>
              <a:t>tore</a:t>
            </a:r>
            <a:endParaRPr kumimoji="1" lang="zh-CN" altLang="en-US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Youxu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1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Ceph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Scalable, High-Performance Distributed File System </a:t>
            </a:r>
            <a:endParaRPr lang="en-US" altLang="zh-CN" dirty="0" smtClean="0"/>
          </a:p>
          <a:p>
            <a:r>
              <a:rPr lang="en-US" altLang="zh-CN" dirty="0" smtClean="0"/>
              <a:t>Intro</a:t>
            </a:r>
          </a:p>
          <a:p>
            <a:pPr lvl="1"/>
            <a:r>
              <a:rPr lang="en-US" altLang="zh-CN" dirty="0" smtClean="0">
                <a:effectLst/>
              </a:rPr>
              <a:t>Object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storage</a:t>
            </a:r>
          </a:p>
          <a:p>
            <a:pPr lvl="1"/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</a:p>
          <a:p>
            <a:pPr lvl="1"/>
            <a:r>
              <a:rPr lang="en-US" altLang="zh-CN" dirty="0" smtClean="0">
                <a:effectLst/>
              </a:rPr>
              <a:t>Filesystem</a:t>
            </a:r>
            <a:endParaRPr lang="en-US" altLang="zh-CN" dirty="0">
              <a:effectLst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7DB-BEFA-2F4F-8849-4D347CF50B9D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46" y="2733474"/>
            <a:ext cx="7877908" cy="33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RADOS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Components</a:t>
            </a:r>
          </a:p>
          <a:p>
            <a:pPr lvl="1"/>
            <a:r>
              <a:rPr kumimoji="1" lang="en-US" altLang="zh-CN" dirty="0" smtClean="0"/>
              <a:t>Monitor</a:t>
            </a:r>
          </a:p>
          <a:p>
            <a:pPr lvl="1"/>
            <a:r>
              <a:rPr kumimoji="1" lang="en-US" altLang="zh-CN" dirty="0" smtClean="0"/>
              <a:t>OSD</a:t>
            </a:r>
          </a:p>
          <a:p>
            <a:pPr lvl="1"/>
            <a:r>
              <a:rPr kumimoji="1" lang="en-US" altLang="zh-CN" dirty="0" smtClean="0"/>
              <a:t>Client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Deployment</a:t>
            </a:r>
            <a:endParaRPr kumimoji="1" lang="en-US" altLang="zh-CN" dirty="0"/>
          </a:p>
          <a:p>
            <a:pPr lvl="1"/>
            <a:r>
              <a:rPr kumimoji="1" lang="en-US" altLang="zh-CN" dirty="0" err="1" smtClean="0">
                <a:solidFill>
                  <a:srgbClr val="0096FF"/>
                </a:solidFill>
              </a:rPr>
              <a:t>R</a:t>
            </a:r>
            <a:r>
              <a:rPr kumimoji="1" lang="en-US" altLang="zh-CN" dirty="0" err="1" smtClean="0"/>
              <a:t>ados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rgbClr val="0096FF"/>
                </a:solidFill>
              </a:rPr>
              <a:t>B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rgbClr val="0096FF"/>
                </a:solidFill>
              </a:rPr>
              <a:t>D</a:t>
            </a:r>
            <a:r>
              <a:rPr kumimoji="1" lang="en-US" altLang="zh-CN" dirty="0" smtClean="0"/>
              <a:t>evice</a:t>
            </a:r>
          </a:p>
          <a:p>
            <a:pPr lvl="1"/>
            <a:r>
              <a:rPr kumimoji="1" lang="en-US" altLang="zh-CN" dirty="0" err="1" smtClean="0">
                <a:solidFill>
                  <a:srgbClr val="0096FF"/>
                </a:solidFill>
              </a:rPr>
              <a:t>R</a:t>
            </a:r>
            <a:r>
              <a:rPr kumimoji="1" lang="en-US" altLang="zh-CN" dirty="0" err="1" smtClean="0"/>
              <a:t>ados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>
                <a:solidFill>
                  <a:srgbClr val="0096FF"/>
                </a:solidFill>
              </a:rPr>
              <a:t>G</a:t>
            </a:r>
            <a:r>
              <a:rPr kumimoji="1" lang="en-US" altLang="zh-CN" dirty="0" err="1" smtClean="0"/>
              <a:t>ate</a:t>
            </a:r>
            <a:r>
              <a:rPr kumimoji="1" lang="en-US" altLang="zh-CN" dirty="0" err="1" smtClean="0">
                <a:solidFill>
                  <a:srgbClr val="0096FF"/>
                </a:solidFill>
              </a:rPr>
              <a:t>W</a:t>
            </a:r>
            <a:r>
              <a:rPr kumimoji="1" lang="en-US" altLang="zh-CN" dirty="0" err="1" smtClean="0"/>
              <a:t>ay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FS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7DB-BEFA-2F4F-8849-4D347CF50B9D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20" y="1690688"/>
            <a:ext cx="6817080" cy="40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Maintain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</a:p>
          <a:p>
            <a:pPr lvl="1"/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en-US" altLang="zh-CN" dirty="0" smtClean="0"/>
              <a:t>Placement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Group(PG)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en-US" altLang="zh-CN" dirty="0" smtClean="0"/>
              <a:t>CRUSH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r>
              <a:rPr kumimoji="1" lang="en-US" altLang="zh-CN" dirty="0" err="1" smtClean="0"/>
              <a:t>Paxos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</a:p>
          <a:p>
            <a:pPr lvl="1"/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aggregates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</a:p>
          <a:p>
            <a:pPr lvl="1"/>
            <a:r>
              <a:rPr kumimoji="1" lang="en-US" altLang="zh-CN" dirty="0" smtClean="0"/>
              <a:t>Lease-mechanism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7DB-BEFA-2F4F-8849-4D347CF50B9D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4</a:t>
            </a:fld>
            <a:endParaRPr kumimoji="1"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87340"/>
              </p:ext>
            </p:extLst>
          </p:nvPr>
        </p:nvGraphicFramePr>
        <p:xfrm>
          <a:off x="6595871" y="1870075"/>
          <a:ext cx="4868674" cy="1854200"/>
        </p:xfrm>
        <a:graphic>
          <a:graphicData uri="http://schemas.openxmlformats.org/drawingml/2006/table">
            <a:tbl>
              <a:tblPr firstRow="1" bandRow="1">
                <a:effectLst/>
                <a:tableStyleId>{16D9F66E-5EB9-4882-86FB-DCBF35E3C3E4}</a:tableStyleId>
              </a:tblPr>
              <a:tblGrid>
                <a:gridCol w="2434337"/>
                <a:gridCol w="24343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epoch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Map</a:t>
                      </a:r>
                      <a:r>
                        <a:rPr lang="zh-CN" altLang="en-US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version</a:t>
                      </a:r>
                      <a:endParaRPr lang="zh-CN" altLang="en-US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in/out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OSD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contains</a:t>
                      </a:r>
                      <a:r>
                        <a:rPr lang="zh-CN" altLang="en-US" baseline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PG?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up/down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OSD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is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reachable?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m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Number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of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PGs(2</a:t>
                      </a:r>
                      <a:r>
                        <a:rPr lang="en-US" altLang="zh-CN" baseline="300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k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-1)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crush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CRUSH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rules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立方体 7"/>
          <p:cNvSpPr/>
          <p:nvPr/>
        </p:nvSpPr>
        <p:spPr>
          <a:xfrm>
            <a:off x="8299703" y="4361092"/>
            <a:ext cx="621792" cy="597408"/>
          </a:xfrm>
          <a:prstGeom prst="cube">
            <a:avLst/>
          </a:prstGeom>
          <a:solidFill>
            <a:srgbClr val="FF3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7477478" y="5322444"/>
            <a:ext cx="621792" cy="597408"/>
          </a:xfrm>
          <a:prstGeom prst="cube">
            <a:avLst/>
          </a:prstGeom>
          <a:solidFill>
            <a:srgbClr val="FF3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9120631" y="5322444"/>
            <a:ext cx="621792" cy="597408"/>
          </a:xfrm>
          <a:prstGeom prst="cube">
            <a:avLst/>
          </a:prstGeom>
          <a:solidFill>
            <a:srgbClr val="FF3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7941056" y="4958500"/>
            <a:ext cx="268223" cy="2964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9011919" y="4945190"/>
            <a:ext cx="217424" cy="2717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8366759" y="5621148"/>
            <a:ext cx="4876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982530" y="44672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leader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6000" y="549441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Active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mon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782749" y="543648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Active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mon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75304" cy="4351338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Two-phase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mapping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b="1" dirty="0" smtClean="0"/>
              <a:t>Object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>
                <a:sym typeface="Wingdings"/>
              </a:rPr>
              <a:t>--&gt;</a:t>
            </a:r>
            <a:r>
              <a:rPr kumimoji="1" lang="zh-CN" altLang="en-US" b="1" dirty="0" smtClean="0">
                <a:sym typeface="Wingdings"/>
              </a:rPr>
              <a:t> </a:t>
            </a:r>
            <a:r>
              <a:rPr kumimoji="1" lang="en-US" altLang="zh-CN" b="1" dirty="0" smtClean="0">
                <a:sym typeface="Wingdings"/>
              </a:rPr>
              <a:t>PG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Hash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b="1" dirty="0" smtClean="0">
                <a:sym typeface="Wingdings"/>
              </a:rPr>
              <a:t>PG</a:t>
            </a:r>
            <a:r>
              <a:rPr kumimoji="1" lang="zh-CN" altLang="en-US" b="1" dirty="0" smtClean="0">
                <a:sym typeface="Wingdings"/>
              </a:rPr>
              <a:t> </a:t>
            </a:r>
            <a:r>
              <a:rPr kumimoji="1" lang="en-US" altLang="zh-CN" b="1" dirty="0" smtClean="0">
                <a:sym typeface="Wingdings"/>
              </a:rPr>
              <a:t>--&gt;</a:t>
            </a:r>
            <a:r>
              <a:rPr kumimoji="1" lang="zh-CN" altLang="en-US" b="1" dirty="0" smtClean="0">
                <a:sym typeface="Wingdings"/>
              </a:rPr>
              <a:t> </a:t>
            </a:r>
            <a:r>
              <a:rPr kumimoji="1" lang="en-US" altLang="zh-CN" b="1" dirty="0" smtClean="0">
                <a:sym typeface="Wingdings"/>
              </a:rPr>
              <a:t>OSDs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CRUSH</a:t>
            </a:r>
          </a:p>
          <a:p>
            <a:pPr lvl="1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  <a:sym typeface="Wingdings"/>
              </a:rPr>
              <a:t>s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rc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/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osd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/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OSDMap.cc</a:t>
            </a:r>
            <a:endParaRPr kumimoji="1" lang="en-US" altLang="zh-CN" dirty="0" smtClean="0">
              <a:solidFill>
                <a:schemeClr val="bg1">
                  <a:lumMod val="50000"/>
                </a:schemeClr>
              </a:solidFill>
              <a:sym typeface="Wingdings"/>
            </a:endParaRPr>
          </a:p>
          <a:p>
            <a:pPr lvl="2"/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Object_locator_to_pg</a:t>
            </a:r>
            <a:endParaRPr kumimoji="1" lang="en-US" altLang="zh-CN" dirty="0" smtClean="0">
              <a:solidFill>
                <a:schemeClr val="bg1">
                  <a:lumMod val="50000"/>
                </a:schemeClr>
              </a:solidFill>
              <a:sym typeface="Wingdings"/>
            </a:endParaRPr>
          </a:p>
          <a:p>
            <a:pPr lvl="2"/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Pg_to_osds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sym typeface="Wingdings"/>
            </a:endParaRPr>
          </a:p>
          <a:p>
            <a:r>
              <a:rPr kumimoji="1" lang="en-US" altLang="zh-CN" dirty="0" smtClean="0">
                <a:sym typeface="Wingdings"/>
              </a:rPr>
              <a:t>Why?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Independent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mapping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when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OSD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adds/removes</a:t>
            </a:r>
            <a:endParaRPr kumimoji="1" lang="en-US" altLang="zh-CN" dirty="0">
              <a:sym typeface="Wingding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7DB-BEFA-2F4F-8849-4D347CF50B9D}" type="datetime1">
              <a:rPr kumimoji="1" lang="zh-CN" altLang="en-US" smtClean="0"/>
              <a:t>2018/4/4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 err="1" smtClean="0"/>
              <a:t>Youxu</a:t>
            </a:r>
            <a:r>
              <a:rPr kumimoji="1" lang="en-US" altLang="zh-CN" dirty="0" smtClean="0"/>
              <a:t> @ Paper Reading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9535"/>
            <a:ext cx="2743200" cy="365125"/>
          </a:xfrm>
        </p:spPr>
        <p:txBody>
          <a:bodyPr/>
          <a:lstStyle/>
          <a:p>
            <a:fld id="{7A42213F-69D4-1749-942C-9A85A9F9A76E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504" y="2138619"/>
            <a:ext cx="7726728" cy="36772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02968" y="3284622"/>
            <a:ext cx="4006516" cy="67376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55410" y="3906944"/>
            <a:ext cx="74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latin typeface="Corbel" charset="0"/>
                <a:ea typeface="Corbel" charset="0"/>
                <a:cs typeface="Corbel" charset="0"/>
              </a:rPr>
              <a:t>Pool</a:t>
            </a:r>
            <a:endParaRPr kumimoji="1" lang="zh-CN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Pool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PG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7DB-BEFA-2F4F-8849-4D347CF50B9D}" type="datetime1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 err="1" smtClean="0"/>
              <a:t>Youxu</a:t>
            </a:r>
            <a:r>
              <a:rPr kumimoji="1" lang="en-US" altLang="zh-CN" dirty="0" smtClean="0"/>
              <a:t> @ Paper Reading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949452" y="1779079"/>
            <a:ext cx="6535831" cy="3926190"/>
            <a:chOff x="3421380" y="1839039"/>
            <a:chExt cx="6535831" cy="3926190"/>
          </a:xfrm>
        </p:grpSpPr>
        <p:sp>
          <p:nvSpPr>
            <p:cNvPr id="7" name="椭圆 6"/>
            <p:cNvSpPr/>
            <p:nvPr/>
          </p:nvSpPr>
          <p:spPr>
            <a:xfrm>
              <a:off x="3421380" y="1839039"/>
              <a:ext cx="5571744" cy="1914144"/>
            </a:xfrm>
            <a:prstGeom prst="ellipse">
              <a:avLst/>
            </a:prstGeom>
            <a:solidFill>
              <a:schemeClr val="bg1">
                <a:lumMod val="85000"/>
                <a:alpha val="2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57828" y="2240884"/>
              <a:ext cx="646176" cy="646176"/>
            </a:xfrm>
            <a:prstGeom prst="ellipse">
              <a:avLst/>
            </a:prstGeom>
            <a:solidFill>
              <a:srgbClr val="FF3A00">
                <a:alpha val="10000"/>
              </a:srgbClr>
            </a:solidFill>
            <a:ln>
              <a:solidFill>
                <a:srgbClr val="FF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763262" y="2801017"/>
              <a:ext cx="646176" cy="646176"/>
            </a:xfrm>
            <a:prstGeom prst="ellipse">
              <a:avLst/>
            </a:prstGeom>
            <a:solidFill>
              <a:srgbClr val="FF3A00">
                <a:alpha val="10000"/>
              </a:srgbClr>
            </a:solidFill>
            <a:ln>
              <a:solidFill>
                <a:srgbClr val="FF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449824" y="2023872"/>
              <a:ext cx="646176" cy="646176"/>
            </a:xfrm>
            <a:prstGeom prst="ellipse">
              <a:avLst/>
            </a:prstGeom>
            <a:solidFill>
              <a:srgbClr val="FF3A00">
                <a:alpha val="10000"/>
              </a:srgbClr>
            </a:solidFill>
            <a:ln>
              <a:solidFill>
                <a:srgbClr val="FF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187440" y="2801017"/>
              <a:ext cx="646176" cy="646176"/>
            </a:xfrm>
            <a:prstGeom prst="ellipse">
              <a:avLst/>
            </a:prstGeom>
            <a:solidFill>
              <a:srgbClr val="FF3A00">
                <a:alpha val="10000"/>
              </a:srgbClr>
            </a:solidFill>
            <a:ln>
              <a:solidFill>
                <a:srgbClr val="FF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861048" y="2023872"/>
              <a:ext cx="646176" cy="646176"/>
            </a:xfrm>
            <a:prstGeom prst="ellipse">
              <a:avLst/>
            </a:prstGeom>
            <a:solidFill>
              <a:srgbClr val="FF3A00">
                <a:alpha val="10000"/>
              </a:srgbClr>
            </a:solidFill>
            <a:ln>
              <a:solidFill>
                <a:srgbClr val="FF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11440" y="2730183"/>
              <a:ext cx="646176" cy="646176"/>
            </a:xfrm>
            <a:prstGeom prst="ellipse">
              <a:avLst/>
            </a:prstGeom>
            <a:solidFill>
              <a:srgbClr val="FF3A00">
                <a:alpha val="10000"/>
              </a:srgbClr>
            </a:solidFill>
            <a:ln>
              <a:solidFill>
                <a:srgbClr val="FF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3709416" y="4633119"/>
              <a:ext cx="5035296" cy="694944"/>
              <a:chOff x="3709416" y="4633119"/>
              <a:chExt cx="5035296" cy="694944"/>
            </a:xfrm>
            <a:solidFill>
              <a:srgbClr val="0096FF"/>
            </a:solidFill>
          </p:grpSpPr>
          <p:sp>
            <p:nvSpPr>
              <p:cNvPr id="14" name="罐形 13"/>
              <p:cNvSpPr/>
              <p:nvPr/>
            </p:nvSpPr>
            <p:spPr>
              <a:xfrm>
                <a:off x="3709416" y="4633119"/>
                <a:ext cx="658368" cy="694944"/>
              </a:xfrm>
              <a:prstGeom prst="can">
                <a:avLst/>
              </a:prstGeom>
              <a:grpFill/>
              <a:ln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罐形 14"/>
              <p:cNvSpPr/>
              <p:nvPr/>
            </p:nvSpPr>
            <p:spPr>
              <a:xfrm>
                <a:off x="4803648" y="4633119"/>
                <a:ext cx="658368" cy="694944"/>
              </a:xfrm>
              <a:prstGeom prst="can">
                <a:avLst/>
              </a:prstGeom>
              <a:grpFill/>
              <a:ln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罐形 15"/>
              <p:cNvSpPr/>
              <p:nvPr/>
            </p:nvSpPr>
            <p:spPr>
              <a:xfrm>
                <a:off x="5897880" y="4633119"/>
                <a:ext cx="658368" cy="694944"/>
              </a:xfrm>
              <a:prstGeom prst="can">
                <a:avLst/>
              </a:prstGeom>
              <a:grpFill/>
              <a:ln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罐形 16"/>
              <p:cNvSpPr/>
              <p:nvPr/>
            </p:nvSpPr>
            <p:spPr>
              <a:xfrm>
                <a:off x="6992112" y="4633119"/>
                <a:ext cx="658368" cy="694944"/>
              </a:xfrm>
              <a:prstGeom prst="can">
                <a:avLst/>
              </a:prstGeom>
              <a:grpFill/>
              <a:ln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罐形 17"/>
              <p:cNvSpPr/>
              <p:nvPr/>
            </p:nvSpPr>
            <p:spPr>
              <a:xfrm>
                <a:off x="8086344" y="4633119"/>
                <a:ext cx="658368" cy="694944"/>
              </a:xfrm>
              <a:prstGeom prst="can">
                <a:avLst/>
              </a:prstGeom>
              <a:grpFill/>
              <a:ln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pSp>
          <p:nvGrpSpPr>
            <p:cNvPr id="20" name="组 19"/>
            <p:cNvGrpSpPr/>
            <p:nvPr/>
          </p:nvGrpSpPr>
          <p:grpSpPr>
            <a:xfrm>
              <a:off x="3957828" y="5070285"/>
              <a:ext cx="5035296" cy="694944"/>
              <a:chOff x="3709416" y="4633119"/>
              <a:chExt cx="5035296" cy="694944"/>
            </a:xfrm>
            <a:solidFill>
              <a:srgbClr val="0096FF"/>
            </a:solidFill>
          </p:grpSpPr>
          <p:sp>
            <p:nvSpPr>
              <p:cNvPr id="21" name="罐形 20"/>
              <p:cNvSpPr/>
              <p:nvPr/>
            </p:nvSpPr>
            <p:spPr>
              <a:xfrm>
                <a:off x="3709416" y="4633119"/>
                <a:ext cx="658368" cy="694944"/>
              </a:xfrm>
              <a:prstGeom prst="can">
                <a:avLst/>
              </a:prstGeom>
              <a:grpFill/>
              <a:ln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罐形 21"/>
              <p:cNvSpPr/>
              <p:nvPr/>
            </p:nvSpPr>
            <p:spPr>
              <a:xfrm>
                <a:off x="4803648" y="4633119"/>
                <a:ext cx="658368" cy="694944"/>
              </a:xfrm>
              <a:prstGeom prst="can">
                <a:avLst/>
              </a:prstGeom>
              <a:grpFill/>
              <a:ln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罐形 22"/>
              <p:cNvSpPr/>
              <p:nvPr/>
            </p:nvSpPr>
            <p:spPr>
              <a:xfrm>
                <a:off x="5897880" y="4633119"/>
                <a:ext cx="658368" cy="694944"/>
              </a:xfrm>
              <a:prstGeom prst="can">
                <a:avLst/>
              </a:prstGeom>
              <a:grpFill/>
              <a:ln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罐形 23"/>
              <p:cNvSpPr/>
              <p:nvPr/>
            </p:nvSpPr>
            <p:spPr>
              <a:xfrm>
                <a:off x="6992112" y="4633119"/>
                <a:ext cx="658368" cy="694944"/>
              </a:xfrm>
              <a:prstGeom prst="can">
                <a:avLst/>
              </a:prstGeom>
              <a:grpFill/>
              <a:ln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罐形 24"/>
              <p:cNvSpPr/>
              <p:nvPr/>
            </p:nvSpPr>
            <p:spPr>
              <a:xfrm>
                <a:off x="8086344" y="4633119"/>
                <a:ext cx="658368" cy="694944"/>
              </a:xfrm>
              <a:prstGeom prst="can">
                <a:avLst/>
              </a:prstGeom>
              <a:grpFill/>
              <a:ln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cxnSp>
          <p:nvCxnSpPr>
            <p:cNvPr id="27" name="曲线连接符 26"/>
            <p:cNvCxnSpPr>
              <a:stCxn id="9" idx="4"/>
              <a:endCxn id="14" idx="1"/>
            </p:cNvCxnSpPr>
            <p:nvPr/>
          </p:nvCxnSpPr>
          <p:spPr>
            <a:xfrm rot="5400000">
              <a:off x="3969512" y="3516281"/>
              <a:ext cx="1185926" cy="1047750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9" idx="4"/>
              <a:endCxn id="23" idx="1"/>
            </p:cNvCxnSpPr>
            <p:nvPr/>
          </p:nvCxnSpPr>
          <p:spPr>
            <a:xfrm rot="16200000" flipH="1">
              <a:off x="4969367" y="3564176"/>
              <a:ext cx="1623092" cy="1389126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>
              <a:stCxn id="11" idx="4"/>
              <a:endCxn id="15" idx="1"/>
            </p:cNvCxnSpPr>
            <p:nvPr/>
          </p:nvCxnSpPr>
          <p:spPr>
            <a:xfrm rot="5400000">
              <a:off x="5228717" y="3351308"/>
              <a:ext cx="1185926" cy="1377696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1" idx="4"/>
              <a:endCxn id="24" idx="1"/>
            </p:cNvCxnSpPr>
            <p:nvPr/>
          </p:nvCxnSpPr>
          <p:spPr>
            <a:xfrm rot="16200000" flipH="1">
              <a:off x="6228572" y="3729149"/>
              <a:ext cx="1623092" cy="1059180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>
              <a:stCxn id="13" idx="4"/>
              <a:endCxn id="16" idx="1"/>
            </p:cNvCxnSpPr>
            <p:nvPr/>
          </p:nvCxnSpPr>
          <p:spPr>
            <a:xfrm rot="5400000">
              <a:off x="6502416" y="3101007"/>
              <a:ext cx="1256760" cy="1807464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>
              <a:stCxn id="13" idx="4"/>
              <a:endCxn id="25" idx="1"/>
            </p:cNvCxnSpPr>
            <p:nvPr/>
          </p:nvCxnSpPr>
          <p:spPr>
            <a:xfrm rot="16200000" flipH="1">
              <a:off x="7502271" y="3908616"/>
              <a:ext cx="1693926" cy="629412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9047988" y="2577285"/>
              <a:ext cx="8745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>
                  <a:latin typeface="Corbel" charset="0"/>
                  <a:ea typeface="Corbel" charset="0"/>
                  <a:cs typeface="Corbel" charset="0"/>
                </a:rPr>
                <a:t>P</a:t>
              </a:r>
              <a:r>
                <a:rPr kumimoji="1" lang="en-US" altLang="zh-CN" sz="2800" b="1" dirty="0" smtClean="0">
                  <a:latin typeface="Corbel" charset="0"/>
                  <a:ea typeface="Corbel" charset="0"/>
                  <a:cs typeface="Corbel" charset="0"/>
                </a:rPr>
                <a:t>ool</a:t>
              </a:r>
              <a:endParaRPr kumimoji="1" lang="zh-CN" altLang="en-US" sz="28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806032" y="2896166"/>
              <a:ext cx="644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8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047988" y="4804843"/>
              <a:ext cx="9092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endParaRPr kumimoji="1" lang="zh-CN" altLang="en-US" sz="2800" b="1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7013327" y="3252281"/>
            <a:ext cx="5177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 smtClean="0">
                <a:latin typeface="Corbel" charset="0"/>
                <a:ea typeface="Corbel" charset="0"/>
                <a:cs typeface="Corbel" charset="0"/>
              </a:rPr>
              <a:t>Create</a:t>
            </a:r>
            <a:r>
              <a:rPr kumimoji="1" lang="zh-CN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dirty="0" smtClean="0">
                <a:latin typeface="Corbel" charset="0"/>
                <a:ea typeface="Corbel" charset="0"/>
                <a:cs typeface="Corbel" charset="0"/>
              </a:rPr>
              <a:t>pool</a:t>
            </a:r>
            <a:r>
              <a:rPr kumimoji="1" lang="zh-CN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dirty="0" smtClean="0">
                <a:latin typeface="Corbel" charset="0"/>
                <a:ea typeface="Corbel" charset="0"/>
                <a:cs typeface="Corbel" charset="0"/>
              </a:rPr>
              <a:t>with</a:t>
            </a:r>
            <a:r>
              <a:rPr kumimoji="1" lang="zh-CN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dirty="0" smtClean="0">
                <a:latin typeface="Corbel" charset="0"/>
                <a:ea typeface="Corbel" charset="0"/>
                <a:cs typeface="Corbel" charset="0"/>
              </a:rPr>
              <a:t>#PG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u="sng" dirty="0" smtClean="0">
                <a:latin typeface="Corbel" charset="0"/>
                <a:ea typeface="Corbel" charset="0"/>
                <a:cs typeface="Corbel" charset="0"/>
              </a:rPr>
              <a:t>CRUSH</a:t>
            </a:r>
            <a:r>
              <a:rPr kumimoji="1" lang="zh-CN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dirty="0" smtClean="0">
                <a:latin typeface="Corbel" charset="0"/>
                <a:ea typeface="Corbel" charset="0"/>
                <a:cs typeface="Corbel" charset="0"/>
              </a:rPr>
              <a:t>rule</a:t>
            </a:r>
            <a:r>
              <a:rPr kumimoji="1" lang="zh-CN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dirty="0" smtClean="0">
                <a:latin typeface="Corbel" charset="0"/>
                <a:ea typeface="Corbel" charset="0"/>
                <a:cs typeface="Corbel" charset="0"/>
              </a:rPr>
              <a:t>is</a:t>
            </a:r>
            <a:r>
              <a:rPr kumimoji="1" lang="zh-CN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dirty="0" smtClean="0">
                <a:latin typeface="Corbel" charset="0"/>
                <a:ea typeface="Corbel" charset="0"/>
                <a:cs typeface="Corbel" charset="0"/>
              </a:rPr>
              <a:t>configurable</a:t>
            </a:r>
            <a:r>
              <a:rPr kumimoji="1" lang="zh-CN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dirty="0" smtClean="0">
                <a:latin typeface="Corbel" charset="0"/>
                <a:ea typeface="Corbel" charset="0"/>
                <a:cs typeface="Corbel" charset="0"/>
              </a:rPr>
              <a:t>to</a:t>
            </a:r>
            <a:r>
              <a:rPr kumimoji="1" lang="zh-CN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dirty="0" smtClean="0">
                <a:latin typeface="Corbel" charset="0"/>
                <a:ea typeface="Corbel" charset="0"/>
                <a:cs typeface="Corbel" charset="0"/>
              </a:rPr>
              <a:t>keep</a:t>
            </a:r>
            <a:r>
              <a:rPr kumimoji="1" lang="zh-CN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dirty="0" smtClean="0">
                <a:latin typeface="Corbel" charset="0"/>
                <a:ea typeface="Corbel" charset="0"/>
                <a:cs typeface="Corbel" charset="0"/>
              </a:rPr>
              <a:t>dynamic</a:t>
            </a:r>
            <a:r>
              <a:rPr kumimoji="1" lang="zh-CN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dirty="0" smtClean="0">
                <a:latin typeface="Corbel" charset="0"/>
                <a:ea typeface="Corbel" charset="0"/>
                <a:cs typeface="Corbel" charset="0"/>
              </a:rPr>
              <a:t>load-balance</a:t>
            </a:r>
            <a:endParaRPr kumimoji="1" lang="en-US" altLang="zh-CN" sz="2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Threadpools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osd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OSD.h:class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OSD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sd_tp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sd_op_tp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ecovery_tp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disk_tp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command_tp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Workqueue</a:t>
            </a:r>
            <a:r>
              <a:rPr kumimoji="1" lang="en-US" altLang="zh-CN" dirty="0"/>
              <a:t>(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osd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OSD.h:class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OSD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err="1" smtClean="0"/>
              <a:t>OpWQ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PeeringWQ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RecoveryWQ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CommandWQ</a:t>
            </a:r>
            <a:endParaRPr kumimoji="1" lang="en-US" altLang="zh-CN" dirty="0" smtClean="0"/>
          </a:p>
          <a:p>
            <a:pPr lvl="1"/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7DB-BEFA-2F4F-8849-4D347CF50B9D}" type="datetime1">
              <a:rPr kumimoji="1" lang="zh-CN" altLang="en-US" smtClean="0"/>
              <a:pPr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 err="1" smtClean="0"/>
              <a:t>Youxu</a:t>
            </a:r>
            <a:r>
              <a:rPr kumimoji="1" lang="en-US" altLang="zh-CN" dirty="0" smtClean="0"/>
              <a:t> @ Paper Reading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985416" y="1870076"/>
            <a:ext cx="1484027" cy="10043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RBD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237032" y="1870075"/>
            <a:ext cx="1484027" cy="10043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latin typeface="Corbel" charset="0"/>
                <a:ea typeface="Corbel" charset="0"/>
                <a:cs typeface="Corbel" charset="0"/>
              </a:rPr>
              <a:t>Ceph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FS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611224" y="1870075"/>
            <a:ext cx="1484027" cy="10043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RGW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075356" y="3327816"/>
            <a:ext cx="4555761" cy="959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latin typeface="Corbel" charset="0"/>
                <a:ea typeface="Corbel" charset="0"/>
                <a:cs typeface="Corbel" charset="0"/>
              </a:rPr>
              <a:t>WorkQueue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50612" y="4422124"/>
            <a:ext cx="110799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latin typeface="Corbel" charset="0"/>
                <a:ea typeface="Corbel" charset="0"/>
                <a:cs typeface="Corbel" charset="0"/>
              </a:rPr>
              <a:t>dequeue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180288" y="4964605"/>
            <a:ext cx="1094282" cy="959372"/>
          </a:xfrm>
          <a:prstGeom prst="ellipse">
            <a:avLst/>
          </a:prstGeom>
          <a:solidFill>
            <a:srgbClr val="FF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PG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25" name="直线箭头连接符 24"/>
          <p:cNvCxnSpPr>
            <a:stCxn id="7" idx="4"/>
          </p:cNvCxnSpPr>
          <p:nvPr/>
        </p:nvCxnSpPr>
        <p:spPr>
          <a:xfrm flipH="1">
            <a:off x="7727429" y="2874417"/>
            <a:ext cx="1" cy="453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9" idx="4"/>
            <a:endCxn id="11" idx="0"/>
          </p:cNvCxnSpPr>
          <p:nvPr/>
        </p:nvCxnSpPr>
        <p:spPr>
          <a:xfrm flipH="1">
            <a:off x="9353237" y="2874416"/>
            <a:ext cx="1" cy="45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8" idx="4"/>
          </p:cNvCxnSpPr>
          <p:nvPr/>
        </p:nvCxnSpPr>
        <p:spPr>
          <a:xfrm flipH="1">
            <a:off x="10979045" y="2874416"/>
            <a:ext cx="1" cy="453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927080" y="4526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85678" y="290330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enqueue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806095" y="4962554"/>
            <a:ext cx="1094282" cy="959372"/>
          </a:xfrm>
          <a:prstGeom prst="ellipse">
            <a:avLst/>
          </a:prstGeom>
          <a:solidFill>
            <a:srgbClr val="FF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PG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426534" y="4962554"/>
            <a:ext cx="1094282" cy="959372"/>
          </a:xfrm>
          <a:prstGeom prst="ellipse">
            <a:avLst/>
          </a:prstGeom>
          <a:solidFill>
            <a:srgbClr val="FF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PG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7727429" y="4376608"/>
            <a:ext cx="1" cy="548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H="1">
            <a:off x="9353236" y="4376607"/>
            <a:ext cx="1" cy="548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10973674" y="4376606"/>
            <a:ext cx="1" cy="548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4710456" y="4465129"/>
            <a:ext cx="1484027" cy="1004341"/>
          </a:xfrm>
          <a:prstGeom prst="ellipse">
            <a:avLst/>
          </a:prstGeom>
          <a:solidFill>
            <a:srgbClr val="D5BAB5"/>
          </a:solidFill>
          <a:ln>
            <a:solidFill>
              <a:srgbClr val="D5BA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latin typeface="Corbel" charset="0"/>
                <a:ea typeface="Corbel" charset="0"/>
                <a:cs typeface="Corbel" charset="0"/>
              </a:rPr>
              <a:t>Thread</a:t>
            </a:r>
          </a:p>
          <a:p>
            <a:pPr algn="ctr"/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pool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553658" y="461933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process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37" name="直线箭头连接符 36"/>
          <p:cNvCxnSpPr>
            <a:stCxn id="35" idx="6"/>
          </p:cNvCxnSpPr>
          <p:nvPr/>
        </p:nvCxnSpPr>
        <p:spPr>
          <a:xfrm flipV="1">
            <a:off x="6194483" y="4347272"/>
            <a:ext cx="917942" cy="620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 smtClean="0"/>
              <a:t>IO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flow</a:t>
            </a:r>
            <a:endParaRPr kumimoji="1"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7DB-BEFA-2F4F-8849-4D347CF50B9D}" type="datetime1">
              <a:rPr kumimoji="1" lang="zh-CN" altLang="en-US" sz="1100" smtClean="0"/>
              <a:pPr/>
              <a:t>2018/4/3</a:t>
            </a:fld>
            <a:endParaRPr kumimoji="1" lang="zh-CN" altLang="en-US" sz="11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z="1100" smtClean="0"/>
              <a:t>Youxu @ Paper Reading</a:t>
            </a:r>
            <a:endParaRPr kumimoji="1" lang="zh-CN" altLang="en-US" sz="110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z="1100" smtClean="0"/>
              <a:pPr/>
              <a:t>8</a:t>
            </a:fld>
            <a:endParaRPr kumimoji="1" lang="zh-CN" altLang="en-US" sz="1100"/>
          </a:p>
        </p:txBody>
      </p:sp>
      <p:grpSp>
        <p:nvGrpSpPr>
          <p:cNvPr id="45" name="组 44"/>
          <p:cNvGrpSpPr/>
          <p:nvPr/>
        </p:nvGrpSpPr>
        <p:grpSpPr>
          <a:xfrm>
            <a:off x="483055" y="1423989"/>
            <a:ext cx="11612692" cy="4838114"/>
            <a:chOff x="374771" y="1604462"/>
            <a:chExt cx="11612692" cy="4838114"/>
          </a:xfrm>
        </p:grpSpPr>
        <p:sp>
          <p:nvSpPr>
            <p:cNvPr id="7" name="圆角矩形 6"/>
            <p:cNvSpPr/>
            <p:nvPr/>
          </p:nvSpPr>
          <p:spPr>
            <a:xfrm>
              <a:off x="1491916" y="1604462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read/write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file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91916" y="2916377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Slicing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files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objects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91916" y="4228292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Encapsulate operations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send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corresponding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31040" y="1604462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Receiving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request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insert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session’s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waiting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list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731040" y="2917779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request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from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waiting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list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insert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PG’s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queue</a:t>
              </a:r>
            </a:p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-&gt;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osdservice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-&gt;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=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-&gt;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shardedwq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)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731040" y="4228292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Get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objectcontext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opcontext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encapsulate ops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transaction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731040" y="5538805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Read(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async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/sync)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or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write(also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replicas)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,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submit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transaction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reply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491916" y="5540208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Receiving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reply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456821" y="3404978"/>
              <a:ext cx="2530642" cy="1150297"/>
            </a:xfrm>
            <a:prstGeom prst="ellipse">
              <a:avLst/>
            </a:prstGeom>
            <a:solidFill>
              <a:srgbClr val="009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Worker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err="1" smtClean="0">
                  <a:latin typeface="Corbel" charset="0"/>
                  <a:ea typeface="Corbel" charset="0"/>
                  <a:cs typeface="Corbel" charset="0"/>
                </a:rPr>
                <a:t>dequeues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op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42" name="直线连接符 41"/>
            <p:cNvCxnSpPr/>
            <p:nvPr/>
          </p:nvCxnSpPr>
          <p:spPr>
            <a:xfrm>
              <a:off x="4918908" y="1604462"/>
              <a:ext cx="0" cy="4760555"/>
            </a:xfrm>
            <a:prstGeom prst="line">
              <a:avLst/>
            </a:prstGeom>
            <a:ln w="57150">
              <a:solidFill>
                <a:srgbClr val="D5BAB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7" idx="2"/>
              <a:endCxn id="8" idx="0"/>
            </p:cNvCxnSpPr>
            <p:nvPr/>
          </p:nvCxnSpPr>
          <p:spPr>
            <a:xfrm>
              <a:off x="2819400" y="2506830"/>
              <a:ext cx="0" cy="40954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8" idx="2"/>
              <a:endCxn id="9" idx="0"/>
            </p:cNvCxnSpPr>
            <p:nvPr/>
          </p:nvCxnSpPr>
          <p:spPr>
            <a:xfrm>
              <a:off x="2819400" y="3818745"/>
              <a:ext cx="0" cy="40954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9" idx="3"/>
              <a:endCxn id="10" idx="1"/>
            </p:cNvCxnSpPr>
            <p:nvPr/>
          </p:nvCxnSpPr>
          <p:spPr>
            <a:xfrm flipV="1">
              <a:off x="4146884" y="2055646"/>
              <a:ext cx="1584156" cy="2623830"/>
            </a:xfrm>
            <a:prstGeom prst="curvedConnector3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>
              <a:stCxn id="10" idx="2"/>
              <a:endCxn id="11" idx="0"/>
            </p:cNvCxnSpPr>
            <p:nvPr/>
          </p:nvCxnSpPr>
          <p:spPr>
            <a:xfrm>
              <a:off x="7481635" y="2506830"/>
              <a:ext cx="0" cy="41094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11" idx="2"/>
              <a:endCxn id="13" idx="0"/>
            </p:cNvCxnSpPr>
            <p:nvPr/>
          </p:nvCxnSpPr>
          <p:spPr>
            <a:xfrm>
              <a:off x="7481635" y="3820147"/>
              <a:ext cx="0" cy="4081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13" idx="2"/>
              <a:endCxn id="14" idx="0"/>
            </p:cNvCxnSpPr>
            <p:nvPr/>
          </p:nvCxnSpPr>
          <p:spPr>
            <a:xfrm>
              <a:off x="7481635" y="5130660"/>
              <a:ext cx="0" cy="4081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>
              <a:stCxn id="14" idx="1"/>
              <a:endCxn id="15" idx="3"/>
            </p:cNvCxnSpPr>
            <p:nvPr/>
          </p:nvCxnSpPr>
          <p:spPr>
            <a:xfrm flipH="1">
              <a:off x="4146884" y="5989989"/>
              <a:ext cx="1584156" cy="140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1" idx="3"/>
              <a:endCxn id="16" idx="1"/>
            </p:cNvCxnSpPr>
            <p:nvPr/>
          </p:nvCxnSpPr>
          <p:spPr>
            <a:xfrm>
              <a:off x="9232230" y="3368963"/>
              <a:ext cx="595195" cy="204472"/>
            </a:xfrm>
            <a:prstGeom prst="curved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6" idx="3"/>
              <a:endCxn id="13" idx="3"/>
            </p:cNvCxnSpPr>
            <p:nvPr/>
          </p:nvCxnSpPr>
          <p:spPr>
            <a:xfrm rot="5400000">
              <a:off x="9383499" y="4235550"/>
              <a:ext cx="292658" cy="595195"/>
            </a:xfrm>
            <a:prstGeom prst="curved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4771" y="1855591"/>
              <a:ext cx="8883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r>
                <a:rPr kumimoji="1" lang="zh-CN" altLang="en-US" sz="2000" b="1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endParaRPr kumimoji="1" lang="zh-CN" altLang="en-US" sz="20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434561" y="1863973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endParaRPr kumimoji="1" lang="zh-CN" altLang="en-US" sz="2000" b="1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4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7DB-BEFA-2F4F-8849-4D347CF50B9D}" type="datetime1">
              <a:rPr kumimoji="1" lang="zh-CN" altLang="en-US" smtClean="0"/>
              <a:pPr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9577" y="1982894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l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l_write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client/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Client.cc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9577" y="3089319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_write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lient/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Client.cc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9577" y="4195744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Write_trunc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Filer.h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69577" y="5302169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sg_write_trunc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bjecter.h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48139" y="5300066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write_trunc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bjecter.h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48139" y="4193641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p_submit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148139" y="3087216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_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op_submit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148139" y="1975986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end_op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4438313" y="1978089"/>
            <a:ext cx="7523532" cy="4048482"/>
            <a:chOff x="4438313" y="1978089"/>
            <a:chExt cx="7523532" cy="4048482"/>
          </a:xfrm>
        </p:grpSpPr>
        <p:sp>
          <p:nvSpPr>
            <p:cNvPr id="16" name="圆角矩形 15"/>
            <p:cNvSpPr/>
            <p:nvPr/>
          </p:nvSpPr>
          <p:spPr>
            <a:xfrm>
              <a:off x="4438313" y="197808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ms_fast_dispatch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438313" y="308931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ispatch_session_waiting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438313" y="419574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</a:t>
              </a:r>
              <a:r>
                <a:rPr kumimoji="1" lang="en-US" altLang="zh-CN" sz="140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ispatch_op_fast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438313" y="530216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h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andle_op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422099" y="5300066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et_pg_or_queue_for_pg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422099" y="4193641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enqueue_op</a:t>
              </a:r>
              <a:endParaRPr kumimoji="1" lang="en-US" altLang="zh-CN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422099" y="308451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queue_op</a:t>
              </a:r>
              <a:endParaRPr kumimoji="1" lang="en-US" altLang="zh-CN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422099" y="197808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OSDservice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ShardedOpWQ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::_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enqueue</a:t>
              </a:r>
              <a:endParaRPr kumimoji="1" lang="en-US" altLang="zh-CN" sz="12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sd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2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405885" y="197808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OSD::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ShardedOpWQ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::_process</a:t>
              </a: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405885" y="308451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PGQueueable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::run</a:t>
              </a: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OSD.h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405885" y="4200765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OSD::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dequeue_op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405885" y="5300066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do_request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389671" y="530216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o_op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0389671" y="4193641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</a:t>
              </a:r>
              <a:r>
                <a:rPr kumimoji="1" lang="en-US" altLang="zh-CN" sz="140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xecute_ctx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0389671" y="3085113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start_async_reads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Issue_repop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389671" y="198289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val_repop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259179" y="1864894"/>
            <a:ext cx="7808495" cy="431933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45069" y="1491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>
                <a:latin typeface="Corbel" charset="0"/>
                <a:ea typeface="Corbel" charset="0"/>
                <a:cs typeface="Corbel" charset="0"/>
              </a:rPr>
              <a:t>OSD</a:t>
            </a:r>
            <a:endParaRPr kumimoji="1" lang="zh-CN" altLang="en-US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716985" y="148624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Corbel" charset="0"/>
                <a:ea typeface="Corbel" charset="0"/>
                <a:cs typeface="Corbel" charset="0"/>
              </a:rPr>
              <a:t>Client</a:t>
            </a:r>
            <a:endParaRPr kumimoji="1" lang="zh-CN" altLang="en-US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8442" y="1863850"/>
            <a:ext cx="3660366" cy="4319337"/>
          </a:xfrm>
          <a:prstGeom prst="rect">
            <a:avLst/>
          </a:prstGeom>
          <a:noFill/>
          <a:ln w="28575">
            <a:solidFill>
              <a:srgbClr val="D5BA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40" name="直线箭头连接符 39"/>
          <p:cNvCxnSpPr>
            <a:stCxn id="7" idx="2"/>
            <a:endCxn id="9" idx="0"/>
          </p:cNvCxnSpPr>
          <p:nvPr/>
        </p:nvCxnSpPr>
        <p:spPr>
          <a:xfrm>
            <a:off x="1055664" y="2707296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9" idx="2"/>
            <a:endCxn id="10" idx="0"/>
          </p:cNvCxnSpPr>
          <p:nvPr/>
        </p:nvCxnSpPr>
        <p:spPr>
          <a:xfrm>
            <a:off x="1055664" y="381372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0" idx="2"/>
            <a:endCxn id="11" idx="0"/>
          </p:cNvCxnSpPr>
          <p:nvPr/>
        </p:nvCxnSpPr>
        <p:spPr>
          <a:xfrm>
            <a:off x="1055664" y="4920146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1" idx="3"/>
            <a:endCxn id="12" idx="1"/>
          </p:cNvCxnSpPr>
          <p:nvPr/>
        </p:nvCxnSpPr>
        <p:spPr>
          <a:xfrm flipV="1">
            <a:off x="1841751" y="5662267"/>
            <a:ext cx="306388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2" idx="0"/>
            <a:endCxn id="13" idx="2"/>
          </p:cNvCxnSpPr>
          <p:nvPr/>
        </p:nvCxnSpPr>
        <p:spPr>
          <a:xfrm flipV="1">
            <a:off x="2934226" y="4918043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3" idx="0"/>
            <a:endCxn id="14" idx="2"/>
          </p:cNvCxnSpPr>
          <p:nvPr/>
        </p:nvCxnSpPr>
        <p:spPr>
          <a:xfrm flipV="1">
            <a:off x="2934226" y="3811618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4" idx="0"/>
            <a:endCxn id="15" idx="2"/>
          </p:cNvCxnSpPr>
          <p:nvPr/>
        </p:nvCxnSpPr>
        <p:spPr>
          <a:xfrm flipV="1">
            <a:off x="2934226" y="2700388"/>
            <a:ext cx="0" cy="3868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5" idx="3"/>
            <a:endCxn id="16" idx="1"/>
          </p:cNvCxnSpPr>
          <p:nvPr/>
        </p:nvCxnSpPr>
        <p:spPr>
          <a:xfrm>
            <a:off x="3720313" y="2338187"/>
            <a:ext cx="718000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6" idx="2"/>
            <a:endCxn id="17" idx="0"/>
          </p:cNvCxnSpPr>
          <p:nvPr/>
        </p:nvCxnSpPr>
        <p:spPr>
          <a:xfrm>
            <a:off x="5224400" y="2702491"/>
            <a:ext cx="0" cy="3868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7" idx="2"/>
            <a:endCxn id="18" idx="0"/>
          </p:cNvCxnSpPr>
          <p:nvPr/>
        </p:nvCxnSpPr>
        <p:spPr>
          <a:xfrm>
            <a:off x="5224400" y="381372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8" idx="2"/>
            <a:endCxn id="19" idx="0"/>
          </p:cNvCxnSpPr>
          <p:nvPr/>
        </p:nvCxnSpPr>
        <p:spPr>
          <a:xfrm>
            <a:off x="5224400" y="4920146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19" idx="3"/>
            <a:endCxn id="20" idx="1"/>
          </p:cNvCxnSpPr>
          <p:nvPr/>
        </p:nvCxnSpPr>
        <p:spPr>
          <a:xfrm flipV="1">
            <a:off x="6010487" y="5662267"/>
            <a:ext cx="411612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20" idx="0"/>
            <a:endCxn id="21" idx="2"/>
          </p:cNvCxnSpPr>
          <p:nvPr/>
        </p:nvCxnSpPr>
        <p:spPr>
          <a:xfrm flipV="1">
            <a:off x="7208186" y="4918043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1" idx="0"/>
            <a:endCxn id="22" idx="2"/>
          </p:cNvCxnSpPr>
          <p:nvPr/>
        </p:nvCxnSpPr>
        <p:spPr>
          <a:xfrm flipV="1">
            <a:off x="7208186" y="3808916"/>
            <a:ext cx="0" cy="3847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22" idx="0"/>
            <a:endCxn id="23" idx="2"/>
          </p:cNvCxnSpPr>
          <p:nvPr/>
        </p:nvCxnSpPr>
        <p:spPr>
          <a:xfrm flipV="1">
            <a:off x="7208186" y="270249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23" idx="3"/>
            <a:endCxn id="24" idx="1"/>
          </p:cNvCxnSpPr>
          <p:nvPr/>
        </p:nvCxnSpPr>
        <p:spPr>
          <a:xfrm>
            <a:off x="7994273" y="2340290"/>
            <a:ext cx="41161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24" idx="2"/>
            <a:endCxn id="25" idx="0"/>
          </p:cNvCxnSpPr>
          <p:nvPr/>
        </p:nvCxnSpPr>
        <p:spPr>
          <a:xfrm>
            <a:off x="9191972" y="270249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25" idx="2"/>
            <a:endCxn id="26" idx="0"/>
          </p:cNvCxnSpPr>
          <p:nvPr/>
        </p:nvCxnSpPr>
        <p:spPr>
          <a:xfrm>
            <a:off x="9191972" y="3808916"/>
            <a:ext cx="0" cy="3918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26" idx="2"/>
            <a:endCxn id="27" idx="0"/>
          </p:cNvCxnSpPr>
          <p:nvPr/>
        </p:nvCxnSpPr>
        <p:spPr>
          <a:xfrm>
            <a:off x="9191972" y="4925167"/>
            <a:ext cx="0" cy="37489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27" idx="3"/>
            <a:endCxn id="28" idx="1"/>
          </p:cNvCxnSpPr>
          <p:nvPr/>
        </p:nvCxnSpPr>
        <p:spPr>
          <a:xfrm>
            <a:off x="9978059" y="5662267"/>
            <a:ext cx="411612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28" idx="0"/>
            <a:endCxn id="29" idx="2"/>
          </p:cNvCxnSpPr>
          <p:nvPr/>
        </p:nvCxnSpPr>
        <p:spPr>
          <a:xfrm flipV="1">
            <a:off x="11175758" y="4918043"/>
            <a:ext cx="0" cy="3841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29" idx="0"/>
            <a:endCxn id="30" idx="2"/>
          </p:cNvCxnSpPr>
          <p:nvPr/>
        </p:nvCxnSpPr>
        <p:spPr>
          <a:xfrm flipV="1">
            <a:off x="11175758" y="3809515"/>
            <a:ext cx="0" cy="3841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30" idx="0"/>
            <a:endCxn id="32" idx="2"/>
          </p:cNvCxnSpPr>
          <p:nvPr/>
        </p:nvCxnSpPr>
        <p:spPr>
          <a:xfrm flipV="1">
            <a:off x="11175758" y="2707296"/>
            <a:ext cx="0" cy="3778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32" idx="0"/>
            <a:endCxn id="37" idx="2"/>
          </p:cNvCxnSpPr>
          <p:nvPr/>
        </p:nvCxnSpPr>
        <p:spPr>
          <a:xfrm rot="16200000" flipV="1">
            <a:off x="6575155" y="-2617710"/>
            <a:ext cx="127316" cy="9073891"/>
          </a:xfrm>
          <a:prstGeom prst="curvedConnector3">
            <a:avLst>
              <a:gd name="adj1" fmla="val 48470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382</Words>
  <Application>Microsoft Macintosh PowerPoint</Application>
  <PresentationFormat>宽屏</PresentationFormat>
  <Paragraphs>180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.AppleSystemUIFont</vt:lpstr>
      <vt:lpstr>Corbel</vt:lpstr>
      <vt:lpstr>DengXian</vt:lpstr>
      <vt:lpstr>Wingdings</vt:lpstr>
      <vt:lpstr>Arial</vt:lpstr>
      <vt:lpstr>Office 主题</vt:lpstr>
      <vt:lpstr>RADOS Reliable and Autonomic Distributed Object Store</vt:lpstr>
      <vt:lpstr>Ceph</vt:lpstr>
      <vt:lpstr>Architecture - RADOS</vt:lpstr>
      <vt:lpstr>Monitor </vt:lpstr>
      <vt:lpstr>Data placement</vt:lpstr>
      <vt:lpstr>Pool – PG – OSD </vt:lpstr>
      <vt:lpstr>IO flow</vt:lpstr>
      <vt:lpstr>IO flow</vt:lpstr>
      <vt:lpstr>Function flow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RADOS Reliable and Autonomic Distributed Object Store</dc:title>
  <dc:creator>Microsoft Office 用户</dc:creator>
  <cp:lastModifiedBy>Microsoft Office 用户</cp:lastModifiedBy>
  <cp:revision>35</cp:revision>
  <dcterms:created xsi:type="dcterms:W3CDTF">2018-03-27T14:34:23Z</dcterms:created>
  <dcterms:modified xsi:type="dcterms:W3CDTF">2018-04-04T05:27:41Z</dcterms:modified>
</cp:coreProperties>
</file>