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5075" cx="9144000"/>
  <p:notesSz cx="6858000" cy="9144000"/>
  <p:embeddedFontLst>
    <p:embeddedFont>
      <p:font typeface="Teko"/>
      <p:regular r:id="rId21"/>
      <p:bold r:id="rId22"/>
    </p:embeddedFont>
    <p:embeddedFont>
      <p:font typeface="Roboto"/>
      <p:regular r:id="rId23"/>
      <p:bold r:id="rId24"/>
      <p:italic r:id="rId25"/>
      <p:boldItalic r:id="rId26"/>
    </p:embeddedFont>
    <p:embeddedFont>
      <p:font typeface="Roboto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1">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31" roundtripDataSignature="AMtx7mjbRI07HxXNubMyUAJSiCImsifd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1"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Teko-bold.fntdata"/><Relationship Id="rId21" Type="http://schemas.openxmlformats.org/officeDocument/2006/relationships/font" Target="fonts/Teko-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 name="Google Shape;4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zh-CN"/>
              <a:t>Hayley</a:t>
            </a:r>
            <a:endParaRPr/>
          </a:p>
        </p:txBody>
      </p:sp>
      <p:sp>
        <p:nvSpPr>
          <p:cNvPr id="50" name="Google Shape;50;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C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00b8b7477_5_1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00b8b7477_5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292100" lvl="0" marL="914400" rtl="0" algn="l">
              <a:lnSpc>
                <a:spcPct val="150000"/>
              </a:lnSpc>
              <a:spcBef>
                <a:spcPts val="0"/>
              </a:spcBef>
              <a:spcAft>
                <a:spcPts val="0"/>
              </a:spcAft>
              <a:buSzPts val="1000"/>
              <a:buFont typeface="Calibri"/>
              <a:buChar char="●"/>
            </a:pPr>
            <a:r>
              <a:rPr lang="zh-CN" sz="1000">
                <a:solidFill>
                  <a:srgbClr val="000000"/>
                </a:solidFill>
              </a:rPr>
              <a:t>here i gave some example codes to give u guys a better idea about what we have done for data preparation.</a:t>
            </a:r>
            <a:endParaRPr sz="1000">
              <a:solidFill>
                <a:srgbClr val="000000"/>
              </a:solidFill>
            </a:endParaRPr>
          </a:p>
          <a:p>
            <a:pPr indent="-292100" lvl="0" marL="914400" rtl="0" algn="l">
              <a:lnSpc>
                <a:spcPct val="150000"/>
              </a:lnSpc>
              <a:spcBef>
                <a:spcPts val="0"/>
              </a:spcBef>
              <a:spcAft>
                <a:spcPts val="0"/>
              </a:spcAft>
              <a:buSzPts val="1000"/>
              <a:buFont typeface="Calibri"/>
              <a:buChar char="●"/>
            </a:pPr>
            <a:r>
              <a:rPr lang="zh-CN" sz="1000">
                <a:solidFill>
                  <a:srgbClr val="000000"/>
                </a:solidFill>
              </a:rPr>
              <a:t>in terms of </a:t>
            </a:r>
            <a:r>
              <a:rPr lang="zh-CN" sz="1000">
                <a:solidFill>
                  <a:srgbClr val="000000"/>
                </a:solidFill>
              </a:rPr>
              <a:t>Data Transformation- </a:t>
            </a:r>
            <a:r>
              <a:rPr lang="zh-CN" sz="1000">
                <a:solidFill>
                  <a:srgbClr val="000000"/>
                </a:solidFill>
                <a:highlight>
                  <a:srgbClr val="FFFFFF"/>
                </a:highlight>
              </a:rPr>
              <a:t>checked all the data type of each column and</a:t>
            </a:r>
            <a:r>
              <a:rPr i="1" lang="zh-CN" sz="1000">
                <a:solidFill>
                  <a:srgbClr val="000000"/>
                </a:solidFill>
                <a:highlight>
                  <a:srgbClr val="F7F7F7"/>
                </a:highlight>
              </a:rPr>
              <a:t> </a:t>
            </a:r>
            <a:r>
              <a:rPr lang="zh-CN" sz="1000">
                <a:solidFill>
                  <a:srgbClr val="000000"/>
                </a:solidFill>
              </a:rPr>
              <a:t>converted the data type of some columns to the right ones for further prediction</a:t>
            </a:r>
            <a:endParaRPr sz="1000">
              <a:solidFill>
                <a:srgbClr val="000000"/>
              </a:solidFill>
            </a:endParaRPr>
          </a:p>
          <a:p>
            <a:pPr indent="-292100" lvl="0" marL="914400" rtl="0" algn="l">
              <a:lnSpc>
                <a:spcPct val="150000"/>
              </a:lnSpc>
              <a:spcBef>
                <a:spcPts val="0"/>
              </a:spcBef>
              <a:spcAft>
                <a:spcPts val="0"/>
              </a:spcAft>
              <a:buSzPts val="1000"/>
              <a:buFont typeface="Calibri"/>
              <a:buChar char="●"/>
            </a:pPr>
            <a:r>
              <a:rPr lang="zh-CN" sz="1000">
                <a:solidFill>
                  <a:srgbClr val="000000"/>
                </a:solidFill>
              </a:rPr>
              <a:t>in terms of Data Cleaning</a:t>
            </a:r>
            <a:endParaRPr sz="1000">
              <a:solidFill>
                <a:srgbClr val="000000"/>
              </a:solidFill>
            </a:endParaRPr>
          </a:p>
          <a:p>
            <a:pPr indent="-292100" lvl="0" marL="1085850" rtl="0" algn="l">
              <a:lnSpc>
                <a:spcPct val="150000"/>
              </a:lnSpc>
              <a:spcBef>
                <a:spcPts val="0"/>
              </a:spcBef>
              <a:spcAft>
                <a:spcPts val="0"/>
              </a:spcAft>
              <a:buSzPts val="1000"/>
              <a:buFont typeface="Calibri"/>
              <a:buChar char="-"/>
            </a:pPr>
            <a:r>
              <a:rPr lang="zh-CN" sz="1000">
                <a:solidFill>
                  <a:srgbClr val="000000"/>
                </a:solidFill>
                <a:highlight>
                  <a:srgbClr val="FFFFFF"/>
                </a:highlight>
              </a:rPr>
              <a:t>checked the missing condition of each value,and dropped </a:t>
            </a:r>
            <a:r>
              <a:rPr lang="zh-CN" sz="1000">
                <a:solidFill>
                  <a:srgbClr val="000000"/>
                </a:solidFill>
              </a:rPr>
              <a:t>unnecessary features which have more than 90% null values</a:t>
            </a:r>
            <a:endParaRPr sz="1000">
              <a:solidFill>
                <a:srgbClr val="000000"/>
              </a:solidFill>
            </a:endParaRPr>
          </a:p>
          <a:p>
            <a:pPr indent="-292100" lvl="0" marL="1085850" rtl="0" algn="l">
              <a:lnSpc>
                <a:spcPct val="150000"/>
              </a:lnSpc>
              <a:spcBef>
                <a:spcPts val="0"/>
              </a:spcBef>
              <a:spcAft>
                <a:spcPts val="0"/>
              </a:spcAft>
              <a:buSzPts val="1000"/>
              <a:buFont typeface="Calibri"/>
              <a:buChar char="-"/>
            </a:pPr>
            <a:r>
              <a:rPr lang="zh-CN" sz="1000">
                <a:solidFill>
                  <a:srgbClr val="000000"/>
                </a:solidFill>
              </a:rPr>
              <a:t>fill the NAs in numerical features with mode or mean based on the data or fill the NAs with 0 </a:t>
            </a:r>
            <a:r>
              <a:rPr lang="zh-CN" sz="1000">
                <a:solidFill>
                  <a:srgbClr val="000000"/>
                </a:solidFill>
                <a:highlight>
                  <a:srgbClr val="FFFFFF"/>
                </a:highlight>
              </a:rPr>
              <a:t> if the values don't exist</a:t>
            </a:r>
            <a:endParaRPr sz="1000">
              <a:solidFill>
                <a:srgbClr val="000000"/>
              </a:solidFill>
            </a:endParaRPr>
          </a:p>
          <a:p>
            <a:pPr indent="-292100" lvl="0" marL="1085850" rtl="0" algn="l">
              <a:lnSpc>
                <a:spcPct val="150000"/>
              </a:lnSpc>
              <a:spcBef>
                <a:spcPts val="0"/>
              </a:spcBef>
              <a:spcAft>
                <a:spcPts val="0"/>
              </a:spcAft>
              <a:buSzPts val="1000"/>
              <a:buFont typeface="Calibri"/>
              <a:buChar char="-"/>
            </a:pPr>
            <a:r>
              <a:rPr lang="zh-CN" sz="1000">
                <a:solidFill>
                  <a:srgbClr val="000000"/>
                </a:solidFill>
              </a:rPr>
              <a:t>fill the NAs in categorical features with reasonable values according to the data description or fill them with “don’t exsit”; then we </a:t>
            </a:r>
            <a:r>
              <a:rPr lang="zh-CN" sz="1000">
                <a:solidFill>
                  <a:srgbClr val="000000"/>
                </a:solidFill>
                <a:highlight>
                  <a:srgbClr val="FFFFFF"/>
                </a:highlight>
              </a:rPr>
              <a:t>made dummies for categorical variables to numerically encode categorical features because most models can only handle numerical features.</a:t>
            </a:r>
            <a:endParaRPr sz="1000">
              <a:solidFill>
                <a:srgbClr val="000000"/>
              </a:solidFill>
            </a:endParaRPr>
          </a:p>
          <a:p>
            <a:pPr indent="-292100" lvl="0" marL="914400" rtl="0" algn="l">
              <a:lnSpc>
                <a:spcPct val="150000"/>
              </a:lnSpc>
              <a:spcBef>
                <a:spcPts val="0"/>
              </a:spcBef>
              <a:spcAft>
                <a:spcPts val="0"/>
              </a:spcAft>
              <a:buSzPts val="1000"/>
              <a:buFont typeface="Calibri"/>
              <a:buChar char="●"/>
            </a:pPr>
            <a:r>
              <a:rPr lang="zh-CN" sz="1000">
                <a:solidFill>
                  <a:srgbClr val="000000"/>
                </a:solidFill>
              </a:rPr>
              <a:t>in terms of Data Normalization</a:t>
            </a:r>
            <a:endParaRPr sz="1000">
              <a:solidFill>
                <a:srgbClr val="000000"/>
              </a:solidFill>
            </a:endParaRPr>
          </a:p>
          <a:p>
            <a:pPr indent="-292100" lvl="0" marL="457200" rtl="0" algn="l">
              <a:lnSpc>
                <a:spcPct val="150000"/>
              </a:lnSpc>
              <a:spcBef>
                <a:spcPts val="0"/>
              </a:spcBef>
              <a:spcAft>
                <a:spcPts val="0"/>
              </a:spcAft>
              <a:buClr>
                <a:srgbClr val="424242"/>
              </a:buClr>
              <a:buSzPts val="1000"/>
              <a:buChar char="-"/>
            </a:pPr>
            <a:r>
              <a:rPr lang="zh-CN" sz="1000">
                <a:solidFill>
                  <a:srgbClr val="000000"/>
                </a:solidFill>
              </a:rPr>
              <a:t>                 -  </a:t>
            </a:r>
            <a:r>
              <a:rPr lang="zh-CN" sz="1000">
                <a:solidFill>
                  <a:srgbClr val="424242"/>
                </a:solidFill>
                <a:highlight>
                  <a:srgbClr val="FFFFFF"/>
                </a:highlight>
              </a:rPr>
              <a:t>Get rid of any duplicate data that might appear within the data set. </a:t>
            </a:r>
            <a:endParaRPr sz="1000">
              <a:solidFill>
                <a:srgbClr val="000000"/>
              </a:solidFill>
            </a:endParaRPr>
          </a:p>
          <a:p>
            <a:pPr indent="0" lvl="0" marL="914400" rtl="0" algn="l">
              <a:lnSpc>
                <a:spcPct val="150000"/>
              </a:lnSpc>
              <a:spcBef>
                <a:spcPts val="0"/>
              </a:spcBef>
              <a:spcAft>
                <a:spcPts val="0"/>
              </a:spcAft>
              <a:buNone/>
            </a:pPr>
            <a:r>
              <a:rPr lang="zh-CN" sz="1000">
                <a:solidFill>
                  <a:srgbClr val="000000"/>
                </a:solidFill>
              </a:rPr>
              <a:t> -  Normalized all numeric features </a:t>
            </a:r>
            <a:r>
              <a:rPr lang="zh-CN" sz="1000">
                <a:solidFill>
                  <a:srgbClr val="000000"/>
                </a:solidFill>
                <a:highlight>
                  <a:srgbClr val="FFFFFF"/>
                </a:highlight>
              </a:rPr>
              <a:t>using min-max scale</a:t>
            </a:r>
            <a:endParaRPr sz="1000">
              <a:solidFill>
                <a:srgbClr val="000000"/>
              </a:solidFill>
            </a:endParaRPr>
          </a:p>
          <a:p>
            <a:pPr indent="0" lvl="0" marL="914400" rtl="0" algn="l">
              <a:lnSpc>
                <a:spcPct val="150000"/>
              </a:lnSpc>
              <a:spcBef>
                <a:spcPts val="0"/>
              </a:spcBef>
              <a:spcAft>
                <a:spcPts val="0"/>
              </a:spcAft>
              <a:buNone/>
            </a:pPr>
            <a:r>
              <a:rPr lang="zh-CN" sz="1000">
                <a:solidFill>
                  <a:srgbClr val="000000"/>
                </a:solidFill>
              </a:rPr>
              <a:t> -  Log the sales price  so that the result won’t be affected by the skewness in the price</a:t>
            </a:r>
            <a:endParaRPr/>
          </a:p>
        </p:txBody>
      </p:sp>
      <p:sp>
        <p:nvSpPr>
          <p:cNvPr id="193" name="Google Shape;193;g800b8b7477_5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C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51efb9921_3_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751efb9921_3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914400" rtl="0" algn="l">
              <a:lnSpc>
                <a:spcPct val="150000"/>
              </a:lnSpc>
              <a:spcBef>
                <a:spcPts val="0"/>
              </a:spcBef>
              <a:spcAft>
                <a:spcPts val="0"/>
              </a:spcAft>
              <a:buNone/>
            </a:pPr>
            <a:r>
              <a:t/>
            </a:r>
            <a:endParaRPr sz="1000">
              <a:solidFill>
                <a:srgbClr val="000000"/>
              </a:solidFill>
            </a:endParaRPr>
          </a:p>
          <a:p>
            <a:pPr indent="0" lvl="0" marL="0" rtl="0" algn="l">
              <a:lnSpc>
                <a:spcPct val="150000"/>
              </a:lnSpc>
              <a:spcBef>
                <a:spcPts val="0"/>
              </a:spcBef>
              <a:spcAft>
                <a:spcPts val="0"/>
              </a:spcAft>
              <a:buNone/>
            </a:pPr>
            <a:r>
              <a:rPr lang="zh-CN" sz="1000">
                <a:solidFill>
                  <a:srgbClr val="000000"/>
                </a:solidFill>
              </a:rPr>
              <a:t>                </a:t>
            </a:r>
            <a:endParaRPr sz="1000">
              <a:solidFill>
                <a:srgbClr val="000000"/>
              </a:solidFill>
            </a:endParaRPr>
          </a:p>
          <a:p>
            <a:pPr indent="0" lvl="0" marL="0" rtl="0" algn="l">
              <a:lnSpc>
                <a:spcPct val="100000"/>
              </a:lnSpc>
              <a:spcBef>
                <a:spcPts val="0"/>
              </a:spcBef>
              <a:spcAft>
                <a:spcPts val="0"/>
              </a:spcAft>
              <a:buSzPts val="1400"/>
              <a:buNone/>
            </a:pPr>
            <a:r>
              <a:t/>
            </a:r>
            <a:endParaRPr sz="1050">
              <a:solidFill>
                <a:srgbClr val="000000"/>
              </a:solidFill>
              <a:highlight>
                <a:srgbClr val="F7F7F7"/>
              </a:highlight>
              <a:latin typeface="Roboto Mono"/>
              <a:ea typeface="Roboto Mono"/>
              <a:cs typeface="Roboto Mono"/>
              <a:sym typeface="Roboto Mono"/>
            </a:endParaRPr>
          </a:p>
          <a:p>
            <a:pPr indent="0" lvl="0" marL="0" rtl="0" algn="l">
              <a:spcBef>
                <a:spcPts val="0"/>
              </a:spcBef>
              <a:spcAft>
                <a:spcPts val="0"/>
              </a:spcAft>
              <a:buSzPts val="1400"/>
              <a:buNone/>
            </a:pPr>
            <a:r>
              <a:rPr lang="zh-CN" sz="1400">
                <a:solidFill>
                  <a:srgbClr val="000000"/>
                </a:solidFill>
                <a:latin typeface="Arial"/>
                <a:ea typeface="Arial"/>
                <a:cs typeface="Arial"/>
                <a:sym typeface="Arial"/>
              </a:rPr>
              <a:t># Based on the overall quality to sale price, we have several findings:</a:t>
            </a:r>
            <a:endParaRPr sz="1400">
              <a:solidFill>
                <a:srgbClr val="000000"/>
              </a:solidFill>
              <a:latin typeface="Arial"/>
              <a:ea typeface="Arial"/>
              <a:cs typeface="Arial"/>
              <a:sym typeface="Arial"/>
            </a:endParaRPr>
          </a:p>
          <a:p>
            <a:pPr indent="0" lvl="0" marL="0" rtl="0" algn="l">
              <a:spcBef>
                <a:spcPts val="0"/>
              </a:spcBef>
              <a:spcAft>
                <a:spcPts val="0"/>
              </a:spcAft>
              <a:buSzPts val="1400"/>
              <a:buNone/>
            </a:pPr>
            <a:r>
              <a:rPr lang="zh-CN" sz="1400">
                <a:solidFill>
                  <a:srgbClr val="000000"/>
                </a:solidFill>
                <a:latin typeface="Arial"/>
                <a:ea typeface="Arial"/>
                <a:cs typeface="Arial"/>
                <a:sym typeface="Arial"/>
              </a:rPr>
              <a:t># 1. when the overall quality increased, the sale price will increase;</a:t>
            </a:r>
            <a:endParaRPr sz="1400">
              <a:solidFill>
                <a:srgbClr val="000000"/>
              </a:solidFill>
              <a:latin typeface="Arial"/>
              <a:ea typeface="Arial"/>
              <a:cs typeface="Arial"/>
              <a:sym typeface="Arial"/>
            </a:endParaRPr>
          </a:p>
          <a:p>
            <a:pPr indent="0" lvl="0" marL="0" rtl="0" algn="l">
              <a:spcBef>
                <a:spcPts val="0"/>
              </a:spcBef>
              <a:spcAft>
                <a:spcPts val="0"/>
              </a:spcAft>
              <a:buSzPts val="1400"/>
              <a:buNone/>
            </a:pPr>
            <a:r>
              <a:rPr lang="zh-CN" sz="1400">
                <a:solidFill>
                  <a:srgbClr val="000000"/>
                </a:solidFill>
                <a:latin typeface="Arial"/>
                <a:ea typeface="Arial"/>
                <a:cs typeface="Arial"/>
                <a:sym typeface="Arial"/>
              </a:rPr>
              <a:t># 2. when the overall quality increased, the range of sale price will increase as well;</a:t>
            </a:r>
            <a:endParaRPr sz="1400">
              <a:solidFill>
                <a:srgbClr val="000000"/>
              </a:solidFill>
              <a:latin typeface="Arial"/>
              <a:ea typeface="Arial"/>
              <a:cs typeface="Arial"/>
              <a:sym typeface="Arial"/>
            </a:endParaRPr>
          </a:p>
          <a:p>
            <a:pPr indent="0" lvl="0" marL="0" rtl="0" algn="l">
              <a:spcBef>
                <a:spcPts val="0"/>
              </a:spcBef>
              <a:spcAft>
                <a:spcPts val="0"/>
              </a:spcAft>
              <a:buSzPts val="1400"/>
              <a:buNone/>
            </a:pPr>
            <a:r>
              <a:rPr lang="zh-CN" sz="1400">
                <a:solidFill>
                  <a:srgbClr val="000000"/>
                </a:solidFill>
                <a:latin typeface="Arial"/>
                <a:ea typeface="Arial"/>
                <a:cs typeface="Arial"/>
                <a:sym typeface="Arial"/>
              </a:rPr>
              <a:t># 3. almost all outliers are upward anomalies (above the upper bound), </a:t>
            </a:r>
            <a:endParaRPr sz="1400">
              <a:solidFill>
                <a:srgbClr val="000000"/>
              </a:solidFill>
              <a:latin typeface="Arial"/>
              <a:ea typeface="Arial"/>
              <a:cs typeface="Arial"/>
              <a:sym typeface="Arial"/>
            </a:endParaRPr>
          </a:p>
          <a:p>
            <a:pPr indent="0" lvl="0" marL="0" rtl="0" algn="l">
              <a:spcBef>
                <a:spcPts val="0"/>
              </a:spcBef>
              <a:spcAft>
                <a:spcPts val="0"/>
              </a:spcAft>
              <a:buSzPts val="1400"/>
              <a:buNone/>
            </a:pPr>
            <a:r>
              <a:rPr lang="zh-CN" sz="1400">
                <a:solidFill>
                  <a:srgbClr val="000000"/>
                </a:solidFill>
                <a:latin typeface="Arial"/>
                <a:ea typeface="Arial"/>
                <a:cs typeface="Arial"/>
                <a:sym typeface="Arial"/>
              </a:rPr>
              <a:t># indicating that all alternatives that are not following the mainstream are high prices,</a:t>
            </a:r>
            <a:endParaRPr sz="1400">
              <a:solidFill>
                <a:srgbClr val="000000"/>
              </a:solidFill>
              <a:latin typeface="Arial"/>
              <a:ea typeface="Arial"/>
              <a:cs typeface="Arial"/>
              <a:sym typeface="Arial"/>
            </a:endParaRPr>
          </a:p>
          <a:p>
            <a:pPr indent="0" lvl="0" marL="0" rtl="0" algn="l">
              <a:spcBef>
                <a:spcPts val="0"/>
              </a:spcBef>
              <a:spcAft>
                <a:spcPts val="0"/>
              </a:spcAft>
              <a:buSzPts val="1400"/>
              <a:buNone/>
            </a:pPr>
            <a:r>
              <a:rPr lang="zh-CN" sz="1400">
                <a:solidFill>
                  <a:srgbClr val="000000"/>
                </a:solidFill>
                <a:latin typeface="Arial"/>
                <a:ea typeface="Arial"/>
                <a:cs typeface="Arial"/>
                <a:sym typeface="Arial"/>
              </a:rPr>
              <a:t># not the floor price. The sale side is the dominant side in real estate sale industry.</a:t>
            </a:r>
            <a:endParaRPr/>
          </a:p>
        </p:txBody>
      </p:sp>
      <p:sp>
        <p:nvSpPr>
          <p:cNvPr id="199" name="Google Shape;199;g751efb9921_3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C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2e724c749_0_22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52e724c749_0_2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Clr>
                <a:srgbClr val="111111"/>
              </a:buClr>
              <a:buSzPts val="1400"/>
              <a:buFont typeface="Arial"/>
              <a:buAutoNum type="arabicPeriod"/>
            </a:pPr>
            <a:r>
              <a:rPr lang="zh-CN">
                <a:solidFill>
                  <a:srgbClr val="111111"/>
                </a:solidFill>
                <a:highlight>
                  <a:srgbClr val="FFFFFF"/>
                </a:highlight>
                <a:latin typeface="Arial"/>
                <a:ea typeface="Arial"/>
                <a:cs typeface="Arial"/>
                <a:sym typeface="Arial"/>
              </a:rPr>
              <a:t>xgboost used a more regularized model formalization to control over-fitting, which gives it better performance. Performed best among kaggle competitions.</a:t>
            </a:r>
            <a:endParaRPr>
              <a:solidFill>
                <a:srgbClr val="111111"/>
              </a:solidFill>
              <a:highlight>
                <a:srgbClr val="FFFFFF"/>
              </a:highlight>
              <a:latin typeface="Arial"/>
              <a:ea typeface="Arial"/>
              <a:cs typeface="Arial"/>
              <a:sym typeface="Arial"/>
            </a:endParaRPr>
          </a:p>
          <a:p>
            <a:pPr indent="-317500" lvl="0" marL="457200" rtl="0" algn="l">
              <a:lnSpc>
                <a:spcPct val="100000"/>
              </a:lnSpc>
              <a:spcBef>
                <a:spcPts val="0"/>
              </a:spcBef>
              <a:spcAft>
                <a:spcPts val="0"/>
              </a:spcAft>
              <a:buClr>
                <a:srgbClr val="222222"/>
              </a:buClr>
              <a:buSzPts val="1400"/>
              <a:buFont typeface="Roboto"/>
              <a:buAutoNum type="arabicPeriod"/>
            </a:pPr>
            <a:r>
              <a:rPr lang="zh-CN">
                <a:solidFill>
                  <a:srgbClr val="222222"/>
                </a:solidFill>
                <a:highlight>
                  <a:srgbClr val="FFFFFF"/>
                </a:highlight>
                <a:latin typeface="Roboto"/>
                <a:ea typeface="Roboto"/>
                <a:cs typeface="Roboto"/>
                <a:sym typeface="Roboto"/>
              </a:rPr>
              <a:t>One important </a:t>
            </a:r>
            <a:r>
              <a:rPr b="1" lang="zh-CN">
                <a:solidFill>
                  <a:srgbClr val="222222"/>
                </a:solidFill>
                <a:highlight>
                  <a:srgbClr val="FFFFFF"/>
                </a:highlight>
                <a:latin typeface="Roboto"/>
                <a:ea typeface="Roboto"/>
                <a:cs typeface="Roboto"/>
                <a:sym typeface="Roboto"/>
              </a:rPr>
              <a:t>advantage</a:t>
            </a:r>
            <a:r>
              <a:rPr lang="zh-CN">
                <a:solidFill>
                  <a:srgbClr val="222222"/>
                </a:solidFill>
                <a:highlight>
                  <a:srgbClr val="FFFFFF"/>
                </a:highlight>
                <a:latin typeface="Roboto"/>
                <a:ea typeface="Roboto"/>
                <a:cs typeface="Roboto"/>
                <a:sym typeface="Roboto"/>
              </a:rPr>
              <a:t> of the </a:t>
            </a:r>
            <a:r>
              <a:rPr b="1" lang="zh-CN">
                <a:solidFill>
                  <a:srgbClr val="222222"/>
                </a:solidFill>
                <a:highlight>
                  <a:srgbClr val="FFFFFF"/>
                </a:highlight>
                <a:latin typeface="Roboto"/>
                <a:ea typeface="Roboto"/>
                <a:cs typeface="Roboto"/>
                <a:sym typeface="Roboto"/>
              </a:rPr>
              <a:t>ridge</a:t>
            </a:r>
            <a:r>
              <a:rPr lang="zh-CN">
                <a:solidFill>
                  <a:srgbClr val="222222"/>
                </a:solidFill>
                <a:highlight>
                  <a:srgbClr val="FFFFFF"/>
                </a:highlight>
                <a:latin typeface="Roboto"/>
                <a:ea typeface="Roboto"/>
                <a:cs typeface="Roboto"/>
                <a:sym typeface="Roboto"/>
              </a:rPr>
              <a:t> regression is that it still performs well when you have a large multivariate data.</a:t>
            </a:r>
            <a:endParaRPr>
              <a:solidFill>
                <a:srgbClr val="222222"/>
              </a:solidFill>
              <a:highlight>
                <a:srgbClr val="FFFFFF"/>
              </a:highlight>
              <a:latin typeface="Roboto"/>
              <a:ea typeface="Roboto"/>
              <a:cs typeface="Roboto"/>
              <a:sym typeface="Roboto"/>
            </a:endParaRPr>
          </a:p>
          <a:p>
            <a:pPr indent="-317500" lvl="0" marL="457200" rtl="0" algn="l">
              <a:lnSpc>
                <a:spcPct val="100000"/>
              </a:lnSpc>
              <a:spcBef>
                <a:spcPts val="0"/>
              </a:spcBef>
              <a:spcAft>
                <a:spcPts val="0"/>
              </a:spcAft>
              <a:buClr>
                <a:srgbClr val="222222"/>
              </a:buClr>
              <a:buSzPts val="1400"/>
              <a:buFont typeface="Roboto"/>
              <a:buAutoNum type="arabicPeriod"/>
            </a:pPr>
            <a:r>
              <a:rPr lang="zh-CN">
                <a:solidFill>
                  <a:srgbClr val="222222"/>
                </a:solidFill>
                <a:highlight>
                  <a:srgbClr val="FFFFFF"/>
                </a:highlight>
                <a:latin typeface="Roboto"/>
                <a:ea typeface="Roboto"/>
                <a:cs typeface="Roboto"/>
                <a:sym typeface="Roboto"/>
              </a:rPr>
              <a:t>Random Forest Model offers efficient estimates of the test error without incurring the cost of repeated </a:t>
            </a:r>
            <a:r>
              <a:rPr b="1" lang="zh-CN">
                <a:solidFill>
                  <a:srgbClr val="222222"/>
                </a:solidFill>
                <a:highlight>
                  <a:srgbClr val="FFFFFF"/>
                </a:highlight>
                <a:latin typeface="Roboto"/>
                <a:ea typeface="Roboto"/>
                <a:cs typeface="Roboto"/>
                <a:sym typeface="Roboto"/>
              </a:rPr>
              <a:t>model</a:t>
            </a:r>
            <a:r>
              <a:rPr lang="zh-CN">
                <a:solidFill>
                  <a:srgbClr val="222222"/>
                </a:solidFill>
                <a:highlight>
                  <a:srgbClr val="FFFFFF"/>
                </a:highlight>
                <a:latin typeface="Roboto"/>
                <a:ea typeface="Roboto"/>
                <a:cs typeface="Roboto"/>
                <a:sym typeface="Roboto"/>
              </a:rPr>
              <a:t> training associated with cross-validation</a:t>
            </a:r>
            <a:endParaRPr>
              <a:solidFill>
                <a:srgbClr val="222222"/>
              </a:solidFill>
              <a:highlight>
                <a:srgbClr val="FFFFFF"/>
              </a:highlight>
              <a:latin typeface="Roboto"/>
              <a:ea typeface="Roboto"/>
              <a:cs typeface="Roboto"/>
              <a:sym typeface="Roboto"/>
            </a:endParaRPr>
          </a:p>
        </p:txBody>
      </p:sp>
      <p:sp>
        <p:nvSpPr>
          <p:cNvPr id="209" name="Google Shape;209;g52e724c749_0_2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C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51efb9921_0_8: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751efb9921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400">
              <a:solidFill>
                <a:srgbClr val="000000"/>
              </a:solidFill>
              <a:latin typeface="Arial"/>
              <a:ea typeface="Arial"/>
              <a:cs typeface="Arial"/>
              <a:sym typeface="Arial"/>
            </a:endParaRPr>
          </a:p>
        </p:txBody>
      </p:sp>
      <p:sp>
        <p:nvSpPr>
          <p:cNvPr id="219" name="Google Shape;219;g751efb9921_0_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C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3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C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2e724c749_0_24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g52e724c749_0_2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g52e724c749_0_2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C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zh-CN"/>
              <a:t>Hayley</a:t>
            </a:r>
            <a:endParaRPr/>
          </a:p>
        </p:txBody>
      </p:sp>
      <p:sp>
        <p:nvSpPr>
          <p:cNvPr id="61" name="Google Shape;61;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C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zh-CN"/>
              <a:t>Hayley</a:t>
            </a:r>
            <a:endParaRPr/>
          </a:p>
        </p:txBody>
      </p:sp>
      <p:sp>
        <p:nvSpPr>
          <p:cNvPr id="92" name="Google Shape;92;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C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zh-CN"/>
              <a:t>Hayley</a:t>
            </a:r>
            <a:endParaRPr/>
          </a:p>
        </p:txBody>
      </p:sp>
      <p:sp>
        <p:nvSpPr>
          <p:cNvPr id="106" name="Google Shape;106;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C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zh-CN" sz="1400">
                <a:solidFill>
                  <a:srgbClr val="000000"/>
                </a:solidFill>
                <a:latin typeface="Arial"/>
                <a:ea typeface="Arial"/>
                <a:cs typeface="Arial"/>
                <a:sym typeface="Arial"/>
              </a:rPr>
              <a:t>Jin</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rPr lang="zh-CN" sz="1400">
                <a:solidFill>
                  <a:srgbClr val="000000"/>
                </a:solidFill>
                <a:latin typeface="Arial"/>
                <a:ea typeface="Arial"/>
                <a:cs typeface="Arial"/>
                <a:sym typeface="Arial"/>
              </a:rPr>
              <a:t>First, we would like to see how our label distributed, the sales price of all house prices.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rPr lang="zh-CN">
                <a:solidFill>
                  <a:srgbClr val="000000"/>
                </a:solidFill>
              </a:rPr>
              <a:t>From this histogram, we can see that the house price distribution is right skewed</a:t>
            </a:r>
            <a:r>
              <a:rPr lang="zh-CN">
                <a:solidFill>
                  <a:srgbClr val="000000"/>
                </a:solidFill>
              </a:rPr>
              <a:t>, which is common in our real life. since the majority of the society is middle class. Now we can use the label for our prediction confidently! However, since most prediction models can not trained really well on skewed distribution, we will fix the skewness.  Then we will focus on the relationships between features and sale price.</a:t>
            </a:r>
            <a:endParaRPr>
              <a:solidFill>
                <a:srgbClr val="000000"/>
              </a:solidFill>
            </a:endParaRPr>
          </a:p>
        </p:txBody>
      </p:sp>
      <p:sp>
        <p:nvSpPr>
          <p:cNvPr id="116" name="Google Shape;116;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C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2e724c749_0_2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g52e724c749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zh-CN" sz="1400">
                <a:solidFill>
                  <a:srgbClr val="000000"/>
                </a:solidFill>
                <a:latin typeface="Arial"/>
                <a:ea typeface="Arial"/>
                <a:cs typeface="Arial"/>
                <a:sym typeface="Arial"/>
              </a:rPr>
              <a:t>Jin</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rPr lang="zh-CN" sz="1000">
                <a:solidFill>
                  <a:srgbClr val="000000"/>
                </a:solidFill>
                <a:latin typeface="Arial"/>
                <a:ea typeface="Arial"/>
                <a:cs typeface="Arial"/>
                <a:sym typeface="Arial"/>
              </a:rPr>
              <a:t>In this case, heatmap will be really helpful! we make a heatmap for all the features and label against each other. And use the color to indicate the status of their correlations. The deeper the blue, the higher the correlation.</a:t>
            </a:r>
            <a:endParaRPr sz="1000">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sz="1000">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rPr lang="zh-CN" sz="1000">
                <a:solidFill>
                  <a:srgbClr val="000000"/>
                </a:solidFill>
                <a:latin typeface="Arial"/>
                <a:ea typeface="Arial"/>
                <a:cs typeface="Arial"/>
                <a:sym typeface="Arial"/>
              </a:rPr>
              <a:t>first, we focus on the last column, the relationships between all the features and saleprice. We can spot some features are highly correlated with saleprice! such as overall quality, ground living area, and garage area. So we will pay more attention to these features!</a:t>
            </a:r>
            <a:endParaRPr sz="1000">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rPr lang="zh-CN" sz="1000">
                <a:solidFill>
                  <a:srgbClr val="000000"/>
                </a:solidFill>
                <a:latin typeface="Arial"/>
                <a:ea typeface="Arial"/>
                <a:cs typeface="Arial"/>
                <a:sym typeface="Arial"/>
              </a:rPr>
              <a:t>Moreover, we also want to evict some useless feature, such as the ones that will render multicollinearity.  </a:t>
            </a:r>
            <a:endParaRPr sz="1000">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rPr lang="zh-CN" sz="1000">
                <a:solidFill>
                  <a:srgbClr val="000000"/>
                </a:solidFill>
                <a:latin typeface="Arial"/>
                <a:ea typeface="Arial"/>
                <a:cs typeface="Arial"/>
                <a:sym typeface="Arial"/>
              </a:rPr>
              <a:t>For example,"GarageCars" and "GarageArea" , "TotalBsmtSF" and "1stFlrSF" are also highly correlated. \</a:t>
            </a:r>
            <a:endParaRPr sz="1000">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rPr lang="zh-CN" sz="1000">
                <a:solidFill>
                  <a:srgbClr val="000000"/>
                </a:solidFill>
                <a:latin typeface="Arial"/>
                <a:ea typeface="Arial"/>
                <a:cs typeface="Arial"/>
                <a:sym typeface="Arial"/>
              </a:rPr>
              <a:t>#Therefore, when building our model, we will delete one feature of each pair. </a:t>
            </a:r>
            <a:endParaRPr sz="1000">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sz="1000">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rPr lang="zh-CN" sz="1000">
                <a:solidFill>
                  <a:srgbClr val="000000"/>
                </a:solidFill>
                <a:latin typeface="Arial"/>
                <a:ea typeface="Arial"/>
                <a:cs typeface="Arial"/>
                <a:sym typeface="Arial"/>
              </a:rPr>
              <a:t>After analyzing this heat map, we will dive into the specific relationships between important features and sale price based on the heat map, such as how  the overall quality of the house and the year ...</a:t>
            </a:r>
            <a:endParaRPr sz="1000">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sz="1400">
              <a:solidFill>
                <a:srgbClr val="000000"/>
              </a:solidFill>
              <a:latin typeface="Arial"/>
              <a:ea typeface="Arial"/>
              <a:cs typeface="Arial"/>
              <a:sym typeface="Arial"/>
            </a:endParaRPr>
          </a:p>
        </p:txBody>
      </p:sp>
      <p:sp>
        <p:nvSpPr>
          <p:cNvPr id="131" name="Google Shape;131;g52e724c749_0_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C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2e724c749_0_4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52e724c749_0_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zh-CN" sz="1400">
                <a:solidFill>
                  <a:srgbClr val="000000"/>
                </a:solidFill>
                <a:latin typeface="Arial"/>
                <a:ea typeface="Arial"/>
                <a:cs typeface="Arial"/>
                <a:sym typeface="Arial"/>
              </a:rPr>
              <a:t>Yutian</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rPr lang="zh-CN" sz="1400">
                <a:solidFill>
                  <a:srgbClr val="000000"/>
                </a:solidFill>
                <a:latin typeface="Arial"/>
                <a:ea typeface="Arial"/>
                <a:cs typeface="Arial"/>
                <a:sym typeface="Arial"/>
              </a:rPr>
              <a:t>For the plot of overall quality to sale price we find that when the overall quality increased, the sale price itself and its range will increase at same time. Interestingly, almost all outliers are upward anomalies, indicating that most </a:t>
            </a:r>
            <a:r>
              <a:rPr lang="zh-CN" sz="1400">
                <a:solidFill>
                  <a:srgbClr val="000000"/>
                </a:solidFill>
                <a:latin typeface="Arial"/>
                <a:ea typeface="Arial"/>
                <a:cs typeface="Arial"/>
                <a:sym typeface="Arial"/>
              </a:rPr>
              <a:t>alternatives</a:t>
            </a:r>
            <a:r>
              <a:rPr lang="zh-CN" sz="1400">
                <a:solidFill>
                  <a:srgbClr val="000000"/>
                </a:solidFill>
                <a:latin typeface="Arial"/>
                <a:ea typeface="Arial"/>
                <a:cs typeface="Arial"/>
                <a:sym typeface="Arial"/>
              </a:rPr>
              <a:t> not following the mainstream are high prices, not the floor price. The sell side is the dominant side in real estate market.</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sz="1400">
              <a:solidFill>
                <a:srgbClr val="000000"/>
              </a:solidFill>
              <a:latin typeface="Arial"/>
              <a:ea typeface="Arial"/>
              <a:cs typeface="Arial"/>
              <a:sym typeface="Arial"/>
            </a:endParaRPr>
          </a:p>
        </p:txBody>
      </p:sp>
      <p:sp>
        <p:nvSpPr>
          <p:cNvPr id="147" name="Google Shape;147;g52e724c749_0_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C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2e724c749_0_7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52e724c749_0_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zh-CN" sz="1400">
                <a:solidFill>
                  <a:srgbClr val="000000"/>
                </a:solidFill>
                <a:latin typeface="Arial"/>
                <a:ea typeface="Arial"/>
                <a:cs typeface="Arial"/>
                <a:sym typeface="Arial"/>
              </a:rPr>
              <a:t>Yutian</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rPr lang="zh-CN" sz="1400">
                <a:solidFill>
                  <a:srgbClr val="000000"/>
                </a:solidFill>
                <a:latin typeface="Arial"/>
                <a:ea typeface="Arial"/>
                <a:cs typeface="Arial"/>
                <a:sym typeface="Arial"/>
              </a:rPr>
              <a:t>The forth plot show the relation between year built and sale price: the sale price is increasing stably over years. However, some old houses </a:t>
            </a:r>
            <a:r>
              <a:rPr lang="zh-CN" sz="1400">
                <a:solidFill>
                  <a:srgbClr val="000000"/>
                </a:solidFill>
                <a:latin typeface="Arial"/>
                <a:ea typeface="Arial"/>
                <a:cs typeface="Arial"/>
                <a:sym typeface="Arial"/>
              </a:rPr>
              <a:t>with historical value</a:t>
            </a:r>
            <a:r>
              <a:rPr lang="zh-CN" sz="1400">
                <a:solidFill>
                  <a:srgbClr val="000000"/>
                </a:solidFill>
                <a:latin typeface="Arial"/>
                <a:ea typeface="Arial"/>
                <a:cs typeface="Arial"/>
                <a:sym typeface="Arial"/>
              </a:rPr>
              <a:t> might have higher price.</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rPr lang="zh-CN" sz="1400">
                <a:solidFill>
                  <a:srgbClr val="000000"/>
                </a:solidFill>
                <a:latin typeface="Arial"/>
                <a:ea typeface="Arial"/>
                <a:cs typeface="Arial"/>
                <a:sym typeface="Arial"/>
              </a:rPr>
              <a:t>Also, there are 3 points of turning to increase: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rPr lang="zh-CN" sz="1400">
                <a:solidFill>
                  <a:srgbClr val="000000"/>
                </a:solidFill>
                <a:latin typeface="Arial"/>
                <a:ea typeface="Arial"/>
                <a:cs typeface="Arial"/>
                <a:sym typeface="Arial"/>
              </a:rPr>
              <a:t>a. 1950 was the midpoint of the first industry boom after the end of World War II, where single-family     home construction reached a record high.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rPr lang="zh-CN" sz="1400">
                <a:solidFill>
                  <a:srgbClr val="000000"/>
                </a:solidFill>
                <a:latin typeface="Arial"/>
                <a:ea typeface="Arial"/>
                <a:cs typeface="Arial"/>
                <a:sym typeface="Arial"/>
              </a:rPr>
              <a:t>b. 1972 was the midpoint of the second industry boom, where multi-family houses showed rapid growth, and the number of newly started  houses reached a historical peak.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rPr lang="zh-CN" sz="1400">
                <a:solidFill>
                  <a:srgbClr val="000000"/>
                </a:solidFill>
                <a:latin typeface="Arial"/>
                <a:ea typeface="Arial"/>
                <a:cs typeface="Arial"/>
                <a:sym typeface="Arial"/>
              </a:rPr>
              <a:t>c. 1993 was the third industry boom, single-family residential sales grew rapidly again.</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rPr lang="zh-CN" sz="1400">
                <a:solidFill>
                  <a:srgbClr val="000000"/>
                </a:solidFill>
                <a:latin typeface="Arial"/>
                <a:ea typeface="Arial"/>
                <a:cs typeface="Arial"/>
                <a:sym typeface="Arial"/>
              </a:rPr>
              <a:t>For 3 points of turning to decrease:</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rPr lang="zh-CN" sz="1400">
                <a:solidFill>
                  <a:srgbClr val="000000"/>
                </a:solidFill>
                <a:latin typeface="Arial"/>
                <a:ea typeface="Arial"/>
                <a:cs typeface="Arial"/>
                <a:sym typeface="Arial"/>
              </a:rPr>
              <a:t>a. From 1923 to 1926, the real estate speculation frenzy started in </a:t>
            </a:r>
            <a:r>
              <a:rPr lang="zh-CN" sz="1400">
                <a:solidFill>
                  <a:srgbClr val="000000"/>
                </a:solidFill>
                <a:latin typeface="Arial"/>
                <a:ea typeface="Arial"/>
                <a:cs typeface="Arial"/>
                <a:sym typeface="Arial"/>
              </a:rPr>
              <a:t>Florida</a:t>
            </a:r>
            <a:r>
              <a:rPr lang="zh-CN" sz="1400">
                <a:solidFill>
                  <a:srgbClr val="000000"/>
                </a:solidFill>
                <a:latin typeface="Arial"/>
                <a:ea typeface="Arial"/>
                <a:cs typeface="Arial"/>
                <a:sym typeface="Arial"/>
              </a:rPr>
              <a:t> caused the Wall Street stock market to collapse, real estate prices decreased dramatically.</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rPr lang="zh-CN" sz="1400">
                <a:solidFill>
                  <a:srgbClr val="000000"/>
                </a:solidFill>
                <a:latin typeface="Arial"/>
                <a:ea typeface="Arial"/>
                <a:cs typeface="Arial"/>
                <a:sym typeface="Arial"/>
              </a:rPr>
              <a:t>b. In the 1980s, the world's first economic crisis broke out, unemployment rate in US increased dramatically. People are full of negative attitudes towards the market and the number of real estate transactions had shrunk dramatically.</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rPr lang="zh-CN" sz="1400">
                <a:solidFill>
                  <a:srgbClr val="000000"/>
                </a:solidFill>
                <a:latin typeface="Arial"/>
                <a:ea typeface="Arial"/>
                <a:cs typeface="Arial"/>
                <a:sym typeface="Arial"/>
              </a:rPr>
              <a:t>c. In </a:t>
            </a:r>
            <a:r>
              <a:rPr lang="zh-CN" sz="1400">
                <a:solidFill>
                  <a:srgbClr val="000000"/>
                </a:solidFill>
                <a:latin typeface="Arial"/>
                <a:ea typeface="Arial"/>
                <a:cs typeface="Arial"/>
                <a:sym typeface="Arial"/>
              </a:rPr>
              <a:t>2008, </a:t>
            </a:r>
            <a:r>
              <a:rPr lang="zh-CN" sz="1400">
                <a:solidFill>
                  <a:srgbClr val="000000"/>
                </a:solidFill>
                <a:latin typeface="Arial"/>
                <a:ea typeface="Arial"/>
                <a:cs typeface="Arial"/>
                <a:sym typeface="Arial"/>
              </a:rPr>
              <a:t>the subprime mortgage crisis broke out, more and more people could no longer afford housing loans. They had to sell their houses at a low price or sell them with lower price after being recovered by banks.</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sz="1400">
              <a:solidFill>
                <a:srgbClr val="000000"/>
              </a:solidFill>
              <a:latin typeface="Arial"/>
              <a:ea typeface="Arial"/>
              <a:cs typeface="Arial"/>
              <a:sym typeface="Arial"/>
            </a:endParaRPr>
          </a:p>
        </p:txBody>
      </p:sp>
      <p:sp>
        <p:nvSpPr>
          <p:cNvPr id="162" name="Google Shape;162;g52e724c749_0_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C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51e8b888f_0_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751e8b888f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zh-CN" sz="1400">
                <a:solidFill>
                  <a:srgbClr val="000000"/>
                </a:solidFill>
                <a:latin typeface="Arial"/>
                <a:ea typeface="Arial"/>
                <a:cs typeface="Arial"/>
                <a:sym typeface="Arial"/>
              </a:rPr>
              <a:t>for data preparation, we basically focused on 3 parts:</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sz="1400">
              <a:solidFill>
                <a:srgbClr val="000000"/>
              </a:solidFill>
              <a:latin typeface="Arial"/>
              <a:ea typeface="Arial"/>
              <a:cs typeface="Arial"/>
              <a:sym typeface="Arial"/>
            </a:endParaRPr>
          </a:p>
        </p:txBody>
      </p:sp>
      <p:sp>
        <p:nvSpPr>
          <p:cNvPr id="183" name="Google Shape;183;g751e8b888f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zh-C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Title Slide">
  <p:cSld name="7_Title Slide">
    <p:spTree>
      <p:nvGrpSpPr>
        <p:cNvPr id="1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较">
  <p:cSld name="比较">
    <p:spTree>
      <p:nvGrpSpPr>
        <p:cNvPr id="31" name="Shape 3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仅标题" type="titleOnly">
  <p:cSld name="TITLE_ONLY">
    <p:spTree>
      <p:nvGrpSpPr>
        <p:cNvPr id="32" name="Shape 32"/>
        <p:cNvGrpSpPr/>
        <p:nvPr/>
      </p:nvGrpSpPr>
      <p:grpSpPr>
        <a:xfrm>
          <a:off x="0" y="0"/>
          <a:ext cx="0" cy="0"/>
          <a:chOff x="0" y="0"/>
          <a:chExt cx="0" cy="0"/>
        </a:xfrm>
      </p:grpSpPr>
      <p:sp>
        <p:nvSpPr>
          <p:cNvPr id="33" name="Google Shape;33;p52"/>
          <p:cNvSpPr txBox="1"/>
          <p:nvPr>
            <p:ph type="title"/>
          </p:nvPr>
        </p:nvSpPr>
        <p:spPr>
          <a:xfrm>
            <a:off x="457200" y="206042"/>
            <a:ext cx="8229600" cy="85751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4" name="Google Shape;34;p52"/>
          <p:cNvSpPr txBox="1"/>
          <p:nvPr>
            <p:ph idx="10" type="dt"/>
          </p:nvPr>
        </p:nvSpPr>
        <p:spPr>
          <a:xfrm>
            <a:off x="457200" y="4768735"/>
            <a:ext cx="2133600" cy="27392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5" name="Google Shape;35;p52"/>
          <p:cNvSpPr txBox="1"/>
          <p:nvPr>
            <p:ph idx="11" type="ftr"/>
          </p:nvPr>
        </p:nvSpPr>
        <p:spPr>
          <a:xfrm>
            <a:off x="3124200" y="4768735"/>
            <a:ext cx="2895600" cy="27392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6" name="Google Shape;36;p52"/>
          <p:cNvSpPr txBox="1"/>
          <p:nvPr>
            <p:ph idx="12" type="sldNum"/>
          </p:nvPr>
        </p:nvSpPr>
        <p:spPr>
          <a:xfrm>
            <a:off x="6553200" y="4768735"/>
            <a:ext cx="2133600" cy="273928"/>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内容与标题" type="objTx">
  <p:cSld name="OBJECT_WITH_CAPTION_TEXT">
    <p:spTree>
      <p:nvGrpSpPr>
        <p:cNvPr id="37" name="Shape 37"/>
        <p:cNvGrpSpPr/>
        <p:nvPr/>
      </p:nvGrpSpPr>
      <p:grpSpPr>
        <a:xfrm>
          <a:off x="0" y="0"/>
          <a:ext cx="0" cy="0"/>
          <a:chOff x="0" y="0"/>
          <a:chExt cx="0" cy="0"/>
        </a:xfrm>
      </p:grpSpPr>
      <p:sp>
        <p:nvSpPr>
          <p:cNvPr id="38" name="Google Shape;38;p53"/>
          <p:cNvSpPr txBox="1"/>
          <p:nvPr>
            <p:ph type="title"/>
          </p:nvPr>
        </p:nvSpPr>
        <p:spPr>
          <a:xfrm>
            <a:off x="457201" y="204851"/>
            <a:ext cx="3008313" cy="87180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9" name="Google Shape;39;p53"/>
          <p:cNvSpPr txBox="1"/>
          <p:nvPr>
            <p:ph idx="1" type="body"/>
          </p:nvPr>
        </p:nvSpPr>
        <p:spPr>
          <a:xfrm>
            <a:off x="3575050" y="204851"/>
            <a:ext cx="5111750" cy="439119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0" name="Google Shape;40;p53"/>
          <p:cNvSpPr txBox="1"/>
          <p:nvPr>
            <p:ph idx="2" type="body"/>
          </p:nvPr>
        </p:nvSpPr>
        <p:spPr>
          <a:xfrm>
            <a:off x="457201" y="1076658"/>
            <a:ext cx="3008313" cy="351938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41" name="Google Shape;41;p53"/>
          <p:cNvSpPr txBox="1"/>
          <p:nvPr>
            <p:ph idx="10" type="dt"/>
          </p:nvPr>
        </p:nvSpPr>
        <p:spPr>
          <a:xfrm>
            <a:off x="457200" y="4768735"/>
            <a:ext cx="2133600" cy="27392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2" name="Google Shape;42;p53"/>
          <p:cNvSpPr txBox="1"/>
          <p:nvPr>
            <p:ph idx="11" type="ftr"/>
          </p:nvPr>
        </p:nvSpPr>
        <p:spPr>
          <a:xfrm>
            <a:off x="3124200" y="4768735"/>
            <a:ext cx="2895600" cy="27392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3" name="Google Shape;43;p53"/>
          <p:cNvSpPr txBox="1"/>
          <p:nvPr>
            <p:ph idx="12" type="sldNum"/>
          </p:nvPr>
        </p:nvSpPr>
        <p:spPr>
          <a:xfrm>
            <a:off x="6553200" y="4768735"/>
            <a:ext cx="2133600" cy="273928"/>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图片与标题">
  <p:cSld name="图片与标题">
    <p:spTree>
      <p:nvGrpSpPr>
        <p:cNvPr id="44" name="Shape 4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竖排文字">
  <p:cSld name="标题和竖排文字">
    <p:spTree>
      <p:nvGrpSpPr>
        <p:cNvPr id="45" name="Shape 45"/>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垂直排列标题与文本">
  <p:cSld name="垂直排列标题与文本">
    <p:spTree>
      <p:nvGrpSpPr>
        <p:cNvPr id="46" name="Shape 4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节标题">
  <p:cSld name="节标题">
    <p:spTree>
      <p:nvGrpSpPr>
        <p:cNvPr id="12"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Title Slide">
  <p:cSld name="9_Title Slide">
    <p:bg>
      <p:bgPr>
        <a:solidFill>
          <a:schemeClr val="lt1"/>
        </a:solidFill>
      </p:bgPr>
    </p:bg>
    <p:spTree>
      <p:nvGrpSpPr>
        <p:cNvPr id="13" name="Shape 13"/>
        <p:cNvGrpSpPr/>
        <p:nvPr/>
      </p:nvGrpSpPr>
      <p:grpSpPr>
        <a:xfrm>
          <a:off x="0" y="0"/>
          <a:ext cx="0" cy="0"/>
          <a:chOff x="0" y="0"/>
          <a:chExt cx="0" cy="0"/>
        </a:xfrm>
      </p:grpSpPr>
      <p:sp>
        <p:nvSpPr>
          <p:cNvPr id="14" name="Google Shape;14;p45"/>
          <p:cNvSpPr/>
          <p:nvPr>
            <p:ph idx="2" type="pic"/>
          </p:nvPr>
        </p:nvSpPr>
        <p:spPr>
          <a:xfrm>
            <a:off x="1087630" y="1714238"/>
            <a:ext cx="1273385" cy="1273778"/>
          </a:xfrm>
          <a:prstGeom prst="rect">
            <a:avLst/>
          </a:prstGeom>
          <a:noFill/>
          <a:ln cap="flat" cmpd="sng" w="38100">
            <a:solidFill>
              <a:schemeClr val="accent1"/>
            </a:solidFill>
            <a:prstDash val="solid"/>
            <a:round/>
            <a:headEnd len="sm" w="sm" type="none"/>
            <a:tailEnd len="sm" w="sm" type="none"/>
          </a:ln>
        </p:spPr>
        <p:txBody>
          <a:bodyPr anchorCtr="0" anchor="t" bIns="34275" lIns="68575" spcFirstLastPara="1" rIns="68575" wrap="square" tIns="34275">
            <a:normAutofit/>
          </a:bodyPr>
          <a:lstStyle>
            <a:lvl1pPr lvl="0" marR="0" rtl="0" algn="l">
              <a:lnSpc>
                <a:spcPct val="100000"/>
              </a:lnSpc>
              <a:spcBef>
                <a:spcPts val="24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 name="Google Shape;15;p45"/>
          <p:cNvSpPr/>
          <p:nvPr>
            <p:ph idx="3" type="pic"/>
          </p:nvPr>
        </p:nvSpPr>
        <p:spPr>
          <a:xfrm>
            <a:off x="2978898" y="1714238"/>
            <a:ext cx="1273385" cy="1273778"/>
          </a:xfrm>
          <a:prstGeom prst="rect">
            <a:avLst/>
          </a:prstGeom>
          <a:noFill/>
          <a:ln cap="flat" cmpd="sng" w="38100">
            <a:solidFill>
              <a:schemeClr val="accent2"/>
            </a:solidFill>
            <a:prstDash val="solid"/>
            <a:round/>
            <a:headEnd len="sm" w="sm" type="none"/>
            <a:tailEnd len="sm" w="sm" type="none"/>
          </a:ln>
        </p:spPr>
        <p:txBody>
          <a:bodyPr anchorCtr="0" anchor="t" bIns="34275" lIns="68575" spcFirstLastPara="1" rIns="68575" wrap="square" tIns="34275">
            <a:normAutofit/>
          </a:bodyPr>
          <a:lstStyle>
            <a:lvl1pPr lvl="0" marR="0" rtl="0" algn="l">
              <a:lnSpc>
                <a:spcPct val="100000"/>
              </a:lnSpc>
              <a:spcBef>
                <a:spcPts val="24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 name="Google Shape;16;p45"/>
          <p:cNvSpPr/>
          <p:nvPr>
            <p:ph idx="4" type="pic"/>
          </p:nvPr>
        </p:nvSpPr>
        <p:spPr>
          <a:xfrm>
            <a:off x="4881589" y="1714238"/>
            <a:ext cx="1273385" cy="1273778"/>
          </a:xfrm>
          <a:prstGeom prst="rect">
            <a:avLst/>
          </a:prstGeom>
          <a:noFill/>
          <a:ln cap="flat" cmpd="sng" w="38100">
            <a:solidFill>
              <a:schemeClr val="accent3"/>
            </a:solidFill>
            <a:prstDash val="solid"/>
            <a:round/>
            <a:headEnd len="sm" w="sm" type="none"/>
            <a:tailEnd len="sm" w="sm" type="none"/>
          </a:ln>
        </p:spPr>
        <p:txBody>
          <a:bodyPr anchorCtr="0" anchor="t" bIns="34275" lIns="68575" spcFirstLastPara="1" rIns="68575" wrap="square" tIns="34275">
            <a:normAutofit/>
          </a:bodyPr>
          <a:lstStyle>
            <a:lvl1pPr lvl="0" marR="0" rtl="0" algn="l">
              <a:lnSpc>
                <a:spcPct val="100000"/>
              </a:lnSpc>
              <a:spcBef>
                <a:spcPts val="24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7" name="Google Shape;17;p45"/>
          <p:cNvSpPr/>
          <p:nvPr>
            <p:ph idx="5" type="pic"/>
          </p:nvPr>
        </p:nvSpPr>
        <p:spPr>
          <a:xfrm>
            <a:off x="6772856" y="1714238"/>
            <a:ext cx="1273385" cy="1273778"/>
          </a:xfrm>
          <a:prstGeom prst="rect">
            <a:avLst/>
          </a:prstGeom>
          <a:noFill/>
          <a:ln cap="flat" cmpd="sng" w="38100">
            <a:solidFill>
              <a:schemeClr val="accent4"/>
            </a:solidFill>
            <a:prstDash val="solid"/>
            <a:round/>
            <a:headEnd len="sm" w="sm" type="none"/>
            <a:tailEnd len="sm" w="sm" type="none"/>
          </a:ln>
        </p:spPr>
        <p:txBody>
          <a:bodyPr anchorCtr="0" anchor="t" bIns="34275" lIns="68575" spcFirstLastPara="1" rIns="68575" wrap="square" tIns="34275">
            <a:normAutofit/>
          </a:bodyPr>
          <a:lstStyle>
            <a:lvl1pPr lvl="0" marR="0" rtl="0" algn="l">
              <a:lnSpc>
                <a:spcPct val="100000"/>
              </a:lnSpc>
              <a:spcBef>
                <a:spcPts val="24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18" name="Shape 18"/>
        <p:cNvGrpSpPr/>
        <p:nvPr/>
      </p:nvGrpSpPr>
      <p:grpSpPr>
        <a:xfrm>
          <a:off x="0" y="0"/>
          <a:ext cx="0" cy="0"/>
          <a:chOff x="0" y="0"/>
          <a:chExt cx="0" cy="0"/>
        </a:xfrm>
      </p:grpSpPr>
      <p:sp>
        <p:nvSpPr>
          <p:cNvPr id="19" name="Google Shape;19;p44"/>
          <p:cNvSpPr txBox="1"/>
          <p:nvPr>
            <p:ph idx="10" type="dt"/>
          </p:nvPr>
        </p:nvSpPr>
        <p:spPr>
          <a:xfrm>
            <a:off x="457200" y="4768735"/>
            <a:ext cx="2133600" cy="27392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0" name="Google Shape;20;p44"/>
          <p:cNvSpPr txBox="1"/>
          <p:nvPr>
            <p:ph idx="11" type="ftr"/>
          </p:nvPr>
        </p:nvSpPr>
        <p:spPr>
          <a:xfrm>
            <a:off x="3124200" y="4768735"/>
            <a:ext cx="2895600" cy="27392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1" name="Google Shape;21;p44"/>
          <p:cNvSpPr txBox="1"/>
          <p:nvPr>
            <p:ph idx="12" type="sldNum"/>
          </p:nvPr>
        </p:nvSpPr>
        <p:spPr>
          <a:xfrm>
            <a:off x="6553200" y="4768735"/>
            <a:ext cx="2133600" cy="273928"/>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p:cSld name="3_Title Slide">
    <p:bg>
      <p:bgPr>
        <a:solidFill>
          <a:schemeClr val="lt1"/>
        </a:solidFill>
      </p:bgPr>
    </p:bg>
    <p:spTree>
      <p:nvGrpSpPr>
        <p:cNvPr id="22" name="Shape 2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0_Title Slide">
  <p:cSld name="30_Title Slide">
    <p:bg>
      <p:bgPr>
        <a:solidFill>
          <a:schemeClr val="lt1"/>
        </a:solidFill>
      </p:bgPr>
    </p:bg>
    <p:spTree>
      <p:nvGrpSpPr>
        <p:cNvPr id="23" name="Shape 23"/>
        <p:cNvGrpSpPr/>
        <p:nvPr/>
      </p:nvGrpSpPr>
      <p:grpSpPr>
        <a:xfrm>
          <a:off x="0" y="0"/>
          <a:ext cx="0" cy="0"/>
          <a:chOff x="0" y="0"/>
          <a:chExt cx="0" cy="0"/>
        </a:xfrm>
      </p:grpSpPr>
      <p:sp>
        <p:nvSpPr>
          <p:cNvPr id="24" name="Google Shape;24;p47"/>
          <p:cNvSpPr/>
          <p:nvPr>
            <p:ph idx="2" type="pic"/>
          </p:nvPr>
        </p:nvSpPr>
        <p:spPr>
          <a:xfrm>
            <a:off x="972080" y="2711931"/>
            <a:ext cx="1025128" cy="1025444"/>
          </a:xfrm>
          <a:prstGeom prst="roundRect">
            <a:avLst>
              <a:gd fmla="val 16667" name="adj"/>
            </a:avLst>
          </a:prstGeom>
          <a:noFill/>
          <a:ln cap="flat" cmpd="sng" w="57150">
            <a:solidFill>
              <a:schemeClr val="accent5"/>
            </a:solidFill>
            <a:prstDash val="solid"/>
            <a:round/>
            <a:headEnd len="sm" w="sm" type="none"/>
            <a:tailEnd len="sm" w="sm" type="none"/>
          </a:ln>
        </p:spPr>
        <p:txBody>
          <a:bodyPr anchorCtr="0" anchor="t" bIns="34275" lIns="68575" spcFirstLastPara="1" rIns="68575" wrap="square" tIns="34275">
            <a:normAutofit/>
          </a:bodyPr>
          <a:lstStyle>
            <a:lvl1pPr lvl="0" marR="0" rtl="0" algn="l">
              <a:lnSpc>
                <a:spcPct val="100000"/>
              </a:lnSpc>
              <a:spcBef>
                <a:spcPts val="220"/>
              </a:spcBef>
              <a:spcAft>
                <a:spcPts val="0"/>
              </a:spcAft>
              <a:buClr>
                <a:schemeClr val="accent1"/>
              </a:buClr>
              <a:buSzPts val="1100"/>
              <a:buFont typeface="Arial"/>
              <a:buChar char="•"/>
              <a:defRPr b="0" i="0" sz="1100" u="none" cap="none" strike="noStrike">
                <a:solidFill>
                  <a:schemeClr val="accent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5" name="Google Shape;25;p47"/>
          <p:cNvSpPr/>
          <p:nvPr>
            <p:ph idx="3" type="pic"/>
          </p:nvPr>
        </p:nvSpPr>
        <p:spPr>
          <a:xfrm>
            <a:off x="7146793" y="3692405"/>
            <a:ext cx="1025128" cy="1025444"/>
          </a:xfrm>
          <a:prstGeom prst="roundRect">
            <a:avLst>
              <a:gd fmla="val 16667" name="adj"/>
            </a:avLst>
          </a:prstGeom>
          <a:noFill/>
          <a:ln cap="flat" cmpd="sng" w="57150">
            <a:solidFill>
              <a:schemeClr val="accent6"/>
            </a:solidFill>
            <a:prstDash val="solid"/>
            <a:round/>
            <a:headEnd len="sm" w="sm" type="none"/>
            <a:tailEnd len="sm" w="sm" type="none"/>
          </a:ln>
        </p:spPr>
        <p:txBody>
          <a:bodyPr anchorCtr="0" anchor="t" bIns="34275" lIns="68575" spcFirstLastPara="1" rIns="68575" wrap="square" tIns="34275">
            <a:normAutofit/>
          </a:bodyPr>
          <a:lstStyle>
            <a:lvl1pPr lvl="0" marR="0" rtl="0" algn="l">
              <a:lnSpc>
                <a:spcPct val="100000"/>
              </a:lnSpc>
              <a:spcBef>
                <a:spcPts val="220"/>
              </a:spcBef>
              <a:spcAft>
                <a:spcPts val="0"/>
              </a:spcAft>
              <a:buClr>
                <a:schemeClr val="accent1"/>
              </a:buClr>
              <a:buSzPts val="1100"/>
              <a:buFont typeface="Arial"/>
              <a:buChar char="•"/>
              <a:defRPr b="0" i="0" sz="1100" u="none" cap="none" strike="noStrike">
                <a:solidFill>
                  <a:schemeClr val="accent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Google Shape;26;p47"/>
          <p:cNvSpPr/>
          <p:nvPr>
            <p:ph idx="4" type="pic"/>
          </p:nvPr>
        </p:nvSpPr>
        <p:spPr>
          <a:xfrm>
            <a:off x="972080" y="728628"/>
            <a:ext cx="1025128" cy="1025444"/>
          </a:xfrm>
          <a:prstGeom prst="roundRect">
            <a:avLst>
              <a:gd fmla="val 16667" name="adj"/>
            </a:avLst>
          </a:prstGeom>
          <a:noFill/>
          <a:ln cap="flat" cmpd="sng" w="57150">
            <a:solidFill>
              <a:schemeClr val="accent3"/>
            </a:solidFill>
            <a:prstDash val="solid"/>
            <a:round/>
            <a:headEnd len="sm" w="sm" type="none"/>
            <a:tailEnd len="sm" w="sm" type="none"/>
          </a:ln>
        </p:spPr>
        <p:txBody>
          <a:bodyPr anchorCtr="0" anchor="t" bIns="34275" lIns="68575" spcFirstLastPara="1" rIns="68575" wrap="square" tIns="34275">
            <a:normAutofit/>
          </a:bodyPr>
          <a:lstStyle>
            <a:lvl1pPr lvl="0" marR="0" rtl="0" algn="l">
              <a:lnSpc>
                <a:spcPct val="100000"/>
              </a:lnSpc>
              <a:spcBef>
                <a:spcPts val="220"/>
              </a:spcBef>
              <a:spcAft>
                <a:spcPts val="0"/>
              </a:spcAft>
              <a:buClr>
                <a:schemeClr val="accent1"/>
              </a:buClr>
              <a:buSzPts val="1100"/>
              <a:buFont typeface="Arial"/>
              <a:buChar char="•"/>
              <a:defRPr b="0" i="0" sz="1100" u="none" cap="none" strike="noStrike">
                <a:solidFill>
                  <a:schemeClr val="accent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7" name="Google Shape;27;p47"/>
          <p:cNvSpPr/>
          <p:nvPr>
            <p:ph idx="5" type="pic"/>
          </p:nvPr>
        </p:nvSpPr>
        <p:spPr>
          <a:xfrm>
            <a:off x="7146793" y="1709102"/>
            <a:ext cx="1025128" cy="1025444"/>
          </a:xfrm>
          <a:prstGeom prst="roundRect">
            <a:avLst>
              <a:gd fmla="val 16667" name="adj"/>
            </a:avLst>
          </a:prstGeom>
          <a:noFill/>
          <a:ln cap="flat" cmpd="sng" w="57150">
            <a:solidFill>
              <a:schemeClr val="accent4"/>
            </a:solidFill>
            <a:prstDash val="solid"/>
            <a:round/>
            <a:headEnd len="sm" w="sm" type="none"/>
            <a:tailEnd len="sm" w="sm" type="none"/>
          </a:ln>
        </p:spPr>
        <p:txBody>
          <a:bodyPr anchorCtr="0" anchor="t" bIns="34275" lIns="68575" spcFirstLastPara="1" rIns="68575" wrap="square" tIns="34275">
            <a:normAutofit/>
          </a:bodyPr>
          <a:lstStyle>
            <a:lvl1pPr lvl="0" marR="0" rtl="0" algn="l">
              <a:lnSpc>
                <a:spcPct val="100000"/>
              </a:lnSpc>
              <a:spcBef>
                <a:spcPts val="220"/>
              </a:spcBef>
              <a:spcAft>
                <a:spcPts val="0"/>
              </a:spcAft>
              <a:buClr>
                <a:schemeClr val="accent1"/>
              </a:buClr>
              <a:buSzPts val="1100"/>
              <a:buFont typeface="Arial"/>
              <a:buChar char="•"/>
              <a:defRPr b="0" i="0" sz="1100" u="none" cap="none" strike="noStrike">
                <a:solidFill>
                  <a:schemeClr val="accent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幻灯片">
  <p:cSld name="标题幻灯片">
    <p:spTree>
      <p:nvGrpSpPr>
        <p:cNvPr id="28" name="Shape 2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p:cSld name="标题和内容">
    <p:spTree>
      <p:nvGrpSpPr>
        <p:cNvPr id="29" name="Shape 2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两栏内容">
  <p:cSld name="两栏内容">
    <p:spTree>
      <p:nvGrpSpPr>
        <p:cNvPr id="30" name="Shape 3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41"/>
          <p:cNvSpPr/>
          <p:nvPr/>
        </p:nvSpPr>
        <p:spPr>
          <a:xfrm>
            <a:off x="-10864" y="0"/>
            <a:ext cx="9154864" cy="5145087"/>
          </a:xfrm>
          <a:prstGeom prst="rect">
            <a:avLst/>
          </a:prstGeom>
          <a:gradFill>
            <a:gsLst>
              <a:gs pos="0">
                <a:srgbClr val="E0E0E0"/>
              </a:gs>
              <a:gs pos="52999">
                <a:schemeClr val="lt1"/>
              </a:gs>
              <a:gs pos="100000">
                <a:srgbClr val="F2F2F2"/>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Google Shape;52;p1"/>
          <p:cNvSpPr txBox="1"/>
          <p:nvPr/>
        </p:nvSpPr>
        <p:spPr>
          <a:xfrm>
            <a:off x="-194925" y="1611800"/>
            <a:ext cx="9725100" cy="23775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4000"/>
              <a:buFont typeface="Arial"/>
              <a:buNone/>
            </a:pPr>
            <a:r>
              <a:rPr b="1" i="0" lang="zh-CN" sz="4000" u="none" cap="none" strike="noStrike">
                <a:solidFill>
                  <a:srgbClr val="1875C9"/>
                </a:solidFill>
                <a:highlight>
                  <a:srgbClr val="FFFFFF"/>
                </a:highlight>
                <a:latin typeface="Arial"/>
                <a:ea typeface="Arial"/>
                <a:cs typeface="Arial"/>
                <a:sym typeface="Arial"/>
              </a:rPr>
              <a:t>House Prices: </a:t>
            </a:r>
            <a:endParaRPr b="1" i="0" sz="4000" u="none" cap="none" strike="noStrike">
              <a:solidFill>
                <a:srgbClr val="1875C9"/>
              </a:solidFill>
              <a:highlight>
                <a:srgbClr val="FFFFFF"/>
              </a:highlight>
              <a:latin typeface="Arial"/>
              <a:ea typeface="Arial"/>
              <a:cs typeface="Arial"/>
              <a:sym typeface="Arial"/>
            </a:endParaRPr>
          </a:p>
          <a:p>
            <a:pPr indent="0" lvl="0" marL="0" marR="0" rtl="0" algn="ctr">
              <a:lnSpc>
                <a:spcPct val="120000"/>
              </a:lnSpc>
              <a:spcBef>
                <a:spcPts val="1800"/>
              </a:spcBef>
              <a:spcAft>
                <a:spcPts val="1800"/>
              </a:spcAft>
              <a:buClr>
                <a:srgbClr val="000000"/>
              </a:buClr>
              <a:buSzPts val="4000"/>
              <a:buFont typeface="Arial"/>
              <a:buNone/>
            </a:pPr>
            <a:r>
              <a:rPr b="1" i="0" lang="zh-CN" sz="4000" u="none" cap="none" strike="noStrike">
                <a:solidFill>
                  <a:srgbClr val="1875C9"/>
                </a:solidFill>
                <a:highlight>
                  <a:srgbClr val="FFFFFF"/>
                </a:highlight>
                <a:latin typeface="Arial"/>
                <a:ea typeface="Arial"/>
                <a:cs typeface="Arial"/>
                <a:sym typeface="Arial"/>
              </a:rPr>
              <a:t>Advanced Regression Techniques</a:t>
            </a:r>
            <a:endParaRPr b="1" i="0" sz="4000" u="none" cap="none" strike="noStrike">
              <a:solidFill>
                <a:srgbClr val="1875C9"/>
              </a:solidFill>
              <a:latin typeface="Teko"/>
              <a:ea typeface="Teko"/>
              <a:cs typeface="Teko"/>
              <a:sym typeface="Teko"/>
            </a:endParaRPr>
          </a:p>
        </p:txBody>
      </p:sp>
      <p:sp>
        <p:nvSpPr>
          <p:cNvPr id="53" name="Google Shape;53;p1"/>
          <p:cNvSpPr txBox="1"/>
          <p:nvPr/>
        </p:nvSpPr>
        <p:spPr>
          <a:xfrm>
            <a:off x="1184475" y="4305100"/>
            <a:ext cx="69663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zh-CN" sz="1400" u="none" cap="none" strike="noStrike">
                <a:solidFill>
                  <a:schemeClr val="dk1"/>
                </a:solidFill>
                <a:latin typeface="Verdana"/>
                <a:ea typeface="Verdana"/>
                <a:cs typeface="Verdana"/>
                <a:sym typeface="Verdana"/>
              </a:rPr>
              <a:t>Lei Han, Jinxin Hou, Siyuan Luo, Yutian Luo, Xiaoyou Zhou, </a:t>
            </a:r>
            <a:r>
              <a:rPr lang="zh-CN">
                <a:solidFill>
                  <a:schemeClr val="dk1"/>
                </a:solidFill>
                <a:latin typeface="Verdana"/>
                <a:ea typeface="Verdana"/>
                <a:cs typeface="Verdana"/>
                <a:sym typeface="Verdana"/>
              </a:rPr>
              <a:t>Zhonghao Li</a:t>
            </a:r>
            <a:endParaRPr b="0" i="0" sz="1400" u="none" cap="none" strike="noStrike">
              <a:solidFill>
                <a:schemeClr val="dk1"/>
              </a:solidFill>
              <a:latin typeface="Verdana"/>
              <a:ea typeface="Verdana"/>
              <a:cs typeface="Verdana"/>
              <a:sym typeface="Verdana"/>
            </a:endParaRPr>
          </a:p>
        </p:txBody>
      </p:sp>
      <p:sp>
        <p:nvSpPr>
          <p:cNvPr id="54" name="Google Shape;54;p1"/>
          <p:cNvSpPr txBox="1"/>
          <p:nvPr/>
        </p:nvSpPr>
        <p:spPr>
          <a:xfrm>
            <a:off x="1423223" y="3512505"/>
            <a:ext cx="6192600" cy="7926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000"/>
              <a:buFont typeface="Arial"/>
              <a:buNone/>
            </a:pPr>
            <a:r>
              <a:rPr b="1" i="0" lang="zh-CN" sz="3000" u="none" cap="none" strike="noStrike">
                <a:solidFill>
                  <a:schemeClr val="dk1"/>
                </a:solidFill>
                <a:latin typeface="Microsoft Yahei"/>
                <a:ea typeface="Microsoft Yahei"/>
                <a:cs typeface="Microsoft Yahei"/>
                <a:sym typeface="Microsoft Yahei"/>
              </a:rPr>
              <a:t>Data Bang Theory</a:t>
            </a:r>
            <a:endParaRPr b="1" i="0" sz="3000" u="none" cap="none" strike="noStrike">
              <a:solidFill>
                <a:schemeClr val="dk1"/>
              </a:solidFill>
              <a:latin typeface="Microsoft Yahei"/>
              <a:ea typeface="Microsoft Yahei"/>
              <a:cs typeface="Microsoft Yahei"/>
              <a:sym typeface="Microsoft Yahei"/>
            </a:endParaRPr>
          </a:p>
        </p:txBody>
      </p:sp>
      <p:cxnSp>
        <p:nvCxnSpPr>
          <p:cNvPr id="55" name="Google Shape;55;p1"/>
          <p:cNvCxnSpPr/>
          <p:nvPr/>
        </p:nvCxnSpPr>
        <p:spPr>
          <a:xfrm>
            <a:off x="1695316" y="4840795"/>
            <a:ext cx="5648400" cy="0"/>
          </a:xfrm>
          <a:prstGeom prst="straightConnector1">
            <a:avLst/>
          </a:prstGeom>
          <a:noFill/>
          <a:ln cap="flat" cmpd="sng" w="9525">
            <a:solidFill>
              <a:srgbClr val="BABABA"/>
            </a:solidFill>
            <a:prstDash val="lgDash"/>
            <a:round/>
            <a:headEnd len="sm" w="sm" type="none"/>
            <a:tailEnd len="sm" w="sm" type="none"/>
          </a:ln>
        </p:spPr>
      </p:cxnSp>
      <p:cxnSp>
        <p:nvCxnSpPr>
          <p:cNvPr id="56" name="Google Shape;56;p1"/>
          <p:cNvCxnSpPr/>
          <p:nvPr/>
        </p:nvCxnSpPr>
        <p:spPr>
          <a:xfrm>
            <a:off x="1558204" y="3328255"/>
            <a:ext cx="5648400" cy="0"/>
          </a:xfrm>
          <a:prstGeom prst="straightConnector1">
            <a:avLst/>
          </a:prstGeom>
          <a:noFill/>
          <a:ln cap="flat" cmpd="sng" w="9525">
            <a:solidFill>
              <a:srgbClr val="BABABA"/>
            </a:solidFill>
            <a:prstDash val="lgDash"/>
            <a:round/>
            <a:headEnd len="sm" w="sm" type="none"/>
            <a:tailEnd len="sm" w="sm" type="none"/>
          </a:ln>
        </p:spPr>
      </p:cxnSp>
      <p:pic>
        <p:nvPicPr>
          <p:cNvPr id="57" name="Google Shape;57;p1"/>
          <p:cNvPicPr preferRelativeResize="0"/>
          <p:nvPr/>
        </p:nvPicPr>
        <p:blipFill rotWithShape="1">
          <a:blip r:embed="rId3">
            <a:alphaModFix/>
          </a:blip>
          <a:srcRect b="25290" l="0" r="0" t="20355"/>
          <a:stretch/>
        </p:blipFill>
        <p:spPr>
          <a:xfrm>
            <a:off x="0" y="0"/>
            <a:ext cx="9144000" cy="1412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2"/>
                                        </p:tgtEl>
                                        <p:attrNameLst>
                                          <p:attrName>style.visibility</p:attrName>
                                        </p:attrNameLst>
                                      </p:cBhvr>
                                      <p:to>
                                        <p:strVal val="visible"/>
                                      </p:to>
                                    </p:set>
                                    <p:animEffect filter="fade" transition="in">
                                      <p:cBhvr>
                                        <p:cTn dur="500"/>
                                        <p:tgtEl>
                                          <p:spTgt spid="5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500"/>
                                        <p:tgtEl>
                                          <p:spTgt spid="54"/>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750"/>
                                        <p:tgtEl>
                                          <p:spTgt spid="53"/>
                                        </p:tgtEl>
                                        <p:attrNameLst>
                                          <p:attrName>ppt_w</p:attrName>
                                        </p:attrNameLst>
                                      </p:cBhvr>
                                      <p:tavLst>
                                        <p:tav fmla="" tm="0">
                                          <p:val>
                                            <p:strVal val="0"/>
                                          </p:val>
                                        </p:tav>
                                        <p:tav fmla="" tm="100000">
                                          <p:val>
                                            <p:strVal val="#ppt_w"/>
                                          </p:val>
                                        </p:tav>
                                      </p:tavLst>
                                    </p:anim>
                                    <p:anim calcmode="lin" valueType="num">
                                      <p:cBhvr additive="base">
                                        <p:cTn dur="750"/>
                                        <p:tgtEl>
                                          <p:spTgt spid="53"/>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500"/>
                                        <p:tgtEl>
                                          <p:spTgt spid="55"/>
                                        </p:tgtEl>
                                      </p:cBhvr>
                                    </p:animEffect>
                                  </p:childTnLst>
                                </p:cTn>
                              </p:par>
                              <p:par>
                                <p:cTn fill="hold" nodeType="withEffect" presetClass="entr" presetID="10" presetSubtype="0">
                                  <p:stCondLst>
                                    <p:cond delay="0"/>
                                  </p:stCondLst>
                                  <p:childTnLst>
                                    <p:set>
                                      <p:cBhvr>
                                        <p:cTn dur="1" fill="hold">
                                          <p:stCondLst>
                                            <p:cond delay="0"/>
                                          </p:stCondLst>
                                        </p:cTn>
                                        <p:tgtEl>
                                          <p:spTgt spid="56"/>
                                        </p:tgtEl>
                                        <p:attrNameLst>
                                          <p:attrName>style.visibility</p:attrName>
                                        </p:attrNameLst>
                                      </p:cBhvr>
                                      <p:to>
                                        <p:strVal val="visible"/>
                                      </p:to>
                                    </p:set>
                                    <p:animEffect filter="fade" transition="in">
                                      <p:cBhvr>
                                        <p:cTn dur="500"/>
                                        <p:tgtEl>
                                          <p:spTgt spid="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g800b8b7477_5_12"/>
          <p:cNvSpPr txBox="1"/>
          <p:nvPr/>
        </p:nvSpPr>
        <p:spPr>
          <a:xfrm>
            <a:off x="73600" y="-63150"/>
            <a:ext cx="9870000" cy="52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200">
                <a:solidFill>
                  <a:srgbClr val="111111"/>
                </a:solidFill>
                <a:highlight>
                  <a:schemeClr val="accent6"/>
                </a:highlight>
                <a:latin typeface="Courier New"/>
                <a:ea typeface="Courier New"/>
                <a:cs typeface="Courier New"/>
                <a:sym typeface="Courier New"/>
              </a:rPr>
              <a:t>#Example codes:</a:t>
            </a:r>
            <a:endParaRPr b="1" sz="1200">
              <a:solidFill>
                <a:srgbClr val="111111"/>
              </a:solidFill>
              <a:highlight>
                <a:schemeClr val="accent6"/>
              </a:highlight>
              <a:latin typeface="Courier New"/>
              <a:ea typeface="Courier New"/>
              <a:cs typeface="Courier New"/>
              <a:sym typeface="Courier New"/>
            </a:endParaRPr>
          </a:p>
          <a:p>
            <a:pPr indent="0" lvl="0" marL="0" rtl="0" algn="l">
              <a:spcBef>
                <a:spcPts val="0"/>
              </a:spcBef>
              <a:spcAft>
                <a:spcPts val="0"/>
              </a:spcAft>
              <a:buNone/>
            </a:pPr>
            <a:r>
              <a:t/>
            </a:r>
            <a:endParaRPr b="1" sz="1200">
              <a:solidFill>
                <a:srgbClr val="111111"/>
              </a:solidFill>
              <a:highlight>
                <a:schemeClr val="accent6"/>
              </a:highlight>
              <a:latin typeface="Courier New"/>
              <a:ea typeface="Courier New"/>
              <a:cs typeface="Courier New"/>
              <a:sym typeface="Courier New"/>
            </a:endParaRPr>
          </a:p>
          <a:p>
            <a:pPr indent="0" lvl="0" marL="0" rtl="0" algn="l">
              <a:spcBef>
                <a:spcPts val="0"/>
              </a:spcBef>
              <a:spcAft>
                <a:spcPts val="0"/>
              </a:spcAft>
              <a:buNone/>
            </a:pPr>
            <a:r>
              <a:rPr b="1" lang="zh-CN" sz="1200">
                <a:solidFill>
                  <a:srgbClr val="111111"/>
                </a:solidFill>
                <a:highlight>
                  <a:schemeClr val="accent6"/>
                </a:highlight>
                <a:latin typeface="Courier New"/>
                <a:ea typeface="Courier New"/>
                <a:cs typeface="Courier New"/>
                <a:sym typeface="Courier New"/>
              </a:rPr>
              <a:t># change data types of each column to proper ones</a:t>
            </a:r>
            <a:endParaRPr b="1" sz="1200">
              <a:solidFill>
                <a:srgbClr val="111111"/>
              </a:solidFill>
              <a:highlight>
                <a:schemeClr val="accent6"/>
              </a:highlight>
              <a:latin typeface="Courier New"/>
              <a:ea typeface="Courier New"/>
              <a:cs typeface="Courier New"/>
              <a:sym typeface="Courier New"/>
            </a:endParaRPr>
          </a:p>
          <a:p>
            <a:pPr indent="0" lvl="0" marL="0" rtl="0" algn="l">
              <a:spcBef>
                <a:spcPts val="0"/>
              </a:spcBef>
              <a:spcAft>
                <a:spcPts val="0"/>
              </a:spcAft>
              <a:buNone/>
            </a:pPr>
            <a:r>
              <a:rPr b="1" lang="zh-CN" sz="1200">
                <a:solidFill>
                  <a:srgbClr val="111111"/>
                </a:solidFill>
                <a:highlight>
                  <a:schemeClr val="accent6"/>
                </a:highlight>
                <a:latin typeface="Courier New"/>
                <a:ea typeface="Courier New"/>
                <a:cs typeface="Courier New"/>
                <a:sym typeface="Courier New"/>
              </a:rPr>
              <a:t># some of the non-numeric predictors are stored as numbers- convert into strings</a:t>
            </a:r>
            <a:endParaRPr b="1" sz="1200">
              <a:solidFill>
                <a:srgbClr val="111111"/>
              </a:solidFill>
              <a:highlight>
                <a:schemeClr val="accent6"/>
              </a:highlight>
              <a:latin typeface="Courier New"/>
              <a:ea typeface="Courier New"/>
              <a:cs typeface="Courier New"/>
              <a:sym typeface="Courier New"/>
            </a:endParaRPr>
          </a:p>
          <a:p>
            <a:pPr indent="0" lvl="0" marL="0" rtl="0" algn="l">
              <a:spcBef>
                <a:spcPts val="0"/>
              </a:spcBef>
              <a:spcAft>
                <a:spcPts val="0"/>
              </a:spcAft>
              <a:buNone/>
            </a:pPr>
            <a:r>
              <a:rPr b="1" lang="zh-CN" sz="1200">
                <a:solidFill>
                  <a:srgbClr val="111111"/>
                </a:solidFill>
                <a:highlight>
                  <a:schemeClr val="accent6"/>
                </a:highlight>
                <a:latin typeface="Courier New"/>
                <a:ea typeface="Courier New"/>
                <a:cs typeface="Courier New"/>
                <a:sym typeface="Courier New"/>
              </a:rPr>
              <a:t>all_features['GarageYrBlt'] = all_features['GarageYrBlt'].astype(str)</a:t>
            </a:r>
            <a:endParaRPr b="1" sz="1200">
              <a:solidFill>
                <a:srgbClr val="111111"/>
              </a:solidFill>
              <a:highlight>
                <a:schemeClr val="accent6"/>
              </a:highlight>
              <a:latin typeface="Courier New"/>
              <a:ea typeface="Courier New"/>
              <a:cs typeface="Courier New"/>
              <a:sym typeface="Courier New"/>
            </a:endParaRPr>
          </a:p>
          <a:p>
            <a:pPr indent="0" lvl="0" marL="0" rtl="0" algn="l">
              <a:spcBef>
                <a:spcPts val="0"/>
              </a:spcBef>
              <a:spcAft>
                <a:spcPts val="0"/>
              </a:spcAft>
              <a:buNone/>
            </a:pPr>
            <a:r>
              <a:t/>
            </a:r>
            <a:endParaRPr b="1" sz="1200">
              <a:solidFill>
                <a:srgbClr val="111111"/>
              </a:solidFill>
              <a:highlight>
                <a:schemeClr val="accent6"/>
              </a:highlight>
              <a:latin typeface="Courier New"/>
              <a:ea typeface="Courier New"/>
              <a:cs typeface="Courier New"/>
              <a:sym typeface="Courier New"/>
            </a:endParaRPr>
          </a:p>
          <a:p>
            <a:pPr indent="0" lvl="0" marL="0" rtl="0" algn="l">
              <a:spcBef>
                <a:spcPts val="0"/>
              </a:spcBef>
              <a:spcAft>
                <a:spcPts val="0"/>
              </a:spcAft>
              <a:buNone/>
            </a:pPr>
            <a:r>
              <a:t/>
            </a:r>
            <a:endParaRPr b="1" sz="1200">
              <a:solidFill>
                <a:srgbClr val="111111"/>
              </a:solidFill>
              <a:highlight>
                <a:schemeClr val="accent6"/>
              </a:highlight>
              <a:latin typeface="Courier New"/>
              <a:ea typeface="Courier New"/>
              <a:cs typeface="Courier New"/>
              <a:sym typeface="Courier New"/>
            </a:endParaRPr>
          </a:p>
          <a:p>
            <a:pPr indent="0" lvl="0" marL="0" rtl="0" algn="l">
              <a:spcBef>
                <a:spcPts val="0"/>
              </a:spcBef>
              <a:spcAft>
                <a:spcPts val="0"/>
              </a:spcAft>
              <a:buNone/>
            </a:pPr>
            <a:r>
              <a:rPr b="1" lang="zh-CN" sz="1200">
                <a:solidFill>
                  <a:srgbClr val="111111"/>
                </a:solidFill>
                <a:highlight>
                  <a:schemeClr val="accent6"/>
                </a:highlight>
                <a:latin typeface="Courier New"/>
                <a:ea typeface="Courier New"/>
                <a:cs typeface="Courier New"/>
                <a:sym typeface="Courier New"/>
              </a:rPr>
              <a:t># fill the null values in numerical variables</a:t>
            </a:r>
            <a:endParaRPr b="1" sz="1200">
              <a:solidFill>
                <a:srgbClr val="111111"/>
              </a:solidFill>
              <a:highlight>
                <a:schemeClr val="accent6"/>
              </a:highlight>
              <a:latin typeface="Courier New"/>
              <a:ea typeface="Courier New"/>
              <a:cs typeface="Courier New"/>
              <a:sym typeface="Courier New"/>
            </a:endParaRPr>
          </a:p>
          <a:p>
            <a:pPr indent="0" lvl="0" marL="0" rtl="0" algn="l">
              <a:spcBef>
                <a:spcPts val="0"/>
              </a:spcBef>
              <a:spcAft>
                <a:spcPts val="0"/>
              </a:spcAft>
              <a:buNone/>
            </a:pPr>
            <a:r>
              <a:rPr b="1" lang="zh-CN" sz="1200">
                <a:solidFill>
                  <a:srgbClr val="111111"/>
                </a:solidFill>
                <a:highlight>
                  <a:schemeClr val="accent6"/>
                </a:highlight>
                <a:latin typeface="Courier New"/>
                <a:ea typeface="Courier New"/>
                <a:cs typeface="Courier New"/>
                <a:sym typeface="Courier New"/>
              </a:rPr>
              <a:t>all_features['MSZoning']=all_features['MSZoning'].fillna(all_features['MSZoning'].mode()[0])</a:t>
            </a:r>
            <a:endParaRPr b="1" sz="1200">
              <a:solidFill>
                <a:srgbClr val="111111"/>
              </a:solidFill>
              <a:highlight>
                <a:schemeClr val="accent6"/>
              </a:highlight>
              <a:latin typeface="Courier New"/>
              <a:ea typeface="Courier New"/>
              <a:cs typeface="Courier New"/>
              <a:sym typeface="Courier New"/>
            </a:endParaRPr>
          </a:p>
          <a:p>
            <a:pPr indent="0" lvl="0" marL="0" rtl="0" algn="l">
              <a:spcBef>
                <a:spcPts val="0"/>
              </a:spcBef>
              <a:spcAft>
                <a:spcPts val="0"/>
              </a:spcAft>
              <a:buNone/>
            </a:pPr>
            <a:r>
              <a:rPr b="1" lang="zh-CN" sz="1200">
                <a:solidFill>
                  <a:srgbClr val="111111"/>
                </a:solidFill>
                <a:highlight>
                  <a:schemeClr val="accent6"/>
                </a:highlight>
                <a:latin typeface="Courier New"/>
                <a:ea typeface="Courier New"/>
                <a:cs typeface="Courier New"/>
                <a:sym typeface="Courier New"/>
              </a:rPr>
              <a:t>all_features['LotFrontage']=all_features['LotFrontage'].fillna(all_features['LotFrontage'].mean())</a:t>
            </a:r>
            <a:endParaRPr b="1" sz="1200">
              <a:solidFill>
                <a:srgbClr val="111111"/>
              </a:solidFill>
              <a:highlight>
                <a:schemeClr val="accent6"/>
              </a:highlight>
              <a:latin typeface="Courier New"/>
              <a:ea typeface="Courier New"/>
              <a:cs typeface="Courier New"/>
              <a:sym typeface="Courier New"/>
            </a:endParaRPr>
          </a:p>
          <a:p>
            <a:pPr indent="0" lvl="0" marL="0" rtl="0" algn="l">
              <a:spcBef>
                <a:spcPts val="0"/>
              </a:spcBef>
              <a:spcAft>
                <a:spcPts val="0"/>
              </a:spcAft>
              <a:buNone/>
            </a:pPr>
            <a:r>
              <a:t/>
            </a:r>
            <a:endParaRPr b="1" sz="1200">
              <a:solidFill>
                <a:srgbClr val="111111"/>
              </a:solidFill>
              <a:highlight>
                <a:schemeClr val="accent6"/>
              </a:highlight>
              <a:latin typeface="Courier New"/>
              <a:ea typeface="Courier New"/>
              <a:cs typeface="Courier New"/>
              <a:sym typeface="Courier New"/>
            </a:endParaRPr>
          </a:p>
          <a:p>
            <a:pPr indent="0" lvl="0" marL="0" rtl="0" algn="l">
              <a:spcBef>
                <a:spcPts val="0"/>
              </a:spcBef>
              <a:spcAft>
                <a:spcPts val="0"/>
              </a:spcAft>
              <a:buNone/>
            </a:pPr>
            <a:r>
              <a:t/>
            </a:r>
            <a:endParaRPr b="1" sz="1200">
              <a:solidFill>
                <a:srgbClr val="111111"/>
              </a:solidFill>
              <a:highlight>
                <a:schemeClr val="accent6"/>
              </a:highlight>
              <a:latin typeface="Courier New"/>
              <a:ea typeface="Courier New"/>
              <a:cs typeface="Courier New"/>
              <a:sym typeface="Courier New"/>
            </a:endParaRPr>
          </a:p>
          <a:p>
            <a:pPr indent="0" lvl="0" marL="0" rtl="0" algn="l">
              <a:spcBef>
                <a:spcPts val="0"/>
              </a:spcBef>
              <a:spcAft>
                <a:spcPts val="0"/>
              </a:spcAft>
              <a:buNone/>
            </a:pPr>
            <a:r>
              <a:rPr b="1" lang="zh-CN" sz="1200">
                <a:solidFill>
                  <a:srgbClr val="111111"/>
                </a:solidFill>
                <a:highlight>
                  <a:schemeClr val="accent6"/>
                </a:highlight>
                <a:latin typeface="Courier New"/>
                <a:ea typeface="Courier New"/>
                <a:cs typeface="Courier New"/>
                <a:sym typeface="Courier New"/>
              </a:rPr>
              <a:t># fill the null values in categorical variables</a:t>
            </a:r>
            <a:endParaRPr b="1" sz="1200">
              <a:solidFill>
                <a:srgbClr val="111111"/>
              </a:solidFill>
              <a:highlight>
                <a:schemeClr val="accent6"/>
              </a:highlight>
              <a:latin typeface="Courier New"/>
              <a:ea typeface="Courier New"/>
              <a:cs typeface="Courier New"/>
              <a:sym typeface="Courier New"/>
            </a:endParaRPr>
          </a:p>
          <a:p>
            <a:pPr indent="0" lvl="0" marL="0" rtl="0" algn="l">
              <a:spcBef>
                <a:spcPts val="0"/>
              </a:spcBef>
              <a:spcAft>
                <a:spcPts val="0"/>
              </a:spcAft>
              <a:buNone/>
            </a:pPr>
            <a:r>
              <a:rPr b="1" lang="zh-CN" sz="1200">
                <a:solidFill>
                  <a:srgbClr val="111111"/>
                </a:solidFill>
                <a:highlight>
                  <a:schemeClr val="accent6"/>
                </a:highlight>
                <a:latin typeface="Courier New"/>
                <a:ea typeface="Courier New"/>
                <a:cs typeface="Courier New"/>
                <a:sym typeface="Courier New"/>
              </a:rPr>
              <a:t># data description states NA in “functional” column refers to typical(‘Typ’)values</a:t>
            </a:r>
            <a:endParaRPr b="1" sz="1200">
              <a:solidFill>
                <a:srgbClr val="111111"/>
              </a:solidFill>
              <a:highlight>
                <a:schemeClr val="accent6"/>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zh-CN" sz="1200">
                <a:solidFill>
                  <a:srgbClr val="111111"/>
                </a:solidFill>
                <a:highlight>
                  <a:schemeClr val="accent6"/>
                </a:highlight>
                <a:latin typeface="Courier New"/>
                <a:ea typeface="Courier New"/>
                <a:cs typeface="Courier New"/>
                <a:sym typeface="Courier New"/>
              </a:rPr>
              <a:t>all_features['Functional'] = all_features['Functional'].fillna('Typ')</a:t>
            </a:r>
            <a:endParaRPr b="1" sz="1200">
              <a:solidFill>
                <a:srgbClr val="111111"/>
              </a:solidFill>
              <a:highlight>
                <a:schemeClr val="accent6"/>
              </a:highlight>
              <a:latin typeface="Courier New"/>
              <a:ea typeface="Courier New"/>
              <a:cs typeface="Courier New"/>
              <a:sym typeface="Courier New"/>
            </a:endParaRPr>
          </a:p>
          <a:p>
            <a:pPr indent="0" lvl="0" marL="0" rtl="0" algn="l">
              <a:spcBef>
                <a:spcPts val="0"/>
              </a:spcBef>
              <a:spcAft>
                <a:spcPts val="0"/>
              </a:spcAft>
              <a:buNone/>
            </a:pPr>
            <a:r>
              <a:t/>
            </a:r>
            <a:endParaRPr b="1" sz="1200">
              <a:solidFill>
                <a:srgbClr val="111111"/>
              </a:solidFill>
              <a:highlight>
                <a:schemeClr val="accent6"/>
              </a:highlight>
              <a:latin typeface="Courier New"/>
              <a:ea typeface="Courier New"/>
              <a:cs typeface="Courier New"/>
              <a:sym typeface="Courier New"/>
            </a:endParaRPr>
          </a:p>
          <a:p>
            <a:pPr indent="0" lvl="0" marL="0" rtl="0" algn="l">
              <a:spcBef>
                <a:spcPts val="0"/>
              </a:spcBef>
              <a:spcAft>
                <a:spcPts val="0"/>
              </a:spcAft>
              <a:buNone/>
            </a:pPr>
            <a:r>
              <a:t/>
            </a:r>
            <a:endParaRPr b="1" sz="1200">
              <a:solidFill>
                <a:srgbClr val="111111"/>
              </a:solidFill>
              <a:highlight>
                <a:schemeClr val="accent6"/>
              </a:highlight>
              <a:latin typeface="Courier New"/>
              <a:ea typeface="Courier New"/>
              <a:cs typeface="Courier New"/>
              <a:sym typeface="Courier New"/>
            </a:endParaRPr>
          </a:p>
          <a:p>
            <a:pPr indent="0" lvl="0" marL="0" rtl="0" algn="l">
              <a:spcBef>
                <a:spcPts val="0"/>
              </a:spcBef>
              <a:spcAft>
                <a:spcPts val="0"/>
              </a:spcAft>
              <a:buNone/>
            </a:pPr>
            <a:r>
              <a:rPr b="1" lang="zh-CN" sz="1200">
                <a:solidFill>
                  <a:srgbClr val="111111"/>
                </a:solidFill>
                <a:highlight>
                  <a:schemeClr val="accent6"/>
                </a:highlight>
                <a:latin typeface="Courier New"/>
                <a:ea typeface="Courier New"/>
                <a:cs typeface="Courier New"/>
                <a:sym typeface="Courier New"/>
              </a:rPr>
              <a:t># make dummies for categorical variables</a:t>
            </a:r>
            <a:endParaRPr b="1" sz="1200">
              <a:solidFill>
                <a:srgbClr val="111111"/>
              </a:solidFill>
              <a:highlight>
                <a:schemeClr val="accent6"/>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zh-CN" sz="1200">
                <a:solidFill>
                  <a:srgbClr val="111111"/>
                </a:solidFill>
                <a:highlight>
                  <a:schemeClr val="accent6"/>
                </a:highlight>
                <a:latin typeface="Courier New"/>
                <a:ea typeface="Courier New"/>
                <a:cs typeface="Courier New"/>
                <a:sym typeface="Courier New"/>
              </a:rPr>
              <a:t>all_features = pd.get_dummies(all_features).reset_index(drop=True)</a:t>
            </a:r>
            <a:endParaRPr b="1" sz="1200">
              <a:solidFill>
                <a:srgbClr val="111111"/>
              </a:solidFill>
              <a:highlight>
                <a:schemeClr val="accent6"/>
              </a:highlight>
              <a:latin typeface="Courier New"/>
              <a:ea typeface="Courier New"/>
              <a:cs typeface="Courier New"/>
              <a:sym typeface="Courier New"/>
            </a:endParaRPr>
          </a:p>
          <a:p>
            <a:pPr indent="0" lvl="0" marL="0" rtl="0" algn="l">
              <a:spcBef>
                <a:spcPts val="0"/>
              </a:spcBef>
              <a:spcAft>
                <a:spcPts val="0"/>
              </a:spcAft>
              <a:buNone/>
            </a:pPr>
            <a:r>
              <a:t/>
            </a:r>
            <a:endParaRPr b="1" sz="1200">
              <a:solidFill>
                <a:srgbClr val="111111"/>
              </a:solidFill>
              <a:highlight>
                <a:schemeClr val="accent6"/>
              </a:highlight>
              <a:latin typeface="Courier New"/>
              <a:ea typeface="Courier New"/>
              <a:cs typeface="Courier New"/>
              <a:sym typeface="Courier New"/>
            </a:endParaRPr>
          </a:p>
          <a:p>
            <a:pPr indent="0" lvl="0" marL="0" rtl="0" algn="l">
              <a:spcBef>
                <a:spcPts val="0"/>
              </a:spcBef>
              <a:spcAft>
                <a:spcPts val="0"/>
              </a:spcAft>
              <a:buNone/>
            </a:pPr>
            <a:r>
              <a:t/>
            </a:r>
            <a:endParaRPr b="1" sz="1200">
              <a:solidFill>
                <a:srgbClr val="111111"/>
              </a:solidFill>
              <a:highlight>
                <a:schemeClr val="accent6"/>
              </a:highlight>
              <a:latin typeface="Courier New"/>
              <a:ea typeface="Courier New"/>
              <a:cs typeface="Courier New"/>
              <a:sym typeface="Courier New"/>
            </a:endParaRPr>
          </a:p>
          <a:p>
            <a:pPr indent="0" lvl="0" marL="0" rtl="0" algn="l">
              <a:spcBef>
                <a:spcPts val="0"/>
              </a:spcBef>
              <a:spcAft>
                <a:spcPts val="0"/>
              </a:spcAft>
              <a:buNone/>
            </a:pPr>
            <a:r>
              <a:rPr b="1" lang="zh-CN" sz="1200">
                <a:solidFill>
                  <a:srgbClr val="111111"/>
                </a:solidFill>
                <a:highlight>
                  <a:schemeClr val="accent6"/>
                </a:highlight>
                <a:latin typeface="Courier New"/>
                <a:ea typeface="Courier New"/>
                <a:cs typeface="Courier New"/>
                <a:sym typeface="Courier New"/>
              </a:rPr>
              <a:t># normalize all numeric features using min-max scale</a:t>
            </a:r>
            <a:endParaRPr b="1" sz="1200">
              <a:solidFill>
                <a:srgbClr val="111111"/>
              </a:solidFill>
              <a:highlight>
                <a:schemeClr val="accent6"/>
              </a:highlight>
              <a:latin typeface="Courier New"/>
              <a:ea typeface="Courier New"/>
              <a:cs typeface="Courier New"/>
              <a:sym typeface="Courier New"/>
            </a:endParaRPr>
          </a:p>
          <a:p>
            <a:pPr indent="0" lvl="0" marL="0" rtl="0" algn="l">
              <a:spcBef>
                <a:spcPts val="0"/>
              </a:spcBef>
              <a:spcAft>
                <a:spcPts val="0"/>
              </a:spcAft>
              <a:buNone/>
            </a:pPr>
            <a:r>
              <a:rPr b="1" lang="zh-CN" sz="1200">
                <a:solidFill>
                  <a:srgbClr val="111111"/>
                </a:solidFill>
                <a:highlight>
                  <a:schemeClr val="accent6"/>
                </a:highlight>
                <a:latin typeface="Courier New"/>
                <a:ea typeface="Courier New"/>
                <a:cs typeface="Courier New"/>
                <a:sym typeface="Courier New"/>
              </a:rPr>
              <a:t>all_features[numeric_cols]=all_features[numeric_cols].apply(lambdax:(x-x.min())/(x.max()-x.min()))</a:t>
            </a:r>
            <a:endParaRPr b="1" sz="1200">
              <a:solidFill>
                <a:srgbClr val="111111"/>
              </a:solidFill>
              <a:highlight>
                <a:schemeClr val="accent6"/>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200">
              <a:solidFill>
                <a:srgbClr val="111111"/>
              </a:solidFill>
              <a:highlight>
                <a:schemeClr val="accent6"/>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200">
              <a:solidFill>
                <a:srgbClr val="111111"/>
              </a:solidFill>
              <a:highlight>
                <a:schemeClr val="accent6"/>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zh-CN" sz="1200">
                <a:solidFill>
                  <a:srgbClr val="111111"/>
                </a:solidFill>
                <a:highlight>
                  <a:schemeClr val="accent6"/>
                </a:highlight>
                <a:latin typeface="Courier New"/>
                <a:ea typeface="Courier New"/>
                <a:cs typeface="Courier New"/>
                <a:sym typeface="Courier New"/>
              </a:rPr>
              <a:t># transform “sales price” by log(1+x)</a:t>
            </a:r>
            <a:endParaRPr b="1" sz="1200">
              <a:solidFill>
                <a:srgbClr val="111111"/>
              </a:solidFill>
              <a:highlight>
                <a:schemeClr val="accent6"/>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zh-CN" sz="1200">
                <a:solidFill>
                  <a:srgbClr val="111111"/>
                </a:solidFill>
                <a:highlight>
                  <a:schemeClr val="accent6"/>
                </a:highlight>
                <a:latin typeface="Courier New"/>
                <a:ea typeface="Courier New"/>
                <a:cs typeface="Courier New"/>
                <a:sym typeface="Courier New"/>
              </a:rPr>
              <a:t>train["SalePrice_norm"] = np.log1p(train["SalePrice"])</a:t>
            </a:r>
            <a:endParaRPr b="1" sz="1200">
              <a:solidFill>
                <a:srgbClr val="111111"/>
              </a:solidFill>
              <a:highlight>
                <a:schemeClr val="accent6"/>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g751efb9921_3_0"/>
          <p:cNvSpPr txBox="1"/>
          <p:nvPr/>
        </p:nvSpPr>
        <p:spPr>
          <a:xfrm>
            <a:off x="0" y="46747"/>
            <a:ext cx="3564000" cy="520800"/>
          </a:xfrm>
          <a:prstGeom prst="rect">
            <a:avLst/>
          </a:prstGeom>
          <a:solidFill>
            <a:schemeClr val="accent1"/>
          </a:solidFill>
          <a:ln>
            <a:noFill/>
          </a:ln>
        </p:spPr>
        <p:txBody>
          <a:bodyPr anchorCtr="0" anchor="t" bIns="34275" lIns="68575" spcFirstLastPara="1" rIns="68575" wrap="square" tIns="34275">
            <a:noAutofit/>
          </a:bodyPr>
          <a:lstStyle/>
          <a:p>
            <a:pPr indent="0" lvl="0" marL="0" marR="0" rtl="0" algn="ctr">
              <a:lnSpc>
                <a:spcPct val="130000"/>
              </a:lnSpc>
              <a:spcBef>
                <a:spcPts val="0"/>
              </a:spcBef>
              <a:spcAft>
                <a:spcPts val="0"/>
              </a:spcAft>
              <a:buClr>
                <a:srgbClr val="000000"/>
              </a:buClr>
              <a:buSzPts val="2500"/>
              <a:buFont typeface="Arial"/>
              <a:buNone/>
            </a:pPr>
            <a:r>
              <a:rPr lang="zh-CN" sz="2500">
                <a:solidFill>
                  <a:schemeClr val="lt1"/>
                </a:solidFill>
                <a:latin typeface="Microsoft Yahei"/>
                <a:ea typeface="Microsoft Yahei"/>
                <a:cs typeface="Microsoft Yahei"/>
                <a:sym typeface="Microsoft Yahei"/>
              </a:rPr>
              <a:t>Feature engineering</a:t>
            </a:r>
            <a:endParaRPr b="0" i="0" sz="2500" u="none" cap="none" strike="noStrike">
              <a:solidFill>
                <a:schemeClr val="lt1"/>
              </a:solidFill>
              <a:latin typeface="Microsoft Yahei"/>
              <a:ea typeface="Microsoft Yahei"/>
              <a:cs typeface="Microsoft Yahei"/>
              <a:sym typeface="Microsoft Yahei"/>
            </a:endParaRPr>
          </a:p>
        </p:txBody>
      </p:sp>
      <p:sp>
        <p:nvSpPr>
          <p:cNvPr id="202" name="Google Shape;202;g751efb9921_3_0"/>
          <p:cNvSpPr/>
          <p:nvPr/>
        </p:nvSpPr>
        <p:spPr>
          <a:xfrm>
            <a:off x="0" y="0"/>
            <a:ext cx="35640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3" name="Google Shape;203;g751efb9921_3_0"/>
          <p:cNvSpPr txBox="1"/>
          <p:nvPr/>
        </p:nvSpPr>
        <p:spPr>
          <a:xfrm>
            <a:off x="-409868" y="1562499"/>
            <a:ext cx="4405800" cy="3602400"/>
          </a:xfrm>
          <a:prstGeom prst="rect">
            <a:avLst/>
          </a:prstGeom>
          <a:noFill/>
          <a:ln>
            <a:noFill/>
          </a:ln>
        </p:spPr>
        <p:txBody>
          <a:bodyPr anchorCtr="0" anchor="t" bIns="34275" lIns="68575" spcFirstLastPara="1" rIns="68575" wrap="square" tIns="34275">
            <a:noAutofit/>
          </a:bodyPr>
          <a:lstStyle/>
          <a:p>
            <a:pPr indent="0" lvl="0" marL="0" marR="0" rtl="0" algn="ctr">
              <a:lnSpc>
                <a:spcPct val="130000"/>
              </a:lnSpc>
              <a:spcBef>
                <a:spcPts val="0"/>
              </a:spcBef>
              <a:spcAft>
                <a:spcPts val="0"/>
              </a:spcAft>
              <a:buClr>
                <a:srgbClr val="000000"/>
              </a:buClr>
              <a:buSzPts val="20000"/>
              <a:buFont typeface="Arial"/>
              <a:buNone/>
            </a:pPr>
            <a:r>
              <a:rPr b="1" i="0" lang="zh-CN" sz="20000" u="none" cap="none" strike="noStrike">
                <a:solidFill>
                  <a:srgbClr val="0A82FE"/>
                </a:solidFill>
                <a:latin typeface="Impact"/>
                <a:ea typeface="Impact"/>
                <a:cs typeface="Impact"/>
                <a:sym typeface="Impact"/>
              </a:rPr>
              <a:t>0</a:t>
            </a:r>
            <a:r>
              <a:rPr b="1" lang="zh-CN" sz="20000">
                <a:solidFill>
                  <a:srgbClr val="0A82FE"/>
                </a:solidFill>
                <a:latin typeface="Impact"/>
                <a:ea typeface="Impact"/>
                <a:cs typeface="Impact"/>
                <a:sym typeface="Impact"/>
              </a:rPr>
              <a:t>4</a:t>
            </a:r>
            <a:endParaRPr b="0" i="0" sz="1400" u="none" cap="none" strike="noStrike">
              <a:solidFill>
                <a:srgbClr val="000000"/>
              </a:solidFill>
              <a:latin typeface="Arial"/>
              <a:ea typeface="Arial"/>
              <a:cs typeface="Arial"/>
              <a:sym typeface="Arial"/>
            </a:endParaRPr>
          </a:p>
        </p:txBody>
      </p:sp>
      <p:sp>
        <p:nvSpPr>
          <p:cNvPr id="204" name="Google Shape;204;g751efb9921_3_0"/>
          <p:cNvSpPr txBox="1"/>
          <p:nvPr/>
        </p:nvSpPr>
        <p:spPr>
          <a:xfrm>
            <a:off x="0" y="3351150"/>
            <a:ext cx="3564000" cy="520800"/>
          </a:xfrm>
          <a:prstGeom prst="rect">
            <a:avLst/>
          </a:prstGeom>
          <a:solidFill>
            <a:schemeClr val="accent1"/>
          </a:solidFill>
          <a:ln>
            <a:noFill/>
          </a:ln>
        </p:spPr>
        <p:txBody>
          <a:bodyPr anchorCtr="0" anchor="t" bIns="34275" lIns="68575" spcFirstLastPara="1" rIns="68575" wrap="square" tIns="34275">
            <a:noAutofit/>
          </a:bodyPr>
          <a:lstStyle/>
          <a:p>
            <a:pPr indent="0" lvl="0" marL="0" marR="0" rtl="0" algn="ctr">
              <a:lnSpc>
                <a:spcPct val="130000"/>
              </a:lnSpc>
              <a:spcBef>
                <a:spcPts val="0"/>
              </a:spcBef>
              <a:spcAft>
                <a:spcPts val="0"/>
              </a:spcAft>
              <a:buClr>
                <a:srgbClr val="000000"/>
              </a:buClr>
              <a:buSzPts val="2500"/>
              <a:buFont typeface="Arial"/>
              <a:buNone/>
            </a:pPr>
            <a:r>
              <a:rPr lang="zh-CN" sz="2300">
                <a:solidFill>
                  <a:schemeClr val="lt1"/>
                </a:solidFill>
                <a:latin typeface="Microsoft Yahei"/>
                <a:ea typeface="Microsoft Yahei"/>
                <a:cs typeface="Microsoft Yahei"/>
                <a:sym typeface="Microsoft Yahei"/>
              </a:rPr>
              <a:t>FEATURE ENGINEERING</a:t>
            </a:r>
            <a:endParaRPr b="0" i="0" sz="2300" u="none" cap="none" strike="noStrike">
              <a:solidFill>
                <a:schemeClr val="lt1"/>
              </a:solidFill>
              <a:latin typeface="Microsoft Yahei"/>
              <a:ea typeface="Microsoft Yahei"/>
              <a:cs typeface="Microsoft Yahei"/>
              <a:sym typeface="Microsoft Yahei"/>
            </a:endParaRPr>
          </a:p>
        </p:txBody>
      </p:sp>
      <p:sp>
        <p:nvSpPr>
          <p:cNvPr id="205" name="Google Shape;205;g751efb9921_3_0"/>
          <p:cNvSpPr txBox="1"/>
          <p:nvPr/>
        </p:nvSpPr>
        <p:spPr>
          <a:xfrm>
            <a:off x="4431100" y="1077625"/>
            <a:ext cx="3252300" cy="3331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434343"/>
              </a:buClr>
              <a:buSzPts val="1800"/>
              <a:buFont typeface="Arial"/>
              <a:buChar char="●"/>
            </a:pPr>
            <a:r>
              <a:rPr lang="zh-CN" sz="1800">
                <a:solidFill>
                  <a:srgbClr val="434343"/>
                </a:solidFill>
              </a:rPr>
              <a:t>Overall condition</a:t>
            </a:r>
            <a:endParaRPr sz="1800">
              <a:solidFill>
                <a:srgbClr val="434343"/>
              </a:solidFill>
            </a:endParaRPr>
          </a:p>
          <a:p>
            <a:pPr indent="0" lvl="0" marL="457200" marR="0" rtl="0" algn="l">
              <a:lnSpc>
                <a:spcPct val="100000"/>
              </a:lnSpc>
              <a:spcBef>
                <a:spcPts val="0"/>
              </a:spcBef>
              <a:spcAft>
                <a:spcPts val="0"/>
              </a:spcAft>
              <a:buNone/>
            </a:pPr>
            <a:r>
              <a:rPr lang="zh-CN" sz="1600">
                <a:solidFill>
                  <a:srgbClr val="434343"/>
                </a:solidFill>
              </a:rPr>
              <a:t>-</a:t>
            </a:r>
            <a:r>
              <a:rPr lang="zh-CN" sz="1600">
                <a:solidFill>
                  <a:srgbClr val="434343"/>
                </a:solidFill>
              </a:rPr>
              <a:t>Total square feet</a:t>
            </a:r>
            <a:endParaRPr sz="1600">
              <a:solidFill>
                <a:srgbClr val="434343"/>
              </a:solidFill>
            </a:endParaRPr>
          </a:p>
          <a:p>
            <a:pPr indent="0" lvl="0" marL="457200" marR="0" rtl="0" algn="l">
              <a:lnSpc>
                <a:spcPct val="100000"/>
              </a:lnSpc>
              <a:spcBef>
                <a:spcPts val="0"/>
              </a:spcBef>
              <a:spcAft>
                <a:spcPts val="0"/>
              </a:spcAft>
              <a:buNone/>
            </a:pPr>
            <a:r>
              <a:rPr lang="zh-CN" sz="1600">
                <a:solidFill>
                  <a:srgbClr val="434343"/>
                </a:solidFill>
              </a:rPr>
              <a:t>-Number of bathroom</a:t>
            </a:r>
            <a:endParaRPr sz="1600">
              <a:solidFill>
                <a:srgbClr val="434343"/>
              </a:solidFill>
            </a:endParaRPr>
          </a:p>
          <a:p>
            <a:pPr indent="0" lvl="0" marL="457200" marR="0" rtl="0" algn="l">
              <a:lnSpc>
                <a:spcPct val="100000"/>
              </a:lnSpc>
              <a:spcBef>
                <a:spcPts val="0"/>
              </a:spcBef>
              <a:spcAft>
                <a:spcPts val="0"/>
              </a:spcAft>
              <a:buNone/>
            </a:pPr>
            <a:r>
              <a:t/>
            </a:r>
            <a:endParaRPr sz="1800">
              <a:solidFill>
                <a:srgbClr val="434343"/>
              </a:solidFill>
            </a:endParaRPr>
          </a:p>
          <a:p>
            <a:pPr indent="-342900" lvl="0" marL="457200" marR="0" rtl="0" algn="l">
              <a:lnSpc>
                <a:spcPct val="100000"/>
              </a:lnSpc>
              <a:spcBef>
                <a:spcPts val="0"/>
              </a:spcBef>
              <a:spcAft>
                <a:spcPts val="0"/>
              </a:spcAft>
              <a:buClr>
                <a:srgbClr val="434343"/>
              </a:buClr>
              <a:buSzPts val="1800"/>
              <a:buChar char="●"/>
            </a:pPr>
            <a:r>
              <a:rPr lang="zh-CN" sz="1800">
                <a:solidFill>
                  <a:srgbClr val="434343"/>
                </a:solidFill>
              </a:rPr>
              <a:t>Remodel condition</a:t>
            </a:r>
            <a:endParaRPr sz="1800">
              <a:solidFill>
                <a:srgbClr val="434343"/>
              </a:solidFill>
            </a:endParaRPr>
          </a:p>
          <a:p>
            <a:pPr indent="0" lvl="0" marL="0" marR="0" rtl="0" algn="l">
              <a:lnSpc>
                <a:spcPct val="100000"/>
              </a:lnSpc>
              <a:spcBef>
                <a:spcPts val="0"/>
              </a:spcBef>
              <a:spcAft>
                <a:spcPts val="0"/>
              </a:spcAft>
              <a:buNone/>
            </a:pPr>
            <a:r>
              <a:rPr lang="zh-CN" sz="1800">
                <a:solidFill>
                  <a:srgbClr val="434343"/>
                </a:solidFill>
              </a:rPr>
              <a:t>	</a:t>
            </a:r>
            <a:r>
              <a:rPr lang="zh-CN" sz="1600">
                <a:solidFill>
                  <a:srgbClr val="434343"/>
                </a:solidFill>
              </a:rPr>
              <a:t>-Time span</a:t>
            </a:r>
            <a:endParaRPr sz="1600">
              <a:solidFill>
                <a:srgbClr val="434343"/>
              </a:solidFill>
            </a:endParaRPr>
          </a:p>
          <a:p>
            <a:pPr indent="0" lvl="0" marL="0" marR="0" rtl="0" algn="l">
              <a:lnSpc>
                <a:spcPct val="100000"/>
              </a:lnSpc>
              <a:spcBef>
                <a:spcPts val="0"/>
              </a:spcBef>
              <a:spcAft>
                <a:spcPts val="0"/>
              </a:spcAft>
              <a:buNone/>
            </a:pPr>
            <a:r>
              <a:t/>
            </a:r>
            <a:endParaRPr sz="1800">
              <a:solidFill>
                <a:srgbClr val="434343"/>
              </a:solidFill>
            </a:endParaRPr>
          </a:p>
          <a:p>
            <a:pPr indent="-342900" lvl="0" marL="457200" rtl="0" algn="l">
              <a:spcBef>
                <a:spcPts val="0"/>
              </a:spcBef>
              <a:spcAft>
                <a:spcPts val="0"/>
              </a:spcAft>
              <a:buClr>
                <a:srgbClr val="434343"/>
              </a:buClr>
              <a:buSzPts val="1800"/>
              <a:buChar char="●"/>
            </a:pPr>
            <a:r>
              <a:rPr lang="zh-CN" sz="1800">
                <a:solidFill>
                  <a:srgbClr val="434343"/>
                </a:solidFill>
              </a:rPr>
              <a:t>Utility  </a:t>
            </a:r>
            <a:endParaRPr sz="1800">
              <a:solidFill>
                <a:srgbClr val="434343"/>
              </a:solidFill>
            </a:endParaRPr>
          </a:p>
          <a:p>
            <a:pPr indent="0" lvl="0" marL="0" marR="0" rtl="0" algn="l">
              <a:lnSpc>
                <a:spcPct val="100000"/>
              </a:lnSpc>
              <a:spcBef>
                <a:spcPts val="0"/>
              </a:spcBef>
              <a:spcAft>
                <a:spcPts val="0"/>
              </a:spcAft>
              <a:buNone/>
            </a:pPr>
            <a:r>
              <a:rPr lang="zh-CN" sz="1600">
                <a:solidFill>
                  <a:srgbClr val="434343"/>
                </a:solidFill>
              </a:rPr>
              <a:t>	-Swimming pool</a:t>
            </a:r>
            <a:endParaRPr sz="1600">
              <a:solidFill>
                <a:srgbClr val="434343"/>
              </a:solidFill>
            </a:endParaRPr>
          </a:p>
          <a:p>
            <a:pPr indent="0" lvl="0" marL="0" marR="0" rtl="0" algn="l">
              <a:lnSpc>
                <a:spcPct val="100000"/>
              </a:lnSpc>
              <a:spcBef>
                <a:spcPts val="0"/>
              </a:spcBef>
              <a:spcAft>
                <a:spcPts val="0"/>
              </a:spcAft>
              <a:buNone/>
            </a:pPr>
            <a:r>
              <a:rPr lang="zh-CN" sz="1600">
                <a:solidFill>
                  <a:srgbClr val="434343"/>
                </a:solidFill>
              </a:rPr>
              <a:t>	-Garage</a:t>
            </a:r>
            <a:endParaRPr sz="1600">
              <a:solidFill>
                <a:srgbClr val="434343"/>
              </a:solidFill>
            </a:endParaRPr>
          </a:p>
          <a:p>
            <a:pPr indent="0" lvl="0" marL="0" marR="0" rtl="0" algn="l">
              <a:lnSpc>
                <a:spcPct val="100000"/>
              </a:lnSpc>
              <a:spcBef>
                <a:spcPts val="0"/>
              </a:spcBef>
              <a:spcAft>
                <a:spcPts val="0"/>
              </a:spcAft>
              <a:buNone/>
            </a:pPr>
            <a:r>
              <a:rPr lang="zh-CN" sz="1600">
                <a:solidFill>
                  <a:srgbClr val="434343"/>
                </a:solidFill>
              </a:rPr>
              <a:t>	-Basement</a:t>
            </a:r>
            <a:endParaRPr sz="1600">
              <a:solidFill>
                <a:srgbClr val="434343"/>
              </a:solidFill>
            </a:endParaRPr>
          </a:p>
          <a:p>
            <a:pPr indent="0" lvl="0" marL="0" marR="0" rtl="0" algn="l">
              <a:lnSpc>
                <a:spcPct val="100000"/>
              </a:lnSpc>
              <a:spcBef>
                <a:spcPts val="0"/>
              </a:spcBef>
              <a:spcAft>
                <a:spcPts val="0"/>
              </a:spcAft>
              <a:buNone/>
            </a:pPr>
            <a:r>
              <a:t/>
            </a:r>
            <a:endParaRPr sz="1800"/>
          </a:p>
          <a:p>
            <a:pPr indent="0" lvl="0" marL="457200" marR="0" rtl="0" algn="l">
              <a:lnSpc>
                <a:spcPct val="100000"/>
              </a:lnSpc>
              <a:spcBef>
                <a:spcPts val="0"/>
              </a:spcBef>
              <a:spcAft>
                <a:spcPts val="0"/>
              </a:spcAft>
              <a:buNone/>
            </a:pPr>
            <a:r>
              <a:t/>
            </a:r>
            <a:endParaRPr sz="1800"/>
          </a:p>
          <a:p>
            <a:pPr indent="0" lvl="0" marL="45720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g52e724c749_0_221"/>
          <p:cNvSpPr/>
          <p:nvPr/>
        </p:nvSpPr>
        <p:spPr>
          <a:xfrm>
            <a:off x="0" y="0"/>
            <a:ext cx="35640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2" name="Google Shape;212;g52e724c749_0_221"/>
          <p:cNvSpPr/>
          <p:nvPr/>
        </p:nvSpPr>
        <p:spPr>
          <a:xfrm>
            <a:off x="0" y="0"/>
            <a:ext cx="35640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3" name="Google Shape;213;g52e724c749_0_221"/>
          <p:cNvSpPr txBox="1"/>
          <p:nvPr/>
        </p:nvSpPr>
        <p:spPr>
          <a:xfrm>
            <a:off x="-409868" y="1534885"/>
            <a:ext cx="4405800" cy="3602400"/>
          </a:xfrm>
          <a:prstGeom prst="rect">
            <a:avLst/>
          </a:prstGeom>
          <a:noFill/>
          <a:ln>
            <a:noFill/>
          </a:ln>
        </p:spPr>
        <p:txBody>
          <a:bodyPr anchorCtr="0" anchor="t" bIns="34275" lIns="68575" spcFirstLastPara="1" rIns="68575" wrap="square" tIns="34275">
            <a:noAutofit/>
          </a:bodyPr>
          <a:lstStyle/>
          <a:p>
            <a:pPr indent="0" lvl="0" marL="0" marR="0" rtl="0" algn="ctr">
              <a:lnSpc>
                <a:spcPct val="130000"/>
              </a:lnSpc>
              <a:spcBef>
                <a:spcPts val="0"/>
              </a:spcBef>
              <a:spcAft>
                <a:spcPts val="0"/>
              </a:spcAft>
              <a:buClr>
                <a:srgbClr val="000000"/>
              </a:buClr>
              <a:buSzPts val="20000"/>
              <a:buFont typeface="Arial"/>
              <a:buNone/>
            </a:pPr>
            <a:r>
              <a:rPr b="1" i="0" lang="zh-CN" sz="20000" u="none" cap="none" strike="noStrike">
                <a:solidFill>
                  <a:srgbClr val="0A82FE"/>
                </a:solidFill>
                <a:latin typeface="Impact"/>
                <a:ea typeface="Impact"/>
                <a:cs typeface="Impact"/>
                <a:sym typeface="Impact"/>
              </a:rPr>
              <a:t>0</a:t>
            </a:r>
            <a:r>
              <a:rPr b="1" lang="zh-CN" sz="20000">
                <a:solidFill>
                  <a:srgbClr val="0A82FE"/>
                </a:solidFill>
                <a:latin typeface="Impact"/>
                <a:ea typeface="Impact"/>
                <a:cs typeface="Impact"/>
                <a:sym typeface="Impact"/>
              </a:rPr>
              <a:t>5</a:t>
            </a:r>
            <a:endParaRPr b="0" i="0" sz="1400" u="none" cap="none" strike="noStrike">
              <a:solidFill>
                <a:srgbClr val="000000"/>
              </a:solidFill>
              <a:latin typeface="Arial"/>
              <a:ea typeface="Arial"/>
              <a:cs typeface="Arial"/>
              <a:sym typeface="Arial"/>
            </a:endParaRPr>
          </a:p>
        </p:txBody>
      </p:sp>
      <p:sp>
        <p:nvSpPr>
          <p:cNvPr id="214" name="Google Shape;214;g52e724c749_0_221"/>
          <p:cNvSpPr txBox="1"/>
          <p:nvPr/>
        </p:nvSpPr>
        <p:spPr>
          <a:xfrm>
            <a:off x="0" y="3392427"/>
            <a:ext cx="3564000" cy="520800"/>
          </a:xfrm>
          <a:prstGeom prst="rect">
            <a:avLst/>
          </a:prstGeom>
          <a:solidFill>
            <a:schemeClr val="accent1"/>
          </a:solidFill>
          <a:ln>
            <a:noFill/>
          </a:ln>
        </p:spPr>
        <p:txBody>
          <a:bodyPr anchorCtr="0" anchor="t" bIns="34275" lIns="68575" spcFirstLastPara="1" rIns="68575" wrap="square" tIns="34275">
            <a:noAutofit/>
          </a:bodyPr>
          <a:lstStyle/>
          <a:p>
            <a:pPr indent="0" lvl="0" marL="0" marR="0" rtl="0" algn="ctr">
              <a:lnSpc>
                <a:spcPct val="130000"/>
              </a:lnSpc>
              <a:spcBef>
                <a:spcPts val="0"/>
              </a:spcBef>
              <a:spcAft>
                <a:spcPts val="0"/>
              </a:spcAft>
              <a:buClr>
                <a:srgbClr val="000000"/>
              </a:buClr>
              <a:buSzPts val="2500"/>
              <a:buFont typeface="Arial"/>
              <a:buNone/>
            </a:pPr>
            <a:r>
              <a:rPr b="0" i="0" lang="zh-CN" sz="2500" u="none" cap="none" strike="noStrike">
                <a:solidFill>
                  <a:schemeClr val="lt1"/>
                </a:solidFill>
                <a:latin typeface="Microsoft Yahei"/>
                <a:ea typeface="Microsoft Yahei"/>
                <a:cs typeface="Microsoft Yahei"/>
                <a:sym typeface="Microsoft Yahei"/>
              </a:rPr>
              <a:t>MODELS</a:t>
            </a:r>
            <a:endParaRPr b="0" i="0" sz="2500" u="none" cap="none" strike="noStrike">
              <a:solidFill>
                <a:schemeClr val="lt1"/>
              </a:solidFill>
              <a:latin typeface="Microsoft Yahei"/>
              <a:ea typeface="Microsoft Yahei"/>
              <a:cs typeface="Microsoft Yahei"/>
              <a:sym typeface="Microsoft Yahei"/>
            </a:endParaRPr>
          </a:p>
        </p:txBody>
      </p:sp>
      <p:sp>
        <p:nvSpPr>
          <p:cNvPr id="215" name="Google Shape;215;g52e724c749_0_221"/>
          <p:cNvSpPr txBox="1"/>
          <p:nvPr/>
        </p:nvSpPr>
        <p:spPr>
          <a:xfrm>
            <a:off x="4390675" y="1157175"/>
            <a:ext cx="4077000" cy="4357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434343"/>
              </a:buClr>
              <a:buSzPts val="1800"/>
              <a:buFont typeface="Calibri"/>
              <a:buChar char="●"/>
            </a:pPr>
            <a:r>
              <a:rPr b="0" i="0" lang="zh-CN" sz="1800" u="none" cap="none" strike="noStrike">
                <a:solidFill>
                  <a:srgbClr val="434343"/>
                </a:solidFill>
                <a:latin typeface="Calibri"/>
                <a:ea typeface="Calibri"/>
                <a:cs typeface="Calibri"/>
                <a:sym typeface="Calibri"/>
              </a:rPr>
              <a:t>XGBoost Model</a:t>
            </a:r>
            <a:endParaRPr b="0" i="0" sz="1800" u="none" cap="none" strike="noStrike">
              <a:solidFill>
                <a:srgbClr val="434343"/>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434343"/>
              </a:solidFill>
              <a:latin typeface="Calibri"/>
              <a:ea typeface="Calibri"/>
              <a:cs typeface="Calibri"/>
              <a:sym typeface="Calibri"/>
            </a:endParaRPr>
          </a:p>
          <a:p>
            <a:pPr indent="-342900" lvl="0" marL="457200" marR="0" rtl="0" algn="l">
              <a:lnSpc>
                <a:spcPct val="150000"/>
              </a:lnSpc>
              <a:spcBef>
                <a:spcPts val="0"/>
              </a:spcBef>
              <a:spcAft>
                <a:spcPts val="0"/>
              </a:spcAft>
              <a:buClr>
                <a:srgbClr val="434343"/>
              </a:buClr>
              <a:buSzPts val="1800"/>
              <a:buFont typeface="Calibri"/>
              <a:buChar char="●"/>
            </a:pPr>
            <a:r>
              <a:rPr b="0" i="0" lang="zh-CN" sz="1800" u="none" cap="none" strike="noStrike">
                <a:solidFill>
                  <a:srgbClr val="434343"/>
                </a:solidFill>
                <a:latin typeface="Calibri"/>
                <a:ea typeface="Calibri"/>
                <a:cs typeface="Calibri"/>
                <a:sym typeface="Calibri"/>
              </a:rPr>
              <a:t>Ridge Model </a:t>
            </a:r>
            <a:endParaRPr b="0" i="0" sz="1800" u="none" cap="none" strike="noStrike">
              <a:solidFill>
                <a:srgbClr val="434343"/>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434343"/>
              </a:solidFill>
              <a:latin typeface="Calibri"/>
              <a:ea typeface="Calibri"/>
              <a:cs typeface="Calibri"/>
              <a:sym typeface="Calibri"/>
            </a:endParaRPr>
          </a:p>
          <a:p>
            <a:pPr indent="-342900" lvl="0" marL="457200" marR="0" rtl="0" algn="l">
              <a:lnSpc>
                <a:spcPct val="150000"/>
              </a:lnSpc>
              <a:spcBef>
                <a:spcPts val="0"/>
              </a:spcBef>
              <a:spcAft>
                <a:spcPts val="0"/>
              </a:spcAft>
              <a:buClr>
                <a:srgbClr val="434343"/>
              </a:buClr>
              <a:buSzPts val="1800"/>
              <a:buFont typeface="Calibri"/>
              <a:buChar char="●"/>
            </a:pPr>
            <a:r>
              <a:rPr b="0" i="0" lang="zh-CN" sz="1800" u="none" cap="none" strike="noStrike">
                <a:solidFill>
                  <a:srgbClr val="434343"/>
                </a:solidFill>
                <a:latin typeface="Calibri"/>
                <a:ea typeface="Calibri"/>
                <a:cs typeface="Calibri"/>
                <a:sym typeface="Calibri"/>
              </a:rPr>
              <a:t>Random Forest Model</a:t>
            </a:r>
            <a:endParaRPr b="0" i="0" sz="1800" u="none" cap="none" strike="noStrike">
              <a:solidFill>
                <a:srgbClr val="434343"/>
              </a:solidFill>
              <a:latin typeface="Calibri"/>
              <a:ea typeface="Calibri"/>
              <a:cs typeface="Calibri"/>
              <a:sym typeface="Calibri"/>
            </a:endParaRPr>
          </a:p>
          <a:p>
            <a:pPr indent="0" lvl="0" marL="91440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434343"/>
              </a:solidFill>
              <a:latin typeface="Calibri"/>
              <a:ea typeface="Calibri"/>
              <a:cs typeface="Calibri"/>
              <a:sym typeface="Calibri"/>
            </a:endParaRPr>
          </a:p>
          <a:p>
            <a:pPr indent="0" lvl="0" marL="457200" marR="0" rtl="0" algn="l">
              <a:lnSpc>
                <a:spcPct val="150000"/>
              </a:lnSpc>
              <a:spcBef>
                <a:spcPts val="600"/>
              </a:spcBef>
              <a:spcAft>
                <a:spcPts val="0"/>
              </a:spcAft>
              <a:buClr>
                <a:srgbClr val="000000"/>
              </a:buClr>
              <a:buSzPts val="1800"/>
              <a:buFont typeface="Arial"/>
              <a:buNone/>
            </a:pPr>
            <a:r>
              <a:t/>
            </a:r>
            <a:endParaRPr b="0" i="0" sz="1800" u="none" cap="none" strike="noStrike">
              <a:solidFill>
                <a:srgbClr val="434343"/>
              </a:solidFill>
              <a:latin typeface="Calibri"/>
              <a:ea typeface="Calibri"/>
              <a:cs typeface="Calibri"/>
              <a:sym typeface="Calibri"/>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cxnSp>
        <p:nvCxnSpPr>
          <p:cNvPr id="221" name="Google Shape;221;g751efb9921_0_8"/>
          <p:cNvCxnSpPr/>
          <p:nvPr/>
        </p:nvCxnSpPr>
        <p:spPr>
          <a:xfrm>
            <a:off x="423884" y="628328"/>
            <a:ext cx="8064000" cy="0"/>
          </a:xfrm>
          <a:prstGeom prst="straightConnector1">
            <a:avLst/>
          </a:prstGeom>
          <a:noFill/>
          <a:ln cap="flat" cmpd="sng" w="9525">
            <a:solidFill>
              <a:srgbClr val="D8D8D8"/>
            </a:solidFill>
            <a:prstDash val="solid"/>
            <a:round/>
            <a:headEnd len="sm" w="sm" type="none"/>
            <a:tailEnd len="sm" w="sm" type="none"/>
          </a:ln>
        </p:spPr>
      </p:cxnSp>
      <p:grpSp>
        <p:nvGrpSpPr>
          <p:cNvPr id="222" name="Google Shape;222;g751efb9921_0_8"/>
          <p:cNvGrpSpPr/>
          <p:nvPr/>
        </p:nvGrpSpPr>
        <p:grpSpPr>
          <a:xfrm rot="-7200108">
            <a:off x="407991" y="199500"/>
            <a:ext cx="411895" cy="366441"/>
            <a:chOff x="2938316" y="696540"/>
            <a:chExt cx="737146" cy="655800"/>
          </a:xfrm>
        </p:grpSpPr>
        <p:sp>
          <p:nvSpPr>
            <p:cNvPr id="223" name="Google Shape;223;g751efb9921_0_8"/>
            <p:cNvSpPr/>
            <p:nvPr/>
          </p:nvSpPr>
          <p:spPr>
            <a:xfrm>
              <a:off x="3531462" y="844352"/>
              <a:ext cx="144000" cy="144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4" name="Google Shape;224;g751efb9921_0_8"/>
            <p:cNvSpPr/>
            <p:nvPr/>
          </p:nvSpPr>
          <p:spPr>
            <a:xfrm>
              <a:off x="3059816" y="700304"/>
              <a:ext cx="144000" cy="144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5" name="Google Shape;225;g751efb9921_0_8"/>
            <p:cNvSpPr/>
            <p:nvPr/>
          </p:nvSpPr>
          <p:spPr>
            <a:xfrm>
              <a:off x="3059816" y="1060376"/>
              <a:ext cx="144000" cy="144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226" name="Google Shape;226;g751efb9921_0_8"/>
            <p:cNvCxnSpPr>
              <a:stCxn id="223" idx="7"/>
              <a:endCxn id="225" idx="3"/>
            </p:cNvCxnSpPr>
            <p:nvPr/>
          </p:nvCxnSpPr>
          <p:spPr>
            <a:xfrm rot="7199937">
              <a:off x="3086465" y="855559"/>
              <a:ext cx="562218" cy="337762"/>
            </a:xfrm>
            <a:prstGeom prst="straightConnector1">
              <a:avLst/>
            </a:prstGeom>
            <a:noFill/>
            <a:ln cap="flat" cmpd="sng" w="9525">
              <a:solidFill>
                <a:schemeClr val="accent1"/>
              </a:solidFill>
              <a:prstDash val="solid"/>
              <a:round/>
              <a:headEnd len="sm" w="sm" type="none"/>
              <a:tailEnd len="sm" w="sm" type="none"/>
            </a:ln>
          </p:spPr>
        </p:cxnSp>
        <p:cxnSp>
          <p:nvCxnSpPr>
            <p:cNvPr id="227" name="Google Shape;227;g751efb9921_0_8"/>
            <p:cNvCxnSpPr>
              <a:stCxn id="224" idx="0"/>
            </p:cNvCxnSpPr>
            <p:nvPr/>
          </p:nvCxnSpPr>
          <p:spPr>
            <a:xfrm flipH="1" rot="-3599770">
              <a:off x="2938338" y="811966"/>
              <a:ext cx="386955" cy="223376"/>
            </a:xfrm>
            <a:prstGeom prst="straightConnector1">
              <a:avLst/>
            </a:prstGeom>
            <a:noFill/>
            <a:ln cap="flat" cmpd="sng" w="9525">
              <a:solidFill>
                <a:schemeClr val="accent1"/>
              </a:solidFill>
              <a:prstDash val="solid"/>
              <a:round/>
              <a:headEnd len="sm" w="sm" type="none"/>
              <a:tailEnd len="sm" w="sm" type="none"/>
            </a:ln>
          </p:spPr>
        </p:cxnSp>
      </p:grpSp>
      <p:sp>
        <p:nvSpPr>
          <p:cNvPr id="228" name="Google Shape;228;g751efb9921_0_8"/>
          <p:cNvSpPr/>
          <p:nvPr/>
        </p:nvSpPr>
        <p:spPr>
          <a:xfrm>
            <a:off x="771625" y="245724"/>
            <a:ext cx="3791400" cy="3567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000000"/>
              </a:buClr>
              <a:buSzPts val="1400"/>
              <a:buFont typeface="Arial"/>
              <a:buNone/>
            </a:pPr>
            <a:r>
              <a:rPr b="1" i="0" lang="zh-CN" sz="1400" u="none" cap="none" strike="noStrike">
                <a:solidFill>
                  <a:schemeClr val="dk1"/>
                </a:solidFill>
                <a:latin typeface="Microsoft Yahei"/>
                <a:ea typeface="Microsoft Yahei"/>
                <a:cs typeface="Microsoft Yahei"/>
                <a:sym typeface="Microsoft Yahei"/>
              </a:rPr>
              <a:t>Model Performance</a:t>
            </a:r>
            <a:endParaRPr b="0" i="0" sz="1400" u="none" cap="none" strike="noStrike">
              <a:solidFill>
                <a:srgbClr val="000000"/>
              </a:solidFill>
              <a:latin typeface="Arial"/>
              <a:ea typeface="Arial"/>
              <a:cs typeface="Arial"/>
              <a:sym typeface="Arial"/>
            </a:endParaRPr>
          </a:p>
        </p:txBody>
      </p:sp>
      <p:pic>
        <p:nvPicPr>
          <p:cNvPr id="229" name="Google Shape;229;g751efb9921_0_8"/>
          <p:cNvPicPr preferRelativeResize="0"/>
          <p:nvPr/>
        </p:nvPicPr>
        <p:blipFill rotWithShape="1">
          <a:blip r:embed="rId3">
            <a:alphaModFix/>
          </a:blip>
          <a:srcRect b="2313" l="6189" r="9021" t="5154"/>
          <a:stretch/>
        </p:blipFill>
        <p:spPr>
          <a:xfrm>
            <a:off x="922625" y="704850"/>
            <a:ext cx="7093096" cy="3985376"/>
          </a:xfrm>
          <a:prstGeom prst="rect">
            <a:avLst/>
          </a:prstGeom>
          <a:noFill/>
          <a:ln>
            <a:noFill/>
          </a:ln>
        </p:spPr>
      </p:pic>
      <p:sp>
        <p:nvSpPr>
          <p:cNvPr id="230" name="Google Shape;230;g751efb9921_0_8"/>
          <p:cNvSpPr txBox="1"/>
          <p:nvPr/>
        </p:nvSpPr>
        <p:spPr>
          <a:xfrm>
            <a:off x="2474850" y="4690225"/>
            <a:ext cx="4363500" cy="41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Arial"/>
                <a:ea typeface="Arial"/>
                <a:cs typeface="Arial"/>
                <a:sym typeface="Arial"/>
              </a:rPr>
              <a:t>Random Forest Model performs the best</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250"/>
                                        <p:tgtEl>
                                          <p:spTgt spid="228"/>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1"/>
          <p:cNvSpPr/>
          <p:nvPr/>
        </p:nvSpPr>
        <p:spPr>
          <a:xfrm>
            <a:off x="0" y="0"/>
            <a:ext cx="35640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7" name="Google Shape;237;p31"/>
          <p:cNvSpPr/>
          <p:nvPr/>
        </p:nvSpPr>
        <p:spPr>
          <a:xfrm>
            <a:off x="0" y="0"/>
            <a:ext cx="35640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8" name="Google Shape;238;p31"/>
          <p:cNvSpPr txBox="1"/>
          <p:nvPr/>
        </p:nvSpPr>
        <p:spPr>
          <a:xfrm>
            <a:off x="-409868" y="1538191"/>
            <a:ext cx="4405800" cy="3602400"/>
          </a:xfrm>
          <a:prstGeom prst="rect">
            <a:avLst/>
          </a:prstGeom>
          <a:noFill/>
          <a:ln>
            <a:noFill/>
          </a:ln>
        </p:spPr>
        <p:txBody>
          <a:bodyPr anchorCtr="0" anchor="t" bIns="34275" lIns="68575" spcFirstLastPara="1" rIns="68575" wrap="square" tIns="34275">
            <a:noAutofit/>
          </a:bodyPr>
          <a:lstStyle/>
          <a:p>
            <a:pPr indent="0" lvl="0" marL="0" marR="0" rtl="0" algn="ctr">
              <a:lnSpc>
                <a:spcPct val="130000"/>
              </a:lnSpc>
              <a:spcBef>
                <a:spcPts val="0"/>
              </a:spcBef>
              <a:spcAft>
                <a:spcPts val="0"/>
              </a:spcAft>
              <a:buClr>
                <a:srgbClr val="000000"/>
              </a:buClr>
              <a:buSzPts val="20000"/>
              <a:buFont typeface="Arial"/>
              <a:buNone/>
            </a:pPr>
            <a:r>
              <a:rPr b="1" i="0" lang="zh-CN" sz="20000" u="none" cap="none" strike="noStrike">
                <a:solidFill>
                  <a:srgbClr val="0A82FE"/>
                </a:solidFill>
                <a:latin typeface="Impact"/>
                <a:ea typeface="Impact"/>
                <a:cs typeface="Impact"/>
                <a:sym typeface="Impact"/>
              </a:rPr>
              <a:t>0</a:t>
            </a:r>
            <a:r>
              <a:rPr b="1" lang="zh-CN" sz="20000">
                <a:solidFill>
                  <a:srgbClr val="0A82FE"/>
                </a:solidFill>
                <a:latin typeface="Impact"/>
                <a:ea typeface="Impact"/>
                <a:cs typeface="Impact"/>
                <a:sym typeface="Impact"/>
              </a:rPr>
              <a:t>6</a:t>
            </a:r>
            <a:endParaRPr b="0" i="0" sz="1400" u="none" cap="none" strike="noStrike">
              <a:solidFill>
                <a:srgbClr val="000000"/>
              </a:solidFill>
              <a:latin typeface="Arial"/>
              <a:ea typeface="Arial"/>
              <a:cs typeface="Arial"/>
              <a:sym typeface="Arial"/>
            </a:endParaRPr>
          </a:p>
        </p:txBody>
      </p:sp>
      <p:sp>
        <p:nvSpPr>
          <p:cNvPr id="239" name="Google Shape;239;p31"/>
          <p:cNvSpPr txBox="1"/>
          <p:nvPr/>
        </p:nvSpPr>
        <p:spPr>
          <a:xfrm>
            <a:off x="0" y="3395733"/>
            <a:ext cx="3564000" cy="520800"/>
          </a:xfrm>
          <a:prstGeom prst="rect">
            <a:avLst/>
          </a:prstGeom>
          <a:solidFill>
            <a:schemeClr val="accent1"/>
          </a:solidFill>
          <a:ln>
            <a:noFill/>
          </a:ln>
        </p:spPr>
        <p:txBody>
          <a:bodyPr anchorCtr="0" anchor="t" bIns="34275" lIns="68575" spcFirstLastPara="1" rIns="68575" wrap="square" tIns="34275">
            <a:noAutofit/>
          </a:bodyPr>
          <a:lstStyle/>
          <a:p>
            <a:pPr indent="0" lvl="0" marL="0" marR="0" rtl="0" algn="ctr">
              <a:lnSpc>
                <a:spcPct val="130000"/>
              </a:lnSpc>
              <a:spcBef>
                <a:spcPts val="0"/>
              </a:spcBef>
              <a:spcAft>
                <a:spcPts val="0"/>
              </a:spcAft>
              <a:buClr>
                <a:srgbClr val="000000"/>
              </a:buClr>
              <a:buSzPts val="2500"/>
              <a:buFont typeface="Arial"/>
              <a:buNone/>
            </a:pPr>
            <a:r>
              <a:rPr b="0" i="0" lang="zh-CN" sz="2500" u="none" cap="none" strike="noStrike">
                <a:solidFill>
                  <a:schemeClr val="lt1"/>
                </a:solidFill>
                <a:latin typeface="Microsoft Yahei"/>
                <a:ea typeface="Microsoft Yahei"/>
                <a:cs typeface="Microsoft Yahei"/>
                <a:sym typeface="Microsoft Yahei"/>
              </a:rPr>
              <a:t>RESULTS</a:t>
            </a:r>
            <a:endParaRPr b="0" i="0" sz="2500" u="none" cap="none" strike="noStrike">
              <a:solidFill>
                <a:schemeClr val="lt1"/>
              </a:solidFill>
              <a:latin typeface="Microsoft Yahei"/>
              <a:ea typeface="Microsoft Yahei"/>
              <a:cs typeface="Microsoft Yahei"/>
              <a:sym typeface="Microsoft Yahei"/>
            </a:endParaRPr>
          </a:p>
        </p:txBody>
      </p:sp>
      <p:sp>
        <p:nvSpPr>
          <p:cNvPr id="240" name="Google Shape;240;p31"/>
          <p:cNvSpPr txBox="1"/>
          <p:nvPr/>
        </p:nvSpPr>
        <p:spPr>
          <a:xfrm>
            <a:off x="4230775" y="1318800"/>
            <a:ext cx="4432800" cy="3965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zh-CN"/>
              <a:t>The evaluate metric decreased by approximately 2000 (RMSE) on our best model after we finalized feature engineering.</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zh-CN"/>
              <a:t>XGBoost outperformed all alone compared to Ridge and Random Forest model with our dataset.</a:t>
            </a:r>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g52e724c749_0_246"/>
          <p:cNvSpPr txBox="1"/>
          <p:nvPr/>
        </p:nvSpPr>
        <p:spPr>
          <a:xfrm>
            <a:off x="-290550" y="2335325"/>
            <a:ext cx="9725100" cy="1955400"/>
          </a:xfrm>
          <a:prstGeom prst="rect">
            <a:avLst/>
          </a:prstGeom>
          <a:noFill/>
          <a:ln>
            <a:noFill/>
          </a:ln>
        </p:spPr>
        <p:txBody>
          <a:bodyPr anchorCtr="0" anchor="t" bIns="34275" lIns="68575" spcFirstLastPara="1" rIns="68575" wrap="square" tIns="34275">
            <a:noAutofit/>
          </a:bodyPr>
          <a:lstStyle/>
          <a:p>
            <a:pPr indent="0" lvl="0" marL="0" marR="0" rtl="0" algn="ctr">
              <a:lnSpc>
                <a:spcPct val="120000"/>
              </a:lnSpc>
              <a:spcBef>
                <a:spcPts val="0"/>
              </a:spcBef>
              <a:spcAft>
                <a:spcPts val="0"/>
              </a:spcAft>
              <a:buClr>
                <a:srgbClr val="000000"/>
              </a:buClr>
              <a:buSzPts val="4800"/>
              <a:buFont typeface="Arial"/>
              <a:buNone/>
            </a:pPr>
            <a:r>
              <a:rPr b="1" i="0" lang="zh-CN" sz="4800" u="none" cap="none" strike="noStrike">
                <a:solidFill>
                  <a:srgbClr val="1875C9"/>
                </a:solidFill>
                <a:highlight>
                  <a:srgbClr val="FFFFFF"/>
                </a:highlight>
                <a:latin typeface="Arial"/>
                <a:ea typeface="Arial"/>
                <a:cs typeface="Arial"/>
                <a:sym typeface="Arial"/>
              </a:rPr>
              <a:t>Thank You!</a:t>
            </a:r>
            <a:endParaRPr b="1" i="0" sz="4800" u="none" cap="none" strike="noStrike">
              <a:solidFill>
                <a:srgbClr val="1875C9"/>
              </a:solidFill>
              <a:highlight>
                <a:srgbClr val="FFFFFF"/>
              </a:highlight>
              <a:latin typeface="Arial"/>
              <a:ea typeface="Arial"/>
              <a:cs typeface="Arial"/>
              <a:sym typeface="Arial"/>
            </a:endParaRPr>
          </a:p>
          <a:p>
            <a:pPr indent="0" lvl="0" marL="0" marR="0" rtl="0" algn="l">
              <a:lnSpc>
                <a:spcPct val="120000"/>
              </a:lnSpc>
              <a:spcBef>
                <a:spcPts val="1800"/>
              </a:spcBef>
              <a:spcAft>
                <a:spcPts val="1800"/>
              </a:spcAft>
              <a:buClr>
                <a:srgbClr val="000000"/>
              </a:buClr>
              <a:buSzPts val="4800"/>
              <a:buFont typeface="Arial"/>
              <a:buNone/>
            </a:pPr>
            <a:r>
              <a:t/>
            </a:r>
            <a:endParaRPr b="1" sz="4800">
              <a:solidFill>
                <a:srgbClr val="1875C9"/>
              </a:solidFill>
              <a:highlight>
                <a:srgbClr val="FFFFFF"/>
              </a:highlight>
            </a:endParaRPr>
          </a:p>
        </p:txBody>
      </p:sp>
      <p:pic>
        <p:nvPicPr>
          <p:cNvPr id="247" name="Google Shape;247;g52e724c749_0_246"/>
          <p:cNvPicPr preferRelativeResize="0"/>
          <p:nvPr/>
        </p:nvPicPr>
        <p:blipFill rotWithShape="1">
          <a:blip r:embed="rId3">
            <a:alphaModFix/>
          </a:blip>
          <a:srcRect b="25290" l="0" r="0" t="20355"/>
          <a:stretch/>
        </p:blipFill>
        <p:spPr>
          <a:xfrm>
            <a:off x="0" y="0"/>
            <a:ext cx="9144000" cy="1412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2"/>
          <p:cNvSpPr/>
          <p:nvPr/>
        </p:nvSpPr>
        <p:spPr>
          <a:xfrm>
            <a:off x="0" y="0"/>
            <a:ext cx="2555776" cy="5145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4" name="Google Shape;64;p2"/>
          <p:cNvSpPr txBox="1"/>
          <p:nvPr/>
        </p:nvSpPr>
        <p:spPr>
          <a:xfrm rot="5400000">
            <a:off x="-84278" y="2129046"/>
            <a:ext cx="3564000" cy="610800"/>
          </a:xfrm>
          <a:prstGeom prst="rect">
            <a:avLst/>
          </a:prstGeom>
          <a:noFill/>
          <a:ln>
            <a:noFill/>
          </a:ln>
        </p:spPr>
        <p:txBody>
          <a:bodyPr anchorCtr="0" anchor="t" bIns="34275" lIns="68575" spcFirstLastPara="1" rIns="68575" wrap="square" tIns="34275">
            <a:spAutoFit/>
          </a:bodyPr>
          <a:lstStyle/>
          <a:p>
            <a:pPr indent="0" lvl="0" marL="0" marR="0" rtl="0" algn="ctr">
              <a:lnSpc>
                <a:spcPct val="130000"/>
              </a:lnSpc>
              <a:spcBef>
                <a:spcPts val="0"/>
              </a:spcBef>
              <a:spcAft>
                <a:spcPts val="0"/>
              </a:spcAft>
              <a:buClr>
                <a:srgbClr val="000000"/>
              </a:buClr>
              <a:buSzPts val="3000"/>
              <a:buFont typeface="Arial"/>
              <a:buNone/>
            </a:pPr>
            <a:r>
              <a:rPr b="0" i="0" lang="zh-CN" sz="3000" u="none" cap="none" strike="noStrike">
                <a:solidFill>
                  <a:srgbClr val="ADD6FF"/>
                </a:solidFill>
                <a:latin typeface="Microsoft Yahei"/>
                <a:ea typeface="Microsoft Yahei"/>
                <a:cs typeface="Microsoft Yahei"/>
                <a:sym typeface="Microsoft Yahei"/>
              </a:rPr>
              <a:t>CONTENTS</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4062832" y="535401"/>
            <a:ext cx="3791400" cy="5907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rgbClr val="000000"/>
              </a:buClr>
              <a:buSzPts val="1200"/>
              <a:buFont typeface="Arial"/>
              <a:buNone/>
            </a:pPr>
            <a:r>
              <a:rPr b="0" i="0" lang="zh-CN" sz="1200" u="none" cap="none" strike="noStrike">
                <a:solidFill>
                  <a:srgbClr val="666666"/>
                </a:solidFill>
                <a:latin typeface="Microsoft Yahei"/>
                <a:ea typeface="Microsoft Yahei"/>
                <a:cs typeface="Microsoft Yahei"/>
                <a:sym typeface="Microsoft Yahei"/>
              </a:rPr>
              <a:t>              INTRODUCTION</a:t>
            </a:r>
            <a:endParaRPr b="0" i="0" sz="1200" u="none" cap="none" strike="noStrike">
              <a:solidFill>
                <a:srgbClr val="666666"/>
              </a:solidFill>
              <a:latin typeface="Microsoft Yahei"/>
              <a:ea typeface="Microsoft Yahei"/>
              <a:cs typeface="Microsoft Yahei"/>
              <a:sym typeface="Microsoft Yahei"/>
            </a:endParaRPr>
          </a:p>
        </p:txBody>
      </p:sp>
      <p:sp>
        <p:nvSpPr>
          <p:cNvPr id="66" name="Google Shape;66;p2"/>
          <p:cNvSpPr/>
          <p:nvPr/>
        </p:nvSpPr>
        <p:spPr>
          <a:xfrm>
            <a:off x="4422872" y="1221201"/>
            <a:ext cx="3528300" cy="6093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rgbClr val="000000"/>
              </a:buClr>
              <a:buSzPts val="1200"/>
              <a:buFont typeface="Arial"/>
              <a:buNone/>
            </a:pPr>
            <a:r>
              <a:rPr b="0" i="0" lang="zh-CN" sz="1200" u="none" cap="none" strike="noStrike">
                <a:solidFill>
                  <a:srgbClr val="666666"/>
                </a:solidFill>
                <a:latin typeface="Microsoft Yahei"/>
                <a:ea typeface="Microsoft Yahei"/>
                <a:cs typeface="Microsoft Yahei"/>
                <a:sym typeface="Microsoft Yahei"/>
              </a:rPr>
              <a:t>             EXPLORATORY DATA ANALYSIS</a:t>
            </a:r>
            <a:endParaRPr b="0" i="0" sz="1200" u="none" cap="none" strike="noStrike">
              <a:solidFill>
                <a:srgbClr val="666666"/>
              </a:solidFill>
              <a:latin typeface="Microsoft Yahei"/>
              <a:ea typeface="Microsoft Yahei"/>
              <a:cs typeface="Microsoft Yahei"/>
              <a:sym typeface="Microsoft Yahei"/>
            </a:endParaRPr>
          </a:p>
        </p:txBody>
      </p:sp>
      <p:sp>
        <p:nvSpPr>
          <p:cNvPr id="67" name="Google Shape;67;p2"/>
          <p:cNvSpPr/>
          <p:nvPr/>
        </p:nvSpPr>
        <p:spPr>
          <a:xfrm>
            <a:off x="4882304" y="1902238"/>
            <a:ext cx="2971800" cy="6093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rgbClr val="000000"/>
              </a:buClr>
              <a:buSzPts val="1200"/>
              <a:buFont typeface="Arial"/>
              <a:buNone/>
            </a:pPr>
            <a:r>
              <a:rPr b="0" i="0" lang="zh-CN" sz="1200" u="none" cap="none" strike="noStrike">
                <a:solidFill>
                  <a:srgbClr val="666666"/>
                </a:solidFill>
                <a:latin typeface="Microsoft Yahei"/>
                <a:ea typeface="Microsoft Yahei"/>
                <a:cs typeface="Microsoft Yahei"/>
                <a:sym typeface="Microsoft Yahei"/>
              </a:rPr>
              <a:t>         DATA </a:t>
            </a:r>
            <a:r>
              <a:rPr lang="zh-CN" sz="1200">
                <a:solidFill>
                  <a:srgbClr val="666666"/>
                </a:solidFill>
                <a:latin typeface="Microsoft Yahei"/>
                <a:ea typeface="Microsoft Yahei"/>
                <a:cs typeface="Microsoft Yahei"/>
                <a:sym typeface="Microsoft Yahei"/>
              </a:rPr>
              <a:t>PREPARATION</a:t>
            </a:r>
            <a:endParaRPr b="0" i="0" sz="1800" u="none" cap="none" strike="noStrike">
              <a:solidFill>
                <a:srgbClr val="666666"/>
              </a:solidFill>
              <a:latin typeface="Microsoft Yahei"/>
              <a:ea typeface="Microsoft Yahei"/>
              <a:cs typeface="Microsoft Yahei"/>
              <a:sym typeface="Microsoft Yahei"/>
            </a:endParaRPr>
          </a:p>
        </p:txBody>
      </p:sp>
      <p:sp>
        <p:nvSpPr>
          <p:cNvPr id="68" name="Google Shape;68;p2"/>
          <p:cNvSpPr/>
          <p:nvPr/>
        </p:nvSpPr>
        <p:spPr>
          <a:xfrm>
            <a:off x="5339504" y="2597563"/>
            <a:ext cx="2971800" cy="6093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rgbClr val="000000"/>
              </a:buClr>
              <a:buSzPts val="1200"/>
              <a:buFont typeface="Arial"/>
              <a:buNone/>
            </a:pPr>
            <a:r>
              <a:rPr b="0" i="0" lang="zh-CN" sz="1200" u="none" cap="none" strike="noStrike">
                <a:solidFill>
                  <a:srgbClr val="666666"/>
                </a:solidFill>
                <a:latin typeface="Microsoft Yahei"/>
                <a:ea typeface="Microsoft Yahei"/>
                <a:cs typeface="Microsoft Yahei"/>
                <a:sym typeface="Microsoft Yahei"/>
              </a:rPr>
              <a:t>          </a:t>
            </a:r>
            <a:r>
              <a:rPr lang="zh-CN" sz="1200">
                <a:solidFill>
                  <a:srgbClr val="666666"/>
                </a:solidFill>
                <a:latin typeface="Microsoft Yahei"/>
                <a:ea typeface="Microsoft Yahei"/>
                <a:cs typeface="Microsoft Yahei"/>
                <a:sym typeface="Microsoft Yahei"/>
              </a:rPr>
              <a:t>FEATURE ENGINEERING</a:t>
            </a:r>
            <a:endParaRPr b="0" i="0" sz="1200" u="none" cap="none" strike="noStrike">
              <a:solidFill>
                <a:srgbClr val="666666"/>
              </a:solidFill>
              <a:latin typeface="Microsoft Yahei"/>
              <a:ea typeface="Microsoft Yahei"/>
              <a:cs typeface="Microsoft Yahei"/>
              <a:sym typeface="Microsoft Yahei"/>
            </a:endParaRPr>
          </a:p>
        </p:txBody>
      </p:sp>
      <p:grpSp>
        <p:nvGrpSpPr>
          <p:cNvPr id="69" name="Google Shape;69;p2"/>
          <p:cNvGrpSpPr/>
          <p:nvPr/>
        </p:nvGrpSpPr>
        <p:grpSpPr>
          <a:xfrm>
            <a:off x="3342752" y="546365"/>
            <a:ext cx="544368" cy="601188"/>
            <a:chOff x="3419872" y="1386771"/>
            <a:chExt cx="544368" cy="601188"/>
          </a:xfrm>
        </p:grpSpPr>
        <p:sp>
          <p:nvSpPr>
            <p:cNvPr id="70" name="Google Shape;70;p2"/>
            <p:cNvSpPr/>
            <p:nvPr/>
          </p:nvSpPr>
          <p:spPr>
            <a:xfrm rot="-5400000">
              <a:off x="3378410" y="1428233"/>
              <a:ext cx="601188" cy="518263"/>
            </a:xfrm>
            <a:prstGeom prst="hexagon">
              <a:avLst>
                <a:gd fmla="val 25000" name="adj"/>
                <a:gd fmla="val 115470" name="vf"/>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Calibri"/>
                <a:ea typeface="Calibri"/>
                <a:cs typeface="Calibri"/>
                <a:sym typeface="Calibri"/>
              </a:endParaRPr>
            </a:p>
          </p:txBody>
        </p:sp>
        <p:sp>
          <p:nvSpPr>
            <p:cNvPr id="71" name="Google Shape;71;p2"/>
            <p:cNvSpPr txBox="1"/>
            <p:nvPr/>
          </p:nvSpPr>
          <p:spPr>
            <a:xfrm>
              <a:off x="3419872" y="1420416"/>
              <a:ext cx="544368" cy="466474"/>
            </a:xfrm>
            <a:prstGeom prst="rect">
              <a:avLst/>
            </a:prstGeom>
            <a:noFill/>
            <a:ln>
              <a:noFill/>
            </a:ln>
          </p:spPr>
          <p:txBody>
            <a:bodyPr anchorCtr="0" anchor="t" bIns="34275" lIns="68575" spcFirstLastPara="1" rIns="68575" wrap="square" tIns="34275">
              <a:spAutoFit/>
            </a:bodyPr>
            <a:lstStyle/>
            <a:p>
              <a:pPr indent="0" lvl="0" marL="0" marR="0" rtl="0" algn="ctr">
                <a:lnSpc>
                  <a:spcPct val="130000"/>
                </a:lnSpc>
                <a:spcBef>
                  <a:spcPts val="0"/>
                </a:spcBef>
                <a:spcAft>
                  <a:spcPts val="0"/>
                </a:spcAft>
                <a:buClr>
                  <a:srgbClr val="000000"/>
                </a:buClr>
                <a:buSzPts val="2200"/>
                <a:buFont typeface="Arial"/>
                <a:buNone/>
              </a:pPr>
              <a:r>
                <a:rPr b="0" i="0" lang="zh-CN" sz="2200" u="none" cap="none" strike="noStrike">
                  <a:solidFill>
                    <a:schemeClr val="lt1"/>
                  </a:solidFill>
                  <a:latin typeface="Microsoft Yahei"/>
                  <a:ea typeface="Microsoft Yahei"/>
                  <a:cs typeface="Microsoft Yahei"/>
                  <a:sym typeface="Microsoft Yahei"/>
                </a:rPr>
                <a:t>1</a:t>
              </a:r>
              <a:endParaRPr b="0" i="0" sz="1400" u="none" cap="none" strike="noStrike">
                <a:solidFill>
                  <a:srgbClr val="000000"/>
                </a:solidFill>
                <a:latin typeface="Arial"/>
                <a:ea typeface="Arial"/>
                <a:cs typeface="Arial"/>
                <a:sym typeface="Arial"/>
              </a:endParaRPr>
            </a:p>
          </p:txBody>
        </p:sp>
      </p:grpSp>
      <p:grpSp>
        <p:nvGrpSpPr>
          <p:cNvPr id="72" name="Google Shape;72;p2"/>
          <p:cNvGrpSpPr/>
          <p:nvPr/>
        </p:nvGrpSpPr>
        <p:grpSpPr>
          <a:xfrm>
            <a:off x="3725756" y="1221201"/>
            <a:ext cx="544368" cy="601188"/>
            <a:chOff x="3802876" y="2061607"/>
            <a:chExt cx="544368" cy="601188"/>
          </a:xfrm>
        </p:grpSpPr>
        <p:sp>
          <p:nvSpPr>
            <p:cNvPr id="73" name="Google Shape;73;p2"/>
            <p:cNvSpPr/>
            <p:nvPr/>
          </p:nvSpPr>
          <p:spPr>
            <a:xfrm rot="-5400000">
              <a:off x="3761414" y="2103069"/>
              <a:ext cx="601188" cy="518263"/>
            </a:xfrm>
            <a:prstGeom prst="hexagon">
              <a:avLst>
                <a:gd fmla="val 25000"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Calibri"/>
                <a:ea typeface="Calibri"/>
                <a:cs typeface="Calibri"/>
                <a:sym typeface="Calibri"/>
              </a:endParaRPr>
            </a:p>
          </p:txBody>
        </p:sp>
        <p:sp>
          <p:nvSpPr>
            <p:cNvPr id="74" name="Google Shape;74;p2"/>
            <p:cNvSpPr txBox="1"/>
            <p:nvPr/>
          </p:nvSpPr>
          <p:spPr>
            <a:xfrm>
              <a:off x="3802876" y="2106070"/>
              <a:ext cx="544368" cy="466474"/>
            </a:xfrm>
            <a:prstGeom prst="rect">
              <a:avLst/>
            </a:prstGeom>
            <a:noFill/>
            <a:ln>
              <a:noFill/>
            </a:ln>
          </p:spPr>
          <p:txBody>
            <a:bodyPr anchorCtr="0" anchor="t" bIns="34275" lIns="68575" spcFirstLastPara="1" rIns="68575" wrap="square" tIns="34275">
              <a:spAutoFit/>
            </a:bodyPr>
            <a:lstStyle/>
            <a:p>
              <a:pPr indent="0" lvl="0" marL="0" marR="0" rtl="0" algn="ctr">
                <a:lnSpc>
                  <a:spcPct val="130000"/>
                </a:lnSpc>
                <a:spcBef>
                  <a:spcPts val="0"/>
                </a:spcBef>
                <a:spcAft>
                  <a:spcPts val="0"/>
                </a:spcAft>
                <a:buClr>
                  <a:srgbClr val="000000"/>
                </a:buClr>
                <a:buSzPts val="2200"/>
                <a:buFont typeface="Arial"/>
                <a:buNone/>
              </a:pPr>
              <a:r>
                <a:rPr b="0" i="0" lang="zh-CN" sz="2200" u="none" cap="none" strike="noStrike">
                  <a:solidFill>
                    <a:schemeClr val="lt1"/>
                  </a:solidFill>
                  <a:latin typeface="Microsoft Yahei"/>
                  <a:ea typeface="Microsoft Yahei"/>
                  <a:cs typeface="Microsoft Yahei"/>
                  <a:sym typeface="Microsoft Yahei"/>
                </a:rPr>
                <a:t>2</a:t>
              </a:r>
              <a:endParaRPr b="0" i="0" sz="1400" u="none" cap="none" strike="noStrike">
                <a:solidFill>
                  <a:srgbClr val="000000"/>
                </a:solidFill>
                <a:latin typeface="Arial"/>
                <a:ea typeface="Arial"/>
                <a:cs typeface="Arial"/>
                <a:sym typeface="Arial"/>
              </a:endParaRPr>
            </a:p>
          </p:txBody>
        </p:sp>
      </p:grpSp>
      <p:grpSp>
        <p:nvGrpSpPr>
          <p:cNvPr id="75" name="Google Shape;75;p2"/>
          <p:cNvGrpSpPr/>
          <p:nvPr/>
        </p:nvGrpSpPr>
        <p:grpSpPr>
          <a:xfrm>
            <a:off x="4165414" y="1905888"/>
            <a:ext cx="545490" cy="601188"/>
            <a:chOff x="4242534" y="2746294"/>
            <a:chExt cx="545490" cy="601188"/>
          </a:xfrm>
        </p:grpSpPr>
        <p:sp>
          <p:nvSpPr>
            <p:cNvPr id="76" name="Google Shape;76;p2"/>
            <p:cNvSpPr/>
            <p:nvPr/>
          </p:nvSpPr>
          <p:spPr>
            <a:xfrm rot="-5400000">
              <a:off x="4201071" y="2787756"/>
              <a:ext cx="601188" cy="518263"/>
            </a:xfrm>
            <a:prstGeom prst="hexagon">
              <a:avLst>
                <a:gd fmla="val 25000" name="adj"/>
                <a:gd fmla="val 115470" name="vf"/>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Calibri"/>
                <a:ea typeface="Calibri"/>
                <a:cs typeface="Calibri"/>
                <a:sym typeface="Calibri"/>
              </a:endParaRPr>
            </a:p>
          </p:txBody>
        </p:sp>
        <p:sp>
          <p:nvSpPr>
            <p:cNvPr id="77" name="Google Shape;77;p2"/>
            <p:cNvSpPr txBox="1"/>
            <p:nvPr/>
          </p:nvSpPr>
          <p:spPr>
            <a:xfrm>
              <a:off x="4243656" y="2788568"/>
              <a:ext cx="544368" cy="466474"/>
            </a:xfrm>
            <a:prstGeom prst="rect">
              <a:avLst/>
            </a:prstGeom>
            <a:noFill/>
            <a:ln>
              <a:noFill/>
            </a:ln>
          </p:spPr>
          <p:txBody>
            <a:bodyPr anchorCtr="0" anchor="t" bIns="34275" lIns="68575" spcFirstLastPara="1" rIns="68575" wrap="square" tIns="34275">
              <a:spAutoFit/>
            </a:bodyPr>
            <a:lstStyle/>
            <a:p>
              <a:pPr indent="0" lvl="0" marL="0" marR="0" rtl="0" algn="ctr">
                <a:lnSpc>
                  <a:spcPct val="130000"/>
                </a:lnSpc>
                <a:spcBef>
                  <a:spcPts val="0"/>
                </a:spcBef>
                <a:spcAft>
                  <a:spcPts val="0"/>
                </a:spcAft>
                <a:buClr>
                  <a:srgbClr val="000000"/>
                </a:buClr>
                <a:buSzPts val="2200"/>
                <a:buFont typeface="Arial"/>
                <a:buNone/>
              </a:pPr>
              <a:r>
                <a:rPr b="0" i="0" lang="zh-CN" sz="2200" u="none" cap="none" strike="noStrike">
                  <a:solidFill>
                    <a:schemeClr val="lt1"/>
                  </a:solidFill>
                  <a:latin typeface="Microsoft Yahei"/>
                  <a:ea typeface="Microsoft Yahei"/>
                  <a:cs typeface="Microsoft Yahei"/>
                  <a:sym typeface="Microsoft Yahei"/>
                </a:rPr>
                <a:t>3</a:t>
              </a:r>
              <a:endParaRPr b="0" i="0" sz="1400" u="none" cap="none" strike="noStrike">
                <a:solidFill>
                  <a:srgbClr val="000000"/>
                </a:solidFill>
                <a:latin typeface="Arial"/>
                <a:ea typeface="Arial"/>
                <a:cs typeface="Arial"/>
                <a:sym typeface="Arial"/>
              </a:endParaRPr>
            </a:p>
          </p:txBody>
        </p:sp>
      </p:grpSp>
      <p:grpSp>
        <p:nvGrpSpPr>
          <p:cNvPr id="78" name="Google Shape;78;p2"/>
          <p:cNvGrpSpPr/>
          <p:nvPr/>
        </p:nvGrpSpPr>
        <p:grpSpPr>
          <a:xfrm>
            <a:off x="4608898" y="2601213"/>
            <a:ext cx="544368" cy="601188"/>
            <a:chOff x="4686018" y="3441619"/>
            <a:chExt cx="544368" cy="601188"/>
          </a:xfrm>
        </p:grpSpPr>
        <p:sp>
          <p:nvSpPr>
            <p:cNvPr id="79" name="Google Shape;79;p2"/>
            <p:cNvSpPr/>
            <p:nvPr/>
          </p:nvSpPr>
          <p:spPr>
            <a:xfrm rot="-5400000">
              <a:off x="4644556" y="3483081"/>
              <a:ext cx="601188" cy="518263"/>
            </a:xfrm>
            <a:prstGeom prst="hexagon">
              <a:avLst>
                <a:gd fmla="val 25000" name="adj"/>
                <a:gd fmla="val 115470" name="vf"/>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Calibri"/>
                <a:ea typeface="Calibri"/>
                <a:cs typeface="Calibri"/>
                <a:sym typeface="Calibri"/>
              </a:endParaRPr>
            </a:p>
          </p:txBody>
        </p:sp>
        <p:sp>
          <p:nvSpPr>
            <p:cNvPr id="80" name="Google Shape;80;p2"/>
            <p:cNvSpPr txBox="1"/>
            <p:nvPr/>
          </p:nvSpPr>
          <p:spPr>
            <a:xfrm>
              <a:off x="4686018" y="3508648"/>
              <a:ext cx="544368" cy="466474"/>
            </a:xfrm>
            <a:prstGeom prst="rect">
              <a:avLst/>
            </a:prstGeom>
            <a:noFill/>
            <a:ln>
              <a:noFill/>
            </a:ln>
          </p:spPr>
          <p:txBody>
            <a:bodyPr anchorCtr="0" anchor="t" bIns="34275" lIns="68575" spcFirstLastPara="1" rIns="68575" wrap="square" tIns="34275">
              <a:spAutoFit/>
            </a:bodyPr>
            <a:lstStyle/>
            <a:p>
              <a:pPr indent="0" lvl="0" marL="0" marR="0" rtl="0" algn="ctr">
                <a:lnSpc>
                  <a:spcPct val="130000"/>
                </a:lnSpc>
                <a:spcBef>
                  <a:spcPts val="0"/>
                </a:spcBef>
                <a:spcAft>
                  <a:spcPts val="0"/>
                </a:spcAft>
                <a:buClr>
                  <a:srgbClr val="000000"/>
                </a:buClr>
                <a:buSzPts val="2200"/>
                <a:buFont typeface="Arial"/>
                <a:buNone/>
              </a:pPr>
              <a:r>
                <a:rPr b="0" i="0" lang="zh-CN" sz="2200" u="none" cap="none" strike="noStrike">
                  <a:solidFill>
                    <a:schemeClr val="lt1"/>
                  </a:solidFill>
                  <a:latin typeface="Microsoft Yahei"/>
                  <a:ea typeface="Microsoft Yahei"/>
                  <a:cs typeface="Microsoft Yahei"/>
                  <a:sym typeface="Microsoft Yahei"/>
                </a:rPr>
                <a:t>4</a:t>
              </a:r>
              <a:endParaRPr b="0" i="0" sz="1400" u="none" cap="none" strike="noStrike">
                <a:solidFill>
                  <a:srgbClr val="000000"/>
                </a:solidFill>
                <a:latin typeface="Arial"/>
                <a:ea typeface="Arial"/>
                <a:cs typeface="Arial"/>
                <a:sym typeface="Arial"/>
              </a:endParaRPr>
            </a:p>
          </p:txBody>
        </p:sp>
      </p:grpSp>
      <p:sp>
        <p:nvSpPr>
          <p:cNvPr id="81" name="Google Shape;81;p2"/>
          <p:cNvSpPr/>
          <p:nvPr/>
        </p:nvSpPr>
        <p:spPr>
          <a:xfrm>
            <a:off x="5827712" y="3301954"/>
            <a:ext cx="2971800" cy="6093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000000"/>
              </a:buClr>
              <a:buSzPts val="1200"/>
              <a:buFont typeface="Arial"/>
              <a:buNone/>
            </a:pPr>
            <a:r>
              <a:rPr b="0" i="0" lang="zh-CN" sz="1200" u="none" cap="none" strike="noStrike">
                <a:solidFill>
                  <a:srgbClr val="666666"/>
                </a:solidFill>
                <a:latin typeface="Microsoft Yahei"/>
                <a:ea typeface="Microsoft Yahei"/>
                <a:cs typeface="Microsoft Yahei"/>
                <a:sym typeface="Microsoft Yahei"/>
              </a:rPr>
              <a:t>         </a:t>
            </a:r>
            <a:r>
              <a:rPr lang="zh-CN" sz="1200">
                <a:solidFill>
                  <a:srgbClr val="666666"/>
                </a:solidFill>
                <a:latin typeface="Microsoft Yahei"/>
                <a:ea typeface="Microsoft Yahei"/>
                <a:cs typeface="Microsoft Yahei"/>
                <a:sym typeface="Microsoft Yahei"/>
              </a:rPr>
              <a:t>MODELS</a:t>
            </a:r>
            <a:endParaRPr b="0" i="0" sz="1800" u="none" cap="none" strike="noStrike">
              <a:solidFill>
                <a:srgbClr val="666666"/>
              </a:solidFill>
              <a:latin typeface="Calibri"/>
              <a:ea typeface="Calibri"/>
              <a:cs typeface="Calibri"/>
              <a:sym typeface="Calibri"/>
            </a:endParaRPr>
          </a:p>
        </p:txBody>
      </p:sp>
      <p:grpSp>
        <p:nvGrpSpPr>
          <p:cNvPr id="82" name="Google Shape;82;p2"/>
          <p:cNvGrpSpPr/>
          <p:nvPr/>
        </p:nvGrpSpPr>
        <p:grpSpPr>
          <a:xfrm>
            <a:off x="5086792" y="3305592"/>
            <a:ext cx="544500" cy="601200"/>
            <a:chOff x="4675704" y="3441607"/>
            <a:chExt cx="544500" cy="601200"/>
          </a:xfrm>
        </p:grpSpPr>
        <p:sp>
          <p:nvSpPr>
            <p:cNvPr id="83" name="Google Shape;83;p2"/>
            <p:cNvSpPr/>
            <p:nvPr/>
          </p:nvSpPr>
          <p:spPr>
            <a:xfrm rot="-5400000">
              <a:off x="4644618" y="3483007"/>
              <a:ext cx="601200" cy="518400"/>
            </a:xfrm>
            <a:prstGeom prst="hexagon">
              <a:avLst>
                <a:gd fmla="val 25000" name="adj"/>
                <a:gd fmla="val 115470" name="vf"/>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Calibri"/>
                <a:ea typeface="Calibri"/>
                <a:cs typeface="Calibri"/>
                <a:sym typeface="Calibri"/>
              </a:endParaRPr>
            </a:p>
          </p:txBody>
        </p:sp>
        <p:sp>
          <p:nvSpPr>
            <p:cNvPr id="84" name="Google Shape;84;p2"/>
            <p:cNvSpPr txBox="1"/>
            <p:nvPr/>
          </p:nvSpPr>
          <p:spPr>
            <a:xfrm>
              <a:off x="4675704" y="3504325"/>
              <a:ext cx="544500" cy="466500"/>
            </a:xfrm>
            <a:prstGeom prst="rect">
              <a:avLst/>
            </a:prstGeom>
            <a:noFill/>
            <a:ln>
              <a:noFill/>
            </a:ln>
          </p:spPr>
          <p:txBody>
            <a:bodyPr anchorCtr="0" anchor="t" bIns="34275" lIns="68575" spcFirstLastPara="1" rIns="68575" wrap="square" tIns="34275">
              <a:noAutofit/>
            </a:bodyPr>
            <a:lstStyle/>
            <a:p>
              <a:pPr indent="0" lvl="0" marL="0" marR="0" rtl="0" algn="ctr">
                <a:lnSpc>
                  <a:spcPct val="130000"/>
                </a:lnSpc>
                <a:spcBef>
                  <a:spcPts val="0"/>
                </a:spcBef>
                <a:spcAft>
                  <a:spcPts val="0"/>
                </a:spcAft>
                <a:buClr>
                  <a:srgbClr val="000000"/>
                </a:buClr>
                <a:buSzPts val="2200"/>
                <a:buFont typeface="Arial"/>
                <a:buNone/>
              </a:pPr>
              <a:r>
                <a:rPr b="0" i="0" lang="zh-CN" sz="2200" u="none" cap="none" strike="noStrike">
                  <a:solidFill>
                    <a:schemeClr val="lt1"/>
                  </a:solidFill>
                  <a:latin typeface="Microsoft Yahei"/>
                  <a:ea typeface="Microsoft Yahei"/>
                  <a:cs typeface="Microsoft Yahei"/>
                  <a:sym typeface="Microsoft Yahei"/>
                </a:rPr>
                <a:t>5</a:t>
              </a:r>
              <a:endParaRPr b="0" i="0" sz="1400" u="none" cap="none" strike="noStrike">
                <a:solidFill>
                  <a:srgbClr val="000000"/>
                </a:solidFill>
                <a:latin typeface="Arial"/>
                <a:ea typeface="Arial"/>
                <a:cs typeface="Arial"/>
                <a:sym typeface="Arial"/>
              </a:endParaRPr>
            </a:p>
          </p:txBody>
        </p:sp>
      </p:grpSp>
      <p:grpSp>
        <p:nvGrpSpPr>
          <p:cNvPr id="85" name="Google Shape;85;p2"/>
          <p:cNvGrpSpPr/>
          <p:nvPr/>
        </p:nvGrpSpPr>
        <p:grpSpPr>
          <a:xfrm>
            <a:off x="5542348" y="3973926"/>
            <a:ext cx="544500" cy="601200"/>
            <a:chOff x="4686018" y="3441607"/>
            <a:chExt cx="544500" cy="601200"/>
          </a:xfrm>
        </p:grpSpPr>
        <p:sp>
          <p:nvSpPr>
            <p:cNvPr id="86" name="Google Shape;86;p2"/>
            <p:cNvSpPr/>
            <p:nvPr/>
          </p:nvSpPr>
          <p:spPr>
            <a:xfrm rot="-5400000">
              <a:off x="4644618" y="3483007"/>
              <a:ext cx="601200" cy="518400"/>
            </a:xfrm>
            <a:prstGeom prst="hexagon">
              <a:avLst>
                <a:gd fmla="val 25000" name="adj"/>
                <a:gd fmla="val 115470" name="vf"/>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Calibri"/>
                <a:ea typeface="Calibri"/>
                <a:cs typeface="Calibri"/>
                <a:sym typeface="Calibri"/>
              </a:endParaRPr>
            </a:p>
          </p:txBody>
        </p:sp>
        <p:sp>
          <p:nvSpPr>
            <p:cNvPr id="87" name="Google Shape;87;p2"/>
            <p:cNvSpPr txBox="1"/>
            <p:nvPr/>
          </p:nvSpPr>
          <p:spPr>
            <a:xfrm>
              <a:off x="4686018" y="3508648"/>
              <a:ext cx="544500" cy="466500"/>
            </a:xfrm>
            <a:prstGeom prst="rect">
              <a:avLst/>
            </a:prstGeom>
            <a:noFill/>
            <a:ln>
              <a:noFill/>
            </a:ln>
          </p:spPr>
          <p:txBody>
            <a:bodyPr anchorCtr="0" anchor="t" bIns="34275" lIns="68575" spcFirstLastPara="1" rIns="68575" wrap="square" tIns="34275">
              <a:noAutofit/>
            </a:bodyPr>
            <a:lstStyle/>
            <a:p>
              <a:pPr indent="0" lvl="0" marL="0" marR="0" rtl="0" algn="ctr">
                <a:lnSpc>
                  <a:spcPct val="130000"/>
                </a:lnSpc>
                <a:spcBef>
                  <a:spcPts val="0"/>
                </a:spcBef>
                <a:spcAft>
                  <a:spcPts val="0"/>
                </a:spcAft>
                <a:buClr>
                  <a:srgbClr val="000000"/>
                </a:buClr>
                <a:buSzPts val="2200"/>
                <a:buFont typeface="Arial"/>
                <a:buNone/>
              </a:pPr>
              <a:r>
                <a:rPr b="0" i="0" lang="zh-CN" sz="2200" u="none" cap="none" strike="noStrike">
                  <a:solidFill>
                    <a:schemeClr val="lt1"/>
                  </a:solidFill>
                  <a:latin typeface="Microsoft Yahei"/>
                  <a:ea typeface="Microsoft Yahei"/>
                  <a:cs typeface="Microsoft Yahei"/>
                  <a:sym typeface="Microsoft Yahei"/>
                </a:rPr>
                <a:t>6</a:t>
              </a:r>
              <a:endParaRPr b="0" i="0" sz="1400" u="none" cap="none" strike="noStrike">
                <a:solidFill>
                  <a:srgbClr val="000000"/>
                </a:solidFill>
                <a:latin typeface="Arial"/>
                <a:ea typeface="Arial"/>
                <a:cs typeface="Arial"/>
                <a:sym typeface="Arial"/>
              </a:endParaRPr>
            </a:p>
          </p:txBody>
        </p:sp>
      </p:grpSp>
      <p:sp>
        <p:nvSpPr>
          <p:cNvPr id="88" name="Google Shape;88;p2"/>
          <p:cNvSpPr/>
          <p:nvPr/>
        </p:nvSpPr>
        <p:spPr>
          <a:xfrm>
            <a:off x="6252787" y="4006254"/>
            <a:ext cx="2971800" cy="6093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000000"/>
              </a:buClr>
              <a:buSzPts val="1200"/>
              <a:buFont typeface="Arial"/>
              <a:buNone/>
            </a:pPr>
            <a:r>
              <a:rPr b="0" i="0" lang="zh-CN" sz="1200" u="none" cap="none" strike="noStrike">
                <a:solidFill>
                  <a:srgbClr val="666666"/>
                </a:solidFill>
                <a:latin typeface="Microsoft Yahei"/>
                <a:ea typeface="Microsoft Yahei"/>
                <a:cs typeface="Microsoft Yahei"/>
                <a:sym typeface="Microsoft Yahei"/>
              </a:rPr>
              <a:t>         </a:t>
            </a:r>
            <a:r>
              <a:rPr lang="zh-CN" sz="1200">
                <a:solidFill>
                  <a:srgbClr val="666666"/>
                </a:solidFill>
                <a:latin typeface="Microsoft Yahei"/>
                <a:ea typeface="Microsoft Yahei"/>
                <a:cs typeface="Microsoft Yahei"/>
                <a:sym typeface="Microsoft Yahei"/>
              </a:rPr>
              <a:t>RESULTS</a:t>
            </a:r>
            <a:endParaRPr b="0" i="0" sz="1800" u="none" cap="none" strike="noStrike">
              <a:solidFill>
                <a:srgbClr val="666666"/>
              </a:solidFill>
              <a:latin typeface="Calibri"/>
              <a:ea typeface="Calibri"/>
              <a:cs typeface="Calibri"/>
              <a:sym typeface="Calibri"/>
            </a:endParaRPr>
          </a:p>
        </p:txBody>
      </p:sp>
    </p:spTree>
  </p:cSld>
  <p:clrMapOvr>
    <a:masterClrMapping/>
  </p:clrMapOvr>
  <mc:AlternateContent>
    <mc:Choice Requires="p14">
      <p:transition spd="slow" p14:dur="2000">
        <p14:ferris dir="l"/>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3"/>
          <p:cNvSpPr/>
          <p:nvPr/>
        </p:nvSpPr>
        <p:spPr>
          <a:xfrm>
            <a:off x="0" y="0"/>
            <a:ext cx="3563888" cy="5145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 name="Google Shape;95;p3"/>
          <p:cNvSpPr/>
          <p:nvPr/>
        </p:nvSpPr>
        <p:spPr>
          <a:xfrm>
            <a:off x="0" y="0"/>
            <a:ext cx="3563888" cy="5145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6" name="Google Shape;96;p3"/>
          <p:cNvSpPr txBox="1"/>
          <p:nvPr/>
        </p:nvSpPr>
        <p:spPr>
          <a:xfrm>
            <a:off x="-409868" y="698403"/>
            <a:ext cx="4405804" cy="3602333"/>
          </a:xfrm>
          <a:prstGeom prst="rect">
            <a:avLst/>
          </a:prstGeom>
          <a:noFill/>
          <a:ln>
            <a:noFill/>
          </a:ln>
        </p:spPr>
        <p:txBody>
          <a:bodyPr anchorCtr="0" anchor="t" bIns="34275" lIns="68575" spcFirstLastPara="1" rIns="68575" wrap="square" tIns="34275">
            <a:spAutoFit/>
          </a:bodyPr>
          <a:lstStyle/>
          <a:p>
            <a:pPr indent="0" lvl="0" marL="0" marR="0" rtl="0" algn="ctr">
              <a:lnSpc>
                <a:spcPct val="130000"/>
              </a:lnSpc>
              <a:spcBef>
                <a:spcPts val="0"/>
              </a:spcBef>
              <a:spcAft>
                <a:spcPts val="0"/>
              </a:spcAft>
              <a:buClr>
                <a:srgbClr val="000000"/>
              </a:buClr>
              <a:buSzPts val="20000"/>
              <a:buFont typeface="Arial"/>
              <a:buNone/>
            </a:pPr>
            <a:r>
              <a:rPr b="1" i="0" lang="zh-CN" sz="20000" u="none" cap="none" strike="noStrike">
                <a:solidFill>
                  <a:srgbClr val="0A82FE"/>
                </a:solidFill>
                <a:latin typeface="Impact"/>
                <a:ea typeface="Impact"/>
                <a:cs typeface="Impact"/>
                <a:sym typeface="Impact"/>
              </a:rPr>
              <a:t>01</a:t>
            </a:r>
            <a:endParaRPr b="0" i="0" sz="1400" u="none" cap="none" strike="noStrike">
              <a:solidFill>
                <a:srgbClr val="000000"/>
              </a:solidFill>
              <a:latin typeface="Arial"/>
              <a:ea typeface="Arial"/>
              <a:cs typeface="Arial"/>
              <a:sym typeface="Arial"/>
            </a:endParaRPr>
          </a:p>
        </p:txBody>
      </p:sp>
      <p:sp>
        <p:nvSpPr>
          <p:cNvPr id="97" name="Google Shape;97;p3"/>
          <p:cNvSpPr txBox="1"/>
          <p:nvPr/>
        </p:nvSpPr>
        <p:spPr>
          <a:xfrm>
            <a:off x="0" y="2555945"/>
            <a:ext cx="3563888" cy="520655"/>
          </a:xfrm>
          <a:prstGeom prst="rect">
            <a:avLst/>
          </a:prstGeom>
          <a:solidFill>
            <a:schemeClr val="accent1"/>
          </a:solidFill>
          <a:ln>
            <a:noFill/>
          </a:ln>
        </p:spPr>
        <p:txBody>
          <a:bodyPr anchorCtr="0" anchor="t" bIns="34275" lIns="68575" spcFirstLastPara="1" rIns="68575" wrap="square" tIns="34275">
            <a:spAutoFit/>
          </a:bodyPr>
          <a:lstStyle/>
          <a:p>
            <a:pPr indent="0" lvl="0" marL="0" marR="0" rtl="0" algn="ctr">
              <a:lnSpc>
                <a:spcPct val="130000"/>
              </a:lnSpc>
              <a:spcBef>
                <a:spcPts val="0"/>
              </a:spcBef>
              <a:spcAft>
                <a:spcPts val="0"/>
              </a:spcAft>
              <a:buClr>
                <a:srgbClr val="000000"/>
              </a:buClr>
              <a:buSzPts val="2500"/>
              <a:buFont typeface="Arial"/>
              <a:buNone/>
            </a:pPr>
            <a:r>
              <a:rPr b="0" i="0" lang="zh-CN" sz="2500" u="none" cap="none" strike="noStrike">
                <a:solidFill>
                  <a:schemeClr val="lt1"/>
                </a:solidFill>
                <a:latin typeface="Microsoft Yahei"/>
                <a:ea typeface="Microsoft Yahei"/>
                <a:cs typeface="Microsoft Yahei"/>
                <a:sym typeface="Microsoft Yahei"/>
              </a:rPr>
              <a:t>INTRODUCTION</a:t>
            </a:r>
            <a:endParaRPr b="0" i="0" sz="2500" u="none" cap="none" strike="noStrike">
              <a:solidFill>
                <a:schemeClr val="lt1"/>
              </a:solidFill>
              <a:latin typeface="Microsoft Yahei"/>
              <a:ea typeface="Microsoft Yahei"/>
              <a:cs typeface="Microsoft Yahei"/>
              <a:sym typeface="Microsoft Yahei"/>
            </a:endParaRPr>
          </a:p>
        </p:txBody>
      </p:sp>
      <p:sp>
        <p:nvSpPr>
          <p:cNvPr id="98" name="Google Shape;98;p3"/>
          <p:cNvSpPr/>
          <p:nvPr/>
        </p:nvSpPr>
        <p:spPr>
          <a:xfrm>
            <a:off x="3850575" y="2353150"/>
            <a:ext cx="1071900" cy="434052"/>
          </a:xfrm>
          <a:custGeom>
            <a:rect b="b" l="l" r="r" t="t"/>
            <a:pathLst>
              <a:path extrusionOk="0" h="21600" w="21600">
                <a:moveTo>
                  <a:pt x="0" y="0"/>
                </a:moveTo>
                <a:lnTo>
                  <a:pt x="21600" y="0"/>
                </a:lnTo>
                <a:lnTo>
                  <a:pt x="21600" y="21599"/>
                </a:lnTo>
                <a:lnTo>
                  <a:pt x="0" y="21599"/>
                </a:lnTo>
                <a:close/>
              </a:path>
            </a:pathLst>
          </a:custGeom>
          <a:noFill/>
          <a:ln>
            <a:noFill/>
          </a:ln>
        </p:spPr>
        <p:txBody>
          <a:bodyPr anchorCtr="0" anchor="t" bIns="0" lIns="0" spcFirstLastPara="1" rIns="0" wrap="square" tIns="0">
            <a:noAutofit/>
          </a:bodyPr>
          <a:lstStyle/>
          <a:p>
            <a:pPr indent="0" lvl="0" marL="0" marR="0" rtl="0" algn="l">
              <a:lnSpc>
                <a:spcPct val="130000"/>
              </a:lnSpc>
              <a:spcBef>
                <a:spcPts val="600"/>
              </a:spcBef>
              <a:spcAft>
                <a:spcPts val="0"/>
              </a:spcAft>
              <a:buClr>
                <a:srgbClr val="000000"/>
              </a:buClr>
              <a:buSzPts val="1800"/>
              <a:buFont typeface="Arial"/>
              <a:buNone/>
            </a:pPr>
            <a:r>
              <a:rPr b="1" i="1" lang="zh-CN" sz="1800" u="none" cap="none" strike="noStrike">
                <a:solidFill>
                  <a:srgbClr val="434343"/>
                </a:solidFill>
                <a:latin typeface="Calibri"/>
                <a:ea typeface="Calibri"/>
                <a:cs typeface="Calibri"/>
                <a:sym typeface="Calibri"/>
              </a:rPr>
              <a:t>Dataset: </a:t>
            </a:r>
            <a:endParaRPr b="1" i="1" sz="1800" u="none" cap="none" strike="noStrike">
              <a:solidFill>
                <a:srgbClr val="434343"/>
              </a:solidFill>
              <a:latin typeface="Calibri"/>
              <a:ea typeface="Calibri"/>
              <a:cs typeface="Calibri"/>
              <a:sym typeface="Calibri"/>
            </a:endParaRPr>
          </a:p>
        </p:txBody>
      </p:sp>
      <p:sp>
        <p:nvSpPr>
          <p:cNvPr id="99" name="Google Shape;99;p3"/>
          <p:cNvSpPr txBox="1"/>
          <p:nvPr/>
        </p:nvSpPr>
        <p:spPr>
          <a:xfrm>
            <a:off x="4805550" y="2265450"/>
            <a:ext cx="4338600" cy="2755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Clr>
                <a:srgbClr val="434343"/>
              </a:buClr>
              <a:buSzPts val="1800"/>
              <a:buFont typeface="Calibri"/>
              <a:buChar char="●"/>
            </a:pPr>
            <a:r>
              <a:rPr b="1" i="0" lang="zh-CN" sz="1800" u="none" cap="none" strike="noStrike">
                <a:solidFill>
                  <a:srgbClr val="434343"/>
                </a:solidFill>
                <a:latin typeface="Calibri"/>
                <a:ea typeface="Calibri"/>
                <a:cs typeface="Calibri"/>
                <a:sym typeface="Calibri"/>
              </a:rPr>
              <a:t>Source</a:t>
            </a:r>
            <a:r>
              <a:rPr b="0" i="0" lang="zh-CN" sz="1800" u="none" cap="none" strike="noStrike">
                <a:solidFill>
                  <a:srgbClr val="434343"/>
                </a:solidFill>
                <a:latin typeface="Calibri"/>
                <a:ea typeface="Calibri"/>
                <a:cs typeface="Calibri"/>
                <a:sym typeface="Calibri"/>
              </a:rPr>
              <a:t>: Kaggle. com</a:t>
            </a:r>
            <a:endParaRPr b="0" i="0" sz="1800" u="none" cap="none" strike="noStrike">
              <a:solidFill>
                <a:srgbClr val="434343"/>
              </a:solidFill>
              <a:latin typeface="Calibri"/>
              <a:ea typeface="Calibri"/>
              <a:cs typeface="Calibri"/>
              <a:sym typeface="Calibri"/>
            </a:endParaRPr>
          </a:p>
          <a:p>
            <a:pPr indent="-342900" lvl="0" marL="457200" marR="0" rtl="0" algn="l">
              <a:lnSpc>
                <a:spcPct val="100000"/>
              </a:lnSpc>
              <a:spcBef>
                <a:spcPts val="0"/>
              </a:spcBef>
              <a:spcAft>
                <a:spcPts val="0"/>
              </a:spcAft>
              <a:buClr>
                <a:srgbClr val="434343"/>
              </a:buClr>
              <a:buSzPts val="1800"/>
              <a:buFont typeface="Calibri"/>
              <a:buChar char="●"/>
            </a:pPr>
            <a:r>
              <a:rPr b="1" i="0" lang="zh-CN" sz="1800" u="none" cap="none" strike="noStrike">
                <a:solidFill>
                  <a:srgbClr val="434343"/>
                </a:solidFill>
                <a:latin typeface="Calibri"/>
                <a:ea typeface="Calibri"/>
                <a:cs typeface="Calibri"/>
                <a:sym typeface="Calibri"/>
              </a:rPr>
              <a:t>Content</a:t>
            </a:r>
            <a:r>
              <a:rPr b="0" i="0" lang="zh-CN" sz="1800" u="none" cap="none" strike="noStrike">
                <a:solidFill>
                  <a:srgbClr val="434343"/>
                </a:solidFill>
                <a:latin typeface="Calibri"/>
                <a:ea typeface="Calibri"/>
                <a:cs typeface="Calibri"/>
                <a:sym typeface="Calibri"/>
              </a:rPr>
              <a:t>: </a:t>
            </a:r>
            <a:endParaRPr b="0" i="0" sz="1800" u="none" cap="none" strike="noStrike">
              <a:solidFill>
                <a:srgbClr val="434343"/>
              </a:solidFill>
              <a:latin typeface="Calibri"/>
              <a:ea typeface="Calibri"/>
              <a:cs typeface="Calibri"/>
              <a:sym typeface="Calibri"/>
            </a:endParaRPr>
          </a:p>
          <a:p>
            <a:pPr indent="-342900" lvl="1" marL="914400" marR="0" rtl="0" algn="l">
              <a:lnSpc>
                <a:spcPct val="100000"/>
              </a:lnSpc>
              <a:spcBef>
                <a:spcPts val="0"/>
              </a:spcBef>
              <a:spcAft>
                <a:spcPts val="0"/>
              </a:spcAft>
              <a:buClr>
                <a:srgbClr val="434343"/>
              </a:buClr>
              <a:buSzPts val="1800"/>
              <a:buFont typeface="Calibri"/>
              <a:buChar char="○"/>
            </a:pPr>
            <a:r>
              <a:rPr b="0" i="0" lang="zh-CN" sz="1800" u="none" cap="none" strike="noStrike">
                <a:solidFill>
                  <a:srgbClr val="434343"/>
                </a:solidFill>
                <a:latin typeface="Calibri"/>
                <a:ea typeface="Calibri"/>
                <a:cs typeface="Calibri"/>
                <a:sym typeface="Calibri"/>
              </a:rPr>
              <a:t>1 response variable (sales price) </a:t>
            </a:r>
            <a:endParaRPr b="0" i="0" sz="1800" u="none" cap="none" strike="noStrike">
              <a:solidFill>
                <a:srgbClr val="434343"/>
              </a:solidFill>
              <a:latin typeface="Calibri"/>
              <a:ea typeface="Calibri"/>
              <a:cs typeface="Calibri"/>
              <a:sym typeface="Calibri"/>
            </a:endParaRPr>
          </a:p>
          <a:p>
            <a:pPr indent="-342900" lvl="1" marL="914400" marR="0" rtl="0" algn="l">
              <a:lnSpc>
                <a:spcPct val="100000"/>
              </a:lnSpc>
              <a:spcBef>
                <a:spcPts val="0"/>
              </a:spcBef>
              <a:spcAft>
                <a:spcPts val="0"/>
              </a:spcAft>
              <a:buClr>
                <a:srgbClr val="434343"/>
              </a:buClr>
              <a:buSzPts val="1800"/>
              <a:buFont typeface="Calibri"/>
              <a:buChar char="○"/>
            </a:pPr>
            <a:r>
              <a:rPr b="0" i="0" lang="zh-CN" sz="1800" u="none" cap="none" strike="noStrike">
                <a:solidFill>
                  <a:srgbClr val="434343"/>
                </a:solidFill>
                <a:latin typeface="Calibri"/>
                <a:ea typeface="Calibri"/>
                <a:cs typeface="Calibri"/>
                <a:sym typeface="Calibri"/>
              </a:rPr>
              <a:t>79 explanatory variables describing residential homes in Ames, Iowa. </a:t>
            </a:r>
            <a:endParaRPr b="0" i="0" sz="1800" u="none" cap="none" strike="noStrike">
              <a:solidFill>
                <a:srgbClr val="434343"/>
              </a:solidFill>
              <a:latin typeface="Calibri"/>
              <a:ea typeface="Calibri"/>
              <a:cs typeface="Calibri"/>
              <a:sym typeface="Calibri"/>
            </a:endParaRPr>
          </a:p>
          <a:p>
            <a:pPr indent="-342900" lvl="0" marL="457200" marR="0" rtl="0" algn="l">
              <a:lnSpc>
                <a:spcPct val="100000"/>
              </a:lnSpc>
              <a:spcBef>
                <a:spcPts val="0"/>
              </a:spcBef>
              <a:spcAft>
                <a:spcPts val="0"/>
              </a:spcAft>
              <a:buClr>
                <a:srgbClr val="434343"/>
              </a:buClr>
              <a:buSzPts val="1800"/>
              <a:buFont typeface="Calibri"/>
              <a:buChar char="●"/>
            </a:pPr>
            <a:r>
              <a:rPr b="1" i="0" lang="zh-CN" sz="1800" u="none" cap="none" strike="noStrike">
                <a:solidFill>
                  <a:srgbClr val="434343"/>
                </a:solidFill>
                <a:latin typeface="Calibri"/>
                <a:ea typeface="Calibri"/>
                <a:cs typeface="Calibri"/>
                <a:sym typeface="Calibri"/>
              </a:rPr>
              <a:t>Goal</a:t>
            </a:r>
            <a:r>
              <a:rPr b="0" i="0" lang="zh-CN" sz="1800" u="none" cap="none" strike="noStrike">
                <a:solidFill>
                  <a:srgbClr val="434343"/>
                </a:solidFill>
                <a:latin typeface="Calibri"/>
                <a:ea typeface="Calibri"/>
                <a:cs typeface="Calibri"/>
                <a:sym typeface="Calibri"/>
              </a:rPr>
              <a:t>: To predict the final price of each home. </a:t>
            </a:r>
            <a:endParaRPr b="0" i="0" sz="1800" u="none" cap="none" strike="noStrike">
              <a:solidFill>
                <a:srgbClr val="434343"/>
              </a:solidFill>
              <a:latin typeface="Calibri"/>
              <a:ea typeface="Calibri"/>
              <a:cs typeface="Calibri"/>
              <a:sym typeface="Calibri"/>
            </a:endParaRPr>
          </a:p>
        </p:txBody>
      </p:sp>
      <p:sp>
        <p:nvSpPr>
          <p:cNvPr id="100" name="Google Shape;100;p3"/>
          <p:cNvSpPr/>
          <p:nvPr/>
        </p:nvSpPr>
        <p:spPr>
          <a:xfrm>
            <a:off x="3850575" y="155900"/>
            <a:ext cx="1216566" cy="434052"/>
          </a:xfrm>
          <a:custGeom>
            <a:rect b="b" l="l" r="r" t="t"/>
            <a:pathLst>
              <a:path extrusionOk="0" h="21600" w="21600">
                <a:moveTo>
                  <a:pt x="0" y="0"/>
                </a:moveTo>
                <a:lnTo>
                  <a:pt x="21600" y="0"/>
                </a:lnTo>
                <a:lnTo>
                  <a:pt x="21600" y="21599"/>
                </a:lnTo>
                <a:lnTo>
                  <a:pt x="0" y="21599"/>
                </a:lnTo>
                <a:close/>
              </a:path>
            </a:pathLst>
          </a:custGeom>
          <a:noFill/>
          <a:ln>
            <a:noFill/>
          </a:ln>
        </p:spPr>
        <p:txBody>
          <a:bodyPr anchorCtr="0" anchor="t" bIns="0" lIns="0" spcFirstLastPara="1" rIns="0" wrap="square" tIns="0">
            <a:noAutofit/>
          </a:bodyPr>
          <a:lstStyle/>
          <a:p>
            <a:pPr indent="0" lvl="0" marL="0" marR="0" rtl="0" algn="l">
              <a:lnSpc>
                <a:spcPct val="130000"/>
              </a:lnSpc>
              <a:spcBef>
                <a:spcPts val="600"/>
              </a:spcBef>
              <a:spcAft>
                <a:spcPts val="0"/>
              </a:spcAft>
              <a:buClr>
                <a:srgbClr val="000000"/>
              </a:buClr>
              <a:buSzPts val="1800"/>
              <a:buFont typeface="Arial"/>
              <a:buNone/>
            </a:pPr>
            <a:r>
              <a:rPr b="1" i="1" lang="zh-CN" sz="1800" u="none" cap="none" strike="noStrike">
                <a:solidFill>
                  <a:srgbClr val="434343"/>
                </a:solidFill>
                <a:latin typeface="Calibri"/>
                <a:ea typeface="Calibri"/>
                <a:cs typeface="Calibri"/>
                <a:sym typeface="Calibri"/>
              </a:rPr>
              <a:t>Background: </a:t>
            </a:r>
            <a:endParaRPr b="1" i="1" sz="1800" u="none" cap="none" strike="noStrike">
              <a:solidFill>
                <a:srgbClr val="434343"/>
              </a:solidFill>
              <a:latin typeface="Calibri"/>
              <a:ea typeface="Calibri"/>
              <a:cs typeface="Calibri"/>
              <a:sym typeface="Calibri"/>
            </a:endParaRPr>
          </a:p>
        </p:txBody>
      </p:sp>
      <p:sp>
        <p:nvSpPr>
          <p:cNvPr id="101" name="Google Shape;101;p3"/>
          <p:cNvSpPr txBox="1"/>
          <p:nvPr/>
        </p:nvSpPr>
        <p:spPr>
          <a:xfrm>
            <a:off x="4805400" y="47375"/>
            <a:ext cx="4338600" cy="21474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600"/>
              </a:spcBef>
              <a:spcAft>
                <a:spcPts val="0"/>
              </a:spcAft>
              <a:buClr>
                <a:srgbClr val="000000"/>
              </a:buClr>
              <a:buSzPts val="1800"/>
              <a:buFont typeface="Arial"/>
              <a:buNone/>
            </a:pPr>
            <a:r>
              <a:rPr b="0" i="0" lang="zh-CN" sz="1800" u="none" cap="none" strike="noStrike">
                <a:solidFill>
                  <a:srgbClr val="434343"/>
                </a:solidFill>
                <a:latin typeface="Calibri"/>
                <a:ea typeface="Calibri"/>
                <a:cs typeface="Calibri"/>
                <a:sym typeface="Calibri"/>
              </a:rPr>
              <a:t>Ask a home buyer to describe their dream house, and they will probably come up with many criterias, based on which, we want to help the home buyers to predict their dream house price.</a:t>
            </a:r>
            <a:endParaRPr b="0" i="0" sz="1800" u="none" cap="none" strike="noStrike">
              <a:solidFill>
                <a:srgbClr val="434343"/>
              </a:solidFill>
              <a:latin typeface="Calibri"/>
              <a:ea typeface="Calibri"/>
              <a:cs typeface="Calibri"/>
              <a:sym typeface="Calibri"/>
            </a:endParaRPr>
          </a:p>
          <a:p>
            <a:pPr indent="0" lvl="0" marL="0" marR="0" rtl="0" algn="l">
              <a:lnSpc>
                <a:spcPct val="115000"/>
              </a:lnSpc>
              <a:spcBef>
                <a:spcPts val="600"/>
              </a:spcBef>
              <a:spcAft>
                <a:spcPts val="0"/>
              </a:spcAft>
              <a:buClr>
                <a:srgbClr val="000000"/>
              </a:buClr>
              <a:buSzPts val="1050"/>
              <a:buFont typeface="Arial"/>
              <a:buNone/>
            </a:pPr>
            <a:r>
              <a:t/>
            </a:r>
            <a:endParaRPr b="0" i="0" sz="1050" u="none" cap="none" strike="noStrike">
              <a:solidFill>
                <a:srgbClr val="000000"/>
              </a:solidFill>
              <a:highlight>
                <a:srgbClr val="FFFFFF"/>
              </a:highlight>
              <a:latin typeface="Arial"/>
              <a:ea typeface="Arial"/>
              <a:cs typeface="Arial"/>
              <a:sym typeface="Arial"/>
            </a:endParaRPr>
          </a:p>
        </p:txBody>
      </p:sp>
      <p:cxnSp>
        <p:nvCxnSpPr>
          <p:cNvPr id="102" name="Google Shape;102;p3"/>
          <p:cNvCxnSpPr/>
          <p:nvPr/>
        </p:nvCxnSpPr>
        <p:spPr>
          <a:xfrm flipH="1" rot="10800000">
            <a:off x="4224536" y="2183669"/>
            <a:ext cx="4328700" cy="11100"/>
          </a:xfrm>
          <a:prstGeom prst="straightConnector1">
            <a:avLst/>
          </a:prstGeom>
          <a:noFill/>
          <a:ln cap="flat" cmpd="sng" w="9525">
            <a:solidFill>
              <a:srgbClr val="BABABA"/>
            </a:solidFill>
            <a:prstDash val="lgDash"/>
            <a:round/>
            <a:headEnd len="sm" w="sm" type="none"/>
            <a:tailEnd len="sm" w="sm" type="none"/>
          </a:ln>
        </p:spPr>
      </p:cxnSp>
    </p:spTree>
  </p:cSld>
  <p:clrMapOvr>
    <a:masterClrMapping/>
  </p:clrMapOvr>
  <mc:AlternateContent>
    <mc:Choice Requires="p14">
      <p:transition spd="slow" p14:dur="33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500"/>
                                        <p:tgtEl>
                                          <p:spTgt spid="9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500"/>
                                        <p:tgtEl>
                                          <p:spTgt spid="96"/>
                                        </p:tgtEl>
                                      </p:cBhvr>
                                    </p:animEffect>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98"/>
                                        </p:tgtEl>
                                        <p:attrNameLst>
                                          <p:attrName>style.visibility</p:attrName>
                                        </p:attrNameLst>
                                      </p:cBhvr>
                                      <p:to>
                                        <p:strVal val="visible"/>
                                      </p:to>
                                    </p:set>
                                    <p:anim calcmode="lin" valueType="num">
                                      <p:cBhvr additive="base">
                                        <p:cTn dur="500"/>
                                        <p:tgtEl>
                                          <p:spTgt spid="9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5"/>
          <p:cNvSpPr/>
          <p:nvPr/>
        </p:nvSpPr>
        <p:spPr>
          <a:xfrm>
            <a:off x="0" y="0"/>
            <a:ext cx="3563888" cy="5145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9" name="Google Shape;109;p5"/>
          <p:cNvSpPr/>
          <p:nvPr/>
        </p:nvSpPr>
        <p:spPr>
          <a:xfrm>
            <a:off x="0" y="0"/>
            <a:ext cx="3563888" cy="5145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 name="Google Shape;110;p5"/>
          <p:cNvSpPr txBox="1"/>
          <p:nvPr/>
        </p:nvSpPr>
        <p:spPr>
          <a:xfrm>
            <a:off x="-409868" y="1534885"/>
            <a:ext cx="4405800" cy="3602400"/>
          </a:xfrm>
          <a:prstGeom prst="rect">
            <a:avLst/>
          </a:prstGeom>
          <a:noFill/>
          <a:ln>
            <a:noFill/>
          </a:ln>
        </p:spPr>
        <p:txBody>
          <a:bodyPr anchorCtr="0" anchor="t" bIns="34275" lIns="68575" spcFirstLastPara="1" rIns="68575" wrap="square" tIns="34275">
            <a:noAutofit/>
          </a:bodyPr>
          <a:lstStyle/>
          <a:p>
            <a:pPr indent="0" lvl="0" marL="0" marR="0" rtl="0" algn="ctr">
              <a:lnSpc>
                <a:spcPct val="130000"/>
              </a:lnSpc>
              <a:spcBef>
                <a:spcPts val="0"/>
              </a:spcBef>
              <a:spcAft>
                <a:spcPts val="0"/>
              </a:spcAft>
              <a:buClr>
                <a:srgbClr val="000000"/>
              </a:buClr>
              <a:buSzPts val="20000"/>
              <a:buFont typeface="Arial"/>
              <a:buNone/>
            </a:pPr>
            <a:r>
              <a:rPr b="1" i="0" lang="zh-CN" sz="20000" u="none" cap="none" strike="noStrike">
                <a:solidFill>
                  <a:srgbClr val="0A82FE"/>
                </a:solidFill>
                <a:latin typeface="Impact"/>
                <a:ea typeface="Impact"/>
                <a:cs typeface="Impact"/>
                <a:sym typeface="Impact"/>
              </a:rPr>
              <a:t>02</a:t>
            </a:r>
            <a:endParaRPr b="0" i="0" sz="1400" u="none" cap="none" strike="noStrike">
              <a:solidFill>
                <a:srgbClr val="000000"/>
              </a:solidFill>
              <a:latin typeface="Arial"/>
              <a:ea typeface="Arial"/>
              <a:cs typeface="Arial"/>
              <a:sym typeface="Arial"/>
            </a:endParaRPr>
          </a:p>
        </p:txBody>
      </p:sp>
      <p:sp>
        <p:nvSpPr>
          <p:cNvPr id="111" name="Google Shape;111;p5"/>
          <p:cNvSpPr txBox="1"/>
          <p:nvPr/>
        </p:nvSpPr>
        <p:spPr>
          <a:xfrm>
            <a:off x="0" y="3392427"/>
            <a:ext cx="3563888" cy="520655"/>
          </a:xfrm>
          <a:prstGeom prst="rect">
            <a:avLst/>
          </a:prstGeom>
          <a:solidFill>
            <a:schemeClr val="accent1"/>
          </a:solidFill>
          <a:ln>
            <a:noFill/>
          </a:ln>
        </p:spPr>
        <p:txBody>
          <a:bodyPr anchorCtr="0" anchor="t" bIns="34275" lIns="68575" spcFirstLastPara="1" rIns="68575" wrap="square" tIns="34275">
            <a:spAutoFit/>
          </a:bodyPr>
          <a:lstStyle/>
          <a:p>
            <a:pPr indent="0" lvl="0" marL="0" marR="0" rtl="0" algn="ctr">
              <a:lnSpc>
                <a:spcPct val="130000"/>
              </a:lnSpc>
              <a:spcBef>
                <a:spcPts val="0"/>
              </a:spcBef>
              <a:spcAft>
                <a:spcPts val="0"/>
              </a:spcAft>
              <a:buClr>
                <a:srgbClr val="000000"/>
              </a:buClr>
              <a:buSzPts val="2500"/>
              <a:buFont typeface="Arial"/>
              <a:buNone/>
            </a:pPr>
            <a:r>
              <a:rPr b="0" i="0" lang="zh-CN" sz="2500" u="none" cap="none" strike="noStrike">
                <a:solidFill>
                  <a:schemeClr val="lt1"/>
                </a:solidFill>
                <a:latin typeface="Microsoft Yahei"/>
                <a:ea typeface="Microsoft Yahei"/>
                <a:cs typeface="Microsoft Yahei"/>
                <a:sym typeface="Microsoft Yahei"/>
              </a:rPr>
              <a:t>EDA </a:t>
            </a:r>
            <a:endParaRPr b="0" i="0" sz="2500" u="none" cap="none" strike="noStrike">
              <a:solidFill>
                <a:schemeClr val="lt1"/>
              </a:solidFill>
              <a:latin typeface="Microsoft Yahei"/>
              <a:ea typeface="Microsoft Yahei"/>
              <a:cs typeface="Microsoft Yahei"/>
              <a:sym typeface="Microsoft Yahei"/>
            </a:endParaRPr>
          </a:p>
        </p:txBody>
      </p:sp>
      <p:sp>
        <p:nvSpPr>
          <p:cNvPr id="112" name="Google Shape;112;p5"/>
          <p:cNvSpPr txBox="1"/>
          <p:nvPr/>
        </p:nvSpPr>
        <p:spPr>
          <a:xfrm>
            <a:off x="4130750" y="805500"/>
            <a:ext cx="4077000" cy="3796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434343"/>
              </a:buClr>
              <a:buSzPts val="1800"/>
              <a:buFont typeface="Calibri"/>
              <a:buChar char="●"/>
            </a:pPr>
            <a:r>
              <a:rPr b="0" i="0" lang="zh-CN" sz="1800" u="none" cap="none" strike="noStrike">
                <a:solidFill>
                  <a:srgbClr val="434343"/>
                </a:solidFill>
                <a:latin typeface="Calibri"/>
                <a:ea typeface="Calibri"/>
                <a:cs typeface="Calibri"/>
                <a:sym typeface="Calibri"/>
              </a:rPr>
              <a:t>Sale Price Distribution</a:t>
            </a:r>
            <a:endParaRPr b="0" i="0" sz="1800" u="none" cap="none" strike="noStrike">
              <a:solidFill>
                <a:srgbClr val="434343"/>
              </a:solidFill>
              <a:latin typeface="Calibri"/>
              <a:ea typeface="Calibri"/>
              <a:cs typeface="Calibri"/>
              <a:sym typeface="Calibri"/>
            </a:endParaRPr>
          </a:p>
          <a:p>
            <a:pPr indent="0" lvl="0" marL="45720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434343"/>
              </a:solidFill>
              <a:latin typeface="Calibri"/>
              <a:ea typeface="Calibri"/>
              <a:cs typeface="Calibri"/>
              <a:sym typeface="Calibri"/>
            </a:endParaRPr>
          </a:p>
          <a:p>
            <a:pPr indent="-342900" lvl="0" marL="457200" marR="0" rtl="0" algn="l">
              <a:lnSpc>
                <a:spcPct val="150000"/>
              </a:lnSpc>
              <a:spcBef>
                <a:spcPts val="0"/>
              </a:spcBef>
              <a:spcAft>
                <a:spcPts val="0"/>
              </a:spcAft>
              <a:buClr>
                <a:srgbClr val="434343"/>
              </a:buClr>
              <a:buSzPts val="1800"/>
              <a:buFont typeface="Calibri"/>
              <a:buChar char="●"/>
            </a:pPr>
            <a:r>
              <a:rPr b="0" i="0" lang="zh-CN" sz="1800" u="none" cap="none" strike="noStrike">
                <a:solidFill>
                  <a:srgbClr val="434343"/>
                </a:solidFill>
                <a:latin typeface="Calibri"/>
                <a:ea typeface="Calibri"/>
                <a:cs typeface="Calibri"/>
                <a:sym typeface="Calibri"/>
              </a:rPr>
              <a:t>Correlations </a:t>
            </a:r>
            <a:endParaRPr b="0" i="0" sz="1800" u="none" cap="none" strike="noStrike">
              <a:solidFill>
                <a:srgbClr val="434343"/>
              </a:solidFill>
              <a:latin typeface="Calibri"/>
              <a:ea typeface="Calibri"/>
              <a:cs typeface="Calibri"/>
              <a:sym typeface="Calibri"/>
            </a:endParaRPr>
          </a:p>
          <a:p>
            <a:pPr indent="0" lvl="0" marL="45720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434343"/>
              </a:solidFill>
              <a:latin typeface="Calibri"/>
              <a:ea typeface="Calibri"/>
              <a:cs typeface="Calibri"/>
              <a:sym typeface="Calibri"/>
            </a:endParaRPr>
          </a:p>
          <a:p>
            <a:pPr indent="-342900" lvl="0" marL="457200" marR="0" rtl="0" algn="l">
              <a:lnSpc>
                <a:spcPct val="150000"/>
              </a:lnSpc>
              <a:spcBef>
                <a:spcPts val="0"/>
              </a:spcBef>
              <a:spcAft>
                <a:spcPts val="0"/>
              </a:spcAft>
              <a:buClr>
                <a:srgbClr val="434343"/>
              </a:buClr>
              <a:buSzPts val="1800"/>
              <a:buFont typeface="Calibri"/>
              <a:buChar char="●"/>
            </a:pPr>
            <a:r>
              <a:rPr b="0" i="0" lang="zh-CN" sz="1800" u="none" cap="none" strike="noStrike">
                <a:solidFill>
                  <a:srgbClr val="434343"/>
                </a:solidFill>
                <a:latin typeface="Calibri"/>
                <a:ea typeface="Calibri"/>
                <a:cs typeface="Calibri"/>
                <a:sym typeface="Calibri"/>
              </a:rPr>
              <a:t>Overall Quality to Sale Price</a:t>
            </a:r>
            <a:endParaRPr b="0" i="0" sz="1800" u="none" cap="none" strike="noStrike">
              <a:solidFill>
                <a:srgbClr val="434343"/>
              </a:solidFill>
              <a:latin typeface="Calibri"/>
              <a:ea typeface="Calibri"/>
              <a:cs typeface="Calibri"/>
              <a:sym typeface="Calibri"/>
            </a:endParaRPr>
          </a:p>
          <a:p>
            <a:pPr indent="0" lvl="0" marL="45720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434343"/>
              </a:solidFill>
              <a:latin typeface="Calibri"/>
              <a:ea typeface="Calibri"/>
              <a:cs typeface="Calibri"/>
              <a:sym typeface="Calibri"/>
            </a:endParaRPr>
          </a:p>
          <a:p>
            <a:pPr indent="-342900" lvl="0" marL="457200" marR="0" rtl="0" algn="l">
              <a:lnSpc>
                <a:spcPct val="150000"/>
              </a:lnSpc>
              <a:spcBef>
                <a:spcPts val="0"/>
              </a:spcBef>
              <a:spcAft>
                <a:spcPts val="0"/>
              </a:spcAft>
              <a:buClr>
                <a:srgbClr val="434343"/>
              </a:buClr>
              <a:buSzPts val="1800"/>
              <a:buFont typeface="Calibri"/>
              <a:buChar char="●"/>
            </a:pPr>
            <a:r>
              <a:rPr b="0" i="0" lang="zh-CN" sz="1800" u="none" cap="none" strike="noStrike">
                <a:solidFill>
                  <a:srgbClr val="434343"/>
                </a:solidFill>
                <a:latin typeface="Calibri"/>
                <a:ea typeface="Calibri"/>
                <a:cs typeface="Calibri"/>
                <a:sym typeface="Calibri"/>
              </a:rPr>
              <a:t>Year Built to Sale Price</a:t>
            </a:r>
            <a:endParaRPr b="0" i="0" sz="1400" u="none" cap="none" strike="noStrike">
              <a:solidFill>
                <a:srgbClr val="000000"/>
              </a:solidFill>
              <a:latin typeface="Arial"/>
              <a:ea typeface="Arial"/>
              <a:cs typeface="Arial"/>
              <a:sym typeface="Arial"/>
            </a:endParaRPr>
          </a:p>
          <a:p>
            <a:pPr indent="0" lvl="0" marL="457200" marR="0" rtl="0" algn="l">
              <a:lnSpc>
                <a:spcPct val="150000"/>
              </a:lnSpc>
              <a:spcBef>
                <a:spcPts val="600"/>
              </a:spcBef>
              <a:spcAft>
                <a:spcPts val="0"/>
              </a:spcAft>
              <a:buClr>
                <a:srgbClr val="000000"/>
              </a:buClr>
              <a:buSzPts val="1800"/>
              <a:buFont typeface="Arial"/>
              <a:buNone/>
            </a:pPr>
            <a:r>
              <a:t/>
            </a:r>
            <a:endParaRPr b="0" i="0" sz="1800" u="none" cap="none" strike="noStrike">
              <a:solidFill>
                <a:srgbClr val="434343"/>
              </a:solidFill>
              <a:latin typeface="Calibri"/>
              <a:ea typeface="Calibri"/>
              <a:cs typeface="Calibri"/>
              <a:sym typeface="Calibri"/>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cxnSp>
        <p:nvCxnSpPr>
          <p:cNvPr id="118" name="Google Shape;118;p6"/>
          <p:cNvCxnSpPr/>
          <p:nvPr/>
        </p:nvCxnSpPr>
        <p:spPr>
          <a:xfrm>
            <a:off x="423884" y="628328"/>
            <a:ext cx="8063900" cy="0"/>
          </a:xfrm>
          <a:prstGeom prst="straightConnector1">
            <a:avLst/>
          </a:prstGeom>
          <a:noFill/>
          <a:ln cap="flat" cmpd="sng" w="9525">
            <a:solidFill>
              <a:srgbClr val="D8D8D8"/>
            </a:solidFill>
            <a:prstDash val="solid"/>
            <a:round/>
            <a:headEnd len="sm" w="sm" type="none"/>
            <a:tailEnd len="sm" w="sm" type="none"/>
          </a:ln>
        </p:spPr>
      </p:cxnSp>
      <p:grpSp>
        <p:nvGrpSpPr>
          <p:cNvPr id="119" name="Google Shape;119;p6"/>
          <p:cNvGrpSpPr/>
          <p:nvPr/>
        </p:nvGrpSpPr>
        <p:grpSpPr>
          <a:xfrm rot="-7200000">
            <a:off x="408058" y="199534"/>
            <a:ext cx="411895" cy="366429"/>
            <a:chOff x="2938340" y="696547"/>
            <a:chExt cx="737170" cy="655800"/>
          </a:xfrm>
        </p:grpSpPr>
        <p:sp>
          <p:nvSpPr>
            <p:cNvPr id="120" name="Google Shape;120;p6"/>
            <p:cNvSpPr/>
            <p:nvPr/>
          </p:nvSpPr>
          <p:spPr>
            <a:xfrm>
              <a:off x="3531462" y="844352"/>
              <a:ext cx="144048" cy="14404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1" name="Google Shape;121;p6"/>
            <p:cNvSpPr/>
            <p:nvPr/>
          </p:nvSpPr>
          <p:spPr>
            <a:xfrm>
              <a:off x="3059816" y="700304"/>
              <a:ext cx="144048" cy="14404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2" name="Google Shape;122;p6"/>
            <p:cNvSpPr/>
            <p:nvPr/>
          </p:nvSpPr>
          <p:spPr>
            <a:xfrm>
              <a:off x="3059816" y="1060376"/>
              <a:ext cx="144048" cy="14404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23" name="Google Shape;123;p6"/>
            <p:cNvCxnSpPr>
              <a:stCxn id="120" idx="7"/>
              <a:endCxn id="122" idx="3"/>
            </p:cNvCxnSpPr>
            <p:nvPr/>
          </p:nvCxnSpPr>
          <p:spPr>
            <a:xfrm rot="7199937">
              <a:off x="3086506" y="855566"/>
              <a:ext cx="562218" cy="337762"/>
            </a:xfrm>
            <a:prstGeom prst="straightConnector1">
              <a:avLst/>
            </a:prstGeom>
            <a:noFill/>
            <a:ln cap="flat" cmpd="sng" w="9525">
              <a:solidFill>
                <a:schemeClr val="accent1"/>
              </a:solidFill>
              <a:prstDash val="solid"/>
              <a:round/>
              <a:headEnd len="sm" w="sm" type="none"/>
              <a:tailEnd len="sm" w="sm" type="none"/>
            </a:ln>
          </p:spPr>
        </p:cxnSp>
        <p:cxnSp>
          <p:nvCxnSpPr>
            <p:cNvPr id="124" name="Google Shape;124;p6"/>
            <p:cNvCxnSpPr>
              <a:stCxn id="121" idx="0"/>
            </p:cNvCxnSpPr>
            <p:nvPr/>
          </p:nvCxnSpPr>
          <p:spPr>
            <a:xfrm flipH="1" rot="-3599770">
              <a:off x="2938362" y="811966"/>
              <a:ext cx="386955" cy="223376"/>
            </a:xfrm>
            <a:prstGeom prst="straightConnector1">
              <a:avLst/>
            </a:prstGeom>
            <a:noFill/>
            <a:ln cap="flat" cmpd="sng" w="9525">
              <a:solidFill>
                <a:schemeClr val="accent1"/>
              </a:solidFill>
              <a:prstDash val="solid"/>
              <a:round/>
              <a:headEnd len="sm" w="sm" type="none"/>
              <a:tailEnd len="sm" w="sm" type="none"/>
            </a:ln>
          </p:spPr>
        </p:cxnSp>
      </p:grpSp>
      <p:sp>
        <p:nvSpPr>
          <p:cNvPr id="125" name="Google Shape;125;p6"/>
          <p:cNvSpPr/>
          <p:nvPr/>
        </p:nvSpPr>
        <p:spPr>
          <a:xfrm>
            <a:off x="771625" y="245724"/>
            <a:ext cx="3791400" cy="3567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rgbClr val="000000"/>
              </a:buClr>
              <a:buSzPts val="1400"/>
              <a:buFont typeface="Arial"/>
              <a:buNone/>
            </a:pPr>
            <a:r>
              <a:rPr b="1" i="0" lang="zh-CN" sz="1400" u="none" cap="none" strike="noStrike">
                <a:solidFill>
                  <a:schemeClr val="dk1"/>
                </a:solidFill>
                <a:latin typeface="Microsoft Yahei"/>
                <a:ea typeface="Microsoft Yahei"/>
                <a:cs typeface="Microsoft Yahei"/>
                <a:sym typeface="Microsoft Yahei"/>
              </a:rPr>
              <a:t>Sale Price Distribution</a:t>
            </a:r>
            <a:endParaRPr b="0" i="0" sz="1400" u="none" cap="none" strike="noStrike">
              <a:solidFill>
                <a:srgbClr val="000000"/>
              </a:solidFill>
              <a:latin typeface="Arial"/>
              <a:ea typeface="Arial"/>
              <a:cs typeface="Arial"/>
              <a:sym typeface="Arial"/>
            </a:endParaRPr>
          </a:p>
        </p:txBody>
      </p:sp>
      <p:pic>
        <p:nvPicPr>
          <p:cNvPr id="126" name="Google Shape;126;p6"/>
          <p:cNvPicPr preferRelativeResize="0"/>
          <p:nvPr/>
        </p:nvPicPr>
        <p:blipFill rotWithShape="1">
          <a:blip r:embed="rId3">
            <a:alphaModFix/>
          </a:blip>
          <a:srcRect b="0" l="0" r="0" t="0"/>
          <a:stretch/>
        </p:blipFill>
        <p:spPr>
          <a:xfrm>
            <a:off x="909647" y="688025"/>
            <a:ext cx="6726475" cy="3982299"/>
          </a:xfrm>
          <a:prstGeom prst="rect">
            <a:avLst/>
          </a:prstGeom>
          <a:noFill/>
          <a:ln>
            <a:noFill/>
          </a:ln>
        </p:spPr>
      </p:pic>
      <p:sp>
        <p:nvSpPr>
          <p:cNvPr id="127" name="Google Shape;127;p6"/>
          <p:cNvSpPr txBox="1"/>
          <p:nvPr/>
        </p:nvSpPr>
        <p:spPr>
          <a:xfrm>
            <a:off x="3205925" y="4690225"/>
            <a:ext cx="3069600" cy="41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Arial"/>
                <a:ea typeface="Arial"/>
                <a:cs typeface="Arial"/>
                <a:sym typeface="Arial"/>
              </a:rPr>
              <a:t>Right Skewed Distribution</a:t>
            </a:r>
            <a:endParaRPr b="0" i="0" sz="1400" u="none" cap="none" strike="noStrike">
              <a:solidFill>
                <a:srgbClr val="000000"/>
              </a:solidFill>
              <a:latin typeface="Arial"/>
              <a:ea typeface="Arial"/>
              <a:cs typeface="Arial"/>
              <a:sym typeface="Arial"/>
            </a:endParaRPr>
          </a:p>
        </p:txBody>
      </p:sp>
    </p:spTree>
  </p:cSld>
  <p:clrMapOvr>
    <a:masterClrMapping/>
  </p:clrMapOvr>
  <p:transition spd="slow" p14:dur="800">
    <p:circl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250"/>
                                        <p:tgtEl>
                                          <p:spTgt spid="125"/>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cxnSp>
        <p:nvCxnSpPr>
          <p:cNvPr id="133" name="Google Shape;133;g52e724c749_0_21"/>
          <p:cNvCxnSpPr/>
          <p:nvPr/>
        </p:nvCxnSpPr>
        <p:spPr>
          <a:xfrm>
            <a:off x="423884" y="628328"/>
            <a:ext cx="8064000" cy="0"/>
          </a:xfrm>
          <a:prstGeom prst="straightConnector1">
            <a:avLst/>
          </a:prstGeom>
          <a:noFill/>
          <a:ln cap="flat" cmpd="sng" w="9525">
            <a:solidFill>
              <a:srgbClr val="D8D8D8"/>
            </a:solidFill>
            <a:prstDash val="solid"/>
            <a:round/>
            <a:headEnd len="sm" w="sm" type="none"/>
            <a:tailEnd len="sm" w="sm" type="none"/>
          </a:ln>
        </p:spPr>
      </p:cxnSp>
      <p:grpSp>
        <p:nvGrpSpPr>
          <p:cNvPr id="134" name="Google Shape;134;g52e724c749_0_21"/>
          <p:cNvGrpSpPr/>
          <p:nvPr/>
        </p:nvGrpSpPr>
        <p:grpSpPr>
          <a:xfrm rot="-7200108">
            <a:off x="407991" y="199500"/>
            <a:ext cx="411895" cy="366441"/>
            <a:chOff x="2938316" y="696540"/>
            <a:chExt cx="737146" cy="655800"/>
          </a:xfrm>
        </p:grpSpPr>
        <p:sp>
          <p:nvSpPr>
            <p:cNvPr id="135" name="Google Shape;135;g52e724c749_0_21"/>
            <p:cNvSpPr/>
            <p:nvPr/>
          </p:nvSpPr>
          <p:spPr>
            <a:xfrm>
              <a:off x="3531462" y="844352"/>
              <a:ext cx="144000" cy="144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6" name="Google Shape;136;g52e724c749_0_21"/>
            <p:cNvSpPr/>
            <p:nvPr/>
          </p:nvSpPr>
          <p:spPr>
            <a:xfrm>
              <a:off x="3059816" y="700304"/>
              <a:ext cx="144000" cy="144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7" name="Google Shape;137;g52e724c749_0_21"/>
            <p:cNvSpPr/>
            <p:nvPr/>
          </p:nvSpPr>
          <p:spPr>
            <a:xfrm>
              <a:off x="3059816" y="1060376"/>
              <a:ext cx="144000" cy="144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38" name="Google Shape;138;g52e724c749_0_21"/>
            <p:cNvCxnSpPr>
              <a:stCxn id="135" idx="7"/>
              <a:endCxn id="137" idx="3"/>
            </p:cNvCxnSpPr>
            <p:nvPr/>
          </p:nvCxnSpPr>
          <p:spPr>
            <a:xfrm rot="7199937">
              <a:off x="3086465" y="855559"/>
              <a:ext cx="562218" cy="337762"/>
            </a:xfrm>
            <a:prstGeom prst="straightConnector1">
              <a:avLst/>
            </a:prstGeom>
            <a:noFill/>
            <a:ln cap="flat" cmpd="sng" w="9525">
              <a:solidFill>
                <a:schemeClr val="accent1"/>
              </a:solidFill>
              <a:prstDash val="solid"/>
              <a:round/>
              <a:headEnd len="sm" w="sm" type="none"/>
              <a:tailEnd len="sm" w="sm" type="none"/>
            </a:ln>
          </p:spPr>
        </p:cxnSp>
        <p:cxnSp>
          <p:nvCxnSpPr>
            <p:cNvPr id="139" name="Google Shape;139;g52e724c749_0_21"/>
            <p:cNvCxnSpPr>
              <a:stCxn id="136" idx="0"/>
            </p:cNvCxnSpPr>
            <p:nvPr/>
          </p:nvCxnSpPr>
          <p:spPr>
            <a:xfrm flipH="1" rot="-3599770">
              <a:off x="2938338" y="811966"/>
              <a:ext cx="386955" cy="223376"/>
            </a:xfrm>
            <a:prstGeom prst="straightConnector1">
              <a:avLst/>
            </a:prstGeom>
            <a:noFill/>
            <a:ln cap="flat" cmpd="sng" w="9525">
              <a:solidFill>
                <a:schemeClr val="accent1"/>
              </a:solidFill>
              <a:prstDash val="solid"/>
              <a:round/>
              <a:headEnd len="sm" w="sm" type="none"/>
              <a:tailEnd len="sm" w="sm" type="none"/>
            </a:ln>
          </p:spPr>
        </p:cxnSp>
      </p:grpSp>
      <p:sp>
        <p:nvSpPr>
          <p:cNvPr id="140" name="Google Shape;140;g52e724c749_0_21"/>
          <p:cNvSpPr/>
          <p:nvPr/>
        </p:nvSpPr>
        <p:spPr>
          <a:xfrm>
            <a:off x="771625" y="245724"/>
            <a:ext cx="3791400" cy="3567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000000"/>
              </a:buClr>
              <a:buSzPts val="1400"/>
              <a:buFont typeface="Arial"/>
              <a:buNone/>
            </a:pPr>
            <a:r>
              <a:rPr b="1" i="0" lang="zh-CN" sz="1400" u="none" cap="none" strike="noStrike">
                <a:solidFill>
                  <a:schemeClr val="dk1"/>
                </a:solidFill>
                <a:latin typeface="Microsoft Yahei"/>
                <a:ea typeface="Microsoft Yahei"/>
                <a:cs typeface="Microsoft Yahei"/>
                <a:sym typeface="Microsoft Yahei"/>
              </a:rPr>
              <a:t>Correlations </a:t>
            </a:r>
            <a:endParaRPr b="0" i="0" sz="1400" u="none" cap="none" strike="noStrike">
              <a:solidFill>
                <a:srgbClr val="000000"/>
              </a:solidFill>
              <a:latin typeface="Arial"/>
              <a:ea typeface="Arial"/>
              <a:cs typeface="Arial"/>
              <a:sym typeface="Arial"/>
            </a:endParaRPr>
          </a:p>
        </p:txBody>
      </p:sp>
      <p:sp>
        <p:nvSpPr>
          <p:cNvPr id="141" name="Google Shape;141;g52e724c749_0_21"/>
          <p:cNvSpPr txBox="1"/>
          <p:nvPr/>
        </p:nvSpPr>
        <p:spPr>
          <a:xfrm>
            <a:off x="54950" y="1073350"/>
            <a:ext cx="30000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1" lang="zh-CN"/>
              <a:t>Features vital to prediction:</a:t>
            </a:r>
            <a:endParaRPr b="1"/>
          </a:p>
          <a:p>
            <a:pPr indent="-317500" lvl="0" marL="457200" rtl="0" algn="l">
              <a:lnSpc>
                <a:spcPct val="150000"/>
              </a:lnSpc>
              <a:spcBef>
                <a:spcPts val="0"/>
              </a:spcBef>
              <a:spcAft>
                <a:spcPts val="0"/>
              </a:spcAft>
              <a:buSzPts val="1400"/>
              <a:buChar char="●"/>
            </a:pPr>
            <a:r>
              <a:rPr lang="zh-CN"/>
              <a:t>"Overall Quallity"</a:t>
            </a:r>
            <a:endParaRPr/>
          </a:p>
          <a:p>
            <a:pPr indent="-317500" lvl="0" marL="457200" rtl="0" algn="l">
              <a:lnSpc>
                <a:spcPct val="150000"/>
              </a:lnSpc>
              <a:spcBef>
                <a:spcPts val="0"/>
              </a:spcBef>
              <a:spcAft>
                <a:spcPts val="0"/>
              </a:spcAft>
              <a:buSzPts val="1400"/>
              <a:buChar char="●"/>
            </a:pPr>
            <a:r>
              <a:rPr lang="zh-CN"/>
              <a:t>“Ground living Area”</a:t>
            </a:r>
            <a:endParaRPr/>
          </a:p>
          <a:p>
            <a:pPr indent="-317500" lvl="0" marL="457200" rtl="0" algn="l">
              <a:lnSpc>
                <a:spcPct val="150000"/>
              </a:lnSpc>
              <a:spcBef>
                <a:spcPts val="0"/>
              </a:spcBef>
              <a:spcAft>
                <a:spcPts val="0"/>
              </a:spcAft>
              <a:buSzPts val="1400"/>
              <a:buChar char="●"/>
            </a:pPr>
            <a:r>
              <a:rPr lang="zh-CN"/>
              <a:t>"Garage Area"</a:t>
            </a:r>
            <a:endParaRPr b="1"/>
          </a:p>
          <a:p>
            <a:pPr indent="0" lvl="0" marL="0" marR="0" rtl="0" algn="l">
              <a:lnSpc>
                <a:spcPct val="150000"/>
              </a:lnSpc>
              <a:spcBef>
                <a:spcPts val="0"/>
              </a:spcBef>
              <a:spcAft>
                <a:spcPts val="0"/>
              </a:spcAft>
              <a:buClr>
                <a:srgbClr val="000000"/>
              </a:buClr>
              <a:buSzPts val="1400"/>
              <a:buFont typeface="Arial"/>
              <a:buNone/>
            </a:pPr>
            <a:r>
              <a:t/>
            </a:r>
            <a:endParaRPr b="1"/>
          </a:p>
          <a:p>
            <a:pPr indent="0" lvl="0" marL="0" marR="0" rtl="0" algn="l">
              <a:lnSpc>
                <a:spcPct val="150000"/>
              </a:lnSpc>
              <a:spcBef>
                <a:spcPts val="0"/>
              </a:spcBef>
              <a:spcAft>
                <a:spcPts val="0"/>
              </a:spcAft>
              <a:buClr>
                <a:srgbClr val="000000"/>
              </a:buClr>
              <a:buSzPts val="1400"/>
              <a:buFont typeface="Arial"/>
              <a:buNone/>
            </a:pPr>
            <a:r>
              <a:rPr b="1" lang="zh-CN"/>
              <a:t>Similar</a:t>
            </a:r>
            <a:r>
              <a:rPr b="1" lang="zh-CN"/>
              <a:t> </a:t>
            </a:r>
            <a:r>
              <a:rPr b="1" i="0" lang="zh-CN" sz="1400" u="none" cap="none" strike="noStrike">
                <a:solidFill>
                  <a:srgbClr val="000000"/>
                </a:solidFill>
                <a:latin typeface="Arial"/>
                <a:ea typeface="Arial"/>
                <a:cs typeface="Arial"/>
                <a:sym typeface="Arial"/>
              </a:rPr>
              <a:t>features caused collinearil</a:t>
            </a:r>
            <a:r>
              <a:rPr b="1" lang="zh-CN"/>
              <a:t>ity</a:t>
            </a:r>
            <a:r>
              <a:rPr b="1" i="0" lang="zh-CN" sz="1400" u="none" cap="none" strike="noStrike">
                <a:solidFill>
                  <a:srgbClr val="000000"/>
                </a:solidFill>
                <a:latin typeface="Arial"/>
                <a:ea typeface="Arial"/>
                <a:cs typeface="Arial"/>
                <a:sym typeface="Arial"/>
              </a:rPr>
              <a:t>:</a:t>
            </a:r>
            <a:endParaRPr b="1"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"GarageYrBlt" and "YearBuilt"</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"TotalBsmtSF" and "1stFlrSF"</a:t>
            </a:r>
            <a:endParaRPr b="0" i="0" sz="1400" u="none" cap="none" strike="noStrike">
              <a:solidFill>
                <a:srgbClr val="000000"/>
              </a:solidFill>
              <a:latin typeface="Arial"/>
              <a:ea typeface="Arial"/>
              <a:cs typeface="Arial"/>
              <a:sym typeface="Arial"/>
            </a:endParaRPr>
          </a:p>
        </p:txBody>
      </p:sp>
      <p:sp>
        <p:nvSpPr>
          <p:cNvPr id="142" name="Google Shape;142;g52e724c749_0_21"/>
          <p:cNvSpPr txBox="1"/>
          <p:nvPr/>
        </p:nvSpPr>
        <p:spPr>
          <a:xfrm>
            <a:off x="4770900" y="3858800"/>
            <a:ext cx="73500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3" name="Google Shape;143;g52e724c749_0_21"/>
          <p:cNvPicPr preferRelativeResize="0"/>
          <p:nvPr/>
        </p:nvPicPr>
        <p:blipFill>
          <a:blip r:embed="rId3">
            <a:alphaModFix/>
          </a:blip>
          <a:stretch>
            <a:fillRect/>
          </a:stretch>
        </p:blipFill>
        <p:spPr>
          <a:xfrm>
            <a:off x="3207350" y="312450"/>
            <a:ext cx="5936651" cy="45217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250"/>
                                        <p:tgtEl>
                                          <p:spTgt spid="140"/>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cxnSp>
        <p:nvCxnSpPr>
          <p:cNvPr id="149" name="Google Shape;149;g52e724c749_0_40"/>
          <p:cNvCxnSpPr/>
          <p:nvPr/>
        </p:nvCxnSpPr>
        <p:spPr>
          <a:xfrm>
            <a:off x="423884" y="628328"/>
            <a:ext cx="8064000" cy="0"/>
          </a:xfrm>
          <a:prstGeom prst="straightConnector1">
            <a:avLst/>
          </a:prstGeom>
          <a:noFill/>
          <a:ln cap="flat" cmpd="sng" w="9525">
            <a:solidFill>
              <a:srgbClr val="D8D8D8"/>
            </a:solidFill>
            <a:prstDash val="solid"/>
            <a:round/>
            <a:headEnd len="sm" w="sm" type="none"/>
            <a:tailEnd len="sm" w="sm" type="none"/>
          </a:ln>
        </p:spPr>
      </p:cxnSp>
      <p:grpSp>
        <p:nvGrpSpPr>
          <p:cNvPr id="150" name="Google Shape;150;g52e724c749_0_40"/>
          <p:cNvGrpSpPr/>
          <p:nvPr/>
        </p:nvGrpSpPr>
        <p:grpSpPr>
          <a:xfrm rot="-7200108">
            <a:off x="407991" y="199500"/>
            <a:ext cx="411895" cy="366441"/>
            <a:chOff x="2938316" y="696540"/>
            <a:chExt cx="737146" cy="655800"/>
          </a:xfrm>
        </p:grpSpPr>
        <p:sp>
          <p:nvSpPr>
            <p:cNvPr id="151" name="Google Shape;151;g52e724c749_0_40"/>
            <p:cNvSpPr/>
            <p:nvPr/>
          </p:nvSpPr>
          <p:spPr>
            <a:xfrm>
              <a:off x="3531462" y="844352"/>
              <a:ext cx="144000" cy="144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2" name="Google Shape;152;g52e724c749_0_40"/>
            <p:cNvSpPr/>
            <p:nvPr/>
          </p:nvSpPr>
          <p:spPr>
            <a:xfrm>
              <a:off x="3059816" y="700304"/>
              <a:ext cx="144000" cy="144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3" name="Google Shape;153;g52e724c749_0_40"/>
            <p:cNvSpPr/>
            <p:nvPr/>
          </p:nvSpPr>
          <p:spPr>
            <a:xfrm>
              <a:off x="3059816" y="1060376"/>
              <a:ext cx="144000" cy="144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54" name="Google Shape;154;g52e724c749_0_40"/>
            <p:cNvCxnSpPr>
              <a:stCxn id="151" idx="7"/>
              <a:endCxn id="153" idx="3"/>
            </p:cNvCxnSpPr>
            <p:nvPr/>
          </p:nvCxnSpPr>
          <p:spPr>
            <a:xfrm rot="7199937">
              <a:off x="3086465" y="855559"/>
              <a:ext cx="562218" cy="337762"/>
            </a:xfrm>
            <a:prstGeom prst="straightConnector1">
              <a:avLst/>
            </a:prstGeom>
            <a:noFill/>
            <a:ln cap="flat" cmpd="sng" w="9525">
              <a:solidFill>
                <a:schemeClr val="accent1"/>
              </a:solidFill>
              <a:prstDash val="solid"/>
              <a:round/>
              <a:headEnd len="sm" w="sm" type="none"/>
              <a:tailEnd len="sm" w="sm" type="none"/>
            </a:ln>
          </p:spPr>
        </p:cxnSp>
        <p:cxnSp>
          <p:nvCxnSpPr>
            <p:cNvPr id="155" name="Google Shape;155;g52e724c749_0_40"/>
            <p:cNvCxnSpPr>
              <a:stCxn id="152" idx="0"/>
            </p:cNvCxnSpPr>
            <p:nvPr/>
          </p:nvCxnSpPr>
          <p:spPr>
            <a:xfrm flipH="1" rot="-3599770">
              <a:off x="2938338" y="811966"/>
              <a:ext cx="386955" cy="223376"/>
            </a:xfrm>
            <a:prstGeom prst="straightConnector1">
              <a:avLst/>
            </a:prstGeom>
            <a:noFill/>
            <a:ln cap="flat" cmpd="sng" w="9525">
              <a:solidFill>
                <a:schemeClr val="accent1"/>
              </a:solidFill>
              <a:prstDash val="solid"/>
              <a:round/>
              <a:headEnd len="sm" w="sm" type="none"/>
              <a:tailEnd len="sm" w="sm" type="none"/>
            </a:ln>
          </p:spPr>
        </p:cxnSp>
      </p:grpSp>
      <p:sp>
        <p:nvSpPr>
          <p:cNvPr id="156" name="Google Shape;156;g52e724c749_0_40"/>
          <p:cNvSpPr/>
          <p:nvPr/>
        </p:nvSpPr>
        <p:spPr>
          <a:xfrm>
            <a:off x="771625" y="245724"/>
            <a:ext cx="3791400" cy="3567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000000"/>
              </a:buClr>
              <a:buSzPts val="1400"/>
              <a:buFont typeface="Arial"/>
              <a:buNone/>
            </a:pPr>
            <a:r>
              <a:rPr b="1" i="0" lang="zh-CN" sz="1400" u="none" cap="none" strike="noStrike">
                <a:solidFill>
                  <a:schemeClr val="dk1"/>
                </a:solidFill>
                <a:latin typeface="Microsoft Yahei"/>
                <a:ea typeface="Microsoft Yahei"/>
                <a:cs typeface="Microsoft Yahei"/>
                <a:sym typeface="Microsoft Yahei"/>
              </a:rPr>
              <a:t>Overall Quality to Sale Price</a:t>
            </a:r>
            <a:endParaRPr b="0" i="0" sz="1400" u="none" cap="none" strike="noStrike">
              <a:solidFill>
                <a:srgbClr val="000000"/>
              </a:solidFill>
              <a:latin typeface="Arial"/>
              <a:ea typeface="Arial"/>
              <a:cs typeface="Arial"/>
              <a:sym typeface="Arial"/>
            </a:endParaRPr>
          </a:p>
        </p:txBody>
      </p:sp>
      <p:sp>
        <p:nvSpPr>
          <p:cNvPr id="157" name="Google Shape;157;g52e724c749_0_40"/>
          <p:cNvSpPr txBox="1"/>
          <p:nvPr/>
        </p:nvSpPr>
        <p:spPr>
          <a:xfrm>
            <a:off x="5505625" y="1073350"/>
            <a:ext cx="3550800" cy="3000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When the overall quality increased</a:t>
            </a:r>
            <a:endParaRPr b="0" i="0" sz="1400" u="none" cap="none" strike="noStrike">
              <a:solidFill>
                <a:srgbClr val="000000"/>
              </a:solidFill>
              <a:latin typeface="Arial"/>
              <a:ea typeface="Arial"/>
              <a:cs typeface="Arial"/>
              <a:sym typeface="Arial"/>
            </a:endParaRPr>
          </a:p>
          <a:p>
            <a:pPr indent="-317500" lvl="1" marL="91440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Sale price will increase;</a:t>
            </a:r>
            <a:endParaRPr b="0" i="0" sz="1400" u="none" cap="none" strike="noStrike">
              <a:solidFill>
                <a:srgbClr val="000000"/>
              </a:solidFill>
              <a:latin typeface="Arial"/>
              <a:ea typeface="Arial"/>
              <a:cs typeface="Arial"/>
              <a:sym typeface="Arial"/>
            </a:endParaRPr>
          </a:p>
          <a:p>
            <a:pPr indent="-317500" lvl="1" marL="91440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Range of sale price will increase;</a:t>
            </a:r>
            <a:endParaRPr b="0" i="0" sz="1400" u="none" cap="none" strike="noStrike">
              <a:solidFill>
                <a:srgbClr val="000000"/>
              </a:solidFill>
              <a:latin typeface="Arial"/>
              <a:ea typeface="Arial"/>
              <a:cs typeface="Arial"/>
              <a:sym typeface="Arial"/>
            </a:endParaRPr>
          </a:p>
          <a:p>
            <a:pPr indent="0" lvl="0" marL="9144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Almost all outliers are upward anomalies </a:t>
            </a:r>
            <a:endParaRPr b="0" i="0" sz="1400" u="none" cap="none" strike="noStrike">
              <a:solidFill>
                <a:srgbClr val="000000"/>
              </a:solidFill>
              <a:latin typeface="Arial"/>
              <a:ea typeface="Arial"/>
              <a:cs typeface="Arial"/>
              <a:sym typeface="Arial"/>
            </a:endParaRPr>
          </a:p>
        </p:txBody>
      </p:sp>
      <p:pic>
        <p:nvPicPr>
          <p:cNvPr id="158" name="Google Shape;158;g52e724c749_0_40"/>
          <p:cNvPicPr preferRelativeResize="0"/>
          <p:nvPr/>
        </p:nvPicPr>
        <p:blipFill rotWithShape="1">
          <a:blip r:embed="rId3">
            <a:alphaModFix/>
          </a:blip>
          <a:srcRect b="0" l="0" r="0" t="0"/>
          <a:stretch/>
        </p:blipFill>
        <p:spPr>
          <a:xfrm>
            <a:off x="222412" y="764574"/>
            <a:ext cx="5163738" cy="42125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250"/>
                                        <p:tgtEl>
                                          <p:spTgt spid="156"/>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cxnSp>
        <p:nvCxnSpPr>
          <p:cNvPr id="164" name="Google Shape;164;g52e724c749_0_72"/>
          <p:cNvCxnSpPr/>
          <p:nvPr/>
        </p:nvCxnSpPr>
        <p:spPr>
          <a:xfrm>
            <a:off x="423884" y="628328"/>
            <a:ext cx="8064000" cy="0"/>
          </a:xfrm>
          <a:prstGeom prst="straightConnector1">
            <a:avLst/>
          </a:prstGeom>
          <a:noFill/>
          <a:ln cap="flat" cmpd="sng" w="9525">
            <a:solidFill>
              <a:srgbClr val="D8D8D8"/>
            </a:solidFill>
            <a:prstDash val="solid"/>
            <a:round/>
            <a:headEnd len="sm" w="sm" type="none"/>
            <a:tailEnd len="sm" w="sm" type="none"/>
          </a:ln>
        </p:spPr>
      </p:cxnSp>
      <p:grpSp>
        <p:nvGrpSpPr>
          <p:cNvPr id="165" name="Google Shape;165;g52e724c749_0_72"/>
          <p:cNvGrpSpPr/>
          <p:nvPr/>
        </p:nvGrpSpPr>
        <p:grpSpPr>
          <a:xfrm rot="-7200108">
            <a:off x="407991" y="199500"/>
            <a:ext cx="411895" cy="366441"/>
            <a:chOff x="2938316" y="696540"/>
            <a:chExt cx="737146" cy="655800"/>
          </a:xfrm>
        </p:grpSpPr>
        <p:sp>
          <p:nvSpPr>
            <p:cNvPr id="166" name="Google Shape;166;g52e724c749_0_72"/>
            <p:cNvSpPr/>
            <p:nvPr/>
          </p:nvSpPr>
          <p:spPr>
            <a:xfrm>
              <a:off x="3531462" y="844352"/>
              <a:ext cx="144000" cy="144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7" name="Google Shape;167;g52e724c749_0_72"/>
            <p:cNvSpPr/>
            <p:nvPr/>
          </p:nvSpPr>
          <p:spPr>
            <a:xfrm>
              <a:off x="3059816" y="700304"/>
              <a:ext cx="144000" cy="144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8" name="Google Shape;168;g52e724c749_0_72"/>
            <p:cNvSpPr/>
            <p:nvPr/>
          </p:nvSpPr>
          <p:spPr>
            <a:xfrm>
              <a:off x="3059816" y="1060376"/>
              <a:ext cx="144000" cy="144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69" name="Google Shape;169;g52e724c749_0_72"/>
            <p:cNvCxnSpPr>
              <a:stCxn id="166" idx="7"/>
              <a:endCxn id="168" idx="3"/>
            </p:cNvCxnSpPr>
            <p:nvPr/>
          </p:nvCxnSpPr>
          <p:spPr>
            <a:xfrm rot="7199937">
              <a:off x="3086465" y="855559"/>
              <a:ext cx="562218" cy="337762"/>
            </a:xfrm>
            <a:prstGeom prst="straightConnector1">
              <a:avLst/>
            </a:prstGeom>
            <a:noFill/>
            <a:ln cap="flat" cmpd="sng" w="9525">
              <a:solidFill>
                <a:schemeClr val="accent1"/>
              </a:solidFill>
              <a:prstDash val="solid"/>
              <a:round/>
              <a:headEnd len="sm" w="sm" type="none"/>
              <a:tailEnd len="sm" w="sm" type="none"/>
            </a:ln>
          </p:spPr>
        </p:cxnSp>
        <p:cxnSp>
          <p:nvCxnSpPr>
            <p:cNvPr id="170" name="Google Shape;170;g52e724c749_0_72"/>
            <p:cNvCxnSpPr>
              <a:stCxn id="167" idx="0"/>
            </p:cNvCxnSpPr>
            <p:nvPr/>
          </p:nvCxnSpPr>
          <p:spPr>
            <a:xfrm flipH="1" rot="-3599770">
              <a:off x="2938338" y="811966"/>
              <a:ext cx="386955" cy="223376"/>
            </a:xfrm>
            <a:prstGeom prst="straightConnector1">
              <a:avLst/>
            </a:prstGeom>
            <a:noFill/>
            <a:ln cap="flat" cmpd="sng" w="9525">
              <a:solidFill>
                <a:schemeClr val="accent1"/>
              </a:solidFill>
              <a:prstDash val="solid"/>
              <a:round/>
              <a:headEnd len="sm" w="sm" type="none"/>
              <a:tailEnd len="sm" w="sm" type="none"/>
            </a:ln>
          </p:spPr>
        </p:cxnSp>
      </p:grpSp>
      <p:sp>
        <p:nvSpPr>
          <p:cNvPr id="171" name="Google Shape;171;g52e724c749_0_72"/>
          <p:cNvSpPr/>
          <p:nvPr/>
        </p:nvSpPr>
        <p:spPr>
          <a:xfrm>
            <a:off x="771625" y="245724"/>
            <a:ext cx="3791400" cy="3567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000000"/>
              </a:buClr>
              <a:buSzPts val="1400"/>
              <a:buFont typeface="Arial"/>
              <a:buNone/>
            </a:pPr>
            <a:r>
              <a:rPr b="1" i="0" lang="zh-CN" sz="1400" u="none" cap="none" strike="noStrike">
                <a:solidFill>
                  <a:schemeClr val="dk1"/>
                </a:solidFill>
                <a:latin typeface="Microsoft Yahei"/>
                <a:ea typeface="Microsoft Yahei"/>
                <a:cs typeface="Microsoft Yahei"/>
                <a:sym typeface="Microsoft Yahei"/>
              </a:rPr>
              <a:t>Year Built to Sale Price</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400"/>
              <a:buFont typeface="Arial"/>
              <a:buNone/>
            </a:pPr>
            <a:r>
              <a:t/>
            </a:r>
            <a:endParaRPr b="1" i="0" sz="1400" u="none" cap="none" strike="noStrike">
              <a:solidFill>
                <a:schemeClr val="dk1"/>
              </a:solidFill>
              <a:latin typeface="Microsoft Yahei"/>
              <a:ea typeface="Microsoft Yahei"/>
              <a:cs typeface="Microsoft Yahei"/>
              <a:sym typeface="Microsoft Yahei"/>
            </a:endParaRPr>
          </a:p>
        </p:txBody>
      </p:sp>
      <p:sp>
        <p:nvSpPr>
          <p:cNvPr id="172" name="Google Shape;172;g52e724c749_0_72"/>
          <p:cNvSpPr txBox="1"/>
          <p:nvPr/>
        </p:nvSpPr>
        <p:spPr>
          <a:xfrm>
            <a:off x="-230375" y="901925"/>
            <a:ext cx="3423000" cy="4140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Sale price </a:t>
            </a:r>
            <a:r>
              <a:rPr b="1" i="0" lang="zh-CN" sz="1400" u="none" cap="none" strike="noStrike">
                <a:solidFill>
                  <a:srgbClr val="000000"/>
                </a:solidFill>
                <a:latin typeface="Arial"/>
                <a:ea typeface="Arial"/>
                <a:cs typeface="Arial"/>
                <a:sym typeface="Arial"/>
              </a:rPr>
              <a:t>increased</a:t>
            </a:r>
            <a:r>
              <a:rPr b="0" i="0" lang="zh-CN" sz="1400" u="none" cap="none" strike="noStrike">
                <a:solidFill>
                  <a:srgbClr val="000000"/>
                </a:solidFill>
                <a:latin typeface="Arial"/>
                <a:ea typeface="Arial"/>
                <a:cs typeface="Arial"/>
                <a:sym typeface="Arial"/>
              </a:rPr>
              <a:t> stablely over years.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CN" sz="1400" u="none" cap="none" strike="noStrike">
                <a:solidFill>
                  <a:srgbClr val="000000"/>
                </a:solidFill>
                <a:latin typeface="Arial"/>
                <a:ea typeface="Arial"/>
                <a:cs typeface="Arial"/>
                <a:sym typeface="Arial"/>
              </a:rPr>
              <a:t>Some </a:t>
            </a:r>
            <a:r>
              <a:rPr b="1" lang="zh-CN"/>
              <a:t>old </a:t>
            </a:r>
            <a:r>
              <a:rPr b="1" i="0" lang="zh-CN" sz="1400" u="none" cap="none" strike="noStrike">
                <a:solidFill>
                  <a:srgbClr val="000000"/>
                </a:solidFill>
                <a:latin typeface="Arial"/>
                <a:ea typeface="Arial"/>
                <a:cs typeface="Arial"/>
                <a:sym typeface="Arial"/>
              </a:rPr>
              <a:t>houses</a:t>
            </a:r>
            <a:r>
              <a:rPr b="0" i="0" lang="zh-CN" sz="1400" u="none" cap="none" strike="noStrike">
                <a:solidFill>
                  <a:srgbClr val="000000"/>
                </a:solidFill>
                <a:latin typeface="Arial"/>
                <a:ea typeface="Arial"/>
                <a:cs typeface="Arial"/>
                <a:sym typeface="Arial"/>
              </a:rPr>
              <a:t> might have higher value.</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zh-CN" sz="1400" u="none" cap="none" strike="noStrike">
                <a:solidFill>
                  <a:srgbClr val="000000"/>
                </a:solidFill>
                <a:latin typeface="Arial"/>
                <a:ea typeface="Arial"/>
                <a:cs typeface="Arial"/>
                <a:sym typeface="Arial"/>
              </a:rPr>
              <a:t>Turning Points (increase)</a:t>
            </a:r>
            <a:r>
              <a:rPr b="0" i="0" lang="zh-C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17500" lvl="1" marL="914400" marR="0" rtl="0" algn="l">
              <a:lnSpc>
                <a:spcPct val="100000"/>
              </a:lnSpc>
              <a:spcBef>
                <a:spcPts val="0"/>
              </a:spcBef>
              <a:spcAft>
                <a:spcPts val="0"/>
              </a:spcAft>
              <a:buClr>
                <a:srgbClr val="000000"/>
              </a:buClr>
              <a:buSzPts val="1400"/>
              <a:buFont typeface="Arial"/>
              <a:buChar char="○"/>
            </a:pPr>
            <a:r>
              <a:rPr b="1" i="0" lang="zh-CN" sz="1400" u="none" cap="none" strike="noStrike">
                <a:solidFill>
                  <a:srgbClr val="000000"/>
                </a:solidFill>
                <a:latin typeface="Arial"/>
                <a:ea typeface="Arial"/>
                <a:cs typeface="Arial"/>
                <a:sym typeface="Arial"/>
              </a:rPr>
              <a:t>1950</a:t>
            </a:r>
            <a:r>
              <a:rPr b="0" i="0" lang="zh-CN" sz="1400" u="none" cap="none" strike="noStrike">
                <a:solidFill>
                  <a:srgbClr val="000000"/>
                </a:solidFill>
                <a:latin typeface="Arial"/>
                <a:ea typeface="Arial"/>
                <a:cs typeface="Arial"/>
                <a:sym typeface="Arial"/>
              </a:rPr>
              <a:t>- first industry boom</a:t>
            </a:r>
            <a:endParaRPr b="0" i="0" sz="1400" u="none" cap="none" strike="noStrike">
              <a:solidFill>
                <a:srgbClr val="000000"/>
              </a:solidFill>
              <a:latin typeface="Arial"/>
              <a:ea typeface="Arial"/>
              <a:cs typeface="Arial"/>
              <a:sym typeface="Arial"/>
            </a:endParaRPr>
          </a:p>
          <a:p>
            <a:pPr indent="-317500" lvl="1" marL="914400" marR="0" rtl="0" algn="l">
              <a:lnSpc>
                <a:spcPct val="100000"/>
              </a:lnSpc>
              <a:spcBef>
                <a:spcPts val="0"/>
              </a:spcBef>
              <a:spcAft>
                <a:spcPts val="0"/>
              </a:spcAft>
              <a:buClr>
                <a:srgbClr val="000000"/>
              </a:buClr>
              <a:buSzPts val="1400"/>
              <a:buFont typeface="Arial"/>
              <a:buChar char="○"/>
            </a:pPr>
            <a:r>
              <a:rPr b="1" i="0" lang="zh-CN" sz="1400" u="none" cap="none" strike="noStrike">
                <a:solidFill>
                  <a:srgbClr val="000000"/>
                </a:solidFill>
                <a:latin typeface="Arial"/>
                <a:ea typeface="Arial"/>
                <a:cs typeface="Arial"/>
                <a:sym typeface="Arial"/>
              </a:rPr>
              <a:t>1972</a:t>
            </a:r>
            <a:r>
              <a:rPr b="0" i="0" lang="zh-CN" sz="1400" u="none" cap="none" strike="noStrike">
                <a:solidFill>
                  <a:srgbClr val="000000"/>
                </a:solidFill>
                <a:latin typeface="Arial"/>
                <a:ea typeface="Arial"/>
                <a:cs typeface="Arial"/>
                <a:sym typeface="Arial"/>
              </a:rPr>
              <a:t>- second industry boom</a:t>
            </a:r>
            <a:endParaRPr b="0" i="0" sz="1400" u="none" cap="none" strike="noStrike">
              <a:solidFill>
                <a:srgbClr val="000000"/>
              </a:solidFill>
              <a:latin typeface="Arial"/>
              <a:ea typeface="Arial"/>
              <a:cs typeface="Arial"/>
              <a:sym typeface="Arial"/>
            </a:endParaRPr>
          </a:p>
          <a:p>
            <a:pPr indent="-317500" lvl="1" marL="914400" marR="0" rtl="0" algn="l">
              <a:lnSpc>
                <a:spcPct val="100000"/>
              </a:lnSpc>
              <a:spcBef>
                <a:spcPts val="0"/>
              </a:spcBef>
              <a:spcAft>
                <a:spcPts val="0"/>
              </a:spcAft>
              <a:buClr>
                <a:srgbClr val="000000"/>
              </a:buClr>
              <a:buSzPts val="1400"/>
              <a:buFont typeface="Arial"/>
              <a:buChar char="○"/>
            </a:pPr>
            <a:r>
              <a:rPr b="1" i="0" lang="zh-CN" sz="1400" u="none" cap="none" strike="noStrike">
                <a:solidFill>
                  <a:srgbClr val="000000"/>
                </a:solidFill>
                <a:latin typeface="Arial"/>
                <a:ea typeface="Arial"/>
                <a:cs typeface="Arial"/>
                <a:sym typeface="Arial"/>
              </a:rPr>
              <a:t>1993</a:t>
            </a:r>
            <a:r>
              <a:rPr b="0" i="0" lang="zh-CN" sz="1400" u="none" cap="none" strike="noStrike">
                <a:solidFill>
                  <a:srgbClr val="000000"/>
                </a:solidFill>
                <a:latin typeface="Arial"/>
                <a:ea typeface="Arial"/>
                <a:cs typeface="Arial"/>
                <a:sym typeface="Arial"/>
              </a:rPr>
              <a:t>- third industry boom</a:t>
            </a:r>
            <a:endParaRPr b="0" i="0" sz="14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zh-CN" sz="1400" u="none" cap="none" strike="noStrike">
                <a:solidFill>
                  <a:srgbClr val="000000"/>
                </a:solidFill>
                <a:latin typeface="Arial"/>
                <a:ea typeface="Arial"/>
                <a:cs typeface="Arial"/>
                <a:sym typeface="Arial"/>
              </a:rPr>
              <a:t>Turning Points (decrease)</a:t>
            </a:r>
            <a:r>
              <a:rPr b="0" i="0" lang="zh-C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317500" lvl="1" marL="914400" marR="0" rtl="0" algn="l">
              <a:lnSpc>
                <a:spcPct val="100000"/>
              </a:lnSpc>
              <a:spcBef>
                <a:spcPts val="0"/>
              </a:spcBef>
              <a:spcAft>
                <a:spcPts val="0"/>
              </a:spcAft>
              <a:buClr>
                <a:srgbClr val="000000"/>
              </a:buClr>
              <a:buSzPts val="1400"/>
              <a:buFont typeface="Arial"/>
              <a:buChar char="○"/>
            </a:pPr>
            <a:r>
              <a:rPr b="1" i="0" lang="zh-CN" sz="1400" u="none" cap="none" strike="noStrike">
                <a:solidFill>
                  <a:srgbClr val="000000"/>
                </a:solidFill>
                <a:latin typeface="Arial"/>
                <a:ea typeface="Arial"/>
                <a:cs typeface="Arial"/>
                <a:sym typeface="Arial"/>
              </a:rPr>
              <a:t>1923 to 1926</a:t>
            </a:r>
            <a:r>
              <a:rPr b="0" i="0" lang="zh-CN" sz="1400" u="none" cap="none" strike="noStrike">
                <a:solidFill>
                  <a:srgbClr val="000000"/>
                </a:solidFill>
                <a:latin typeface="Arial"/>
                <a:ea typeface="Arial"/>
                <a:cs typeface="Arial"/>
                <a:sym typeface="Arial"/>
              </a:rPr>
              <a:t> - real estate speculation frenzy</a:t>
            </a:r>
            <a:endParaRPr b="0" i="0" sz="1400" u="none" cap="none" strike="noStrike">
              <a:solidFill>
                <a:srgbClr val="000000"/>
              </a:solidFill>
              <a:latin typeface="Arial"/>
              <a:ea typeface="Arial"/>
              <a:cs typeface="Arial"/>
              <a:sym typeface="Arial"/>
            </a:endParaRPr>
          </a:p>
          <a:p>
            <a:pPr indent="-317500" lvl="1" marL="914400" marR="0" rtl="0" algn="l">
              <a:lnSpc>
                <a:spcPct val="100000"/>
              </a:lnSpc>
              <a:spcBef>
                <a:spcPts val="0"/>
              </a:spcBef>
              <a:spcAft>
                <a:spcPts val="0"/>
              </a:spcAft>
              <a:buClr>
                <a:srgbClr val="000000"/>
              </a:buClr>
              <a:buSzPts val="1400"/>
              <a:buFont typeface="Arial"/>
              <a:buChar char="○"/>
            </a:pPr>
            <a:r>
              <a:rPr b="1" i="0" lang="zh-CN" sz="1400" u="none" cap="none" strike="noStrike">
                <a:solidFill>
                  <a:srgbClr val="000000"/>
                </a:solidFill>
                <a:latin typeface="Arial"/>
                <a:ea typeface="Arial"/>
                <a:cs typeface="Arial"/>
                <a:sym typeface="Arial"/>
              </a:rPr>
              <a:t>1981</a:t>
            </a:r>
            <a:r>
              <a:rPr b="0" i="0" lang="zh-CN" sz="1400" u="none" cap="none" strike="noStrike">
                <a:solidFill>
                  <a:srgbClr val="000000"/>
                </a:solidFill>
                <a:latin typeface="Arial"/>
                <a:ea typeface="Arial"/>
                <a:cs typeface="Arial"/>
                <a:sym typeface="Arial"/>
              </a:rPr>
              <a:t>- first economic crisis</a:t>
            </a:r>
            <a:endParaRPr b="0" i="0" sz="1400" u="none" cap="none" strike="noStrike">
              <a:solidFill>
                <a:srgbClr val="000000"/>
              </a:solidFill>
              <a:latin typeface="Arial"/>
              <a:ea typeface="Arial"/>
              <a:cs typeface="Arial"/>
              <a:sym typeface="Arial"/>
            </a:endParaRPr>
          </a:p>
          <a:p>
            <a:pPr indent="-317500" lvl="1" marL="914400" marR="0" rtl="0" algn="l">
              <a:lnSpc>
                <a:spcPct val="100000"/>
              </a:lnSpc>
              <a:spcBef>
                <a:spcPts val="0"/>
              </a:spcBef>
              <a:spcAft>
                <a:spcPts val="0"/>
              </a:spcAft>
              <a:buClr>
                <a:srgbClr val="000000"/>
              </a:buClr>
              <a:buSzPts val="1400"/>
              <a:buFont typeface="Arial"/>
              <a:buChar char="○"/>
            </a:pPr>
            <a:r>
              <a:rPr b="1" i="0" lang="zh-CN" sz="1400" u="none" cap="none" strike="noStrike">
                <a:solidFill>
                  <a:srgbClr val="000000"/>
                </a:solidFill>
                <a:latin typeface="Arial"/>
                <a:ea typeface="Arial"/>
                <a:cs typeface="Arial"/>
                <a:sym typeface="Arial"/>
              </a:rPr>
              <a:t>2008</a:t>
            </a:r>
            <a:r>
              <a:rPr b="0" i="0" lang="zh-CN" sz="1400" u="none" cap="none" strike="noStrike">
                <a:solidFill>
                  <a:srgbClr val="000000"/>
                </a:solidFill>
                <a:latin typeface="Arial"/>
                <a:ea typeface="Arial"/>
                <a:cs typeface="Arial"/>
                <a:sym typeface="Arial"/>
              </a:rPr>
              <a:t>- subprime mortgage crisis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3" name="Google Shape;173;g52e724c749_0_72"/>
          <p:cNvPicPr preferRelativeResize="0"/>
          <p:nvPr/>
        </p:nvPicPr>
        <p:blipFill rotWithShape="1">
          <a:blip r:embed="rId3">
            <a:alphaModFix/>
          </a:blip>
          <a:srcRect b="0" l="0" r="0" t="0"/>
          <a:stretch/>
        </p:blipFill>
        <p:spPr>
          <a:xfrm>
            <a:off x="3064625" y="773925"/>
            <a:ext cx="6098751" cy="4020350"/>
          </a:xfrm>
          <a:prstGeom prst="rect">
            <a:avLst/>
          </a:prstGeom>
          <a:noFill/>
          <a:ln>
            <a:noFill/>
          </a:ln>
        </p:spPr>
      </p:pic>
      <p:sp>
        <p:nvSpPr>
          <p:cNvPr id="174" name="Google Shape;174;g52e724c749_0_72"/>
          <p:cNvSpPr/>
          <p:nvPr/>
        </p:nvSpPr>
        <p:spPr>
          <a:xfrm flipH="1">
            <a:off x="6135125" y="3383300"/>
            <a:ext cx="130500" cy="7086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75" name="Google Shape;175;g52e724c749_0_72"/>
          <p:cNvSpPr/>
          <p:nvPr/>
        </p:nvSpPr>
        <p:spPr>
          <a:xfrm flipH="1">
            <a:off x="7115775" y="3253800"/>
            <a:ext cx="130500" cy="8382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76" name="Google Shape;176;g52e724c749_0_72"/>
          <p:cNvSpPr/>
          <p:nvPr/>
        </p:nvSpPr>
        <p:spPr>
          <a:xfrm flipH="1">
            <a:off x="8096425" y="2573350"/>
            <a:ext cx="130500" cy="13320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77" name="Google Shape;177;g52e724c749_0_72"/>
          <p:cNvSpPr/>
          <p:nvPr/>
        </p:nvSpPr>
        <p:spPr>
          <a:xfrm flipH="1">
            <a:off x="4880925" y="3797125"/>
            <a:ext cx="130500" cy="423900"/>
          </a:xfrm>
          <a:prstGeom prst="ellipse">
            <a:avLst/>
          </a:prstGeom>
          <a:no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78" name="Google Shape;178;g52e724c749_0_72"/>
          <p:cNvSpPr/>
          <p:nvPr/>
        </p:nvSpPr>
        <p:spPr>
          <a:xfrm flipH="1">
            <a:off x="7494325" y="3797125"/>
            <a:ext cx="195900" cy="178800"/>
          </a:xfrm>
          <a:prstGeom prst="ellipse">
            <a:avLst/>
          </a:prstGeom>
          <a:no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79" name="Google Shape;179;g52e724c749_0_72"/>
          <p:cNvSpPr/>
          <p:nvPr/>
        </p:nvSpPr>
        <p:spPr>
          <a:xfrm flipH="1">
            <a:off x="8855025" y="3210700"/>
            <a:ext cx="75600" cy="540000"/>
          </a:xfrm>
          <a:prstGeom prst="ellipse">
            <a:avLst/>
          </a:prstGeom>
          <a:no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250"/>
                                        <p:tgtEl>
                                          <p:spTgt spid="171"/>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g751e8b888f_0_0"/>
          <p:cNvSpPr/>
          <p:nvPr/>
        </p:nvSpPr>
        <p:spPr>
          <a:xfrm>
            <a:off x="0" y="0"/>
            <a:ext cx="35640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6" name="Google Shape;186;g751e8b888f_0_0"/>
          <p:cNvSpPr/>
          <p:nvPr/>
        </p:nvSpPr>
        <p:spPr>
          <a:xfrm>
            <a:off x="0" y="0"/>
            <a:ext cx="3564000" cy="51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7" name="Google Shape;187;g751e8b888f_0_0"/>
          <p:cNvSpPr txBox="1"/>
          <p:nvPr/>
        </p:nvSpPr>
        <p:spPr>
          <a:xfrm>
            <a:off x="-409868" y="1562499"/>
            <a:ext cx="4405800" cy="3602400"/>
          </a:xfrm>
          <a:prstGeom prst="rect">
            <a:avLst/>
          </a:prstGeom>
          <a:noFill/>
          <a:ln>
            <a:noFill/>
          </a:ln>
        </p:spPr>
        <p:txBody>
          <a:bodyPr anchorCtr="0" anchor="t" bIns="34275" lIns="68575" spcFirstLastPara="1" rIns="68575" wrap="square" tIns="34275">
            <a:noAutofit/>
          </a:bodyPr>
          <a:lstStyle/>
          <a:p>
            <a:pPr indent="0" lvl="0" marL="0" marR="0" rtl="0" algn="ctr">
              <a:lnSpc>
                <a:spcPct val="130000"/>
              </a:lnSpc>
              <a:spcBef>
                <a:spcPts val="0"/>
              </a:spcBef>
              <a:spcAft>
                <a:spcPts val="0"/>
              </a:spcAft>
              <a:buClr>
                <a:srgbClr val="000000"/>
              </a:buClr>
              <a:buSzPts val="20000"/>
              <a:buFont typeface="Arial"/>
              <a:buNone/>
            </a:pPr>
            <a:r>
              <a:rPr b="1" i="0" lang="zh-CN" sz="20000" u="none" cap="none" strike="noStrike">
                <a:solidFill>
                  <a:srgbClr val="0A82FE"/>
                </a:solidFill>
                <a:latin typeface="Impact"/>
                <a:ea typeface="Impact"/>
                <a:cs typeface="Impact"/>
                <a:sym typeface="Impact"/>
              </a:rPr>
              <a:t>03</a:t>
            </a:r>
            <a:endParaRPr b="0" i="0" sz="1400" u="none" cap="none" strike="noStrike">
              <a:solidFill>
                <a:srgbClr val="000000"/>
              </a:solidFill>
              <a:latin typeface="Arial"/>
              <a:ea typeface="Arial"/>
              <a:cs typeface="Arial"/>
              <a:sym typeface="Arial"/>
            </a:endParaRPr>
          </a:p>
        </p:txBody>
      </p:sp>
      <p:sp>
        <p:nvSpPr>
          <p:cNvPr id="188" name="Google Shape;188;g751e8b888f_0_0"/>
          <p:cNvSpPr txBox="1"/>
          <p:nvPr/>
        </p:nvSpPr>
        <p:spPr>
          <a:xfrm>
            <a:off x="0" y="3389447"/>
            <a:ext cx="3564000" cy="520800"/>
          </a:xfrm>
          <a:prstGeom prst="rect">
            <a:avLst/>
          </a:prstGeom>
          <a:solidFill>
            <a:schemeClr val="accent1"/>
          </a:solidFill>
          <a:ln>
            <a:noFill/>
          </a:ln>
        </p:spPr>
        <p:txBody>
          <a:bodyPr anchorCtr="0" anchor="t" bIns="34275" lIns="68575" spcFirstLastPara="1" rIns="68575" wrap="square" tIns="34275">
            <a:noAutofit/>
          </a:bodyPr>
          <a:lstStyle/>
          <a:p>
            <a:pPr indent="0" lvl="0" marL="0" marR="0" rtl="0" algn="ctr">
              <a:lnSpc>
                <a:spcPct val="130000"/>
              </a:lnSpc>
              <a:spcBef>
                <a:spcPts val="0"/>
              </a:spcBef>
              <a:spcAft>
                <a:spcPts val="0"/>
              </a:spcAft>
              <a:buClr>
                <a:srgbClr val="000000"/>
              </a:buClr>
              <a:buSzPts val="2500"/>
              <a:buFont typeface="Arial"/>
              <a:buNone/>
            </a:pPr>
            <a:r>
              <a:rPr b="0" i="0" lang="zh-CN" sz="2500" u="none" cap="none" strike="noStrike">
                <a:solidFill>
                  <a:schemeClr val="lt1"/>
                </a:solidFill>
                <a:latin typeface="Microsoft Yahei"/>
                <a:ea typeface="Microsoft Yahei"/>
                <a:cs typeface="Microsoft Yahei"/>
                <a:sym typeface="Microsoft Yahei"/>
              </a:rPr>
              <a:t>DATA </a:t>
            </a:r>
            <a:r>
              <a:rPr lang="zh-CN" sz="2500">
                <a:solidFill>
                  <a:schemeClr val="lt1"/>
                </a:solidFill>
                <a:latin typeface="Microsoft Yahei"/>
                <a:ea typeface="Microsoft Yahei"/>
                <a:cs typeface="Microsoft Yahei"/>
                <a:sym typeface="Microsoft Yahei"/>
              </a:rPr>
              <a:t>PREPARATION</a:t>
            </a:r>
            <a:endParaRPr b="0" i="0" sz="2500" u="none" cap="none" strike="noStrike">
              <a:solidFill>
                <a:schemeClr val="lt1"/>
              </a:solidFill>
              <a:latin typeface="Microsoft Yahei"/>
              <a:ea typeface="Microsoft Yahei"/>
              <a:cs typeface="Microsoft Yahei"/>
              <a:sym typeface="Microsoft Yahei"/>
            </a:endParaRPr>
          </a:p>
        </p:txBody>
      </p:sp>
      <p:sp>
        <p:nvSpPr>
          <p:cNvPr id="189" name="Google Shape;189;g751e8b888f_0_0"/>
          <p:cNvSpPr txBox="1"/>
          <p:nvPr/>
        </p:nvSpPr>
        <p:spPr>
          <a:xfrm>
            <a:off x="4450550" y="1104300"/>
            <a:ext cx="3252300" cy="3331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434343"/>
              </a:buClr>
              <a:buSzPts val="1800"/>
              <a:buFont typeface="Arial"/>
              <a:buChar char="●"/>
            </a:pPr>
            <a:r>
              <a:rPr b="0" i="0" lang="zh-CN" sz="1800" u="none" cap="none" strike="noStrike">
                <a:solidFill>
                  <a:srgbClr val="434343"/>
                </a:solidFill>
                <a:latin typeface="Arial"/>
                <a:ea typeface="Arial"/>
                <a:cs typeface="Arial"/>
                <a:sym typeface="Arial"/>
              </a:rPr>
              <a:t>Data </a:t>
            </a:r>
            <a:r>
              <a:rPr lang="zh-CN" sz="1800">
                <a:solidFill>
                  <a:srgbClr val="434343"/>
                </a:solidFill>
              </a:rPr>
              <a:t>Transformation</a:t>
            </a:r>
            <a:endParaRPr sz="1800">
              <a:solidFill>
                <a:srgbClr val="434343"/>
              </a:solidFill>
            </a:endParaRPr>
          </a:p>
          <a:p>
            <a:pPr indent="0" lvl="0" marL="457200" marR="0" rtl="0" algn="l">
              <a:lnSpc>
                <a:spcPct val="100000"/>
              </a:lnSpc>
              <a:spcBef>
                <a:spcPts val="0"/>
              </a:spcBef>
              <a:spcAft>
                <a:spcPts val="0"/>
              </a:spcAft>
              <a:buNone/>
            </a:pPr>
            <a:r>
              <a:t/>
            </a:r>
            <a:endParaRPr sz="1800">
              <a:solidFill>
                <a:srgbClr val="434343"/>
              </a:solidFill>
            </a:endParaRPr>
          </a:p>
          <a:p>
            <a:pPr indent="0" lvl="0" marL="457200" marR="0" rtl="0" algn="l">
              <a:lnSpc>
                <a:spcPct val="100000"/>
              </a:lnSpc>
              <a:spcBef>
                <a:spcPts val="0"/>
              </a:spcBef>
              <a:spcAft>
                <a:spcPts val="0"/>
              </a:spcAft>
              <a:buNone/>
            </a:pPr>
            <a:r>
              <a:t/>
            </a:r>
            <a:endParaRPr sz="1800">
              <a:solidFill>
                <a:srgbClr val="434343"/>
              </a:solidFill>
            </a:endParaRPr>
          </a:p>
          <a:p>
            <a:pPr indent="-342900" lvl="0" marL="457200" marR="0" rtl="0" algn="l">
              <a:lnSpc>
                <a:spcPct val="100000"/>
              </a:lnSpc>
              <a:spcBef>
                <a:spcPts val="0"/>
              </a:spcBef>
              <a:spcAft>
                <a:spcPts val="0"/>
              </a:spcAft>
              <a:buClr>
                <a:srgbClr val="434343"/>
              </a:buClr>
              <a:buSzPts val="1800"/>
              <a:buChar char="●"/>
            </a:pPr>
            <a:r>
              <a:rPr lang="zh-CN" sz="1800">
                <a:solidFill>
                  <a:srgbClr val="434343"/>
                </a:solidFill>
              </a:rPr>
              <a:t>Data  Cleaning</a:t>
            </a:r>
            <a:endParaRPr sz="1800">
              <a:solidFill>
                <a:srgbClr val="434343"/>
              </a:solidFill>
            </a:endParaRPr>
          </a:p>
          <a:p>
            <a:pPr indent="0" lvl="0" marL="0" marR="0" rtl="0" algn="l">
              <a:lnSpc>
                <a:spcPct val="100000"/>
              </a:lnSpc>
              <a:spcBef>
                <a:spcPts val="0"/>
              </a:spcBef>
              <a:spcAft>
                <a:spcPts val="0"/>
              </a:spcAft>
              <a:buNone/>
            </a:pPr>
            <a:r>
              <a:t/>
            </a:r>
            <a:endParaRPr sz="1800">
              <a:solidFill>
                <a:srgbClr val="434343"/>
              </a:solidFill>
            </a:endParaRPr>
          </a:p>
          <a:p>
            <a:pPr indent="0" lvl="0" marL="0" marR="0" rtl="0" algn="l">
              <a:lnSpc>
                <a:spcPct val="100000"/>
              </a:lnSpc>
              <a:spcBef>
                <a:spcPts val="0"/>
              </a:spcBef>
              <a:spcAft>
                <a:spcPts val="0"/>
              </a:spcAft>
              <a:buNone/>
            </a:pPr>
            <a:r>
              <a:t/>
            </a:r>
            <a:endParaRPr sz="1800">
              <a:solidFill>
                <a:srgbClr val="434343"/>
              </a:solidFill>
            </a:endParaRPr>
          </a:p>
          <a:p>
            <a:pPr indent="-342900" lvl="0" marL="457200" rtl="0" algn="l">
              <a:spcBef>
                <a:spcPts val="0"/>
              </a:spcBef>
              <a:spcAft>
                <a:spcPts val="0"/>
              </a:spcAft>
              <a:buClr>
                <a:srgbClr val="434343"/>
              </a:buClr>
              <a:buSzPts val="1800"/>
              <a:buChar char="●"/>
            </a:pPr>
            <a:r>
              <a:rPr lang="zh-CN" sz="1800">
                <a:solidFill>
                  <a:srgbClr val="434343"/>
                </a:solidFill>
              </a:rPr>
              <a:t>Data  Normalization</a:t>
            </a:r>
            <a:endParaRPr sz="1800">
              <a:solidFill>
                <a:srgbClr val="434343"/>
              </a:solidFill>
            </a:endParaRPr>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457200" marR="0" rtl="0" algn="l">
              <a:lnSpc>
                <a:spcPct val="100000"/>
              </a:lnSpc>
              <a:spcBef>
                <a:spcPts val="0"/>
              </a:spcBef>
              <a:spcAft>
                <a:spcPts val="0"/>
              </a:spcAft>
              <a:buNone/>
            </a:pPr>
            <a:r>
              <a:t/>
            </a:r>
            <a:endParaRPr sz="1800"/>
          </a:p>
          <a:p>
            <a:pPr indent="0" lvl="0" marL="45720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主题​​">
  <a:themeElements>
    <a:clrScheme name="自定义 101">
      <a:dk1>
        <a:srgbClr val="545454"/>
      </a:dk1>
      <a:lt1>
        <a:srgbClr val="FFFFFF"/>
      </a:lt1>
      <a:dk2>
        <a:srgbClr val="1C1C1C"/>
      </a:dk2>
      <a:lt2>
        <a:srgbClr val="F8F8F8"/>
      </a:lt2>
      <a:accent1>
        <a:srgbClr val="003366"/>
      </a:accent1>
      <a:accent2>
        <a:srgbClr val="FF6600"/>
      </a:accent2>
      <a:accent3>
        <a:srgbClr val="003366"/>
      </a:accent3>
      <a:accent4>
        <a:srgbClr val="FF6600"/>
      </a:accent4>
      <a:accent5>
        <a:srgbClr val="545454"/>
      </a:accent5>
      <a:accent6>
        <a:srgbClr val="E8E8E8"/>
      </a:accent6>
      <a:hlink>
        <a:srgbClr val="1C1C1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2015-07-10T10:13:44Z</dcterms:created>
  <dc:creator>Sky123.Org</dc:creator>
</cp:coreProperties>
</file>