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001be22f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001be22f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Hayley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001be22f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001be22f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Zhonghao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have yelp review data which sizes 3.53 gigabytes, and yelp user, sizes 1.2 gigabytes, overall we have data covering establishment information, user, review business attributes and others, which sizes over 5 gigabytes, it has caused a lot of problems when we imported data to our </a:t>
            </a:r>
            <a:r>
              <a:rPr lang="en"/>
              <a:t>environment</a:t>
            </a:r>
            <a:r>
              <a:rPr lang="en"/>
              <a:t> and merged together to analyze. In this case, we made datatype schema to boost the read on yelp review, we also made chunks for review data, imported with filtering so as not to use up too much of our memory.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001be22f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001be22f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a:highlight>
                  <a:srgbClr val="FFFFFE"/>
                </a:highlight>
                <a:latin typeface="Roboto"/>
                <a:ea typeface="Roboto"/>
                <a:cs typeface="Roboto"/>
                <a:sym typeface="Roboto"/>
              </a:rPr>
              <a:t>Xiaoyou</a:t>
            </a:r>
            <a:endParaRPr>
              <a:highlight>
                <a:srgbClr val="FFFFFE"/>
              </a:highlight>
              <a:latin typeface="Roboto"/>
              <a:ea typeface="Roboto"/>
              <a:cs typeface="Roboto"/>
              <a:sym typeface="Roboto"/>
            </a:endParaRPr>
          </a:p>
          <a:p>
            <a:pPr indent="0" lvl="0" marL="0" rtl="0" algn="l">
              <a:lnSpc>
                <a:spcPct val="135714"/>
              </a:lnSpc>
              <a:spcBef>
                <a:spcPts val="0"/>
              </a:spcBef>
              <a:spcAft>
                <a:spcPts val="0"/>
              </a:spcAft>
              <a:buNone/>
            </a:pPr>
            <a:r>
              <a:rPr lang="en">
                <a:solidFill>
                  <a:srgbClr val="212121"/>
                </a:solidFill>
                <a:highlight>
                  <a:srgbClr val="FFFFFF"/>
                </a:highlight>
                <a:latin typeface="Roboto"/>
                <a:ea typeface="Roboto"/>
                <a:cs typeface="Roboto"/>
                <a:sym typeface="Roboto"/>
              </a:rPr>
              <a:t>Certain reviewers have more friends who are also active on the review platform, so we define them as “central users”. We want to know how the average rating given by central users correlates to the true restaurant average rating.(In other words, are the values of these users’ ratings close to average restaurant ratings? To realize this, </a:t>
            </a:r>
            <a:r>
              <a:rPr lang="en">
                <a:highlight>
                  <a:srgbClr val="FFFFFE"/>
                </a:highlight>
                <a:latin typeface="Roboto"/>
                <a:ea typeface="Roboto"/>
                <a:cs typeface="Roboto"/>
                <a:sym typeface="Roboto"/>
              </a:rPr>
              <a:t>we sorted users data at a descending order by their number of fans on Yelp and choose the first 10% as central users. Then we plotted a dynamic multi bar chart to show the comparison between ratings given by these central users and the corresponding restaurant average ratings. From the result we can see that the ratings given by central users are slightly higher than average business rating, which indicates that people who have more fans tend to overrate the restaurants. Taking into consideration the fact that people tend to read central users’ reviews for suggestions, restaurants might pay central users to write better reviews.To increase the authenticity of reviews, Yelp can develop some mechanism such as giving “medals” to central users whose ratings are very close to the overall restaurant ratings. More “medals” users have, more trustworthy their reviews are !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705af57f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705af57f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Yutian</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Next we turn to restaurant perspective. Yelp allows users to search restaurants based on tags, which is also an important indicator for yelp users to decide which restaurants to go. In order to better analyze the impact of these tags,</a:t>
            </a:r>
            <a:r>
              <a:rPr lang="en" sz="1200">
                <a:solidFill>
                  <a:srgbClr val="212121"/>
                </a:solidFill>
                <a:highlight>
                  <a:schemeClr val="lt1"/>
                </a:highlight>
                <a:latin typeface="Roboto"/>
                <a:ea typeface="Roboto"/>
                <a:cs typeface="Roboto"/>
                <a:sym typeface="Roboto"/>
              </a:rPr>
              <a:t> also known as the restaurants’ attributes,</a:t>
            </a:r>
            <a:r>
              <a:rPr lang="en" sz="1200">
                <a:solidFill>
                  <a:srgbClr val="212121"/>
                </a:solidFill>
                <a:highlight>
                  <a:srgbClr val="FFFFFF"/>
                </a:highlight>
                <a:latin typeface="Roboto"/>
                <a:ea typeface="Roboto"/>
                <a:cs typeface="Roboto"/>
                <a:sym typeface="Roboto"/>
              </a:rPr>
              <a:t> we</a:t>
            </a:r>
            <a:r>
              <a:rPr b="1" lang="en" sz="1200">
                <a:solidFill>
                  <a:srgbClr val="212121"/>
                </a:solidFill>
                <a:highlight>
                  <a:schemeClr val="lt1"/>
                </a:highlight>
                <a:latin typeface="Roboto"/>
                <a:ea typeface="Roboto"/>
                <a:cs typeface="Roboto"/>
                <a:sym typeface="Roboto"/>
              </a:rPr>
              <a:t> only</a:t>
            </a:r>
            <a:r>
              <a:rPr b="1" lang="en" sz="1200">
                <a:solidFill>
                  <a:srgbClr val="212121"/>
                </a:solidFill>
                <a:highlight>
                  <a:schemeClr val="lt1"/>
                </a:highlight>
                <a:latin typeface="Roboto"/>
                <a:ea typeface="Roboto"/>
                <a:cs typeface="Roboto"/>
                <a:sym typeface="Roboto"/>
              </a:rPr>
              <a:t> </a:t>
            </a:r>
            <a:r>
              <a:rPr lang="en" sz="1200">
                <a:solidFill>
                  <a:srgbClr val="212121"/>
                </a:solidFill>
                <a:highlight>
                  <a:schemeClr val="lt1"/>
                </a:highlight>
                <a:latin typeface="Roboto"/>
                <a:ea typeface="Roboto"/>
                <a:cs typeface="Roboto"/>
                <a:sym typeface="Roboto"/>
              </a:rPr>
              <a:t>keep 6 attributes appear more than 500 times and put other 75 attributes in OtherAll. Then we create a </a:t>
            </a:r>
            <a:r>
              <a:rPr b="1" lang="en" sz="1200">
                <a:solidFill>
                  <a:srgbClr val="212121"/>
                </a:solidFill>
                <a:highlight>
                  <a:schemeClr val="lt1"/>
                </a:highlight>
                <a:latin typeface="Roboto"/>
                <a:ea typeface="Roboto"/>
                <a:cs typeface="Roboto"/>
                <a:sym typeface="Roboto"/>
              </a:rPr>
              <a:t>correlation heatmap and found that </a:t>
            </a:r>
            <a:r>
              <a:rPr lang="en" sz="1200">
                <a:solidFill>
                  <a:srgbClr val="212121"/>
                </a:solidFill>
                <a:highlight>
                  <a:schemeClr val="lt1"/>
                </a:highlight>
                <a:latin typeface="Roboto"/>
                <a:ea typeface="Roboto"/>
                <a:cs typeface="Roboto"/>
                <a:sym typeface="Roboto"/>
              </a:rPr>
              <a:t>“dogs allowed” have highest negative effect, “bike parking” have highest positive effect. And Correlation among attributes is low, so we can simply apply linear regression to build our model.</a:t>
            </a:r>
            <a:endParaRPr sz="1200">
              <a:solidFill>
                <a:srgbClr val="212121"/>
              </a:solidFill>
              <a:highlight>
                <a:schemeClr val="lt1"/>
              </a:highlight>
              <a:latin typeface="Roboto"/>
              <a:ea typeface="Roboto"/>
              <a:cs typeface="Roboto"/>
              <a:sym typeface="Roboto"/>
            </a:endParaRPr>
          </a:p>
          <a:p>
            <a:pPr indent="0" lvl="0" marL="0" rtl="0" algn="l">
              <a:spcBef>
                <a:spcPts val="0"/>
              </a:spcBef>
              <a:spcAft>
                <a:spcPts val="0"/>
              </a:spcAft>
              <a:buNone/>
            </a:pPr>
            <a:r>
              <a:rPr b="1" lang="en" sz="1200">
                <a:solidFill>
                  <a:srgbClr val="212121"/>
                </a:solidFill>
                <a:highlight>
                  <a:schemeClr val="lt1"/>
                </a:highlight>
                <a:latin typeface="Roboto"/>
                <a:ea typeface="Roboto"/>
                <a:cs typeface="Roboto"/>
                <a:sym typeface="Roboto"/>
              </a:rPr>
              <a:t>Here is our model, and among all attributes, </a:t>
            </a:r>
            <a:r>
              <a:rPr lang="en" sz="1200">
                <a:solidFill>
                  <a:srgbClr val="212121"/>
                </a:solidFill>
                <a:highlight>
                  <a:schemeClr val="lt1"/>
                </a:highlight>
                <a:latin typeface="Roboto"/>
                <a:ea typeface="Roboto"/>
                <a:cs typeface="Roboto"/>
                <a:sym typeface="Roboto"/>
              </a:rPr>
              <a:t>“dogs allowed” have highest negative coefficient and “business parking valet” have highest positive coefficient, which consistent with our correlation heatmap.</a:t>
            </a:r>
            <a:endParaRPr sz="1050">
              <a:solidFill>
                <a:srgbClr val="212121"/>
              </a:solidFill>
              <a:highlight>
                <a:schemeClr val="lt1"/>
              </a:highlight>
              <a:latin typeface="Roboto"/>
              <a:ea typeface="Roboto"/>
              <a:cs typeface="Roboto"/>
              <a:sym typeface="Roboto"/>
            </a:endParaRPr>
          </a:p>
          <a:p>
            <a:pPr indent="0" lvl="0" marL="0" rtl="0" algn="l">
              <a:spcBef>
                <a:spcPts val="0"/>
              </a:spcBef>
              <a:spcAft>
                <a:spcPts val="0"/>
              </a:spcAft>
              <a:buNone/>
            </a:pPr>
            <a:r>
              <a:rPr b="1" lang="en" sz="1200">
                <a:solidFill>
                  <a:srgbClr val="212121"/>
                </a:solidFill>
                <a:highlight>
                  <a:schemeClr val="lt1"/>
                </a:highlight>
                <a:latin typeface="Roboto"/>
                <a:ea typeface="Roboto"/>
                <a:cs typeface="Roboto"/>
                <a:sym typeface="Roboto"/>
              </a:rPr>
              <a:t>Based on this model, we have 2 recommendations to yelp: first, </a:t>
            </a:r>
            <a:r>
              <a:rPr lang="en">
                <a:highlight>
                  <a:srgbClr val="FFFFFF"/>
                </a:highlight>
                <a:latin typeface="Roboto"/>
                <a:ea typeface="Roboto"/>
                <a:cs typeface="Roboto"/>
                <a:sym typeface="Roboto"/>
              </a:rPr>
              <a:t>For a new joining restaurant, by comparing stars calculated by our model with  the actual star, yelp can give this restaurant a new tag that is “</a:t>
            </a:r>
            <a:r>
              <a:rPr lang="en">
                <a:highlight>
                  <a:schemeClr val="lt1"/>
                </a:highlight>
                <a:latin typeface="Roboto"/>
                <a:ea typeface="Roboto"/>
                <a:cs typeface="Roboto"/>
                <a:sym typeface="Roboto"/>
              </a:rPr>
              <a:t>OVERRATED</a:t>
            </a:r>
            <a:r>
              <a:rPr lang="en">
                <a:highlight>
                  <a:srgbClr val="FFFFFF"/>
                </a:highlight>
                <a:latin typeface="Roboto"/>
                <a:ea typeface="Roboto"/>
                <a:cs typeface="Roboto"/>
                <a:sym typeface="Roboto"/>
              </a:rPr>
              <a:t>” or “FUTURE STAR”.</a:t>
            </a:r>
            <a:endParaRPr>
              <a:highlight>
                <a:srgbClr val="FFFFFF"/>
              </a:highlight>
              <a:latin typeface="Roboto"/>
              <a:ea typeface="Roboto"/>
              <a:cs typeface="Roboto"/>
              <a:sym typeface="Roboto"/>
            </a:endParaRPr>
          </a:p>
          <a:p>
            <a:pPr indent="0" lvl="0" marL="0" rtl="0" algn="l">
              <a:spcBef>
                <a:spcPts val="0"/>
              </a:spcBef>
              <a:spcAft>
                <a:spcPts val="0"/>
              </a:spcAft>
              <a:buNone/>
            </a:pPr>
            <a:r>
              <a:rPr lang="en">
                <a:highlight>
                  <a:srgbClr val="FFFFFF"/>
                </a:highlight>
                <a:latin typeface="Roboto"/>
                <a:ea typeface="Roboto"/>
                <a:cs typeface="Roboto"/>
                <a:sym typeface="Roboto"/>
              </a:rPr>
              <a:t>Second, According to our model, simple attributes like “bike parking” and “business parking valet” are more likely to benefit restaurants star rating; special attributes like “wheelchair accessible” and “dogs allowed” tend to decrease the restaurants’ star rating. These special tags invisibly raises users’ expectations for restaurants, resulting in users tending rating lower. For those restaurants, Yelp can give them a virtual medal “good owner” to encourage them and make up for the risk of adding these tags.</a:t>
            </a:r>
            <a:endParaRPr>
              <a:highlight>
                <a:srgbClr val="FFFFFF"/>
              </a:highlight>
              <a:latin typeface="Roboto"/>
              <a:ea typeface="Roboto"/>
              <a:cs typeface="Roboto"/>
              <a:sym typeface="Roboto"/>
            </a:endParaRPr>
          </a:p>
          <a:p>
            <a:pPr indent="0" lvl="0" marL="0" rtl="0" algn="l">
              <a:spcBef>
                <a:spcPts val="0"/>
              </a:spcBef>
              <a:spcAft>
                <a:spcPts val="0"/>
              </a:spcAft>
              <a:buNone/>
            </a:pPr>
            <a:r>
              <a:t/>
            </a:r>
            <a:endParaRPr>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Let’s cindy talk about review part.</a:t>
            </a:r>
            <a:endParaRPr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73256c0c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73256c0c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Cindy</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In the third part, let’s dive into review analysis to help Yelp improve the review system and user experience.</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How can restaurant owners and users quickly extract information from reviews? W</a:t>
            </a:r>
            <a:r>
              <a:rPr lang="en" sz="1200">
                <a:solidFill>
                  <a:srgbClr val="212121"/>
                </a:solidFill>
                <a:highlight>
                  <a:srgbClr val="FFFFFF"/>
                </a:highlight>
                <a:latin typeface="Roboto"/>
                <a:ea typeface="Roboto"/>
                <a:cs typeface="Roboto"/>
                <a:sym typeface="Roboto"/>
              </a:rPr>
              <a:t>hich aspects of the restaurant experience do people mention in reviews when they rate restaurant 4 or 5 stars compared to 1 or 2 stars? We plot high star review and low star rating review wordclouds. </a:t>
            </a:r>
            <a:r>
              <a:rPr lang="en" sz="1200">
                <a:solidFill>
                  <a:srgbClr val="212121"/>
                </a:solidFill>
                <a:highlight>
                  <a:schemeClr val="lt1"/>
                </a:highlight>
                <a:latin typeface="Roboto"/>
                <a:ea typeface="Roboto"/>
                <a:cs typeface="Roboto"/>
                <a:sym typeface="Roboto"/>
              </a:rPr>
              <a:t>Interestingly, an important indicator that makes people rate few stars is not about food, but service instead, as service frequently mentioned in reviews. While in high-star reviews, a common word is “delicious”,  describing the dishes.</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Several common topics people care a lot about are service, pricing, location, and atmosphere. More holistic rating system where users can rate on these aspects separately.</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br>
              <a:rPr lang="en" sz="1200">
                <a:solidFill>
                  <a:srgbClr val="212121"/>
                </a:solidFill>
                <a:highlight>
                  <a:srgbClr val="FFFFFF"/>
                </a:highlight>
                <a:latin typeface="Roboto"/>
                <a:ea typeface="Roboto"/>
                <a:cs typeface="Roboto"/>
                <a:sym typeface="Roboto"/>
              </a:rPr>
            </a:br>
            <a:r>
              <a:rPr lang="en" sz="1200">
                <a:solidFill>
                  <a:srgbClr val="212121"/>
                </a:solidFill>
                <a:highlight>
                  <a:srgbClr val="FFFFFF"/>
                </a:highlight>
                <a:latin typeface="Roboto"/>
                <a:ea typeface="Roboto"/>
                <a:cs typeface="Roboto"/>
                <a:sym typeface="Roboto"/>
              </a:rPr>
              <a:t>Furthermore, currently Yelp only have food category tags on the restaurants, so we would highly recommend that Yelp extract keywords in reviews like in our wordcloud, and tag the restaurants so that users browsing the site can quickly get a gist of what most users are saying about their experience here. </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121"/>
                </a:solidFill>
                <a:highlight>
                  <a:schemeClr val="lt1"/>
                </a:highlight>
                <a:latin typeface="Roboto"/>
                <a:ea typeface="Roboto"/>
                <a:cs typeface="Roboto"/>
                <a:sym typeface="Roboto"/>
              </a:rPr>
              <a:t>It’s interesting that restaurants that serve Japanese food or breakfast/brunch seem to get higher star ratings and that buffet or bars seem to be receiving low star ratings. </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br>
              <a:rPr lang="en" sz="1200">
                <a:solidFill>
                  <a:srgbClr val="212121"/>
                </a:solidFill>
                <a:highlight>
                  <a:srgbClr val="FFFFFF"/>
                </a:highlight>
                <a:latin typeface="Roboto"/>
                <a:ea typeface="Roboto"/>
                <a:cs typeface="Roboto"/>
                <a:sym typeface="Roboto"/>
              </a:rPr>
            </a:br>
            <a:r>
              <a:rPr lang="en" sz="1200">
                <a:solidFill>
                  <a:srgbClr val="212121"/>
                </a:solidFill>
                <a:highlight>
                  <a:srgbClr val="FFFFFF"/>
                </a:highlight>
                <a:latin typeface="Roboto"/>
                <a:ea typeface="Roboto"/>
                <a:cs typeface="Roboto"/>
                <a:sym typeface="Roboto"/>
              </a:rPr>
              <a:t>While in five-star reviews, the most common words are “best”, “love”, and “delicious”, which tend to describe its dishes or whole restaurant. Surprisingly, the service of the restaurant is the foundation of the restaurant. On top of this, the delicious dishes will add points to the restaurant. ...</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Yelp can provide a new service "customized word cloud" to restaurants to help restaurants better analyze what their customers like and what areas the restaurant needs to improve. ...</a:t>
            </a:r>
            <a:endParaRPr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001be22f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001be22f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Li Zhonghao</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121"/>
                </a:solidFill>
                <a:highlight>
                  <a:schemeClr val="lt1"/>
                </a:highlight>
                <a:latin typeface="Roboto"/>
                <a:ea typeface="Roboto"/>
                <a:cs typeface="Roboto"/>
                <a:sym typeface="Roboto"/>
              </a:rPr>
              <a:t>Credibility is the basis for yelp to become an excellent referencing app in the industry. Fair ratings help customers choose the ideal restaurant and attract more users, in turn, yelp can also help restaurants to improve through user feedback, through which they together constitute abundant echosphere. Whether users' ratings can truly reflect their dining experience is critical. </a:t>
            </a:r>
            <a:endParaRPr sz="1200">
              <a:solidFill>
                <a:srgbClr val="212121"/>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 sz="1400">
                <a:latin typeface="Lato"/>
                <a:ea typeface="Lato"/>
                <a:cs typeface="Lato"/>
                <a:sym typeface="Lato"/>
              </a:rPr>
              <a:t>In this part of research, our</a:t>
            </a:r>
            <a:r>
              <a:rPr lang="en" sz="1400">
                <a:latin typeface="Lato"/>
                <a:ea typeface="Lato"/>
                <a:cs typeface="Lato"/>
                <a:sym typeface="Lato"/>
              </a:rPr>
              <a:t> goal is to justify a credible average star rating score and make restaurant recommendations for Yelp customers.</a:t>
            </a:r>
            <a:endParaRPr sz="1200">
              <a:solidFill>
                <a:srgbClr val="212121"/>
              </a:solidFill>
              <a:highlight>
                <a:schemeClr val="lt1"/>
              </a:highlight>
              <a:latin typeface="Roboto"/>
              <a:ea typeface="Roboto"/>
              <a:cs typeface="Roboto"/>
              <a:sym typeface="Roboto"/>
            </a:endParaRPr>
          </a:p>
          <a:p>
            <a:pPr indent="0" lvl="0" marL="0" rtl="0" algn="l">
              <a:spcBef>
                <a:spcPts val="0"/>
              </a:spcBef>
              <a:spcAft>
                <a:spcPts val="0"/>
              </a:spcAft>
              <a:buNone/>
            </a:pPr>
            <a:r>
              <a:rPr lang="en" sz="1400">
                <a:latin typeface="Lato"/>
                <a:ea typeface="Lato"/>
                <a:cs typeface="Lato"/>
                <a:sym typeface="Lato"/>
              </a:rPr>
              <a:t>We used LSTM model to predict potential star ratings of newly opened restaurants when they have too short rating history,  we used sentiment scores, (a score range from -1 to 1 reflecting user emotion based on the review texts,) to help us filter out abnormal reviews, where average sentiment in the review contradicted to the review star rating.</a:t>
            </a:r>
            <a:endParaRPr sz="1400">
              <a:latin typeface="Lato"/>
              <a:ea typeface="Lato"/>
              <a:cs typeface="Lato"/>
              <a:sym typeface="Lato"/>
            </a:endParaRPr>
          </a:p>
          <a:p>
            <a:pPr indent="0" lvl="0" marL="0" rtl="0" algn="l">
              <a:spcBef>
                <a:spcPts val="0"/>
              </a:spcBef>
              <a:spcAft>
                <a:spcPts val="0"/>
              </a:spcAft>
              <a:buNone/>
            </a:pPr>
            <a:r>
              <a:rPr lang="en" sz="1400">
                <a:latin typeface="Lato"/>
                <a:ea typeface="Lato"/>
                <a:cs typeface="Lato"/>
                <a:sym typeface="Lato"/>
              </a:rPr>
              <a:t> </a:t>
            </a:r>
            <a:endParaRPr sz="1400">
              <a:latin typeface="Lato"/>
              <a:ea typeface="Lato"/>
              <a:cs typeface="Lato"/>
              <a:sym typeface="Lato"/>
            </a:endParaRPr>
          </a:p>
          <a:p>
            <a:pPr indent="0" lvl="0" marL="0" rtl="0" algn="l">
              <a:spcBef>
                <a:spcPts val="0"/>
              </a:spcBef>
              <a:spcAft>
                <a:spcPts val="0"/>
              </a:spcAft>
              <a:buNone/>
            </a:pPr>
            <a:r>
              <a:rPr lang="en" sz="1400">
                <a:latin typeface="Lato"/>
                <a:ea typeface="Lato"/>
                <a:cs typeface="Lato"/>
                <a:sym typeface="Lato"/>
              </a:rPr>
              <a:t>Other than this, we trained our sentiment scores by comparing it with restaurants’ stars and get rid of useless words in our word bags. (可以的) So we can apply our model in star prediction, especially in giving all fair star for those new restaurants with few star rating, after tokenized and padded texts, built and trained the model, we achieved approximately 69% prediction accuracy on both validation and test data. （简单讲一下怎么处理的就行）</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 sz="1400">
                <a:latin typeface="Lato"/>
                <a:ea typeface="Lato"/>
                <a:cs typeface="Lato"/>
                <a:sym typeface="Lato"/>
              </a:rPr>
              <a:t>We assume that this might caused by users do not have same rating metrics. In order to get a fair rating, Yelp can split matrics, for example, users can rate dishes, service and environment separately. …（这里可以不讲，老师问了再说）</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讲吗 这里的逻辑改成这样，LSTM模型是拿来预测未来新餐厅的评分的。然后sentimentscore是辅助预测star rating的，sentiment如果和均值差很多，那就去掉那些数据啥的</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我模型那里再改改，不花时间 主要现在预测评分的话我那一坨讲过了 你这个的目的就得明确 我当时是想说这里可以让yelp生成一个辅助打分机制 因为有不吻合 人们的评论和打分 所以我们可以帮助yelp设定一些metric 帮助打分</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然后因为sentiment的判断情感的方式是bag 偶发</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word，不管词出现的位置和顺序，导致负情绪比较少</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705af57f6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705af57f6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Hayley</a:t>
            </a:r>
            <a:endParaRPr/>
          </a:p>
          <a:p>
            <a:pPr indent="-317500" lvl="1" marL="914400" rtl="0" algn="l">
              <a:spcBef>
                <a:spcPts val="0"/>
              </a:spcBef>
              <a:spcAft>
                <a:spcPts val="0"/>
              </a:spcAft>
              <a:buClr>
                <a:schemeClr val="accent1"/>
              </a:buClr>
              <a:buSzPts val="1400"/>
              <a:buFont typeface="Lato"/>
              <a:buChar char="○"/>
            </a:pPr>
            <a:r>
              <a:rPr b="1" lang="en" sz="1400">
                <a:solidFill>
                  <a:schemeClr val="accent1"/>
                </a:solidFill>
                <a:latin typeface="Lato"/>
                <a:ea typeface="Lato"/>
                <a:cs typeface="Lato"/>
                <a:sym typeface="Lato"/>
              </a:rPr>
              <a:t>For Users</a:t>
            </a:r>
            <a:endParaRPr b="1" sz="1400">
              <a:solidFill>
                <a:schemeClr val="accent1"/>
              </a:solidFill>
              <a:latin typeface="Lato"/>
              <a:ea typeface="Lato"/>
              <a:cs typeface="Lato"/>
              <a:sym typeface="Lato"/>
            </a:endParaRPr>
          </a:p>
          <a:p>
            <a:pPr indent="-311150" lvl="2" marL="1371600" rtl="0" algn="l">
              <a:spcBef>
                <a:spcPts val="0"/>
              </a:spcBef>
              <a:spcAft>
                <a:spcPts val="0"/>
              </a:spcAft>
              <a:buClr>
                <a:srgbClr val="212121"/>
              </a:buClr>
              <a:buSzPts val="1300"/>
              <a:buFont typeface="Roboto"/>
              <a:buChar char="■"/>
            </a:pPr>
            <a:r>
              <a:rPr lang="en" sz="1300">
                <a:solidFill>
                  <a:srgbClr val="212121"/>
                </a:solidFill>
                <a:highlight>
                  <a:schemeClr val="lt1"/>
                </a:highlight>
                <a:latin typeface="Roboto"/>
                <a:ea typeface="Roboto"/>
                <a:cs typeface="Roboto"/>
                <a:sym typeface="Roboto"/>
              </a:rPr>
              <a:t>Yelp can give “medals” to central users whose ratings are close to the real restaurant average ratings.</a:t>
            </a:r>
            <a:endParaRPr sz="1300">
              <a:solidFill>
                <a:srgbClr val="212121"/>
              </a:solidFill>
              <a:highlight>
                <a:schemeClr val="lt1"/>
              </a:highlight>
              <a:latin typeface="Roboto"/>
              <a:ea typeface="Roboto"/>
              <a:cs typeface="Roboto"/>
              <a:sym typeface="Roboto"/>
            </a:endParaRPr>
          </a:p>
          <a:p>
            <a:pPr indent="-317500" lvl="1" marL="914400" rtl="0" algn="l">
              <a:spcBef>
                <a:spcPts val="0"/>
              </a:spcBef>
              <a:spcAft>
                <a:spcPts val="0"/>
              </a:spcAft>
              <a:buClr>
                <a:schemeClr val="accent1"/>
              </a:buClr>
              <a:buSzPts val="1400"/>
              <a:buFont typeface="Lato"/>
              <a:buChar char="○"/>
            </a:pPr>
            <a:r>
              <a:rPr b="1" lang="en" sz="1400">
                <a:solidFill>
                  <a:schemeClr val="accent1"/>
                </a:solidFill>
                <a:latin typeface="Lato"/>
                <a:ea typeface="Lato"/>
                <a:cs typeface="Lato"/>
                <a:sym typeface="Lato"/>
              </a:rPr>
              <a:t>For Restaurants</a:t>
            </a:r>
            <a:endParaRPr b="1" sz="1400">
              <a:solidFill>
                <a:schemeClr val="accent1"/>
              </a:solidFill>
              <a:latin typeface="Lato"/>
              <a:ea typeface="Lato"/>
              <a:cs typeface="Lato"/>
              <a:sym typeface="Lato"/>
            </a:endParaRPr>
          </a:p>
          <a:p>
            <a:pPr indent="-311150" lvl="2" marL="1371600" rtl="0" algn="l">
              <a:spcBef>
                <a:spcPts val="0"/>
              </a:spcBef>
              <a:spcAft>
                <a:spcPts val="0"/>
              </a:spcAft>
              <a:buClr>
                <a:srgbClr val="212121"/>
              </a:buClr>
              <a:buSzPts val="1300"/>
              <a:buFont typeface="Roboto"/>
              <a:buChar char="■"/>
            </a:pPr>
            <a:r>
              <a:rPr lang="en" sz="1300">
                <a:solidFill>
                  <a:srgbClr val="212121"/>
                </a:solidFill>
                <a:highlight>
                  <a:schemeClr val="lt1"/>
                </a:highlight>
                <a:latin typeface="Roboto"/>
                <a:ea typeface="Roboto"/>
                <a:cs typeface="Roboto"/>
                <a:sym typeface="Roboto"/>
              </a:rPr>
              <a:t>Yelp can give a new  joining restaurant a new tag called “OVERRATED” or “FUTURE STAR” by comparing stars calculated by our model with the actual star.</a:t>
            </a:r>
            <a:endParaRPr sz="1300">
              <a:solidFill>
                <a:srgbClr val="212121"/>
              </a:solidFill>
              <a:highlight>
                <a:schemeClr val="lt1"/>
              </a:highlight>
              <a:latin typeface="Roboto"/>
              <a:ea typeface="Roboto"/>
              <a:cs typeface="Roboto"/>
              <a:sym typeface="Roboto"/>
            </a:endParaRPr>
          </a:p>
          <a:p>
            <a:pPr indent="-311150" lvl="2" marL="1371600" rtl="0" algn="l">
              <a:spcBef>
                <a:spcPts val="0"/>
              </a:spcBef>
              <a:spcAft>
                <a:spcPts val="0"/>
              </a:spcAft>
              <a:buClr>
                <a:srgbClr val="212121"/>
              </a:buClr>
              <a:buSzPts val="1300"/>
              <a:buFont typeface="Roboto"/>
              <a:buChar char="■"/>
            </a:pPr>
            <a:r>
              <a:rPr lang="en" sz="1300">
                <a:solidFill>
                  <a:srgbClr val="212121"/>
                </a:solidFill>
                <a:highlight>
                  <a:schemeClr val="lt1"/>
                </a:highlight>
                <a:latin typeface="Roboto"/>
                <a:ea typeface="Roboto"/>
                <a:cs typeface="Roboto"/>
                <a:sym typeface="Roboto"/>
              </a:rPr>
              <a:t>Yelp can give those restaurants with special attributes like “dogs allowed” a virtual medal like “GOOD OWNER” to encourage them.</a:t>
            </a:r>
            <a:endParaRPr sz="1200">
              <a:solidFill>
                <a:srgbClr val="212121"/>
              </a:solidFill>
              <a:highlight>
                <a:srgbClr val="FFFFFF"/>
              </a:highlight>
              <a:latin typeface="Roboto"/>
              <a:ea typeface="Roboto"/>
              <a:cs typeface="Roboto"/>
              <a:sym typeface="Roboto"/>
            </a:endParaRPr>
          </a:p>
          <a:p>
            <a:pPr indent="-298450" lvl="1" marL="914400" rtl="0" algn="l">
              <a:lnSpc>
                <a:spcPct val="135714"/>
              </a:lnSpc>
              <a:spcBef>
                <a:spcPts val="0"/>
              </a:spcBef>
              <a:spcAft>
                <a:spcPts val="0"/>
              </a:spcAft>
              <a:buClr>
                <a:schemeClr val="accent1"/>
              </a:buClr>
              <a:buSzPts val="1100"/>
              <a:buFont typeface="Lato"/>
              <a:buChar char="○"/>
            </a:pPr>
            <a:r>
              <a:rPr lang="en" sz="1200">
                <a:solidFill>
                  <a:srgbClr val="212121"/>
                </a:solidFill>
                <a:highlight>
                  <a:schemeClr val="lt1"/>
                </a:highlight>
                <a:latin typeface="Roboto"/>
                <a:ea typeface="Roboto"/>
                <a:cs typeface="Roboto"/>
                <a:sym typeface="Roboto"/>
              </a:rPr>
              <a:t>Review system: </a:t>
            </a:r>
            <a:endParaRPr sz="1200">
              <a:solidFill>
                <a:srgbClr val="212121"/>
              </a:solidFill>
              <a:highlight>
                <a:schemeClr val="lt1"/>
              </a:highlight>
              <a:latin typeface="Roboto"/>
              <a:ea typeface="Roboto"/>
              <a:cs typeface="Roboto"/>
              <a:sym typeface="Roboto"/>
            </a:endParaRPr>
          </a:p>
          <a:p>
            <a:pPr indent="-298450" lvl="1" marL="914400" rtl="0" algn="l">
              <a:lnSpc>
                <a:spcPct val="135714"/>
              </a:lnSpc>
              <a:spcBef>
                <a:spcPts val="0"/>
              </a:spcBef>
              <a:spcAft>
                <a:spcPts val="0"/>
              </a:spcAft>
              <a:buClr>
                <a:schemeClr val="accent1"/>
              </a:buClr>
              <a:buSzPts val="1100"/>
              <a:buFont typeface="Lato"/>
              <a:buChar char="○"/>
            </a:pPr>
            <a:r>
              <a:rPr lang="en" sz="1200">
                <a:solidFill>
                  <a:srgbClr val="212121"/>
                </a:solidFill>
                <a:highlight>
                  <a:schemeClr val="lt1"/>
                </a:highlight>
                <a:latin typeface="Roboto"/>
                <a:ea typeface="Roboto"/>
                <a:cs typeface="Roboto"/>
                <a:sym typeface="Roboto"/>
              </a:rPr>
              <a:t>1. Introduce granular rating metrics: food quality, cleanliness, service,  atmosphere so that users can express different opinions in different areas. </a:t>
            </a:r>
            <a:endParaRPr sz="1200">
              <a:solidFill>
                <a:srgbClr val="212121"/>
              </a:solidFill>
              <a:highlight>
                <a:schemeClr val="lt1"/>
              </a:highlight>
              <a:latin typeface="Roboto"/>
              <a:ea typeface="Roboto"/>
              <a:cs typeface="Roboto"/>
              <a:sym typeface="Roboto"/>
            </a:endParaRPr>
          </a:p>
          <a:p>
            <a:pPr indent="-304800" lvl="1" marL="914400" rtl="0" algn="l">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2. On the frontend, implement real-time updated tags that reflect topics users mentioned in reviews, such as “fresh”, “family friendly”, “good service”, </a:t>
            </a:r>
            <a:br>
              <a:rPr lang="en" sz="1200">
                <a:solidFill>
                  <a:srgbClr val="212121"/>
                </a:solidFill>
                <a:highlight>
                  <a:schemeClr val="lt1"/>
                </a:highlight>
                <a:latin typeface="Roboto"/>
                <a:ea typeface="Roboto"/>
                <a:cs typeface="Roboto"/>
                <a:sym typeface="Roboto"/>
              </a:rPr>
            </a:br>
            <a:r>
              <a:rPr lang="en" sz="1200">
                <a:solidFill>
                  <a:srgbClr val="212121"/>
                </a:solidFill>
                <a:highlight>
                  <a:schemeClr val="lt1"/>
                </a:highlight>
                <a:latin typeface="Roboto"/>
                <a:ea typeface="Roboto"/>
                <a:cs typeface="Roboto"/>
                <a:sym typeface="Roboto"/>
              </a:rPr>
              <a:t>3. On the backend, provide text analysis visualizations for restaurant owners, so that they can quickly understand what customers are talking about in the reviews.</a:t>
            </a:r>
            <a:endParaRPr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001be22f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001be22f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4748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on Yelp</a:t>
            </a:r>
            <a:endParaRPr/>
          </a:p>
        </p:txBody>
      </p:sp>
      <p:sp>
        <p:nvSpPr>
          <p:cNvPr id="87" name="Google Shape;87;p13"/>
          <p:cNvSpPr txBox="1"/>
          <p:nvPr>
            <p:ph idx="1" type="subTitle"/>
          </p:nvPr>
        </p:nvSpPr>
        <p:spPr>
          <a:xfrm>
            <a:off x="729625" y="3172900"/>
            <a:ext cx="7688100" cy="96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13:</a:t>
            </a:r>
            <a:endParaRPr/>
          </a:p>
          <a:p>
            <a:pPr indent="0" lvl="0" marL="0" rtl="0" algn="l">
              <a:spcBef>
                <a:spcPts val="0"/>
              </a:spcBef>
              <a:spcAft>
                <a:spcPts val="0"/>
              </a:spcAft>
              <a:buNone/>
            </a:pPr>
            <a:r>
              <a:rPr lang="en"/>
              <a:t>Li-Hsin Chang, </a:t>
            </a:r>
            <a:r>
              <a:rPr lang="en"/>
              <a:t>Lei Han, </a:t>
            </a:r>
            <a:r>
              <a:rPr lang="en"/>
              <a:t>Yutian Luo, Zhonghao Li, </a:t>
            </a:r>
            <a:r>
              <a:rPr lang="en"/>
              <a:t>Xiaoyou Zhou</a:t>
            </a:r>
            <a:endParaRPr/>
          </a:p>
        </p:txBody>
      </p:sp>
      <p:pic>
        <p:nvPicPr>
          <p:cNvPr id="88" name="Google Shape;88;p13"/>
          <p:cNvPicPr preferRelativeResize="0"/>
          <p:nvPr/>
        </p:nvPicPr>
        <p:blipFill rotWithShape="1">
          <a:blip r:embed="rId3">
            <a:alphaModFix/>
          </a:blip>
          <a:srcRect b="29369" l="32084" r="32432" t="29224"/>
          <a:stretch/>
        </p:blipFill>
        <p:spPr>
          <a:xfrm>
            <a:off x="5952900" y="1322450"/>
            <a:ext cx="1938900" cy="1119300"/>
          </a:xfrm>
          <a:prstGeom prst="roundRect">
            <a:avLst>
              <a:gd fmla="val 16667" name="adj"/>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4" name="Google Shape;94;p14"/>
          <p:cNvSpPr txBox="1"/>
          <p:nvPr>
            <p:ph idx="1" type="body"/>
          </p:nvPr>
        </p:nvSpPr>
        <p:spPr>
          <a:xfrm>
            <a:off x="646475" y="1581125"/>
            <a:ext cx="7688700" cy="29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highlight>
                  <a:srgbClr val="FFFFFF"/>
                </a:highlight>
                <a:latin typeface="Arial"/>
                <a:ea typeface="Arial"/>
                <a:cs typeface="Arial"/>
                <a:sym typeface="Arial"/>
              </a:rPr>
              <a:t>Dataset: </a:t>
            </a:r>
            <a:endParaRPr b="1" sz="1400">
              <a:solidFill>
                <a:srgbClr val="000000"/>
              </a:solidFill>
              <a:highlight>
                <a:srgbClr val="FFFFFF"/>
              </a:highlight>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Source: Kaggle</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Content: 5.2 million user reviews of 174,000 businesses in 11 metropolitan areas in four countries (focus on </a:t>
            </a:r>
            <a:r>
              <a:rPr lang="en" sz="1400">
                <a:solidFill>
                  <a:srgbClr val="000000"/>
                </a:solidFill>
                <a:highlight>
                  <a:srgbClr val="FFFFFF"/>
                </a:highlight>
                <a:latin typeface="Arial"/>
                <a:ea typeface="Arial"/>
                <a:cs typeface="Arial"/>
                <a:sym typeface="Arial"/>
              </a:rPr>
              <a:t>Nevada</a:t>
            </a:r>
            <a:r>
              <a:rPr lang="en" sz="1400">
                <a:solidFill>
                  <a:srgbClr val="000000"/>
                </a:solidFill>
                <a:highlight>
                  <a:srgbClr val="FFFFFF"/>
                </a:highlight>
                <a:latin typeface="Arial"/>
                <a:ea typeface="Arial"/>
                <a:cs typeface="Arial"/>
                <a:sym typeface="Arial"/>
              </a:rPr>
              <a:t> restaurants data)</a:t>
            </a:r>
            <a:endParaRPr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b="1" lang="en" sz="1400">
                <a:solidFill>
                  <a:srgbClr val="000000"/>
                </a:solidFill>
                <a:highlight>
                  <a:srgbClr val="FFFFFF"/>
                </a:highlight>
                <a:latin typeface="Arial"/>
                <a:ea typeface="Arial"/>
                <a:cs typeface="Arial"/>
                <a:sym typeface="Arial"/>
              </a:rPr>
              <a:t>Goal:</a:t>
            </a:r>
            <a:endParaRPr b="1" sz="1400">
              <a:solidFill>
                <a:srgbClr val="000000"/>
              </a:solidFill>
              <a:highlight>
                <a:srgbClr val="FFFFFF"/>
              </a:highlight>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To improve Yelp’s </a:t>
            </a:r>
            <a:r>
              <a:rPr lang="en" sz="1400">
                <a:solidFill>
                  <a:srgbClr val="000000"/>
                </a:solidFill>
                <a:highlight>
                  <a:srgbClr val="FFFFFF"/>
                </a:highlight>
                <a:latin typeface="Arial"/>
                <a:ea typeface="Arial"/>
                <a:cs typeface="Arial"/>
                <a:sym typeface="Arial"/>
              </a:rPr>
              <a:t>services</a:t>
            </a:r>
            <a:r>
              <a:rPr lang="en" sz="1400">
                <a:solidFill>
                  <a:srgbClr val="000000"/>
                </a:solidFill>
                <a:highlight>
                  <a:srgbClr val="FFFFFF"/>
                </a:highlight>
                <a:latin typeface="Arial"/>
                <a:ea typeface="Arial"/>
                <a:cs typeface="Arial"/>
                <a:sym typeface="Arial"/>
              </a:rPr>
              <a:t> for its users</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Cleansing</a:t>
            </a:r>
            <a:endParaRPr/>
          </a:p>
        </p:txBody>
      </p:sp>
      <p:sp>
        <p:nvSpPr>
          <p:cNvPr id="100" name="Google Shape;100;p15"/>
          <p:cNvSpPr txBox="1"/>
          <p:nvPr>
            <p:ph idx="1" type="body"/>
          </p:nvPr>
        </p:nvSpPr>
        <p:spPr>
          <a:xfrm>
            <a:off x="1066500" y="1755675"/>
            <a:ext cx="6622200" cy="3736500"/>
          </a:xfrm>
          <a:prstGeom prst="rect">
            <a:avLst/>
          </a:prstGeom>
        </p:spPr>
        <p:txBody>
          <a:bodyPr anchorCtr="0" anchor="t" bIns="91425" lIns="91425" spcFirstLastPara="1" rIns="91425" wrap="square" tIns="91425">
            <a:noAutofit/>
          </a:bodyPr>
          <a:lstStyle/>
          <a:p>
            <a:pPr indent="-317500" lvl="0" marL="457200" rtl="0" algn="l">
              <a:lnSpc>
                <a:spcPct val="135714"/>
              </a:lnSpc>
              <a:spcBef>
                <a:spcPts val="0"/>
              </a:spcBef>
              <a:spcAft>
                <a:spcPts val="0"/>
              </a:spcAft>
              <a:buSzPts val="1400"/>
              <a:buChar char="●"/>
            </a:pPr>
            <a:r>
              <a:rPr b="1" lang="en" sz="1400">
                <a:solidFill>
                  <a:srgbClr val="212121"/>
                </a:solidFill>
                <a:highlight>
                  <a:schemeClr val="lt1"/>
                </a:highlight>
                <a:latin typeface="Roboto"/>
                <a:ea typeface="Roboto"/>
                <a:cs typeface="Roboto"/>
                <a:sym typeface="Roboto"/>
              </a:rPr>
              <a:t>Data importing</a:t>
            </a:r>
            <a:endParaRPr b="1" sz="1400">
              <a:solidFill>
                <a:srgbClr val="212121"/>
              </a:solidFill>
              <a:highlight>
                <a:schemeClr val="lt1"/>
              </a:highlight>
              <a:latin typeface="Roboto"/>
              <a:ea typeface="Roboto"/>
              <a:cs typeface="Roboto"/>
              <a:sym typeface="Roboto"/>
            </a:endParaRPr>
          </a:p>
          <a:p>
            <a:pPr indent="0" lvl="0" marL="457200" rtl="0" algn="l">
              <a:lnSpc>
                <a:spcPct val="135714"/>
              </a:lnSpc>
              <a:spcBef>
                <a:spcPts val="0"/>
              </a:spcBef>
              <a:spcAft>
                <a:spcPts val="0"/>
              </a:spcAft>
              <a:buNone/>
            </a:pPr>
            <a:r>
              <a:rPr lang="en" sz="1400">
                <a:solidFill>
                  <a:srgbClr val="212121"/>
                </a:solidFill>
                <a:highlight>
                  <a:schemeClr val="lt1"/>
                </a:highlight>
                <a:latin typeface="Roboto"/>
                <a:ea typeface="Roboto"/>
                <a:cs typeface="Roboto"/>
                <a:sym typeface="Roboto"/>
              </a:rPr>
              <a:t>With large dataset, we have to define data type schema to speed up data importing.</a:t>
            </a:r>
            <a:endParaRPr sz="1400">
              <a:solidFill>
                <a:srgbClr val="212121"/>
              </a:solidFill>
              <a:highlight>
                <a:schemeClr val="lt1"/>
              </a:highlight>
              <a:latin typeface="Roboto"/>
              <a:ea typeface="Roboto"/>
              <a:cs typeface="Roboto"/>
              <a:sym typeface="Roboto"/>
            </a:endParaRPr>
          </a:p>
          <a:p>
            <a:pPr indent="0" lvl="0" marL="457200" rtl="0" algn="l">
              <a:lnSpc>
                <a:spcPct val="135714"/>
              </a:lnSpc>
              <a:spcBef>
                <a:spcPts val="0"/>
              </a:spcBef>
              <a:spcAft>
                <a:spcPts val="0"/>
              </a:spcAft>
              <a:buNone/>
            </a:pPr>
            <a:r>
              <a:t/>
            </a:r>
            <a:endParaRPr sz="1400">
              <a:solidFill>
                <a:srgbClr val="212121"/>
              </a:solidFill>
              <a:highlight>
                <a:schemeClr val="lt1"/>
              </a:highlight>
              <a:latin typeface="Roboto"/>
              <a:ea typeface="Roboto"/>
              <a:cs typeface="Roboto"/>
              <a:sym typeface="Roboto"/>
            </a:endParaRPr>
          </a:p>
          <a:p>
            <a:pPr indent="-317500" lvl="0" marL="457200" rtl="0" algn="l">
              <a:lnSpc>
                <a:spcPct val="135714"/>
              </a:lnSpc>
              <a:spcBef>
                <a:spcPts val="0"/>
              </a:spcBef>
              <a:spcAft>
                <a:spcPts val="0"/>
              </a:spcAft>
              <a:buClr>
                <a:srgbClr val="212121"/>
              </a:buClr>
              <a:buSzPts val="1400"/>
              <a:buFont typeface="Roboto"/>
              <a:buChar char="●"/>
            </a:pPr>
            <a:r>
              <a:rPr b="1" lang="en" sz="1400">
                <a:solidFill>
                  <a:srgbClr val="212121"/>
                </a:solidFill>
                <a:highlight>
                  <a:schemeClr val="lt1"/>
                </a:highlight>
                <a:latin typeface="Roboto"/>
                <a:ea typeface="Roboto"/>
                <a:cs typeface="Roboto"/>
                <a:sym typeface="Roboto"/>
              </a:rPr>
              <a:t>Data merging</a:t>
            </a:r>
            <a:endParaRPr b="1" sz="1400">
              <a:solidFill>
                <a:srgbClr val="212121"/>
              </a:solidFill>
              <a:highlight>
                <a:schemeClr val="lt1"/>
              </a:highlight>
              <a:latin typeface="Roboto"/>
              <a:ea typeface="Roboto"/>
              <a:cs typeface="Roboto"/>
              <a:sym typeface="Roboto"/>
            </a:endParaRPr>
          </a:p>
          <a:p>
            <a:pPr indent="0" lvl="0" marL="457200" rtl="0" algn="l">
              <a:lnSpc>
                <a:spcPct val="135714"/>
              </a:lnSpc>
              <a:spcBef>
                <a:spcPts val="0"/>
              </a:spcBef>
              <a:spcAft>
                <a:spcPts val="0"/>
              </a:spcAft>
              <a:buNone/>
            </a:pPr>
            <a:r>
              <a:rPr lang="en" sz="1400">
                <a:solidFill>
                  <a:srgbClr val="212121"/>
                </a:solidFill>
                <a:highlight>
                  <a:schemeClr val="lt1"/>
                </a:highlight>
                <a:latin typeface="Roboto"/>
                <a:ea typeface="Roboto"/>
                <a:cs typeface="Roboto"/>
                <a:sym typeface="Roboto"/>
              </a:rPr>
              <a:t>Large dataset results in memory-painful data merging, we have to be careful in case of out-of-memory errors.</a:t>
            </a:r>
            <a:endParaRPr sz="1400">
              <a:solidFill>
                <a:srgbClr val="212121"/>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Users</a:t>
            </a:r>
            <a:endParaRPr/>
          </a:p>
        </p:txBody>
      </p:sp>
      <p:pic>
        <p:nvPicPr>
          <p:cNvPr id="106" name="Google Shape;106;p16"/>
          <p:cNvPicPr preferRelativeResize="0"/>
          <p:nvPr/>
        </p:nvPicPr>
        <p:blipFill rotWithShape="1">
          <a:blip r:embed="rId3">
            <a:alphaModFix/>
          </a:blip>
          <a:srcRect b="0" l="0" r="19172" t="0"/>
          <a:stretch/>
        </p:blipFill>
        <p:spPr>
          <a:xfrm>
            <a:off x="23450" y="729475"/>
            <a:ext cx="5852976" cy="4331274"/>
          </a:xfrm>
          <a:prstGeom prst="rect">
            <a:avLst/>
          </a:prstGeom>
          <a:noFill/>
          <a:ln>
            <a:noFill/>
          </a:ln>
        </p:spPr>
      </p:pic>
      <p:sp>
        <p:nvSpPr>
          <p:cNvPr id="107" name="Google Shape;107;p16"/>
          <p:cNvSpPr txBox="1"/>
          <p:nvPr/>
        </p:nvSpPr>
        <p:spPr>
          <a:xfrm>
            <a:off x="5606275" y="672025"/>
            <a:ext cx="3613500" cy="4388700"/>
          </a:xfrm>
          <a:prstGeom prst="rect">
            <a:avLst/>
          </a:prstGeom>
          <a:noFill/>
          <a:ln>
            <a:noFill/>
          </a:ln>
        </p:spPr>
        <p:txBody>
          <a:bodyPr anchorCtr="0" anchor="t" bIns="91425" lIns="91425" spcFirstLastPara="1" rIns="91425" wrap="square" tIns="91425">
            <a:noAutofit/>
          </a:bodyPr>
          <a:lstStyle/>
          <a:p>
            <a:pPr indent="0" lvl="0" marL="457200" rtl="0" algn="l">
              <a:lnSpc>
                <a:spcPct val="135714"/>
              </a:lnSpc>
              <a:spcBef>
                <a:spcPts val="0"/>
              </a:spcBef>
              <a:spcAft>
                <a:spcPts val="0"/>
              </a:spcAft>
              <a:buNone/>
            </a:pPr>
            <a:r>
              <a:t/>
            </a:r>
            <a:endParaRPr b="1" sz="1250">
              <a:highlight>
                <a:srgbClr val="FFFFFE"/>
              </a:highlight>
              <a:latin typeface="Roboto"/>
              <a:ea typeface="Roboto"/>
              <a:cs typeface="Roboto"/>
              <a:sym typeface="Roboto"/>
            </a:endParaRPr>
          </a:p>
          <a:p>
            <a:pPr indent="0" lvl="0" marL="457200" rtl="0" algn="l">
              <a:lnSpc>
                <a:spcPct val="135714"/>
              </a:lnSpc>
              <a:spcBef>
                <a:spcPts val="0"/>
              </a:spcBef>
              <a:spcAft>
                <a:spcPts val="0"/>
              </a:spcAft>
              <a:buNone/>
            </a:pPr>
            <a:r>
              <a:rPr b="1" lang="en" sz="1250">
                <a:highlight>
                  <a:srgbClr val="FFFFFE"/>
                </a:highlight>
                <a:latin typeface="Roboto"/>
                <a:ea typeface="Roboto"/>
                <a:cs typeface="Roboto"/>
                <a:sym typeface="Roboto"/>
              </a:rPr>
              <a:t>Findings:</a:t>
            </a:r>
            <a:endParaRPr sz="1050">
              <a:highlight>
                <a:srgbClr val="FFFFFE"/>
              </a:highlight>
              <a:latin typeface="Roboto"/>
              <a:ea typeface="Roboto"/>
              <a:cs typeface="Roboto"/>
              <a:sym typeface="Roboto"/>
            </a:endParaRPr>
          </a:p>
          <a:p>
            <a:pPr indent="-298450" lvl="0" marL="457200" rtl="0" algn="l">
              <a:lnSpc>
                <a:spcPct val="135714"/>
              </a:lnSpc>
              <a:spcBef>
                <a:spcPts val="0"/>
              </a:spcBef>
              <a:spcAft>
                <a:spcPts val="0"/>
              </a:spcAft>
              <a:buSzPts val="1100"/>
              <a:buFont typeface="Roboto"/>
              <a:buChar char="●"/>
            </a:pPr>
            <a:r>
              <a:rPr lang="en" sz="1100">
                <a:highlight>
                  <a:srgbClr val="FFFFFE"/>
                </a:highlight>
                <a:latin typeface="Roboto"/>
                <a:ea typeface="Roboto"/>
                <a:cs typeface="Roboto"/>
                <a:sym typeface="Roboto"/>
              </a:rPr>
              <a:t>The ratings given by central users are </a:t>
            </a:r>
            <a:r>
              <a:rPr b="1" lang="en" sz="1100">
                <a:highlight>
                  <a:srgbClr val="FFFFFE"/>
                </a:highlight>
                <a:latin typeface="Roboto"/>
                <a:ea typeface="Roboto"/>
                <a:cs typeface="Roboto"/>
                <a:sym typeface="Roboto"/>
              </a:rPr>
              <a:t>slightly higher</a:t>
            </a:r>
            <a:r>
              <a:rPr lang="en" sz="1100">
                <a:highlight>
                  <a:srgbClr val="FFFFFE"/>
                </a:highlight>
                <a:latin typeface="Roboto"/>
                <a:ea typeface="Roboto"/>
                <a:cs typeface="Roboto"/>
                <a:sym typeface="Roboto"/>
              </a:rPr>
              <a:t> than the corresponding restaurant average ratings.</a:t>
            </a:r>
            <a:endParaRPr sz="1100">
              <a:highlight>
                <a:srgbClr val="FFFFFE"/>
              </a:highlight>
              <a:latin typeface="Roboto"/>
              <a:ea typeface="Roboto"/>
              <a:cs typeface="Roboto"/>
              <a:sym typeface="Roboto"/>
            </a:endParaRPr>
          </a:p>
          <a:p>
            <a:pPr indent="-298450" lvl="0" marL="457200" rtl="0" algn="l">
              <a:lnSpc>
                <a:spcPct val="135714"/>
              </a:lnSpc>
              <a:spcBef>
                <a:spcPts val="0"/>
              </a:spcBef>
              <a:spcAft>
                <a:spcPts val="0"/>
              </a:spcAft>
              <a:buSzPts val="1100"/>
              <a:buFont typeface="Roboto"/>
              <a:buChar char="-"/>
            </a:pPr>
            <a:r>
              <a:rPr lang="en" sz="1100">
                <a:highlight>
                  <a:srgbClr val="FFFFFE"/>
                </a:highlight>
                <a:latin typeface="Roboto"/>
                <a:ea typeface="Roboto"/>
                <a:cs typeface="Roboto"/>
                <a:sym typeface="Roboto"/>
              </a:rPr>
              <a:t>P</a:t>
            </a:r>
            <a:r>
              <a:rPr lang="en" sz="1100">
                <a:highlight>
                  <a:srgbClr val="FFFFFE"/>
                </a:highlight>
                <a:latin typeface="Roboto"/>
                <a:ea typeface="Roboto"/>
                <a:cs typeface="Roboto"/>
                <a:sym typeface="Roboto"/>
              </a:rPr>
              <a:t>eople who have more fans on Yelp tend to overrate the restaurants.</a:t>
            </a:r>
            <a:endParaRPr sz="1100">
              <a:highlight>
                <a:srgbClr val="FFFFFE"/>
              </a:highlight>
              <a:latin typeface="Roboto"/>
              <a:ea typeface="Roboto"/>
              <a:cs typeface="Roboto"/>
              <a:sym typeface="Roboto"/>
            </a:endParaRPr>
          </a:p>
          <a:p>
            <a:pPr indent="-298450" lvl="0" marL="457200" rtl="0" algn="l">
              <a:lnSpc>
                <a:spcPct val="135714"/>
              </a:lnSpc>
              <a:spcBef>
                <a:spcPts val="0"/>
              </a:spcBef>
              <a:spcAft>
                <a:spcPts val="0"/>
              </a:spcAft>
              <a:buSzPts val="1100"/>
              <a:buFont typeface="Roboto"/>
              <a:buChar char="-"/>
            </a:pPr>
            <a:r>
              <a:rPr lang="en" sz="1100">
                <a:highlight>
                  <a:srgbClr val="FFFFFE"/>
                </a:highlight>
                <a:latin typeface="Roboto"/>
                <a:ea typeface="Roboto"/>
                <a:cs typeface="Roboto"/>
                <a:sym typeface="Roboto"/>
              </a:rPr>
              <a:t>Fans tend to read central users’ reviews for suggestions.</a:t>
            </a:r>
            <a:endParaRPr sz="1100">
              <a:highlight>
                <a:srgbClr val="FFFFFE"/>
              </a:highlight>
              <a:latin typeface="Roboto"/>
              <a:ea typeface="Roboto"/>
              <a:cs typeface="Roboto"/>
              <a:sym typeface="Roboto"/>
            </a:endParaRPr>
          </a:p>
          <a:p>
            <a:pPr indent="-298450" lvl="0" marL="457200" rtl="0" algn="l">
              <a:lnSpc>
                <a:spcPct val="135714"/>
              </a:lnSpc>
              <a:spcBef>
                <a:spcPts val="0"/>
              </a:spcBef>
              <a:spcAft>
                <a:spcPts val="0"/>
              </a:spcAft>
              <a:buSzPts val="1100"/>
              <a:buFont typeface="Roboto"/>
              <a:buChar char="-"/>
            </a:pPr>
            <a:r>
              <a:rPr lang="en" sz="1100">
                <a:highlight>
                  <a:srgbClr val="FFFFFE"/>
                </a:highlight>
                <a:latin typeface="Roboto"/>
                <a:ea typeface="Roboto"/>
                <a:cs typeface="Roboto"/>
                <a:sym typeface="Roboto"/>
              </a:rPr>
              <a:t>Restaurants might pay central users to write better reviews.</a:t>
            </a:r>
            <a:endParaRPr sz="1100">
              <a:highlight>
                <a:srgbClr val="FFFFFE"/>
              </a:highlight>
              <a:latin typeface="Roboto"/>
              <a:ea typeface="Roboto"/>
              <a:cs typeface="Roboto"/>
              <a:sym typeface="Roboto"/>
            </a:endParaRPr>
          </a:p>
          <a:p>
            <a:pPr indent="0" lvl="0" marL="457200" rtl="0" algn="l">
              <a:lnSpc>
                <a:spcPct val="135714"/>
              </a:lnSpc>
              <a:spcBef>
                <a:spcPts val="0"/>
              </a:spcBef>
              <a:spcAft>
                <a:spcPts val="0"/>
              </a:spcAft>
              <a:buNone/>
            </a:pPr>
            <a:r>
              <a:t/>
            </a:r>
            <a:endParaRPr sz="1050">
              <a:highlight>
                <a:srgbClr val="FFFFFE"/>
              </a:highlight>
              <a:latin typeface="Roboto"/>
              <a:ea typeface="Roboto"/>
              <a:cs typeface="Roboto"/>
              <a:sym typeface="Roboto"/>
            </a:endParaRPr>
          </a:p>
          <a:p>
            <a:pPr indent="0" lvl="0" marL="457200" rtl="0" algn="l">
              <a:lnSpc>
                <a:spcPct val="135714"/>
              </a:lnSpc>
              <a:spcBef>
                <a:spcPts val="0"/>
              </a:spcBef>
              <a:spcAft>
                <a:spcPts val="0"/>
              </a:spcAft>
              <a:buNone/>
            </a:pPr>
            <a:r>
              <a:rPr b="1" lang="en" sz="1250">
                <a:highlight>
                  <a:srgbClr val="FFFFFE"/>
                </a:highlight>
                <a:latin typeface="Roboto"/>
                <a:ea typeface="Roboto"/>
                <a:cs typeface="Roboto"/>
                <a:sym typeface="Roboto"/>
              </a:rPr>
              <a:t>Recommendations:</a:t>
            </a:r>
            <a:endParaRPr b="1" sz="1250">
              <a:highlight>
                <a:srgbClr val="FFFFFE"/>
              </a:highlight>
              <a:latin typeface="Roboto"/>
              <a:ea typeface="Roboto"/>
              <a:cs typeface="Roboto"/>
              <a:sym typeface="Roboto"/>
            </a:endParaRPr>
          </a:p>
          <a:p>
            <a:pPr indent="-298450" lvl="0" marL="457200" rtl="0" algn="l">
              <a:lnSpc>
                <a:spcPct val="135714"/>
              </a:lnSpc>
              <a:spcBef>
                <a:spcPts val="0"/>
              </a:spcBef>
              <a:spcAft>
                <a:spcPts val="0"/>
              </a:spcAft>
              <a:buSzPts val="1100"/>
              <a:buFont typeface="Roboto"/>
              <a:buChar char="●"/>
            </a:pPr>
            <a:r>
              <a:rPr lang="en" sz="1100">
                <a:highlight>
                  <a:srgbClr val="FFFFFE"/>
                </a:highlight>
                <a:latin typeface="Roboto"/>
                <a:ea typeface="Roboto"/>
                <a:cs typeface="Roboto"/>
                <a:sym typeface="Roboto"/>
              </a:rPr>
              <a:t>Yelp can develop some mechanisms to increase the authenticity of reviews.</a:t>
            </a:r>
            <a:endParaRPr sz="1100">
              <a:highlight>
                <a:srgbClr val="FFFFFE"/>
              </a:highlight>
              <a:latin typeface="Roboto"/>
              <a:ea typeface="Roboto"/>
              <a:cs typeface="Roboto"/>
              <a:sym typeface="Roboto"/>
            </a:endParaRPr>
          </a:p>
          <a:p>
            <a:pPr indent="-298450" lvl="0" marL="457200" rtl="0" algn="l">
              <a:lnSpc>
                <a:spcPct val="135714"/>
              </a:lnSpc>
              <a:spcBef>
                <a:spcPts val="0"/>
              </a:spcBef>
              <a:spcAft>
                <a:spcPts val="0"/>
              </a:spcAft>
              <a:buSzPts val="1100"/>
              <a:buFont typeface="Roboto"/>
              <a:buChar char="-"/>
            </a:pPr>
            <a:r>
              <a:rPr lang="en" sz="1100">
                <a:highlight>
                  <a:srgbClr val="FFFFFE"/>
                </a:highlight>
                <a:latin typeface="Roboto"/>
                <a:ea typeface="Roboto"/>
                <a:cs typeface="Roboto"/>
                <a:sym typeface="Roboto"/>
              </a:rPr>
              <a:t>Give “medals” to central users whose ratings are close to the real restaurant average ratings.</a:t>
            </a:r>
            <a:endParaRPr sz="1100">
              <a:highlight>
                <a:srgbClr val="FFFFFE"/>
              </a:highlight>
              <a:latin typeface="Roboto"/>
              <a:ea typeface="Roboto"/>
              <a:cs typeface="Roboto"/>
              <a:sym typeface="Roboto"/>
            </a:endParaRPr>
          </a:p>
          <a:p>
            <a:pPr indent="-298450" lvl="0" marL="457200" rtl="0" algn="l">
              <a:lnSpc>
                <a:spcPct val="135714"/>
              </a:lnSpc>
              <a:spcBef>
                <a:spcPts val="0"/>
              </a:spcBef>
              <a:spcAft>
                <a:spcPts val="0"/>
              </a:spcAft>
              <a:buSzPts val="1100"/>
              <a:buFont typeface="Roboto"/>
              <a:buChar char="-"/>
            </a:pPr>
            <a:r>
              <a:rPr lang="en" sz="1100">
                <a:highlight>
                  <a:srgbClr val="FFFFFE"/>
                </a:highlight>
                <a:latin typeface="Roboto"/>
                <a:ea typeface="Roboto"/>
                <a:cs typeface="Roboto"/>
                <a:sym typeface="Roboto"/>
              </a:rPr>
              <a:t>More “medals”, more trustworthy the  reviews!</a:t>
            </a:r>
            <a:endParaRPr sz="1100">
              <a:highlight>
                <a:srgbClr val="FFFFFE"/>
              </a:highlight>
              <a:latin typeface="Roboto"/>
              <a:ea typeface="Roboto"/>
              <a:cs typeface="Roboto"/>
              <a:sym typeface="Roboto"/>
            </a:endParaRPr>
          </a:p>
          <a:p>
            <a:pPr indent="0" lvl="0" marL="457200" rtl="0" algn="l">
              <a:lnSpc>
                <a:spcPct val="135714"/>
              </a:lnSpc>
              <a:spcBef>
                <a:spcPts val="0"/>
              </a:spcBef>
              <a:spcAft>
                <a:spcPts val="0"/>
              </a:spcAft>
              <a:buNone/>
            </a:pPr>
            <a:r>
              <a:t/>
            </a:r>
            <a:endParaRPr sz="1050">
              <a:highlight>
                <a:srgbClr val="FFFFFE"/>
              </a:highlight>
              <a:latin typeface="Roboto"/>
              <a:ea typeface="Roboto"/>
              <a:cs typeface="Roboto"/>
              <a:sym typeface="Roboto"/>
            </a:endParaRPr>
          </a:p>
        </p:txBody>
      </p:sp>
      <p:pic>
        <p:nvPicPr>
          <p:cNvPr id="108" name="Google Shape;108;p16"/>
          <p:cNvPicPr preferRelativeResize="0"/>
          <p:nvPr/>
        </p:nvPicPr>
        <p:blipFill>
          <a:blip r:embed="rId4">
            <a:alphaModFix/>
          </a:blip>
          <a:stretch>
            <a:fillRect/>
          </a:stretch>
        </p:blipFill>
        <p:spPr>
          <a:xfrm>
            <a:off x="4572000" y="961272"/>
            <a:ext cx="1112800" cy="3815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Restaurants </a:t>
            </a:r>
            <a:endParaRPr/>
          </a:p>
        </p:txBody>
      </p:sp>
      <p:sp>
        <p:nvSpPr>
          <p:cNvPr id="114" name="Google Shape;114;p17"/>
          <p:cNvSpPr txBox="1"/>
          <p:nvPr>
            <p:ph idx="1" type="body"/>
          </p:nvPr>
        </p:nvSpPr>
        <p:spPr>
          <a:xfrm>
            <a:off x="4244975" y="703500"/>
            <a:ext cx="4694100" cy="4227600"/>
          </a:xfrm>
          <a:prstGeom prst="rect">
            <a:avLst/>
          </a:prstGeom>
        </p:spPr>
        <p:txBody>
          <a:bodyPr anchorCtr="0" anchor="t" bIns="91425" lIns="91425" spcFirstLastPara="1" rIns="91425" wrap="square" tIns="91425">
            <a:noAutofit/>
          </a:bodyPr>
          <a:lstStyle/>
          <a:p>
            <a:pPr indent="0" lvl="0" marL="457200" rtl="0" algn="l">
              <a:lnSpc>
                <a:spcPct val="135714"/>
              </a:lnSpc>
              <a:spcBef>
                <a:spcPts val="0"/>
              </a:spcBef>
              <a:spcAft>
                <a:spcPts val="0"/>
              </a:spcAft>
              <a:buNone/>
            </a:pPr>
            <a:r>
              <a:t/>
            </a:r>
            <a:endParaRPr sz="1200">
              <a:solidFill>
                <a:srgbClr val="212121"/>
              </a:solidFill>
              <a:highlight>
                <a:schemeClr val="lt1"/>
              </a:highlight>
              <a:latin typeface="Roboto"/>
              <a:ea typeface="Roboto"/>
              <a:cs typeface="Roboto"/>
              <a:sym typeface="Roboto"/>
            </a:endParaRPr>
          </a:p>
          <a:p>
            <a:pPr indent="-317500" lvl="0" marL="457200" rtl="0" algn="l">
              <a:lnSpc>
                <a:spcPct val="135714"/>
              </a:lnSpc>
              <a:spcBef>
                <a:spcPts val="0"/>
              </a:spcBef>
              <a:spcAft>
                <a:spcPts val="0"/>
              </a:spcAft>
              <a:buClr>
                <a:srgbClr val="212121"/>
              </a:buClr>
              <a:buSzPts val="1400"/>
              <a:buFont typeface="Roboto"/>
              <a:buChar char="●"/>
            </a:pPr>
            <a:r>
              <a:rPr b="1" lang="en" sz="1400">
                <a:solidFill>
                  <a:srgbClr val="212121"/>
                </a:solidFill>
                <a:highlight>
                  <a:schemeClr val="lt1"/>
                </a:highlight>
                <a:latin typeface="Roboto"/>
                <a:ea typeface="Roboto"/>
                <a:cs typeface="Roboto"/>
                <a:sym typeface="Roboto"/>
              </a:rPr>
              <a:t>Get correlation heatmap</a:t>
            </a:r>
            <a:endParaRPr b="1" sz="14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a:t>
            </a:r>
            <a:r>
              <a:rPr lang="en" sz="1200">
                <a:solidFill>
                  <a:srgbClr val="212121"/>
                </a:solidFill>
                <a:highlight>
                  <a:srgbClr val="FFFFFF"/>
                </a:highlight>
                <a:latin typeface="Roboto"/>
                <a:ea typeface="Roboto"/>
                <a:cs typeface="Roboto"/>
                <a:sym typeface="Roboto"/>
              </a:rPr>
              <a:t>D</a:t>
            </a:r>
            <a:r>
              <a:rPr lang="en" sz="1200">
                <a:solidFill>
                  <a:srgbClr val="212121"/>
                </a:solidFill>
                <a:highlight>
                  <a:srgbClr val="FFFFFF"/>
                </a:highlight>
                <a:latin typeface="Roboto"/>
                <a:ea typeface="Roboto"/>
                <a:cs typeface="Roboto"/>
                <a:sym typeface="Roboto"/>
              </a:rPr>
              <a:t>ogs Allowed” has highest negative effect, “Bike Parking” has highest positive effect </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Correlation among attributes is low, so we can simply apply linear regression to build our model</a:t>
            </a:r>
            <a:endParaRPr sz="1200">
              <a:solidFill>
                <a:srgbClr val="212121"/>
              </a:solidFill>
              <a:highlight>
                <a:srgbClr val="FFFFFF"/>
              </a:highlight>
              <a:latin typeface="Roboto"/>
              <a:ea typeface="Roboto"/>
              <a:cs typeface="Roboto"/>
              <a:sym typeface="Roboto"/>
            </a:endParaRPr>
          </a:p>
          <a:p>
            <a:pPr indent="0" lvl="0" marL="457200" rtl="0" algn="l">
              <a:lnSpc>
                <a:spcPct val="135714"/>
              </a:lnSpc>
              <a:spcBef>
                <a:spcPts val="0"/>
              </a:spcBef>
              <a:spcAft>
                <a:spcPts val="0"/>
              </a:spcAft>
              <a:buNone/>
            </a:pPr>
            <a:r>
              <a:t/>
            </a:r>
            <a:endParaRPr sz="1200">
              <a:solidFill>
                <a:srgbClr val="212121"/>
              </a:solidFill>
              <a:highlight>
                <a:srgbClr val="FFFFFF"/>
              </a:highlight>
              <a:latin typeface="Roboto"/>
              <a:ea typeface="Roboto"/>
              <a:cs typeface="Roboto"/>
              <a:sym typeface="Roboto"/>
            </a:endParaRPr>
          </a:p>
          <a:p>
            <a:pPr indent="-317500" lvl="0" marL="457200" rtl="0" algn="l">
              <a:lnSpc>
                <a:spcPct val="135714"/>
              </a:lnSpc>
              <a:spcBef>
                <a:spcPts val="0"/>
              </a:spcBef>
              <a:spcAft>
                <a:spcPts val="0"/>
              </a:spcAft>
              <a:buClr>
                <a:srgbClr val="212121"/>
              </a:buClr>
              <a:buSzPts val="1400"/>
              <a:buFont typeface="Roboto"/>
              <a:buChar char="●"/>
            </a:pPr>
            <a:r>
              <a:rPr b="1" lang="en" sz="1400">
                <a:solidFill>
                  <a:srgbClr val="212121"/>
                </a:solidFill>
                <a:highlight>
                  <a:srgbClr val="FFFFFF"/>
                </a:highlight>
                <a:latin typeface="Roboto"/>
                <a:ea typeface="Roboto"/>
                <a:cs typeface="Roboto"/>
                <a:sym typeface="Roboto"/>
              </a:rPr>
              <a:t>Generate </a:t>
            </a:r>
            <a:r>
              <a:rPr b="1" lang="en" sz="1400">
                <a:solidFill>
                  <a:srgbClr val="212121"/>
                </a:solidFill>
                <a:highlight>
                  <a:srgbClr val="FFFFFF"/>
                </a:highlight>
                <a:latin typeface="Roboto"/>
                <a:ea typeface="Roboto"/>
                <a:cs typeface="Roboto"/>
                <a:sym typeface="Roboto"/>
              </a:rPr>
              <a:t>Prediction Model</a:t>
            </a:r>
            <a:endParaRPr b="1" sz="1400">
              <a:solidFill>
                <a:srgbClr val="212121"/>
              </a:solidFill>
              <a:highlight>
                <a:srgbClr val="FFFFFF"/>
              </a:highlight>
              <a:latin typeface="Roboto"/>
              <a:ea typeface="Roboto"/>
              <a:cs typeface="Roboto"/>
              <a:sym typeface="Roboto"/>
            </a:endParaRPr>
          </a:p>
          <a:p>
            <a:pPr indent="457200" lvl="0" marL="0" rtl="0" algn="l">
              <a:lnSpc>
                <a:spcPct val="135714"/>
              </a:lnSpc>
              <a:spcBef>
                <a:spcPts val="0"/>
              </a:spcBef>
              <a:spcAft>
                <a:spcPts val="0"/>
              </a:spcAft>
              <a:buNone/>
            </a:pPr>
            <a:r>
              <a:rPr lang="en" sz="1050">
                <a:solidFill>
                  <a:srgbClr val="212121"/>
                </a:solidFill>
                <a:highlight>
                  <a:srgbClr val="FFFFFF"/>
                </a:highlight>
                <a:latin typeface="Roboto"/>
                <a:ea typeface="Roboto"/>
                <a:cs typeface="Roboto"/>
                <a:sym typeface="Roboto"/>
              </a:rPr>
              <a:t>y=3.47+0.13*x1</a:t>
            </a:r>
            <a:r>
              <a:rPr b="1" lang="en" sz="1050">
                <a:solidFill>
                  <a:srgbClr val="212121"/>
                </a:solidFill>
                <a:highlight>
                  <a:srgbClr val="FFFFFF"/>
                </a:highlight>
                <a:latin typeface="Roboto"/>
                <a:ea typeface="Roboto"/>
                <a:cs typeface="Roboto"/>
                <a:sym typeface="Roboto"/>
              </a:rPr>
              <a:t>+0.14*x2</a:t>
            </a:r>
            <a:r>
              <a:rPr lang="en" sz="1050">
                <a:solidFill>
                  <a:srgbClr val="212121"/>
                </a:solidFill>
                <a:highlight>
                  <a:srgbClr val="FFFFFF"/>
                </a:highlight>
                <a:latin typeface="Roboto"/>
                <a:ea typeface="Roboto"/>
                <a:cs typeface="Roboto"/>
                <a:sym typeface="Roboto"/>
              </a:rPr>
              <a:t>-0.10*x3-0.23*x4-0.11*x5</a:t>
            </a:r>
            <a:r>
              <a:rPr b="1" lang="en" sz="1050">
                <a:solidFill>
                  <a:srgbClr val="212121"/>
                </a:solidFill>
                <a:highlight>
                  <a:srgbClr val="FFFFFF"/>
                </a:highlight>
                <a:latin typeface="Roboto"/>
                <a:ea typeface="Roboto"/>
                <a:cs typeface="Roboto"/>
                <a:sym typeface="Roboto"/>
              </a:rPr>
              <a:t>-0.92*x6</a:t>
            </a:r>
            <a:r>
              <a:rPr lang="en" sz="1050">
                <a:solidFill>
                  <a:srgbClr val="212121"/>
                </a:solidFill>
                <a:highlight>
                  <a:srgbClr val="FFFFFF"/>
                </a:highlight>
                <a:latin typeface="Roboto"/>
                <a:ea typeface="Roboto"/>
                <a:cs typeface="Roboto"/>
                <a:sym typeface="Roboto"/>
              </a:rPr>
              <a:t>+0.23*x7</a:t>
            </a:r>
            <a:endParaRPr sz="1050">
              <a:solidFill>
                <a:srgbClr val="212121"/>
              </a:solidFill>
              <a:highlight>
                <a:srgbClr val="FFFFFF"/>
              </a:highlight>
              <a:latin typeface="Roboto"/>
              <a:ea typeface="Roboto"/>
              <a:cs typeface="Roboto"/>
              <a:sym typeface="Roboto"/>
            </a:endParaRPr>
          </a:p>
          <a:p>
            <a:pPr indent="457200" lvl="0" marL="0" rtl="0" algn="l">
              <a:lnSpc>
                <a:spcPct val="135714"/>
              </a:lnSpc>
              <a:spcBef>
                <a:spcPts val="0"/>
              </a:spcBef>
              <a:spcAft>
                <a:spcPts val="0"/>
              </a:spcAft>
              <a:buNone/>
            </a:pPr>
            <a:r>
              <a:t/>
            </a:r>
            <a:endParaRPr sz="1050">
              <a:solidFill>
                <a:srgbClr val="212121"/>
              </a:solidFill>
              <a:highlight>
                <a:srgbClr val="FFFFFF"/>
              </a:highlight>
              <a:latin typeface="Roboto"/>
              <a:ea typeface="Roboto"/>
              <a:cs typeface="Roboto"/>
              <a:sym typeface="Roboto"/>
            </a:endParaRPr>
          </a:p>
          <a:p>
            <a:pPr indent="-317500" lvl="0" marL="457200" rtl="0" algn="l">
              <a:lnSpc>
                <a:spcPct val="100000"/>
              </a:lnSpc>
              <a:spcBef>
                <a:spcPts val="0"/>
              </a:spcBef>
              <a:spcAft>
                <a:spcPts val="0"/>
              </a:spcAft>
              <a:buClr>
                <a:srgbClr val="212121"/>
              </a:buClr>
              <a:buSzPts val="1400"/>
              <a:buFont typeface="Roboto"/>
              <a:buChar char="●"/>
            </a:pPr>
            <a:r>
              <a:rPr b="1" lang="en" sz="1400">
                <a:solidFill>
                  <a:srgbClr val="212121"/>
                </a:solidFill>
                <a:highlight>
                  <a:srgbClr val="FFFFFF"/>
                </a:highlight>
                <a:latin typeface="Roboto"/>
                <a:ea typeface="Roboto"/>
                <a:cs typeface="Roboto"/>
                <a:sym typeface="Roboto"/>
              </a:rPr>
              <a:t>Application</a:t>
            </a:r>
            <a:endParaRPr b="1" sz="14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Yelp can give a new  joining restaurant a new tag called “OVERRATED” or “FUTURE STAR” by comparing stars calculated by our model with the actual star.</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Yelp can give those restaurants with special attributes like “Dogs Allowed” a virtual medal like “GOOD OWNER” to encourage them.</a:t>
            </a:r>
            <a:endParaRPr sz="1200">
              <a:solidFill>
                <a:srgbClr val="212121"/>
              </a:solidFill>
              <a:highlight>
                <a:srgbClr val="FFFFFF"/>
              </a:highlight>
              <a:latin typeface="Roboto"/>
              <a:ea typeface="Roboto"/>
              <a:cs typeface="Roboto"/>
              <a:sym typeface="Roboto"/>
            </a:endParaRPr>
          </a:p>
        </p:txBody>
      </p:sp>
      <p:pic>
        <p:nvPicPr>
          <p:cNvPr id="115" name="Google Shape;115;p17"/>
          <p:cNvPicPr preferRelativeResize="0"/>
          <p:nvPr/>
        </p:nvPicPr>
        <p:blipFill>
          <a:blip r:embed="rId3">
            <a:alphaModFix/>
          </a:blip>
          <a:stretch>
            <a:fillRect/>
          </a:stretch>
        </p:blipFill>
        <p:spPr>
          <a:xfrm>
            <a:off x="199775" y="889063"/>
            <a:ext cx="4190374" cy="3856464"/>
          </a:xfrm>
          <a:prstGeom prst="rect">
            <a:avLst/>
          </a:prstGeom>
          <a:noFill/>
          <a:ln>
            <a:noFill/>
          </a:ln>
        </p:spPr>
      </p:pic>
      <p:sp>
        <p:nvSpPr>
          <p:cNvPr id="116" name="Google Shape;116;p17"/>
          <p:cNvSpPr txBox="1"/>
          <p:nvPr/>
        </p:nvSpPr>
        <p:spPr>
          <a:xfrm>
            <a:off x="746400" y="1327725"/>
            <a:ext cx="3732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990000"/>
                </a:solidFill>
                <a:latin typeface="Lato"/>
                <a:ea typeface="Lato"/>
                <a:cs typeface="Lato"/>
                <a:sym typeface="Lato"/>
              </a:rPr>
              <a:t>X1</a:t>
            </a:r>
            <a:endParaRPr sz="600">
              <a:solidFill>
                <a:srgbClr val="990000"/>
              </a:solidFill>
              <a:latin typeface="Lato"/>
              <a:ea typeface="Lato"/>
              <a:cs typeface="Lato"/>
              <a:sym typeface="Lato"/>
            </a:endParaRPr>
          </a:p>
        </p:txBody>
      </p:sp>
      <p:sp>
        <p:nvSpPr>
          <p:cNvPr id="117" name="Google Shape;117;p17"/>
          <p:cNvSpPr txBox="1"/>
          <p:nvPr/>
        </p:nvSpPr>
        <p:spPr>
          <a:xfrm>
            <a:off x="746400" y="1646050"/>
            <a:ext cx="3732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990000"/>
                </a:solidFill>
                <a:latin typeface="Lato"/>
                <a:ea typeface="Lato"/>
                <a:cs typeface="Lato"/>
                <a:sym typeface="Lato"/>
              </a:rPr>
              <a:t>X2</a:t>
            </a:r>
            <a:endParaRPr sz="600">
              <a:solidFill>
                <a:srgbClr val="990000"/>
              </a:solidFill>
              <a:latin typeface="Lato"/>
              <a:ea typeface="Lato"/>
              <a:cs typeface="Lato"/>
              <a:sym typeface="Lato"/>
            </a:endParaRPr>
          </a:p>
        </p:txBody>
      </p:sp>
      <p:sp>
        <p:nvSpPr>
          <p:cNvPr id="118" name="Google Shape;118;p17"/>
          <p:cNvSpPr txBox="1"/>
          <p:nvPr/>
        </p:nvSpPr>
        <p:spPr>
          <a:xfrm>
            <a:off x="746400" y="2046825"/>
            <a:ext cx="3732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990000"/>
                </a:solidFill>
                <a:latin typeface="Lato"/>
                <a:ea typeface="Lato"/>
                <a:cs typeface="Lato"/>
                <a:sym typeface="Lato"/>
              </a:rPr>
              <a:t>X3</a:t>
            </a:r>
            <a:endParaRPr sz="600">
              <a:solidFill>
                <a:srgbClr val="990000"/>
              </a:solidFill>
              <a:latin typeface="Lato"/>
              <a:ea typeface="Lato"/>
              <a:cs typeface="Lato"/>
              <a:sym typeface="Lato"/>
            </a:endParaRPr>
          </a:p>
        </p:txBody>
      </p:sp>
      <p:sp>
        <p:nvSpPr>
          <p:cNvPr id="119" name="Google Shape;119;p17"/>
          <p:cNvSpPr txBox="1"/>
          <p:nvPr/>
        </p:nvSpPr>
        <p:spPr>
          <a:xfrm>
            <a:off x="746400" y="2406200"/>
            <a:ext cx="3732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990000"/>
                </a:solidFill>
                <a:latin typeface="Lato"/>
                <a:ea typeface="Lato"/>
                <a:cs typeface="Lato"/>
                <a:sym typeface="Lato"/>
              </a:rPr>
              <a:t>X4</a:t>
            </a:r>
            <a:endParaRPr sz="600">
              <a:solidFill>
                <a:srgbClr val="990000"/>
              </a:solidFill>
              <a:latin typeface="Lato"/>
              <a:ea typeface="Lato"/>
              <a:cs typeface="Lato"/>
              <a:sym typeface="Lato"/>
            </a:endParaRPr>
          </a:p>
        </p:txBody>
      </p:sp>
      <p:sp>
        <p:nvSpPr>
          <p:cNvPr id="120" name="Google Shape;120;p17"/>
          <p:cNvSpPr txBox="1"/>
          <p:nvPr/>
        </p:nvSpPr>
        <p:spPr>
          <a:xfrm>
            <a:off x="746400" y="2765575"/>
            <a:ext cx="3732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990000"/>
                </a:solidFill>
                <a:latin typeface="Lato"/>
                <a:ea typeface="Lato"/>
                <a:cs typeface="Lato"/>
                <a:sym typeface="Lato"/>
              </a:rPr>
              <a:t>X5</a:t>
            </a:r>
            <a:endParaRPr sz="600">
              <a:solidFill>
                <a:srgbClr val="990000"/>
              </a:solidFill>
              <a:latin typeface="Lato"/>
              <a:ea typeface="Lato"/>
              <a:cs typeface="Lato"/>
              <a:sym typeface="Lato"/>
            </a:endParaRPr>
          </a:p>
        </p:txBody>
      </p:sp>
      <p:sp>
        <p:nvSpPr>
          <p:cNvPr id="121" name="Google Shape;121;p17"/>
          <p:cNvSpPr txBox="1"/>
          <p:nvPr/>
        </p:nvSpPr>
        <p:spPr>
          <a:xfrm>
            <a:off x="746400" y="3048750"/>
            <a:ext cx="3732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990000"/>
                </a:solidFill>
                <a:latin typeface="Lato"/>
                <a:ea typeface="Lato"/>
                <a:cs typeface="Lato"/>
                <a:sym typeface="Lato"/>
              </a:rPr>
              <a:t>X6</a:t>
            </a:r>
            <a:endParaRPr sz="600">
              <a:solidFill>
                <a:srgbClr val="990000"/>
              </a:solidFill>
              <a:latin typeface="Lato"/>
              <a:ea typeface="Lato"/>
              <a:cs typeface="Lato"/>
              <a:sym typeface="Lato"/>
            </a:endParaRPr>
          </a:p>
        </p:txBody>
      </p:sp>
      <p:sp>
        <p:nvSpPr>
          <p:cNvPr id="122" name="Google Shape;122;p17"/>
          <p:cNvSpPr txBox="1"/>
          <p:nvPr/>
        </p:nvSpPr>
        <p:spPr>
          <a:xfrm>
            <a:off x="746400" y="3408125"/>
            <a:ext cx="3732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990000"/>
                </a:solidFill>
                <a:latin typeface="Lato"/>
                <a:ea typeface="Lato"/>
                <a:cs typeface="Lato"/>
                <a:sym typeface="Lato"/>
              </a:rPr>
              <a:t>X7</a:t>
            </a:r>
            <a:endParaRPr sz="600">
              <a:solidFill>
                <a:srgbClr val="990000"/>
              </a:solidFill>
              <a:latin typeface="Lato"/>
              <a:ea typeface="Lato"/>
              <a:cs typeface="Lato"/>
              <a:sym typeface="Lato"/>
            </a:endParaRPr>
          </a:p>
        </p:txBody>
      </p:sp>
      <p:sp>
        <p:nvSpPr>
          <p:cNvPr id="123" name="Google Shape;123;p17"/>
          <p:cNvSpPr txBox="1"/>
          <p:nvPr/>
        </p:nvSpPr>
        <p:spPr>
          <a:xfrm>
            <a:off x="746400" y="3843700"/>
            <a:ext cx="3732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990000"/>
                </a:solidFill>
                <a:latin typeface="Lato"/>
                <a:ea typeface="Lato"/>
                <a:cs typeface="Lato"/>
                <a:sym typeface="Lato"/>
              </a:rPr>
              <a:t>y</a:t>
            </a:r>
            <a:endParaRPr sz="600">
              <a:solidFill>
                <a:srgbClr val="990000"/>
              </a:solidFill>
              <a:latin typeface="Lato"/>
              <a:ea typeface="Lato"/>
              <a:cs typeface="Lato"/>
              <a:sym typeface="Lato"/>
            </a:endParaRPr>
          </a:p>
        </p:txBody>
      </p:sp>
      <p:sp>
        <p:nvSpPr>
          <p:cNvPr id="124" name="Google Shape;124;p17"/>
          <p:cNvSpPr/>
          <p:nvPr/>
        </p:nvSpPr>
        <p:spPr>
          <a:xfrm>
            <a:off x="248675" y="1544350"/>
            <a:ext cx="798300" cy="340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flipH="1" rot="10800000">
            <a:off x="484175" y="2995403"/>
            <a:ext cx="562800" cy="291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a:t>
            </a:r>
            <a:r>
              <a:rPr lang="en"/>
              <a:t> </a:t>
            </a:r>
            <a:endParaRPr/>
          </a:p>
        </p:txBody>
      </p:sp>
      <p:pic>
        <p:nvPicPr>
          <p:cNvPr id="131" name="Google Shape;131;p18"/>
          <p:cNvPicPr preferRelativeResize="0"/>
          <p:nvPr/>
        </p:nvPicPr>
        <p:blipFill rotWithShape="1">
          <a:blip r:embed="rId3">
            <a:alphaModFix/>
          </a:blip>
          <a:srcRect b="0" l="0" r="0" t="4379"/>
          <a:stretch/>
        </p:blipFill>
        <p:spPr>
          <a:xfrm>
            <a:off x="178025" y="2297275"/>
            <a:ext cx="4244451" cy="2658400"/>
          </a:xfrm>
          <a:prstGeom prst="rect">
            <a:avLst/>
          </a:prstGeom>
          <a:noFill/>
          <a:ln>
            <a:noFill/>
          </a:ln>
        </p:spPr>
      </p:pic>
      <p:pic>
        <p:nvPicPr>
          <p:cNvPr id="132" name="Google Shape;132;p18"/>
          <p:cNvPicPr preferRelativeResize="0"/>
          <p:nvPr/>
        </p:nvPicPr>
        <p:blipFill rotWithShape="1">
          <a:blip r:embed="rId4">
            <a:alphaModFix/>
          </a:blip>
          <a:srcRect b="0" l="0" r="0" t="4039"/>
          <a:stretch/>
        </p:blipFill>
        <p:spPr>
          <a:xfrm>
            <a:off x="4692950" y="2263498"/>
            <a:ext cx="4244451" cy="2667602"/>
          </a:xfrm>
          <a:prstGeom prst="rect">
            <a:avLst/>
          </a:prstGeom>
          <a:noFill/>
          <a:ln>
            <a:noFill/>
          </a:ln>
        </p:spPr>
      </p:pic>
      <p:sp>
        <p:nvSpPr>
          <p:cNvPr id="133" name="Google Shape;133;p18"/>
          <p:cNvSpPr txBox="1"/>
          <p:nvPr/>
        </p:nvSpPr>
        <p:spPr>
          <a:xfrm>
            <a:off x="5966050" y="615000"/>
            <a:ext cx="22950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latin typeface="Roboto"/>
                <a:ea typeface="Roboto"/>
                <a:cs typeface="Roboto"/>
                <a:sym typeface="Roboto"/>
              </a:rPr>
              <a:t>Low star rating Reviews</a:t>
            </a:r>
            <a:endParaRPr b="1" i="1">
              <a:latin typeface="Roboto"/>
              <a:ea typeface="Roboto"/>
              <a:cs typeface="Roboto"/>
              <a:sym typeface="Roboto"/>
            </a:endParaRPr>
          </a:p>
        </p:txBody>
      </p:sp>
      <p:sp>
        <p:nvSpPr>
          <p:cNvPr id="134" name="Google Shape;134;p18"/>
          <p:cNvSpPr/>
          <p:nvPr/>
        </p:nvSpPr>
        <p:spPr>
          <a:xfrm>
            <a:off x="3251825" y="971100"/>
            <a:ext cx="2064000" cy="1265700"/>
          </a:xfrm>
          <a:prstGeom prst="rect">
            <a:avLst/>
          </a:prstGeom>
          <a:gradFill>
            <a:gsLst>
              <a:gs pos="0">
                <a:srgbClr val="FFD966"/>
              </a:gs>
              <a:gs pos="100000">
                <a:srgbClr val="93C47D"/>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service/experience</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Price/expensive</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location/spot</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atmosphere</a:t>
            </a:r>
            <a:endParaRPr>
              <a:latin typeface="Roboto"/>
              <a:ea typeface="Roboto"/>
              <a:cs typeface="Roboto"/>
              <a:sym typeface="Roboto"/>
            </a:endParaRPr>
          </a:p>
        </p:txBody>
      </p:sp>
      <p:sp>
        <p:nvSpPr>
          <p:cNvPr id="135" name="Google Shape;135;p18"/>
          <p:cNvSpPr/>
          <p:nvPr/>
        </p:nvSpPr>
        <p:spPr>
          <a:xfrm>
            <a:off x="5245475" y="971000"/>
            <a:ext cx="3634500" cy="1265700"/>
          </a:xfrm>
          <a:prstGeom prst="rect">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Buffet</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Bar</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Lunch</a:t>
            </a:r>
            <a:endParaRPr>
              <a:latin typeface="Roboto"/>
              <a:ea typeface="Roboto"/>
              <a:cs typeface="Roboto"/>
              <a:sym typeface="Roboto"/>
            </a:endParaRPr>
          </a:p>
        </p:txBody>
      </p:sp>
      <p:sp>
        <p:nvSpPr>
          <p:cNvPr id="136" name="Google Shape;136;p18"/>
          <p:cNvSpPr/>
          <p:nvPr/>
        </p:nvSpPr>
        <p:spPr>
          <a:xfrm>
            <a:off x="178025" y="971100"/>
            <a:ext cx="3157800" cy="1265700"/>
          </a:xfrm>
          <a:prstGeom prst="rect">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sushi/ramen</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breakfast/brunch</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Steak</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Burger</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taco</a:t>
            </a:r>
            <a:endParaRPr>
              <a:latin typeface="Roboto"/>
              <a:ea typeface="Roboto"/>
              <a:cs typeface="Roboto"/>
              <a:sym typeface="Roboto"/>
            </a:endParaRPr>
          </a:p>
        </p:txBody>
      </p:sp>
      <p:sp>
        <p:nvSpPr>
          <p:cNvPr id="137" name="Google Shape;137;p18"/>
          <p:cNvSpPr txBox="1"/>
          <p:nvPr/>
        </p:nvSpPr>
        <p:spPr>
          <a:xfrm>
            <a:off x="637075" y="613200"/>
            <a:ext cx="26148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latin typeface="Roboto"/>
                <a:ea typeface="Roboto"/>
                <a:cs typeface="Roboto"/>
                <a:sym typeface="Roboto"/>
              </a:rPr>
              <a:t>High star rating Reviews</a:t>
            </a:r>
            <a:endParaRPr b="1" i="1">
              <a:latin typeface="Roboto"/>
              <a:ea typeface="Roboto"/>
              <a:cs typeface="Roboto"/>
              <a:sym typeface="Roboto"/>
            </a:endParaRPr>
          </a:p>
        </p:txBody>
      </p:sp>
      <p:sp>
        <p:nvSpPr>
          <p:cNvPr id="138" name="Google Shape;138;p18"/>
          <p:cNvSpPr txBox="1"/>
          <p:nvPr/>
        </p:nvSpPr>
        <p:spPr>
          <a:xfrm>
            <a:off x="3149163" y="613200"/>
            <a:ext cx="2295000" cy="4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a:latin typeface="Roboto"/>
                <a:ea typeface="Roboto"/>
                <a:cs typeface="Roboto"/>
                <a:sym typeface="Roboto"/>
              </a:rPr>
              <a:t>Common</a:t>
            </a:r>
            <a:endParaRPr b="1" i="1">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9"/>
          <p:cNvSpPr/>
          <p:nvPr/>
        </p:nvSpPr>
        <p:spPr>
          <a:xfrm>
            <a:off x="329150" y="756000"/>
            <a:ext cx="1584900" cy="1168500"/>
          </a:xfrm>
          <a:prstGeom prst="round2DiagRect">
            <a:avLst>
              <a:gd fmla="val 16667"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Review Text</a:t>
            </a:r>
            <a:endParaRPr b="1">
              <a:latin typeface="Roboto"/>
              <a:ea typeface="Roboto"/>
              <a:cs typeface="Roboto"/>
              <a:sym typeface="Roboto"/>
            </a:endParaRPr>
          </a:p>
        </p:txBody>
      </p:sp>
      <p:sp>
        <p:nvSpPr>
          <p:cNvPr id="144" name="Google Shape;144;p19"/>
          <p:cNvSpPr/>
          <p:nvPr/>
        </p:nvSpPr>
        <p:spPr>
          <a:xfrm>
            <a:off x="3038725" y="756025"/>
            <a:ext cx="1584900" cy="1168500"/>
          </a:xfrm>
          <a:prstGeom prst="round2DiagRect">
            <a:avLst>
              <a:gd fmla="val 16667"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5" name="Google Shape;145;p19"/>
          <p:cNvSpPr txBox="1"/>
          <p:nvPr/>
        </p:nvSpPr>
        <p:spPr>
          <a:xfrm>
            <a:off x="3095850" y="1021188"/>
            <a:ext cx="1497000" cy="9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Review Star Rating</a:t>
            </a:r>
            <a:endParaRPr>
              <a:latin typeface="Roboto"/>
              <a:ea typeface="Roboto"/>
              <a:cs typeface="Roboto"/>
              <a:sym typeface="Roboto"/>
            </a:endParaRPr>
          </a:p>
        </p:txBody>
      </p:sp>
      <p:sp>
        <p:nvSpPr>
          <p:cNvPr id="146" name="Google Shape;146;p19"/>
          <p:cNvSpPr txBox="1"/>
          <p:nvPr>
            <p:ph idx="1" type="body"/>
          </p:nvPr>
        </p:nvSpPr>
        <p:spPr>
          <a:xfrm>
            <a:off x="4670350" y="535200"/>
            <a:ext cx="4271700" cy="2764500"/>
          </a:xfrm>
          <a:prstGeom prst="rect">
            <a:avLst/>
          </a:prstGeom>
        </p:spPr>
        <p:txBody>
          <a:bodyPr anchorCtr="0" anchor="t" bIns="91425" lIns="91425" spcFirstLastPara="1" rIns="91425" wrap="square" tIns="91425">
            <a:noAutofit/>
          </a:bodyPr>
          <a:lstStyle/>
          <a:p>
            <a:pPr indent="0" lvl="0" marL="457200" rtl="0" algn="l">
              <a:lnSpc>
                <a:spcPct val="135714"/>
              </a:lnSpc>
              <a:spcBef>
                <a:spcPts val="0"/>
              </a:spcBef>
              <a:spcAft>
                <a:spcPts val="0"/>
              </a:spcAft>
              <a:buNone/>
            </a:pPr>
            <a:r>
              <a:t/>
            </a:r>
            <a:endParaRPr sz="1200">
              <a:solidFill>
                <a:srgbClr val="212121"/>
              </a:solidFill>
              <a:highlight>
                <a:schemeClr val="lt1"/>
              </a:highlight>
              <a:latin typeface="Roboto"/>
              <a:ea typeface="Roboto"/>
              <a:cs typeface="Roboto"/>
              <a:sym typeface="Roboto"/>
            </a:endParaRPr>
          </a:p>
          <a:p>
            <a:pPr indent="-317500" lvl="0" marL="457200" rtl="0" algn="l">
              <a:lnSpc>
                <a:spcPct val="135714"/>
              </a:lnSpc>
              <a:spcBef>
                <a:spcPts val="0"/>
              </a:spcBef>
              <a:spcAft>
                <a:spcPts val="0"/>
              </a:spcAft>
              <a:buClr>
                <a:srgbClr val="212121"/>
              </a:buClr>
              <a:buSzPts val="1400"/>
              <a:buFont typeface="Roboto"/>
              <a:buChar char="●"/>
            </a:pPr>
            <a:r>
              <a:rPr b="1" lang="en" sz="1400">
                <a:solidFill>
                  <a:srgbClr val="212121"/>
                </a:solidFill>
                <a:highlight>
                  <a:schemeClr val="lt1"/>
                </a:highlight>
                <a:latin typeface="Roboto"/>
                <a:ea typeface="Roboto"/>
                <a:cs typeface="Roboto"/>
                <a:sym typeface="Roboto"/>
              </a:rPr>
              <a:t>C</a:t>
            </a:r>
            <a:r>
              <a:rPr b="1" lang="en" sz="1400">
                <a:solidFill>
                  <a:srgbClr val="212121"/>
                </a:solidFill>
                <a:highlight>
                  <a:schemeClr val="lt1"/>
                </a:highlight>
                <a:latin typeface="Roboto"/>
                <a:ea typeface="Roboto"/>
                <a:cs typeface="Roboto"/>
                <a:sym typeface="Roboto"/>
              </a:rPr>
              <a:t>orrelation between review </a:t>
            </a:r>
            <a:r>
              <a:rPr b="1" lang="en" sz="1400">
                <a:solidFill>
                  <a:srgbClr val="212121"/>
                </a:solidFill>
                <a:highlight>
                  <a:schemeClr val="lt1"/>
                </a:highlight>
                <a:latin typeface="Roboto"/>
                <a:ea typeface="Roboto"/>
                <a:cs typeface="Roboto"/>
                <a:sym typeface="Roboto"/>
              </a:rPr>
              <a:t>sentiment</a:t>
            </a:r>
            <a:r>
              <a:rPr b="1" lang="en" sz="1400">
                <a:solidFill>
                  <a:srgbClr val="212121"/>
                </a:solidFill>
                <a:highlight>
                  <a:schemeClr val="lt1"/>
                </a:highlight>
                <a:latin typeface="Roboto"/>
                <a:ea typeface="Roboto"/>
                <a:cs typeface="Roboto"/>
                <a:sym typeface="Roboto"/>
              </a:rPr>
              <a:t> score and star rating</a:t>
            </a:r>
            <a:endParaRPr b="1" sz="1400">
              <a:solidFill>
                <a:srgbClr val="212121"/>
              </a:solidFill>
              <a:highlight>
                <a:schemeClr val="lt1"/>
              </a:highlight>
              <a:latin typeface="Roboto"/>
              <a:ea typeface="Roboto"/>
              <a:cs typeface="Roboto"/>
              <a:sym typeface="Roboto"/>
            </a:endParaRPr>
          </a:p>
          <a:p>
            <a:pPr indent="0" lvl="0" marL="457200" rtl="0" algn="l">
              <a:lnSpc>
                <a:spcPct val="135714"/>
              </a:lnSpc>
              <a:spcBef>
                <a:spcPts val="0"/>
              </a:spcBef>
              <a:spcAft>
                <a:spcPts val="0"/>
              </a:spcAft>
              <a:buNone/>
            </a:pPr>
            <a:r>
              <a:rPr lang="en" sz="1200">
                <a:solidFill>
                  <a:srgbClr val="212121"/>
                </a:solidFill>
                <a:highlight>
                  <a:schemeClr val="lt1"/>
                </a:highlight>
                <a:latin typeface="Roboto"/>
                <a:ea typeface="Roboto"/>
                <a:cs typeface="Roboto"/>
                <a:sym typeface="Roboto"/>
              </a:rPr>
              <a:t>Generally, review star increase, review sentiment increase. Some discrepancy may be cause by sentiments for different aspects of the restaurants</a:t>
            </a:r>
            <a:endParaRPr b="1" sz="1400">
              <a:solidFill>
                <a:srgbClr val="212121"/>
              </a:solidFill>
              <a:highlight>
                <a:schemeClr val="lt1"/>
              </a:highlight>
              <a:latin typeface="Roboto"/>
              <a:ea typeface="Roboto"/>
              <a:cs typeface="Roboto"/>
              <a:sym typeface="Roboto"/>
            </a:endParaRPr>
          </a:p>
          <a:p>
            <a:pPr indent="0" lvl="0" marL="457200" rtl="0" algn="l">
              <a:lnSpc>
                <a:spcPct val="135714"/>
              </a:lnSpc>
              <a:spcBef>
                <a:spcPts val="0"/>
              </a:spcBef>
              <a:spcAft>
                <a:spcPts val="0"/>
              </a:spcAft>
              <a:buNone/>
            </a:pPr>
            <a:r>
              <a:t/>
            </a:r>
            <a:endParaRPr sz="1200">
              <a:solidFill>
                <a:srgbClr val="212121"/>
              </a:solidFill>
              <a:highlight>
                <a:srgbClr val="FFFFFF"/>
              </a:highlight>
              <a:latin typeface="Roboto"/>
              <a:ea typeface="Roboto"/>
              <a:cs typeface="Roboto"/>
              <a:sym typeface="Roboto"/>
            </a:endParaRPr>
          </a:p>
          <a:p>
            <a:pPr indent="-317500" lvl="0" marL="457200" rtl="0" algn="l">
              <a:lnSpc>
                <a:spcPct val="135714"/>
              </a:lnSpc>
              <a:spcBef>
                <a:spcPts val="0"/>
              </a:spcBef>
              <a:spcAft>
                <a:spcPts val="0"/>
              </a:spcAft>
              <a:buClr>
                <a:srgbClr val="212121"/>
              </a:buClr>
              <a:buSzPts val="1400"/>
              <a:buFont typeface="Roboto"/>
              <a:buChar char="●"/>
            </a:pPr>
            <a:r>
              <a:rPr b="1" lang="en" sz="1400">
                <a:solidFill>
                  <a:srgbClr val="212121"/>
                </a:solidFill>
                <a:highlight>
                  <a:srgbClr val="FFFFFF"/>
                </a:highlight>
                <a:latin typeface="Roboto"/>
                <a:ea typeface="Roboto"/>
                <a:cs typeface="Roboto"/>
                <a:sym typeface="Roboto"/>
              </a:rPr>
              <a:t>Classification Model LSTM</a:t>
            </a:r>
            <a:endParaRPr b="1" sz="1400">
              <a:solidFill>
                <a:srgbClr val="212121"/>
              </a:solidFill>
              <a:highlight>
                <a:srgbClr val="FFFFFF"/>
              </a:highlight>
              <a:latin typeface="Roboto"/>
              <a:ea typeface="Roboto"/>
              <a:cs typeface="Roboto"/>
              <a:sym typeface="Roboto"/>
            </a:endParaRPr>
          </a:p>
          <a:p>
            <a:pPr indent="0" lvl="0" marL="457200" rtl="0" algn="l">
              <a:lnSpc>
                <a:spcPct val="135714"/>
              </a:lnSpc>
              <a:spcBef>
                <a:spcPts val="0"/>
              </a:spcBef>
              <a:spcAft>
                <a:spcPts val="0"/>
              </a:spcAft>
              <a:buNone/>
            </a:pPr>
            <a:r>
              <a:rPr lang="en" sz="1200">
                <a:solidFill>
                  <a:srgbClr val="212121"/>
                </a:solidFill>
                <a:highlight>
                  <a:schemeClr val="lt1"/>
                </a:highlight>
                <a:latin typeface="Roboto"/>
                <a:ea typeface="Roboto"/>
                <a:cs typeface="Roboto"/>
                <a:sym typeface="Roboto"/>
              </a:rPr>
              <a:t>Predict likely average review star rating for new restaurants with few review ratings</a:t>
            </a:r>
            <a:endParaRPr sz="1200">
              <a:solidFill>
                <a:srgbClr val="212121"/>
              </a:solidFill>
              <a:highlight>
                <a:schemeClr val="lt1"/>
              </a:highlight>
              <a:latin typeface="Roboto"/>
              <a:ea typeface="Roboto"/>
              <a:cs typeface="Roboto"/>
              <a:sym typeface="Roboto"/>
            </a:endParaRPr>
          </a:p>
          <a:p>
            <a:pPr indent="0" lvl="0" marL="457200" rtl="0" algn="l">
              <a:lnSpc>
                <a:spcPct val="135714"/>
              </a:lnSpc>
              <a:spcBef>
                <a:spcPts val="0"/>
              </a:spcBef>
              <a:spcAft>
                <a:spcPts val="0"/>
              </a:spcAft>
              <a:buNone/>
            </a:pPr>
            <a:r>
              <a:t/>
            </a:r>
            <a:endParaRPr sz="1200">
              <a:solidFill>
                <a:srgbClr val="212121"/>
              </a:solidFill>
              <a:highlight>
                <a:schemeClr val="lt1"/>
              </a:highlight>
              <a:latin typeface="Roboto"/>
              <a:ea typeface="Roboto"/>
              <a:cs typeface="Roboto"/>
              <a:sym typeface="Roboto"/>
            </a:endParaRPr>
          </a:p>
          <a:p>
            <a:pPr indent="0" lvl="0" marL="0" rtl="0" algn="l">
              <a:lnSpc>
                <a:spcPct val="135714"/>
              </a:lnSpc>
              <a:spcBef>
                <a:spcPts val="0"/>
              </a:spcBef>
              <a:spcAft>
                <a:spcPts val="0"/>
              </a:spcAft>
              <a:buNone/>
            </a:pPr>
            <a:r>
              <a:t/>
            </a:r>
            <a:endParaRPr sz="1200">
              <a:solidFill>
                <a:srgbClr val="212121"/>
              </a:solidFill>
              <a:highlight>
                <a:schemeClr val="lt1"/>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rgbClr val="212121"/>
              </a:solidFill>
              <a:highlight>
                <a:srgbClr val="FFFFFF"/>
              </a:highlight>
              <a:latin typeface="Roboto"/>
              <a:ea typeface="Roboto"/>
              <a:cs typeface="Roboto"/>
              <a:sym typeface="Roboto"/>
            </a:endParaRPr>
          </a:p>
        </p:txBody>
      </p:sp>
      <p:sp>
        <p:nvSpPr>
          <p:cNvPr id="147" name="Google Shape;147;p19"/>
          <p:cNvSpPr txBox="1"/>
          <p:nvPr/>
        </p:nvSpPr>
        <p:spPr>
          <a:xfrm>
            <a:off x="547325" y="2823650"/>
            <a:ext cx="4205400" cy="208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Remove contradicting instances</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Remove stopwords</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Tokenize</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Transform text to padded sequences</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Build Bidirectional LSTM model</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Compile and train</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Fit and predict multi-classification problem</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Accuracy on test data: 68.78%</a:t>
            </a:r>
            <a:endParaRPr>
              <a:latin typeface="Roboto"/>
              <a:ea typeface="Roboto"/>
              <a:cs typeface="Roboto"/>
              <a:sym typeface="Roboto"/>
            </a:endParaRPr>
          </a:p>
        </p:txBody>
      </p:sp>
      <p:sp>
        <p:nvSpPr>
          <p:cNvPr id="148" name="Google Shape;148;p19"/>
          <p:cNvSpPr/>
          <p:nvPr/>
        </p:nvSpPr>
        <p:spPr>
          <a:xfrm>
            <a:off x="1453775" y="1352125"/>
            <a:ext cx="2094300" cy="1302300"/>
          </a:xfrm>
          <a:prstGeom prst="rightArrow">
            <a:avLst>
              <a:gd fmla="val 50000" name="adj1"/>
              <a:gd fmla="val 72857" name="adj2"/>
            </a:avLst>
          </a:prstGeom>
          <a:gradFill>
            <a:gsLst>
              <a:gs pos="0">
                <a:schemeClr val="lt2"/>
              </a:gs>
              <a:gs pos="100000">
                <a:schemeClr val="accent2"/>
              </a:gs>
            </a:gsLst>
            <a:lin ang="0" scaled="0"/>
          </a:gra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a:latin typeface="Roboto"/>
                <a:ea typeface="Roboto"/>
                <a:cs typeface="Roboto"/>
                <a:sym typeface="Roboto"/>
              </a:rPr>
              <a:t>  Multiclass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classification</a:t>
            </a:r>
            <a:endParaRPr>
              <a:latin typeface="Roboto"/>
              <a:ea typeface="Roboto"/>
              <a:cs typeface="Roboto"/>
              <a:sym typeface="Roboto"/>
            </a:endParaRPr>
          </a:p>
        </p:txBody>
      </p:sp>
      <p:sp>
        <p:nvSpPr>
          <p:cNvPr id="149" name="Google Shape;149;p19"/>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a:t>
            </a:r>
            <a:endParaRPr/>
          </a:p>
        </p:txBody>
      </p:sp>
      <p:sp>
        <p:nvSpPr>
          <p:cNvPr id="150" name="Google Shape;150;p19"/>
          <p:cNvSpPr txBox="1"/>
          <p:nvPr/>
        </p:nvSpPr>
        <p:spPr>
          <a:xfrm>
            <a:off x="4910575" y="3474300"/>
            <a:ext cx="4031400" cy="1572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a:solidFill>
                  <a:srgbClr val="212121"/>
                </a:solidFill>
                <a:highlight>
                  <a:schemeClr val="lt1"/>
                </a:highlight>
                <a:latin typeface="Roboto"/>
                <a:ea typeface="Roboto"/>
                <a:cs typeface="Roboto"/>
                <a:sym typeface="Roboto"/>
              </a:rPr>
              <a:t>     </a:t>
            </a:r>
            <a:r>
              <a:rPr b="1" lang="en">
                <a:solidFill>
                  <a:srgbClr val="212121"/>
                </a:solidFill>
                <a:highlight>
                  <a:schemeClr val="lt1"/>
                </a:highlight>
                <a:latin typeface="Roboto"/>
                <a:ea typeface="Roboto"/>
                <a:cs typeface="Roboto"/>
                <a:sym typeface="Roboto"/>
              </a:rPr>
              <a:t>Actions To Take:</a:t>
            </a:r>
            <a:endParaRPr b="1">
              <a:solidFill>
                <a:srgbClr val="212121"/>
              </a:solidFill>
              <a:highlight>
                <a:schemeClr val="lt1"/>
              </a:highlight>
              <a:latin typeface="Roboto"/>
              <a:ea typeface="Roboto"/>
              <a:cs typeface="Roboto"/>
              <a:sym typeface="Roboto"/>
            </a:endParaRPr>
          </a:p>
          <a:p>
            <a:pPr indent="-304800" lvl="0" marL="457200" rtl="0" algn="l">
              <a:lnSpc>
                <a:spcPct val="135714"/>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Introduce granular rating metrics: food quality, cleanliness, service,  atmosphere so that users can express different opinions in different areas</a:t>
            </a:r>
            <a:endParaRPr sz="1200">
              <a:solidFill>
                <a:srgbClr val="212121"/>
              </a:solidFill>
              <a:highlight>
                <a:schemeClr val="lt1"/>
              </a:highlight>
              <a:latin typeface="Roboto"/>
              <a:ea typeface="Roboto"/>
              <a:cs typeface="Roboto"/>
              <a:sym typeface="Robo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56" name="Google Shape;156;p20"/>
          <p:cNvSpPr txBox="1"/>
          <p:nvPr>
            <p:ph idx="1" type="body"/>
          </p:nvPr>
        </p:nvSpPr>
        <p:spPr>
          <a:xfrm>
            <a:off x="614925" y="1391525"/>
            <a:ext cx="8071200" cy="30321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b="1" lang="en" sz="1500"/>
              <a:t>For </a:t>
            </a:r>
            <a:r>
              <a:rPr b="1" lang="en" sz="1500"/>
              <a:t>Users</a:t>
            </a:r>
            <a:endParaRPr b="1" sz="1500"/>
          </a:p>
          <a:p>
            <a:pPr indent="-317500" lvl="1" marL="914400" marR="0" rtl="0" algn="l">
              <a:lnSpc>
                <a:spcPct val="115000"/>
              </a:lnSpc>
              <a:spcBef>
                <a:spcPts val="0"/>
              </a:spcBef>
              <a:spcAft>
                <a:spcPts val="0"/>
              </a:spcAft>
              <a:buClr>
                <a:srgbClr val="212121"/>
              </a:buClr>
              <a:buSzPts val="1400"/>
              <a:buFont typeface="Roboto"/>
              <a:buChar char="○"/>
            </a:pPr>
            <a:r>
              <a:rPr lang="en" sz="1400">
                <a:solidFill>
                  <a:srgbClr val="212121"/>
                </a:solidFill>
                <a:highlight>
                  <a:schemeClr val="lt1"/>
                </a:highlight>
                <a:latin typeface="Roboto"/>
                <a:ea typeface="Roboto"/>
                <a:cs typeface="Roboto"/>
                <a:sym typeface="Roboto"/>
              </a:rPr>
              <a:t>G</a:t>
            </a:r>
            <a:r>
              <a:rPr lang="en" sz="1400">
                <a:solidFill>
                  <a:srgbClr val="212121"/>
                </a:solidFill>
                <a:highlight>
                  <a:schemeClr val="lt1"/>
                </a:highlight>
                <a:latin typeface="Roboto"/>
                <a:ea typeface="Roboto"/>
                <a:cs typeface="Roboto"/>
                <a:sym typeface="Roboto"/>
              </a:rPr>
              <a:t>ive “medals” to users.</a:t>
            </a:r>
            <a:endParaRPr sz="1400">
              <a:solidFill>
                <a:srgbClr val="212121"/>
              </a:solidFill>
              <a:highlight>
                <a:schemeClr val="lt1"/>
              </a:highlight>
              <a:latin typeface="Roboto"/>
              <a:ea typeface="Roboto"/>
              <a:cs typeface="Roboto"/>
              <a:sym typeface="Roboto"/>
            </a:endParaRPr>
          </a:p>
          <a:p>
            <a:pPr indent="0" lvl="0" marL="914400" marR="0" rtl="0" algn="l">
              <a:lnSpc>
                <a:spcPct val="115000"/>
              </a:lnSpc>
              <a:spcBef>
                <a:spcPts val="0"/>
              </a:spcBef>
              <a:spcAft>
                <a:spcPts val="0"/>
              </a:spcAft>
              <a:buNone/>
            </a:pPr>
            <a:r>
              <a:t/>
            </a:r>
            <a:endParaRPr sz="1400">
              <a:solidFill>
                <a:srgbClr val="212121"/>
              </a:solidFill>
              <a:highlight>
                <a:schemeClr val="lt1"/>
              </a:highlight>
              <a:latin typeface="Roboto"/>
              <a:ea typeface="Roboto"/>
              <a:cs typeface="Roboto"/>
              <a:sym typeface="Roboto"/>
            </a:endParaRPr>
          </a:p>
          <a:p>
            <a:pPr indent="-323850" lvl="0" marL="457200" rtl="0" algn="l">
              <a:lnSpc>
                <a:spcPct val="115000"/>
              </a:lnSpc>
              <a:spcBef>
                <a:spcPts val="0"/>
              </a:spcBef>
              <a:spcAft>
                <a:spcPts val="0"/>
              </a:spcAft>
              <a:buSzPts val="1500"/>
              <a:buChar char="●"/>
            </a:pPr>
            <a:r>
              <a:rPr b="1" lang="en" sz="1500"/>
              <a:t>For </a:t>
            </a:r>
            <a:r>
              <a:rPr b="1" lang="en" sz="1500"/>
              <a:t>Restaurants</a:t>
            </a:r>
            <a:endParaRPr b="1" sz="1500"/>
          </a:p>
          <a:p>
            <a:pPr indent="-317500" lvl="1" marL="914400" rtl="0" algn="l">
              <a:lnSpc>
                <a:spcPct val="115000"/>
              </a:lnSpc>
              <a:spcBef>
                <a:spcPts val="0"/>
              </a:spcBef>
              <a:spcAft>
                <a:spcPts val="0"/>
              </a:spcAft>
              <a:buClr>
                <a:srgbClr val="212121"/>
              </a:buClr>
              <a:buSzPts val="1400"/>
              <a:buFont typeface="Roboto"/>
              <a:buChar char="○"/>
            </a:pPr>
            <a:r>
              <a:rPr lang="en" sz="1400">
                <a:solidFill>
                  <a:srgbClr val="212121"/>
                </a:solidFill>
                <a:highlight>
                  <a:schemeClr val="lt1"/>
                </a:highlight>
                <a:latin typeface="Roboto"/>
                <a:ea typeface="Roboto"/>
                <a:cs typeface="Roboto"/>
                <a:sym typeface="Roboto"/>
              </a:rPr>
              <a:t>Create </a:t>
            </a:r>
            <a:r>
              <a:rPr lang="en" sz="1400">
                <a:solidFill>
                  <a:srgbClr val="212121"/>
                </a:solidFill>
                <a:highlight>
                  <a:schemeClr val="lt1"/>
                </a:highlight>
                <a:latin typeface="Roboto"/>
                <a:ea typeface="Roboto"/>
                <a:cs typeface="Roboto"/>
                <a:sym typeface="Roboto"/>
              </a:rPr>
              <a:t>new tags based on the predicted star ratings.</a:t>
            </a:r>
            <a:endParaRPr sz="1400">
              <a:solidFill>
                <a:srgbClr val="212121"/>
              </a:solidFill>
              <a:highlight>
                <a:schemeClr val="lt1"/>
              </a:highlight>
              <a:latin typeface="Roboto"/>
              <a:ea typeface="Roboto"/>
              <a:cs typeface="Roboto"/>
              <a:sym typeface="Roboto"/>
            </a:endParaRPr>
          </a:p>
          <a:p>
            <a:pPr indent="-317500" lvl="1" marL="914400" rtl="0" algn="l">
              <a:lnSpc>
                <a:spcPct val="115000"/>
              </a:lnSpc>
              <a:spcBef>
                <a:spcPts val="0"/>
              </a:spcBef>
              <a:spcAft>
                <a:spcPts val="0"/>
              </a:spcAft>
              <a:buClr>
                <a:srgbClr val="212121"/>
              </a:buClr>
              <a:buSzPts val="1400"/>
              <a:buFont typeface="Roboto"/>
              <a:buChar char="○"/>
            </a:pPr>
            <a:r>
              <a:rPr lang="en" sz="1400">
                <a:solidFill>
                  <a:srgbClr val="212121"/>
                </a:solidFill>
                <a:highlight>
                  <a:schemeClr val="lt1"/>
                </a:highlight>
                <a:latin typeface="Roboto"/>
                <a:ea typeface="Roboto"/>
                <a:cs typeface="Roboto"/>
                <a:sym typeface="Roboto"/>
              </a:rPr>
              <a:t>Give a virtual medal to encourage restaurants.</a:t>
            </a:r>
            <a:endParaRPr sz="1400">
              <a:solidFill>
                <a:srgbClr val="212121"/>
              </a:solidFill>
              <a:highlight>
                <a:srgbClr val="FFFFFF"/>
              </a:highlight>
              <a:latin typeface="Roboto"/>
              <a:ea typeface="Roboto"/>
              <a:cs typeface="Roboto"/>
              <a:sym typeface="Roboto"/>
            </a:endParaRPr>
          </a:p>
          <a:p>
            <a:pPr indent="0" lvl="0" marL="914400" rtl="0" algn="l">
              <a:lnSpc>
                <a:spcPct val="115000"/>
              </a:lnSpc>
              <a:spcBef>
                <a:spcPts val="600"/>
              </a:spcBef>
              <a:spcAft>
                <a:spcPts val="0"/>
              </a:spcAft>
              <a:buNone/>
            </a:pPr>
            <a:r>
              <a:t/>
            </a:r>
            <a:endParaRPr sz="1400">
              <a:solidFill>
                <a:srgbClr val="212121"/>
              </a:solidFill>
              <a:highlight>
                <a:srgbClr val="FFFFFF"/>
              </a:highlight>
              <a:latin typeface="Roboto"/>
              <a:ea typeface="Roboto"/>
              <a:cs typeface="Roboto"/>
              <a:sym typeface="Roboto"/>
            </a:endParaRPr>
          </a:p>
          <a:p>
            <a:pPr indent="-323850" lvl="0" marL="457200" rtl="0" algn="l">
              <a:lnSpc>
                <a:spcPct val="115000"/>
              </a:lnSpc>
              <a:spcBef>
                <a:spcPts val="500"/>
              </a:spcBef>
              <a:spcAft>
                <a:spcPts val="0"/>
              </a:spcAft>
              <a:buSzPts val="1500"/>
              <a:buChar char="●"/>
            </a:pPr>
            <a:r>
              <a:rPr b="1" lang="en" sz="1500"/>
              <a:t>For Review</a:t>
            </a:r>
            <a:endParaRPr b="1" sz="1500"/>
          </a:p>
          <a:p>
            <a:pPr indent="-311150" lvl="1" marL="914400" rtl="0" algn="l">
              <a:lnSpc>
                <a:spcPct val="115000"/>
              </a:lnSpc>
              <a:spcBef>
                <a:spcPts val="0"/>
              </a:spcBef>
              <a:spcAft>
                <a:spcPts val="0"/>
              </a:spcAft>
              <a:buSzPts val="1300"/>
              <a:buChar char="○"/>
            </a:pPr>
            <a:r>
              <a:rPr lang="en" sz="1400">
                <a:solidFill>
                  <a:srgbClr val="212121"/>
                </a:solidFill>
                <a:highlight>
                  <a:schemeClr val="lt1"/>
                </a:highlight>
                <a:latin typeface="Roboto"/>
                <a:ea typeface="Roboto"/>
                <a:cs typeface="Roboto"/>
                <a:sym typeface="Roboto"/>
              </a:rPr>
              <a:t>Introduce granular rating metrics.</a:t>
            </a:r>
            <a:endParaRPr sz="1400">
              <a:solidFill>
                <a:srgbClr val="212121"/>
              </a:solidFill>
              <a:highlight>
                <a:schemeClr val="lt1"/>
              </a:highlight>
              <a:latin typeface="Roboto"/>
              <a:ea typeface="Roboto"/>
              <a:cs typeface="Roboto"/>
              <a:sym typeface="Roboto"/>
            </a:endParaRPr>
          </a:p>
          <a:p>
            <a:pPr indent="-311150" lvl="1" marL="914400" rtl="0" algn="l">
              <a:lnSpc>
                <a:spcPct val="115000"/>
              </a:lnSpc>
              <a:spcBef>
                <a:spcPts val="0"/>
              </a:spcBef>
              <a:spcAft>
                <a:spcPts val="0"/>
              </a:spcAft>
              <a:buSzPts val="1300"/>
              <a:buChar char="○"/>
            </a:pPr>
            <a:r>
              <a:rPr lang="en" sz="1400">
                <a:solidFill>
                  <a:srgbClr val="212121"/>
                </a:solidFill>
                <a:highlight>
                  <a:schemeClr val="lt1"/>
                </a:highlight>
                <a:latin typeface="Roboto"/>
                <a:ea typeface="Roboto"/>
                <a:cs typeface="Roboto"/>
                <a:sym typeface="Roboto"/>
              </a:rPr>
              <a:t>Implement real-time updated tags.</a:t>
            </a:r>
            <a:endParaRPr sz="1400">
              <a:solidFill>
                <a:srgbClr val="212121"/>
              </a:solidFill>
              <a:highlight>
                <a:schemeClr val="lt1"/>
              </a:highlight>
              <a:latin typeface="Roboto"/>
              <a:ea typeface="Roboto"/>
              <a:cs typeface="Roboto"/>
              <a:sym typeface="Roboto"/>
            </a:endParaRPr>
          </a:p>
          <a:p>
            <a:pPr indent="-311150" lvl="1" marL="914400" rtl="0" algn="l">
              <a:lnSpc>
                <a:spcPct val="115000"/>
              </a:lnSpc>
              <a:spcBef>
                <a:spcPts val="0"/>
              </a:spcBef>
              <a:spcAft>
                <a:spcPts val="0"/>
              </a:spcAft>
              <a:buClr>
                <a:srgbClr val="212121"/>
              </a:buClr>
              <a:buSzPts val="1300"/>
              <a:buFont typeface="Roboto"/>
              <a:buChar char="○"/>
            </a:pPr>
            <a:r>
              <a:rPr lang="en" sz="1400">
                <a:solidFill>
                  <a:srgbClr val="212121"/>
                </a:solidFill>
                <a:highlight>
                  <a:schemeClr val="lt1"/>
                </a:highlight>
                <a:latin typeface="Roboto"/>
                <a:ea typeface="Roboto"/>
                <a:cs typeface="Roboto"/>
                <a:sym typeface="Roboto"/>
              </a:rPr>
              <a:t>Provide review text analysis visualizations for restaurant owners.</a:t>
            </a:r>
            <a:endParaRPr sz="1300">
              <a:solidFill>
                <a:srgbClr val="212121"/>
              </a:solidFill>
              <a:highlight>
                <a:schemeClr val="lt1"/>
              </a:highlight>
              <a:latin typeface="Roboto"/>
              <a:ea typeface="Roboto"/>
              <a:cs typeface="Roboto"/>
              <a:sym typeface="Roboto"/>
            </a:endParaRPr>
          </a:p>
          <a:p>
            <a:pPr indent="0" lvl="0" marL="0" rtl="0" algn="l">
              <a:lnSpc>
                <a:spcPct val="115000"/>
              </a:lnSpc>
              <a:spcBef>
                <a:spcPts val="0"/>
              </a:spcBef>
              <a:spcAft>
                <a:spcPts val="16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2476700" y="2348725"/>
            <a:ext cx="37689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THANK YOU!</a:t>
            </a:r>
            <a:endParaRPr sz="2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