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3"/>
  </p:sldMasterIdLst>
  <p:notesMasterIdLst>
    <p:notesMasterId r:id="rId9"/>
  </p:notesMasterIdLst>
  <p:sldIdLst>
    <p:sldId id="256" r:id="rId4"/>
    <p:sldId id="277" r:id="rId5"/>
    <p:sldId id="258" r:id="rId6"/>
    <p:sldId id="259" r:id="rId7"/>
    <p:sldId id="264" r:id="rId8"/>
    <p:sldId id="260" r:id="rId10"/>
    <p:sldId id="261" r:id="rId11"/>
    <p:sldId id="262" r:id="rId12"/>
    <p:sldId id="263" r:id="rId13"/>
    <p:sldId id="265" r:id="rId14"/>
    <p:sldId id="266" r:id="rId15"/>
    <p:sldId id="268" r:id="rId16"/>
    <p:sldId id="269" r:id="rId17"/>
    <p:sldId id="270" r:id="rId18"/>
    <p:sldId id="278" r:id="rId19"/>
    <p:sldId id="27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1A71-9361-4AD0-A797-141E3EF366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1EC8-D920-407B-8360-84D43568A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4A259-5C8A-3D4C-84C6-4AA6CB813B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0" y="134780"/>
            <a:ext cx="3383560" cy="639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9618" y="1338213"/>
            <a:ext cx="10444181" cy="4259762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" name="Group 1"/>
          <p:cNvGrpSpPr/>
          <p:nvPr/>
        </p:nvGrpSpPr>
        <p:grpSpPr>
          <a:xfrm>
            <a:off x="10968035" y="5270492"/>
            <a:ext cx="744537" cy="704850"/>
            <a:chOff x="10637838" y="3171860"/>
            <a:chExt cx="744537" cy="704850"/>
          </a:xfrm>
        </p:grpSpPr>
        <p:sp>
          <p:nvSpPr>
            <p:cNvPr id="12" name="矩形 11"/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3"/>
          <p:cNvGrpSpPr/>
          <p:nvPr/>
        </p:nvGrpSpPr>
        <p:grpSpPr>
          <a:xfrm>
            <a:off x="617996" y="1124336"/>
            <a:ext cx="627063" cy="627062"/>
            <a:chOff x="1308100" y="1397035"/>
            <a:chExt cx="627063" cy="627062"/>
          </a:xfrm>
        </p:grpSpPr>
        <p:sp>
          <p:nvSpPr>
            <p:cNvPr id="15" name="矩形 14"/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1998750" y="1598998"/>
            <a:ext cx="8196128" cy="1951505"/>
          </a:xfrm>
        </p:spPr>
        <p:txBody>
          <a:bodyPr/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13" hasCustomPrompt="1"/>
          </p:nvPr>
        </p:nvSpPr>
        <p:spPr>
          <a:xfrm>
            <a:off x="3717928" y="4081232"/>
            <a:ext cx="4827559" cy="120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2400" b="1" i="0" u="none" strike="noStrike" kern="1200" cap="none" spc="0" normalizeH="0" baseline="0" dirty="0">
                <a:ln>
                  <a:noFill/>
                </a:ln>
                <a:solidFill>
                  <a:srgbClr val="4B649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54860" y="1079548"/>
            <a:ext cx="5437140" cy="6003367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1576" y="2815590"/>
            <a:ext cx="4316875" cy="403662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43154" b="-53094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1576" y="2815590"/>
            <a:ext cx="4316875" cy="403662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43154" b="-53094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784747"/>
            <a:ext cx="10515600" cy="5392216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84267"/>
            <a:ext cx="10515600" cy="584775"/>
          </a:xfrm>
        </p:spPr>
        <p:txBody>
          <a:bodyPr/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200" y="784746"/>
            <a:ext cx="10515600" cy="4612214"/>
          </a:xfrm>
          <a:prstGeom prst="rect">
            <a:avLst/>
          </a:prstGeom>
          <a:noFill/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4520" y="219633"/>
            <a:ext cx="5437140" cy="600336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22"/>
          <p:cNvSpPr>
            <a:spLocks noGrp="1"/>
          </p:cNvSpPr>
          <p:nvPr>
            <p:ph type="title"/>
          </p:nvPr>
        </p:nvSpPr>
        <p:spPr>
          <a:xfrm>
            <a:off x="873909" y="2199361"/>
            <a:ext cx="10444181" cy="2030937"/>
          </a:xfrm>
        </p:spPr>
        <p:txBody>
          <a:bodyPr/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3909" y="2199361"/>
            <a:ext cx="10444181" cy="2030938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56615" y="1903010"/>
            <a:ext cx="10383567" cy="844248"/>
            <a:chOff x="1056615" y="1903010"/>
            <a:chExt cx="10383567" cy="844248"/>
          </a:xfrm>
        </p:grpSpPr>
        <p:sp>
          <p:nvSpPr>
            <p:cNvPr id="15" name="矩形 14"/>
            <p:cNvSpPr/>
            <p:nvPr/>
          </p:nvSpPr>
          <p:spPr>
            <a:xfrm>
              <a:off x="1056615" y="1921010"/>
              <a:ext cx="10383567" cy="8262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>
                  <a:lumMod val="75000"/>
                </a:srgb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144000" bIns="108000" anchor="ctr"/>
            <a:lstStyle/>
            <a:p>
              <a:pPr algn="ctr"/>
              <a:r>
                <a:rPr lang="zh-CN" altLang="en-US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GB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3195870" y="1903010"/>
              <a:ext cx="6105054" cy="36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0046F0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18000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56616" y="581452"/>
            <a:ext cx="10383567" cy="844248"/>
            <a:chOff x="904216" y="429052"/>
            <a:chExt cx="10383567" cy="844248"/>
          </a:xfrm>
        </p:grpSpPr>
        <p:sp>
          <p:nvSpPr>
            <p:cNvPr id="18" name="矩形 17"/>
            <p:cNvSpPr/>
            <p:nvPr/>
          </p:nvSpPr>
          <p:spPr>
            <a:xfrm>
              <a:off x="904216" y="447052"/>
              <a:ext cx="10383567" cy="8262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>
                  <a:lumMod val="75000"/>
                </a:srgb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144000" bIns="10800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GB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3043470" y="429052"/>
              <a:ext cx="6105054" cy="3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0046F0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18000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56614" y="3224568"/>
            <a:ext cx="10383567" cy="845321"/>
            <a:chOff x="904216" y="427979"/>
            <a:chExt cx="10383567" cy="845321"/>
          </a:xfrm>
        </p:grpSpPr>
        <p:sp>
          <p:nvSpPr>
            <p:cNvPr id="28" name="矩形 27"/>
            <p:cNvSpPr/>
            <p:nvPr/>
          </p:nvSpPr>
          <p:spPr>
            <a:xfrm>
              <a:off x="904216" y="447052"/>
              <a:ext cx="10383567" cy="8262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>
                  <a:lumMod val="75000"/>
                </a:srgb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144000" bIns="10800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GB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flipV="1">
              <a:off x="3043472" y="427979"/>
              <a:ext cx="6105054" cy="360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0046F0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18000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1988" y="307767"/>
            <a:ext cx="5383219" cy="2802736"/>
            <a:chOff x="461988" y="307767"/>
            <a:chExt cx="5383219" cy="2802736"/>
          </a:xfrm>
        </p:grpSpPr>
        <p:sp>
          <p:nvSpPr>
            <p:cNvPr id="6" name="圆角矩形 14"/>
            <p:cNvSpPr/>
            <p:nvPr/>
          </p:nvSpPr>
          <p:spPr bwMode="auto">
            <a:xfrm>
              <a:off x="498868" y="635527"/>
              <a:ext cx="5346339" cy="2474976"/>
            </a:xfrm>
            <a:prstGeom prst="roundRect">
              <a:avLst>
                <a:gd name="adj" fmla="val 884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988" y="307767"/>
              <a:ext cx="2839133" cy="5269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图文框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22001" y="344817"/>
            <a:ext cx="5383219" cy="2765686"/>
            <a:chOff x="6222001" y="344817"/>
            <a:chExt cx="5383219" cy="2765686"/>
          </a:xfrm>
        </p:grpSpPr>
        <p:sp>
          <p:nvSpPr>
            <p:cNvPr id="8" name="圆角矩形 14"/>
            <p:cNvSpPr/>
            <p:nvPr/>
          </p:nvSpPr>
          <p:spPr bwMode="auto">
            <a:xfrm>
              <a:off x="6258881" y="635527"/>
              <a:ext cx="5346339" cy="2474976"/>
            </a:xfrm>
            <a:prstGeom prst="roundRect">
              <a:avLst>
                <a:gd name="adj" fmla="val 8845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2001" y="344817"/>
              <a:ext cx="2839133" cy="5269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图文框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8868" y="3438262"/>
            <a:ext cx="3274814" cy="1270047"/>
            <a:chOff x="498868" y="3438262"/>
            <a:chExt cx="3274814" cy="1270047"/>
          </a:xfrm>
        </p:grpSpPr>
        <p:sp>
          <p:nvSpPr>
            <p:cNvPr id="12" name="矩形 11"/>
            <p:cNvSpPr/>
            <p:nvPr/>
          </p:nvSpPr>
          <p:spPr>
            <a:xfrm>
              <a:off x="675530" y="3448313"/>
              <a:ext cx="3098152" cy="124814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A8A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rot="16200000">
              <a:off x="680505" y="3256625"/>
              <a:ext cx="1270047" cy="1633321"/>
            </a:xfrm>
            <a:prstGeom prst="chevron">
              <a:avLst>
                <a:gd name="adj" fmla="val 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lvl="0"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V Boli" panose="02000500030200090000" pitchFamily="2" charset="0"/>
                </a:rPr>
                <a:t>图文框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V Boli" panose="02000500030200090000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36969" y="3295502"/>
            <a:ext cx="4659765" cy="2875848"/>
            <a:chOff x="2334713" y="1000116"/>
            <a:chExt cx="4659765" cy="2875848"/>
          </a:xfrm>
        </p:grpSpPr>
        <p:sp>
          <p:nvSpPr>
            <p:cNvPr id="17" name="矩形 16"/>
            <p:cNvSpPr/>
            <p:nvPr/>
          </p:nvSpPr>
          <p:spPr>
            <a:xfrm>
              <a:off x="2349343" y="1527079"/>
              <a:ext cx="4645135" cy="23488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90000" bIns="108000" anchor="ctr"/>
            <a:lstStyle/>
            <a:p>
              <a:pPr marL="0" marR="0" lvl="0" indent="0" algn="just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34713" y="1000116"/>
              <a:ext cx="3536000" cy="5269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图文框</a:t>
              </a:r>
              <a:endParaRPr kumimoji="1"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Rectangle: Rounded Corners 8"/>
          <p:cNvSpPr/>
          <p:nvPr/>
        </p:nvSpPr>
        <p:spPr>
          <a:xfrm>
            <a:off x="10173361" y="3401213"/>
            <a:ext cx="1431859" cy="2657807"/>
          </a:xfrm>
          <a:prstGeom prst="roundRect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4035" y="390370"/>
            <a:ext cx="3572308" cy="46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小部件</a:t>
            </a:r>
            <a:endParaRPr lang="zh-CN" altLang="en-US" sz="2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55223" y="376722"/>
            <a:ext cx="2541726" cy="614652"/>
            <a:chOff x="4255223" y="376722"/>
            <a:chExt cx="2541726" cy="614652"/>
          </a:xfrm>
        </p:grpSpPr>
        <p:sp>
          <p:nvSpPr>
            <p:cNvPr id="7" name="矩形: 单圆角 28"/>
            <p:cNvSpPr/>
            <p:nvPr/>
          </p:nvSpPr>
          <p:spPr>
            <a:xfrm flipH="1">
              <a:off x="4574504" y="402262"/>
              <a:ext cx="2222445" cy="453183"/>
            </a:xfrm>
            <a:prstGeom prst="round1Rect">
              <a:avLst>
                <a:gd name="adj" fmla="val 35749"/>
              </a:avLst>
            </a:prstGeom>
            <a:solidFill>
              <a:srgbClr val="FFFFFF"/>
            </a:solidFill>
            <a:ln w="57150">
              <a:solidFill>
                <a:schemeClr val="accent1"/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396000" tIns="72000" rIns="108000" bIns="7200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V Boli" panose="02000500030200090000" pitchFamily="2" charset="0"/>
                </a:rPr>
                <a:t>小部件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V Boli" panose="02000500030200090000" pitchFamily="2" charset="0"/>
              </a:endParaRPr>
            </a:p>
          </p:txBody>
        </p:sp>
        <p:sp>
          <p:nvSpPr>
            <p:cNvPr id="8" name="泪滴形 14"/>
            <p:cNvSpPr>
              <a:spLocks noChangeAspect="1"/>
            </p:cNvSpPr>
            <p:nvPr/>
          </p:nvSpPr>
          <p:spPr>
            <a:xfrm>
              <a:off x="4255223" y="376722"/>
              <a:ext cx="638562" cy="614652"/>
            </a:xfrm>
            <a:prstGeom prst="teardrop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336699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kumimoji="1"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670189" y="1262902"/>
            <a:ext cx="288000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小部件</a:t>
            </a:r>
            <a:endParaRPr lang="zh-CN" altLang="en-US" sz="2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9405" y="1334902"/>
            <a:ext cx="320877" cy="324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69155" y="2248417"/>
            <a:ext cx="10448511" cy="525781"/>
            <a:chOff x="769155" y="2248417"/>
            <a:chExt cx="10448511" cy="525781"/>
          </a:xfrm>
        </p:grpSpPr>
        <p:grpSp>
          <p:nvGrpSpPr>
            <p:cNvPr id="15" name="组合 14"/>
            <p:cNvGrpSpPr/>
            <p:nvPr/>
          </p:nvGrpSpPr>
          <p:grpSpPr>
            <a:xfrm>
              <a:off x="769155" y="2248417"/>
              <a:ext cx="525780" cy="525781"/>
              <a:chOff x="525781" y="1122044"/>
              <a:chExt cx="525780" cy="52578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25781" y="1122044"/>
                <a:ext cx="525780" cy="525780"/>
                <a:chOff x="495300" y="2566035"/>
                <a:chExt cx="695325" cy="695325"/>
              </a:xfrm>
            </p:grpSpPr>
            <p:sp>
              <p:nvSpPr>
                <p:cNvPr id="18" name="泪滴形 12"/>
                <p:cNvSpPr/>
                <p:nvPr/>
              </p:nvSpPr>
              <p:spPr>
                <a:xfrm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泪滴形 13"/>
                <p:cNvSpPr/>
                <p:nvPr/>
              </p:nvSpPr>
              <p:spPr>
                <a:xfrm rot="-54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泪滴形 14"/>
                <p:cNvSpPr/>
                <p:nvPr/>
              </p:nvSpPr>
              <p:spPr>
                <a:xfrm rot="-27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泪滴形 15"/>
                <p:cNvSpPr/>
                <p:nvPr/>
              </p:nvSpPr>
              <p:spPr>
                <a:xfrm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泪滴形 16"/>
                <p:cNvSpPr/>
                <p:nvPr/>
              </p:nvSpPr>
              <p:spPr>
                <a:xfrm rot="27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泪滴形 17"/>
                <p:cNvSpPr/>
                <p:nvPr/>
              </p:nvSpPr>
              <p:spPr>
                <a:xfrm rot="54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泪滴形 18"/>
                <p:cNvSpPr/>
                <p:nvPr/>
              </p:nvSpPr>
              <p:spPr>
                <a:xfrm rot="81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泪滴形 19"/>
                <p:cNvSpPr/>
                <p:nvPr/>
              </p:nvSpPr>
              <p:spPr>
                <a:xfrm rot="108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泪滴形 20"/>
                <p:cNvSpPr/>
                <p:nvPr/>
              </p:nvSpPr>
              <p:spPr>
                <a:xfrm rot="135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泪滴形 11"/>
              <p:cNvSpPr/>
              <p:nvPr/>
            </p:nvSpPr>
            <p:spPr>
              <a:xfrm>
                <a:off x="525781" y="1122045"/>
                <a:ext cx="525780" cy="525780"/>
              </a:xfrm>
              <a:prstGeom prst="teardrop">
                <a:avLst/>
              </a:prstGeom>
              <a:solidFill>
                <a:srgbClr val="0041DE"/>
              </a:solidFill>
              <a:ln w="38100" cap="flat" cmpd="sng" algn="ctr">
                <a:noFill/>
                <a:prstDash val="solid"/>
              </a:ln>
              <a:effectLst>
                <a:outerShdw blurRad="381000" dist="190500" dir="5400000" sx="90000" sy="90000" algn="t" rotWithShape="0">
                  <a:srgbClr val="0046F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1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531173" y="2248417"/>
              <a:ext cx="9686493" cy="349583"/>
            </a:xfrm>
            <a:prstGeom prst="rect">
              <a:avLst/>
            </a:prstGeom>
          </p:spPr>
          <p:txBody>
            <a:bodyPr wrap="square" lIns="180000" tIns="0" rIns="180000" bIns="0" anchor="t">
              <a:spAutoFit/>
            </a:bodyPr>
            <a:lstStyle/>
            <a:p>
              <a:pPr>
                <a:lnSpc>
                  <a:spcPts val="3000"/>
                </a:lnSpc>
                <a:buSzPct val="100000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60" y="498142"/>
            <a:ext cx="3384645" cy="338464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82" y="2755362"/>
            <a:ext cx="2721985" cy="2465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lang="zh-CN" altLang="en-US" sz="4800" b="1" kern="1200" noProof="1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4520" y="219633"/>
            <a:ext cx="5437140" cy="600336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31850" y="4562475"/>
            <a:ext cx="937667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26000">
                  <a:schemeClr val="accent1">
                    <a:lumMod val="45000"/>
                    <a:lumOff val="55000"/>
                  </a:schemeClr>
                </a:gs>
                <a:gs pos="46000">
                  <a:schemeClr val="accent1">
                    <a:lumMod val="45000"/>
                    <a:lumOff val="55000"/>
                  </a:schemeClr>
                </a:gs>
                <a:gs pos="81000">
                  <a:schemeClr val="bg1">
                    <a:alpha val="0"/>
                  </a:schemeClr>
                </a:gs>
                <a:gs pos="63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noProof="1"/>
              <a:t>目录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889"/>
            <a:ext cx="10515600" cy="489407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defRPr sz="320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258"/>
            <a:ext cx="10515600" cy="465770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875677"/>
            <a:ext cx="10515600" cy="464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0" kern="12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82888"/>
            <a:ext cx="10515600" cy="489407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82888"/>
            <a:ext cx="5181600" cy="489407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82888"/>
            <a:ext cx="5181600" cy="489407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副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838200" y="1519258"/>
            <a:ext cx="5181600" cy="465770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6172200" y="1519258"/>
            <a:ext cx="5181600" cy="465770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875677"/>
            <a:ext cx="10515600" cy="464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0" kern="12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875677"/>
            <a:ext cx="10515600" cy="464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0" kern="12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576" y="2815590"/>
            <a:ext cx="4316875" cy="4036623"/>
          </a:xfrm>
          <a:prstGeom prst="rect">
            <a:avLst/>
          </a:prstGeom>
          <a:blipFill dpi="0" rotWithShape="1">
            <a:blip r:embed="rId15">
              <a:alphaModFix amt="10000"/>
            </a:blip>
            <a:srcRect/>
            <a:stretch>
              <a:fillRect l="-43154" b="-53094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8379" y="111515"/>
            <a:ext cx="8697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800">
                <a:solidFill>
                  <a:srgbClr val="898989"/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CN" altLang="en-US" sz="3200" b="1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20140" y="3088640"/>
            <a:ext cx="9744075" cy="2439035"/>
          </a:xfrm>
        </p:spPr>
        <p:txBody>
          <a:bodyPr/>
          <a:lstStyle/>
          <a:p>
            <a:r>
              <a:rPr lang="zh-CN" altLang="en-US" dirty="0"/>
              <a:t>许悦娇</a:t>
            </a:r>
            <a:r>
              <a:rPr lang="en-US" altLang="zh-CN" dirty="0"/>
              <a:t>  xyj1017560205@mail.ustc.edu.cn</a:t>
            </a:r>
            <a:endParaRPr lang="en-US" altLang="zh-CN" dirty="0"/>
          </a:p>
          <a:p>
            <a:r>
              <a:rPr lang="zh-CN" altLang="en-US" dirty="0"/>
              <a:t>王舸</a:t>
            </a:r>
            <a:r>
              <a:rPr lang="en-US" altLang="zh-CN" dirty="0"/>
              <a:t> wg180477@mail.ustc.edu.cn</a:t>
            </a:r>
            <a:endParaRPr lang="en-US" altLang="zh-CN" dirty="0"/>
          </a:p>
          <a:p>
            <a:r>
              <a:rPr dirty="0"/>
              <a:t>王晗宇</a:t>
            </a:r>
            <a:r>
              <a:rPr lang="en-US" altLang="zh-CN" dirty="0"/>
              <a:t> wangyuu@mail.ustc.edu.cn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93153"/>
            <a:ext cx="8256595" cy="3675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cs typeface="+mn-ea"/>
              </a:rPr>
              <a:t>运行 </a:t>
            </a:r>
            <a:r>
              <a:rPr lang="fr-FR" altLang="zh-CN" dirty="0">
                <a:effectLst/>
                <a:latin typeface="+mn-ea"/>
                <a:cs typeface="+mn-ea"/>
              </a:rPr>
              <a:t>td </a:t>
            </a:r>
            <a:r>
              <a:rPr lang="zh-CN" altLang="en-US" dirty="0">
                <a:effectLst/>
                <a:latin typeface="+mn-ea"/>
                <a:cs typeface="+mn-ea"/>
              </a:rPr>
              <a:t>文件下的 </a:t>
            </a:r>
            <a:r>
              <a:rPr lang="fr-FR" altLang="zh-CN" dirty="0" err="1">
                <a:effectLst/>
                <a:latin typeface="+mn-ea"/>
                <a:cs typeface="+mn-ea"/>
              </a:rPr>
              <a:t>cliff_walk.py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r>
              <a:rPr lang="zh-CN" altLang="en-US" dirty="0">
                <a:effectLst/>
                <a:latin typeface="+mn-ea"/>
                <a:cs typeface="+mn-ea"/>
              </a:rPr>
              <a:t>浏览环境 </a:t>
            </a:r>
            <a:endParaRPr lang="zh-CN" altLang="en-US" sz="40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547"/>
            <a:ext cx="9486536" cy="3685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Sarsa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04035"/>
            <a:ext cx="12090400" cy="4176395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sarsa.py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中实现函数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sarsa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+mn-ea"/>
              </a:rPr>
              <a:t> 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alpha, epsilon) </a:t>
            </a:r>
            <a:endParaRPr lang="fr-FR" altLang="zh-CN" sz="2400" dirty="0">
              <a:solidFill>
                <a:srgbClr val="FF0000"/>
              </a:solidFill>
              <a:latin typeface="+mn-ea"/>
              <a:cs typeface="+mn-ea"/>
            </a:endParaRPr>
          </a:p>
          <a:p>
            <a:endParaRPr kumimoji="1" lang="zh-CN" altLang="en-US" sz="24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9" y="2493626"/>
            <a:ext cx="9098199" cy="42367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Q-learning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803400"/>
            <a:ext cx="12013565" cy="4351655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qlearning.py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中实现函数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q_learning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alpha, epsilon) </a:t>
            </a:r>
            <a:endParaRPr lang="fr-FR" altLang="zh-CN" sz="2400" dirty="0">
              <a:solidFill>
                <a:srgbClr val="FF0000"/>
              </a:solidFill>
              <a:latin typeface="+mn-ea"/>
              <a:cs typeface="+mn-ea"/>
            </a:endParaRPr>
          </a:p>
          <a:p>
            <a:endParaRPr kumimoji="1" lang="zh-CN" altLang="en-US" sz="24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2" y="2577365"/>
            <a:ext cx="9351723" cy="3915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额外加分 选做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effectLst/>
                <a:latin typeface="+mn-ea"/>
                <a:cs typeface="+mn-ea"/>
              </a:rPr>
              <a:t>额外加分</a:t>
            </a:r>
            <a:br>
              <a:rPr lang="zh-CN" altLang="en-US" sz="2400" b="1" dirty="0">
                <a:effectLst/>
                <a:latin typeface="+mn-ea"/>
                <a:cs typeface="+mn-ea"/>
              </a:rPr>
            </a:br>
            <a:r>
              <a:rPr lang="zh-CN" altLang="en-US" sz="2400" b="1" dirty="0">
                <a:effectLst/>
                <a:latin typeface="+mn-ea"/>
                <a:cs typeface="+mn-ea"/>
              </a:rPr>
              <a:t>实现 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double q-</a:t>
            </a:r>
            <a:r>
              <a:rPr lang="fr-FR" altLang="zh-CN" sz="2400" b="1" dirty="0" err="1">
                <a:effectLst/>
                <a:latin typeface="+mn-ea"/>
                <a:cs typeface="+mn-ea"/>
              </a:rPr>
              <a:t>learning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,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对比 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double q-</a:t>
            </a:r>
            <a:r>
              <a:rPr lang="fr-FR" altLang="zh-CN" sz="2400" b="1" dirty="0" err="1">
                <a:effectLst/>
                <a:latin typeface="+mn-ea"/>
                <a:cs typeface="+mn-ea"/>
              </a:rPr>
              <a:t>learning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和 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q-</a:t>
            </a:r>
            <a:r>
              <a:rPr lang="fr-FR" altLang="zh-CN" sz="2400" b="1" dirty="0" err="1">
                <a:effectLst/>
                <a:latin typeface="+mn-ea"/>
                <a:cs typeface="+mn-ea"/>
              </a:rPr>
              <a:t>learning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 </a:t>
            </a:r>
            <a:endParaRPr lang="fr-FR" altLang="zh-CN" sz="3600" b="1" dirty="0">
              <a:latin typeface="+mn-ea"/>
              <a:cs typeface="+mn-ea"/>
            </a:endParaRPr>
          </a:p>
          <a:p>
            <a:endParaRPr kumimoji="1" lang="zh-CN" alt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270"/>
            <a:ext cx="7772400" cy="39906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645" y="1004570"/>
            <a:ext cx="10001885" cy="5172075"/>
          </a:xfrm>
        </p:spPr>
        <p:txBody>
          <a:bodyPr/>
          <a:lstStyle/>
          <a:p>
            <a:r>
              <a:rPr kumimoji="1" lang="zh-CN" altLang="en-US" dirty="0">
                <a:latin typeface="+mn-ea"/>
                <a:cs typeface="+mn-ea"/>
              </a:rPr>
              <a:t>修改</a:t>
            </a:r>
            <a:r>
              <a:rPr kumimoji="1" lang="en-US" altLang="zh-CN" dirty="0">
                <a:latin typeface="+mn-ea"/>
                <a:cs typeface="+mn-ea"/>
              </a:rPr>
              <a:t>mc.py</a:t>
            </a:r>
            <a:r>
              <a:rPr kumimoji="1" lang="zh-CN" altLang="en-US" dirty="0">
                <a:latin typeface="+mn-ea"/>
                <a:cs typeface="+mn-ea"/>
              </a:rPr>
              <a:t>，</a:t>
            </a:r>
            <a:r>
              <a:rPr kumimoji="1" lang="en-US" altLang="zh-CN" dirty="0">
                <a:latin typeface="+mn-ea"/>
                <a:cs typeface="+mn-ea"/>
              </a:rPr>
              <a:t>sarsa.py</a:t>
            </a:r>
            <a:r>
              <a:rPr kumimoji="1" lang="zh-CN" altLang="en-US" dirty="0">
                <a:latin typeface="+mn-ea"/>
                <a:cs typeface="+mn-ea"/>
              </a:rPr>
              <a:t>，</a:t>
            </a:r>
            <a:r>
              <a:rPr kumimoji="1" lang="en-US" altLang="zh-CN" dirty="0">
                <a:latin typeface="+mn-ea"/>
                <a:cs typeface="+mn-ea"/>
              </a:rPr>
              <a:t>qlearning.py</a:t>
            </a:r>
            <a:r>
              <a:rPr kumimoji="1" lang="zh-CN" altLang="en-US" dirty="0">
                <a:latin typeface="+mn-ea"/>
                <a:cs typeface="+mn-ea"/>
              </a:rPr>
              <a:t>在对应的环境下分别实现上述算法，并绘制</a:t>
            </a:r>
            <a:endParaRPr kumimoji="1" lang="zh-CN" altLang="en-US" dirty="0">
              <a:latin typeface="+mn-ea"/>
              <a:cs typeface="+mn-ea"/>
            </a:endParaRPr>
          </a:p>
          <a:p>
            <a:endParaRPr kumimoji="1" lang="zh-CN" altLang="en-US" dirty="0">
              <a:latin typeface="+mn-ea"/>
              <a:cs typeface="+mn-ea"/>
            </a:endParaRPr>
          </a:p>
          <a:p>
            <a:r>
              <a:rPr kumimoji="1" lang="zh-CN" altLang="en-US" dirty="0">
                <a:latin typeface="+mn-ea"/>
                <a:cs typeface="+mn-ea"/>
              </a:rPr>
              <a:t>撰写实验报告：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zh-CN" altLang="en-US" dirty="0">
                <a:latin typeface="+mn-ea"/>
                <a:cs typeface="+mn-ea"/>
              </a:rPr>
              <a:t>例如：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1.</a:t>
            </a:r>
            <a:r>
              <a:rPr kumimoji="1" lang="zh-CN" altLang="en-US" dirty="0">
                <a:latin typeface="+mn-ea"/>
                <a:cs typeface="+mn-ea"/>
              </a:rPr>
              <a:t>实验目的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2.</a:t>
            </a:r>
            <a:r>
              <a:rPr kumimoji="1" lang="zh-CN" altLang="en-US" dirty="0">
                <a:latin typeface="+mn-ea"/>
                <a:cs typeface="+mn-ea"/>
              </a:rPr>
              <a:t>实验原理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3.</a:t>
            </a:r>
            <a:r>
              <a:rPr kumimoji="1" lang="zh-CN" altLang="en-US" dirty="0">
                <a:latin typeface="+mn-ea"/>
                <a:cs typeface="+mn-ea"/>
              </a:rPr>
              <a:t>实验内容（可以附上部分关键代码，并给予说明）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4.</a:t>
            </a:r>
            <a:r>
              <a:rPr kumimoji="1" lang="zh-CN" altLang="en-US" dirty="0">
                <a:latin typeface="+mn-ea"/>
                <a:cs typeface="+mn-ea"/>
              </a:rPr>
              <a:t>实验结果并给出分析</a:t>
            </a:r>
            <a:endParaRPr kumimoji="1" lang="zh-CN" alt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890270"/>
            <a:ext cx="10721975" cy="5286375"/>
          </a:xfrm>
        </p:spPr>
        <p:txBody>
          <a:bodyPr/>
          <a:lstStyle/>
          <a:p>
            <a:r>
              <a:rPr kumimoji="1" lang="zh-CN" altLang="en-US" dirty="0"/>
              <a:t>地址：</a:t>
            </a:r>
            <a:r>
              <a:rPr lang="en-US" altLang="zh-CN" dirty="0"/>
              <a:t>http://www.xzc.cn/HKjkMF3kzv</a:t>
            </a:r>
            <a:endParaRPr kumimoji="1" lang="en-US" altLang="zh-CN" dirty="0"/>
          </a:p>
          <a:p>
            <a:r>
              <a:rPr kumimoji="1" lang="zh-CN" altLang="en-US" dirty="0"/>
              <a:t>时间，</a:t>
            </a:r>
            <a:r>
              <a:rPr kumimoji="1" lang="en-US" altLang="zh-CN" dirty="0"/>
              <a:t>2023-11-13</a:t>
            </a:r>
            <a:r>
              <a:rPr kumimoji="1" lang="zh-CN" altLang="en-US" dirty="0"/>
              <a:t> </a:t>
            </a:r>
            <a:r>
              <a:rPr kumimoji="1" lang="en-US" altLang="zh-CN" dirty="0"/>
              <a:t>00:00:00</a:t>
            </a:r>
            <a:r>
              <a:rPr kumimoji="1" lang="zh-CN" altLang="en-US" dirty="0"/>
              <a:t>截止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提交格式：学号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_exp1.zip</a:t>
            </a:r>
            <a:endParaRPr kumimoji="1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altLang="fr-FR" dirty="0" err="1"/>
              <a:t>实验目的</a:t>
            </a:r>
            <a:endParaRPr kumimoji="1" altLang="fr-FR" dirty="0" err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640" y="1187450"/>
            <a:ext cx="9845040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/>
              <a:t>1. 理解、学习蒙特卡罗算法原理，并编码实现first-visit版本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2. 理解、学习TD算法原理，并编码实现SARSA、Q-learning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altLang="fr-FR" dirty="0" err="1"/>
              <a:t>实验工具</a:t>
            </a:r>
            <a:r>
              <a:rPr kumimoji="1" lang="en-US" altLang="zh-CN" dirty="0" err="1"/>
              <a:t>   </a:t>
            </a:r>
            <a:r>
              <a:rPr kumimoji="1" lang="fr-FR" altLang="zh-CN" dirty="0" err="1"/>
              <a:t>OpenAi</a:t>
            </a:r>
            <a:r>
              <a:rPr kumimoji="1" lang="en-US" altLang="zh-CN" dirty="0"/>
              <a:t>-gym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90015"/>
            <a:ext cx="7772400" cy="45860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25716" y="2622934"/>
            <a:ext cx="3388179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pip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gym==0.19.0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715" y="127635"/>
            <a:ext cx="10376535" cy="887095"/>
          </a:xfrm>
        </p:spPr>
        <p:txBody>
          <a:bodyPr/>
          <a:lstStyle/>
          <a:p>
            <a:r>
              <a:rPr kumimoji="1" lang="en-US" altLang="zh-CN" dirty="0"/>
              <a:t>Gym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5245"/>
            <a:ext cx="5361305" cy="3509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0975" y="2198370"/>
            <a:ext cx="6751320" cy="2399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effectLst/>
                <a:latin typeface="+mn-ea"/>
                <a:cs typeface="+mn-ea"/>
              </a:rPr>
              <a:t>##</a:t>
            </a:r>
            <a:r>
              <a:rPr lang="zh-CN" altLang="en-US" sz="2000" dirty="0">
                <a:effectLst/>
                <a:latin typeface="+mn-ea"/>
                <a:cs typeface="+mn-ea"/>
              </a:rPr>
              <a:t> 创建一个 </a:t>
            </a:r>
            <a:r>
              <a:rPr lang="fr-FR" altLang="zh-CN" sz="2000" dirty="0" err="1">
                <a:effectLst/>
                <a:latin typeface="+mn-ea"/>
                <a:cs typeface="+mn-ea"/>
              </a:rPr>
              <a:t>environment</a:t>
            </a:r>
            <a:br>
              <a:rPr lang="fr-FR" altLang="zh-CN" sz="2000" dirty="0">
                <a:effectLst/>
                <a:latin typeface="+mn-ea"/>
                <a:cs typeface="+mn-ea"/>
              </a:rPr>
            </a:br>
            <a:r>
              <a:rPr lang="fr-FR" altLang="zh-CN" sz="2000" b="1" dirty="0" err="1">
                <a:effectLst/>
                <a:latin typeface="+mn-ea"/>
                <a:cs typeface="+mn-ea"/>
              </a:rPr>
              <a:t>env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 =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gym.make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(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game_name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) </a:t>
            </a:r>
            <a:endParaRPr lang="fr-FR" altLang="zh-CN" sz="2000" b="1" dirty="0">
              <a:latin typeface="+mn-ea"/>
              <a:cs typeface="+mn-ea"/>
            </a:endParaRPr>
          </a:p>
          <a:p>
            <a:r>
              <a:rPr lang="en-US" altLang="zh-CN" sz="2000" dirty="0">
                <a:effectLst/>
                <a:latin typeface="+mn-ea"/>
                <a:cs typeface="+mn-ea"/>
              </a:rPr>
              <a:t>##</a:t>
            </a:r>
            <a:r>
              <a:rPr lang="zh-CN" altLang="en-US" sz="2000" dirty="0">
                <a:effectLst/>
                <a:latin typeface="+mn-ea"/>
                <a:cs typeface="+mn-ea"/>
              </a:rPr>
              <a:t> 初始状态 </a:t>
            </a:r>
            <a:r>
              <a:rPr lang="fr-FR" altLang="zh-CN" sz="2000" dirty="0">
                <a:effectLst/>
                <a:latin typeface="+mn-ea"/>
                <a:cs typeface="+mn-ea"/>
              </a:rPr>
              <a:t>s0</a:t>
            </a:r>
            <a:br>
              <a:rPr lang="fr-FR" altLang="zh-CN" sz="2000" dirty="0">
                <a:effectLst/>
                <a:latin typeface="+mn-ea"/>
                <a:cs typeface="+mn-ea"/>
              </a:rPr>
            </a:br>
            <a:r>
              <a:rPr lang="fr-FR" altLang="zh-CN" sz="2000" b="1" dirty="0">
                <a:effectLst/>
                <a:latin typeface="+mn-ea"/>
                <a:cs typeface="+mn-ea"/>
              </a:rPr>
              <a:t>s0 =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env.reset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() </a:t>
            </a:r>
            <a:endParaRPr lang="fr-FR" altLang="zh-CN" sz="2000" b="1" dirty="0">
              <a:latin typeface="+mn-ea"/>
              <a:cs typeface="+mn-ea"/>
            </a:endParaRPr>
          </a:p>
          <a:p>
            <a:r>
              <a:rPr lang="en-US" altLang="zh-CN" sz="2000" dirty="0">
                <a:effectLst/>
                <a:latin typeface="+mn-ea"/>
                <a:cs typeface="+mn-ea"/>
              </a:rPr>
              <a:t>##</a:t>
            </a:r>
            <a:r>
              <a:rPr lang="zh-CN" altLang="en-US" sz="2000" dirty="0">
                <a:effectLst/>
                <a:latin typeface="+mn-ea"/>
                <a:cs typeface="+mn-ea"/>
              </a:rPr>
              <a:t> </a:t>
            </a:r>
            <a:r>
              <a:rPr lang="fr-FR" altLang="zh-CN" sz="2000" dirty="0">
                <a:effectLst/>
                <a:latin typeface="+mn-ea"/>
                <a:cs typeface="+mn-ea"/>
              </a:rPr>
              <a:t>agent </a:t>
            </a:r>
            <a:r>
              <a:rPr lang="zh-CN" altLang="en-US" sz="2000" dirty="0">
                <a:effectLst/>
                <a:latin typeface="+mn-ea"/>
                <a:cs typeface="+mn-ea"/>
              </a:rPr>
              <a:t>和 </a:t>
            </a:r>
            <a:r>
              <a:rPr lang="fr-FR" altLang="zh-CN" sz="2000" dirty="0" err="1">
                <a:effectLst/>
                <a:latin typeface="+mn-ea"/>
                <a:cs typeface="+mn-ea"/>
              </a:rPr>
              <a:t>environment</a:t>
            </a:r>
            <a:r>
              <a:rPr lang="fr-FR" altLang="zh-CN" sz="2000" dirty="0">
                <a:effectLst/>
                <a:latin typeface="+mn-ea"/>
                <a:cs typeface="+mn-ea"/>
              </a:rPr>
              <a:t> </a:t>
            </a:r>
            <a:r>
              <a:rPr lang="zh-CN" altLang="en-US" sz="2000" dirty="0">
                <a:effectLst/>
                <a:latin typeface="+mn-ea"/>
                <a:cs typeface="+mn-ea"/>
              </a:rPr>
              <a:t>之间的交互</a:t>
            </a:r>
            <a:br>
              <a:rPr lang="zh-CN" altLang="en-US" sz="2000" dirty="0">
                <a:effectLst/>
                <a:latin typeface="+mn-ea"/>
                <a:cs typeface="+mn-ea"/>
              </a:rPr>
            </a:br>
            <a:r>
              <a:rPr lang="fr-FR" altLang="zh-CN" sz="2000" b="1" dirty="0" err="1">
                <a:effectLst/>
                <a:latin typeface="+mn-ea"/>
                <a:cs typeface="+mn-ea"/>
              </a:rPr>
              <a:t>next_state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,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reward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,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done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, _ =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env.step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(action) </a:t>
            </a:r>
            <a:endParaRPr lang="fr-FR" altLang="zh-CN" sz="2000" b="1" dirty="0">
              <a:latin typeface="+mn-ea"/>
              <a:cs typeface="+mn-ea"/>
            </a:endParaRPr>
          </a:p>
          <a:p>
            <a:endParaRPr kumimoji="1"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3600" dirty="0">
                <a:effectLst/>
                <a:latin typeface="+mj-ea"/>
                <a:ea typeface="+mj-ea"/>
              </a:rPr>
              <a:t>black jack</a:t>
            </a:r>
            <a:endParaRPr kumimoji="1" lang="zh-CN" altLang="en-US" sz="36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" y="888365"/>
            <a:ext cx="10732135" cy="4987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altLang="zh-CN" sz="2000" dirty="0">
                <a:effectLst/>
                <a:latin typeface="+mn-ea"/>
                <a:cs typeface="+mn-ea"/>
              </a:rPr>
              <a:t>black jack </a:t>
            </a:r>
            <a:r>
              <a:rPr lang="zh-CN" altLang="en-US" sz="2000" dirty="0">
                <a:effectLst/>
                <a:latin typeface="+mn-ea"/>
                <a:cs typeface="+mn-ea"/>
              </a:rPr>
              <a:t>也叫 </a:t>
            </a:r>
            <a:r>
              <a:rPr lang="en-US" altLang="zh-CN" sz="2000" dirty="0">
                <a:effectLst/>
                <a:latin typeface="+mn-ea"/>
                <a:cs typeface="+mn-ea"/>
              </a:rPr>
              <a:t>21 </a:t>
            </a:r>
            <a:r>
              <a:rPr lang="zh-CN" altLang="en-US" sz="2000" dirty="0">
                <a:effectLst/>
                <a:latin typeface="+mn-ea"/>
                <a:cs typeface="+mn-ea"/>
              </a:rPr>
              <a:t>点游戏，游戏使用一副除大小王以外的 52 张扑克牌，游戏者的目标是使手中的牌的点数之和不超过 21 点且尽量大。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+mn-ea"/>
                <a:cs typeface="+mn-ea"/>
              </a:rPr>
              <a:t>其中 2-10 的数字牌点数就是牌面的数字，J,Q,K 三类牌均记为10 点，A 既可以记为 1 也可以记为 11</a:t>
            </a:r>
            <a:r>
              <a:rPr lang="zh-CN" altLang="en-US" sz="2000" dirty="0">
                <a:effectLst/>
                <a:latin typeface="+mn-ea"/>
                <a:cs typeface="+mn-ea"/>
                <a:sym typeface="+mn-ea"/>
              </a:rPr>
              <a:t>（usable) </a:t>
            </a:r>
            <a:r>
              <a:rPr lang="zh-CN" altLang="en-US" sz="2000" dirty="0">
                <a:effectLst/>
                <a:latin typeface="+mn-ea"/>
                <a:cs typeface="+mn-ea"/>
              </a:rPr>
              <a:t>，由游戏者根据目标自己决定。牌的花色对于计算点数没有影响。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+mn-ea"/>
                <a:cs typeface="+mn-ea"/>
              </a:rPr>
              <a:t>庄家将依次连续发 2 张牌给玩家和庄家，其中庄家的第一张牌是明牌，其牌面信息对玩家是开放的，庄家从第二张牌开始的其它牌的信息不对玩家开放。玩家可以根据自己手中牌的点数决定是否继续叫牌 (twist) 或停止叫牌 (stick), 玩家可以持续叫牌，但一旦手中牌点数超过 21 点则停止叫牌。当玩家停止叫牌后，庄家可以决定是否继续叫牌。如果庄家停止叫牌，对局结束，双方亮牌计算输赢。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+mn-ea"/>
                <a:cs typeface="+mn-ea"/>
              </a:rPr>
              <a:t>计算输赢的规则如下：如果双方点数均超过 21 点或双方点数相同，则和局；一方 21 点另一方不是 21 点，则点数为 21 点的游戏者赢；如果双方点数均不到 21 点，则点数离 21 点近的玩家赢。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r>
              <a:rPr lang="fr-FR" altLang="zh-CN" sz="2000" dirty="0">
                <a:effectLst/>
                <a:latin typeface="+mn-ea"/>
                <a:cs typeface="+mn-ea"/>
              </a:rPr>
              <a:t>action:</a:t>
            </a:r>
            <a:r>
              <a:rPr lang="zh-CN" altLang="en-US" sz="2000" dirty="0">
                <a:effectLst/>
                <a:latin typeface="+mn-ea"/>
                <a:cs typeface="+mn-ea"/>
              </a:rPr>
              <a:t>叫牌 </a:t>
            </a:r>
            <a:r>
              <a:rPr lang="en-US" altLang="zh-CN" sz="2000" dirty="0">
                <a:effectLst/>
                <a:latin typeface="+mn-ea"/>
                <a:cs typeface="+mn-ea"/>
              </a:rPr>
              <a:t>(</a:t>
            </a:r>
            <a:r>
              <a:rPr lang="fr-FR" altLang="zh-CN" sz="2000" dirty="0">
                <a:effectLst/>
                <a:latin typeface="+mn-ea"/>
                <a:cs typeface="+mn-ea"/>
              </a:rPr>
              <a:t>hit) </a:t>
            </a:r>
            <a:r>
              <a:rPr lang="zh-CN" altLang="en-US" sz="2000" dirty="0">
                <a:effectLst/>
                <a:latin typeface="+mn-ea"/>
                <a:cs typeface="+mn-ea"/>
              </a:rPr>
              <a:t>和停止叫牌 </a:t>
            </a:r>
            <a:r>
              <a:rPr lang="en-US" altLang="zh-CN" sz="2000" dirty="0">
                <a:effectLst/>
                <a:latin typeface="+mn-ea"/>
                <a:cs typeface="+mn-ea"/>
              </a:rPr>
              <a:t>(</a:t>
            </a:r>
            <a:r>
              <a:rPr lang="fr-FR" altLang="zh-CN" sz="2000" dirty="0">
                <a:effectLst/>
                <a:latin typeface="+mn-ea"/>
                <a:cs typeface="+mn-ea"/>
              </a:rPr>
              <a:t>stick)</a:t>
            </a:r>
            <a:br>
              <a:rPr lang="fr-FR" altLang="zh-CN" sz="2000" dirty="0">
                <a:effectLst/>
                <a:latin typeface="+mn-ea"/>
                <a:cs typeface="+mn-ea"/>
              </a:rPr>
            </a:br>
            <a:endParaRPr kumimoji="1"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4400" dirty="0">
                <a:effectLst/>
                <a:latin typeface="+mj-ea"/>
                <a:ea typeface="+mj-ea"/>
              </a:rPr>
              <a:t>black jack</a:t>
            </a:r>
            <a:endParaRPr kumimoji="1" lang="zh-CN" altLang="en-US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1" y="1990320"/>
            <a:ext cx="12013699" cy="2878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711960"/>
            <a:ext cx="11308715" cy="43307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mc.py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中实现函数 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mc(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epsilon) </a:t>
            </a:r>
            <a:endParaRPr lang="fr-FR" altLang="zh-CN" sz="36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2290759"/>
            <a:ext cx="7086600" cy="440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5" y="1036320"/>
            <a:ext cx="7679690" cy="5601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</a:t>
            </a:r>
            <a:r>
              <a:rPr kumimoji="1" lang="zh-CN" altLang="en-US" dirty="0"/>
              <a:t>算法  </a:t>
            </a:r>
            <a:r>
              <a:rPr lang="zh-CN" altLang="en-US" b="1" dirty="0">
                <a:effectLst/>
                <a:latin typeface="MicrosoftYaHei"/>
              </a:rPr>
              <a:t>额外加分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cs typeface="+mn-ea"/>
              </a:rPr>
              <a:t>额外加分（选做）</a:t>
            </a:r>
            <a:br>
              <a:rPr lang="zh-CN" altLang="en-US" dirty="0">
                <a:effectLst/>
                <a:latin typeface="+mn-ea"/>
                <a:cs typeface="+mn-ea"/>
              </a:rPr>
            </a:br>
            <a:r>
              <a:rPr lang="zh-CN" altLang="en-US" dirty="0">
                <a:effectLst/>
                <a:latin typeface="+mn-ea"/>
                <a:cs typeface="+mn-ea"/>
              </a:rPr>
              <a:t>实现 </a:t>
            </a:r>
            <a:r>
              <a:rPr lang="fr-FR" altLang="zh-CN" dirty="0" err="1">
                <a:effectLst/>
                <a:latin typeface="+mn-ea"/>
                <a:cs typeface="+mn-ea"/>
              </a:rPr>
              <a:t>every-visit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r>
              <a:rPr lang="zh-CN" altLang="en-US" dirty="0">
                <a:effectLst/>
                <a:latin typeface="+mn-ea"/>
                <a:cs typeface="+mn-ea"/>
              </a:rPr>
              <a:t>版本，并且对比 </a:t>
            </a:r>
            <a:r>
              <a:rPr lang="fr-FR" altLang="zh-CN" dirty="0">
                <a:effectLst/>
                <a:latin typeface="+mn-ea"/>
                <a:cs typeface="+mn-ea"/>
              </a:rPr>
              <a:t>first-</a:t>
            </a:r>
            <a:r>
              <a:rPr lang="fr-FR" altLang="zh-CN" dirty="0" err="1">
                <a:effectLst/>
                <a:latin typeface="+mn-ea"/>
                <a:cs typeface="+mn-ea"/>
              </a:rPr>
              <a:t>visit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r>
              <a:rPr lang="zh-CN" altLang="en-US" dirty="0">
                <a:effectLst/>
                <a:latin typeface="+mn-ea"/>
                <a:cs typeface="+mn-ea"/>
              </a:rPr>
              <a:t>和 </a:t>
            </a:r>
            <a:r>
              <a:rPr lang="fr-FR" altLang="zh-CN" dirty="0" err="1">
                <a:effectLst/>
                <a:latin typeface="+mn-ea"/>
                <a:cs typeface="+mn-ea"/>
              </a:rPr>
              <a:t>every-visit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endParaRPr lang="fr-FR" altLang="zh-CN" sz="4000" dirty="0">
              <a:latin typeface="+mn-ea"/>
              <a:cs typeface="+mn-ea"/>
            </a:endParaRPr>
          </a:p>
          <a:p>
            <a:endParaRPr kumimoji="1" lang="zh-CN" alt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I1YmJhOTc4NzExMjk4OGQyZGNiNGE1NWViZWJkY2EifQ=="/>
</p:tagLst>
</file>

<file path=ppt/theme/theme1.xml><?xml version="1.0" encoding="utf-8"?>
<a:theme xmlns:a="http://schemas.openxmlformats.org/drawingml/2006/main" name="学术-ustc-1">
  <a:themeElements>
    <a:clrScheme name="科大">
      <a:dk1>
        <a:sysClr val="windowText" lastClr="000000"/>
      </a:dk1>
      <a:lt1>
        <a:sysClr val="window" lastClr="FFFFFF"/>
      </a:lt1>
      <a:dk2>
        <a:srgbClr val="004098"/>
      </a:dk2>
      <a:lt2>
        <a:srgbClr val="E7E6E6"/>
      </a:lt2>
      <a:accent1>
        <a:srgbClr val="004098"/>
      </a:accent1>
      <a:accent2>
        <a:srgbClr val="A70410"/>
      </a:accent2>
      <a:accent3>
        <a:srgbClr val="A5A5A5"/>
      </a:accent3>
      <a:accent4>
        <a:srgbClr val="E56C17"/>
      </a:accent4>
      <a:accent5>
        <a:srgbClr val="4472C4"/>
      </a:accent5>
      <a:accent6>
        <a:srgbClr val="7D990F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小部件">
  <a:themeElements>
    <a:clrScheme name="科大">
      <a:dk1>
        <a:sysClr val="windowText" lastClr="000000"/>
      </a:dk1>
      <a:lt1>
        <a:sysClr val="window" lastClr="FFFFFF"/>
      </a:lt1>
      <a:dk2>
        <a:srgbClr val="004098"/>
      </a:dk2>
      <a:lt2>
        <a:srgbClr val="E7E6E6"/>
      </a:lt2>
      <a:accent1>
        <a:srgbClr val="004098"/>
      </a:accent1>
      <a:accent2>
        <a:srgbClr val="A70410"/>
      </a:accent2>
      <a:accent3>
        <a:srgbClr val="A5A5A5"/>
      </a:accent3>
      <a:accent4>
        <a:srgbClr val="E56C17"/>
      </a:accent4>
      <a:accent5>
        <a:srgbClr val="4472C4"/>
      </a:accent5>
      <a:accent6>
        <a:srgbClr val="7D990F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学术-ustc-1 - 副本</Template>
  <TotalTime>0</TotalTime>
  <Words>1494</Words>
  <Application>WPS 演示</Application>
  <PresentationFormat>宽屏</PresentationFormat>
  <Paragraphs>86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</vt:lpstr>
      <vt:lpstr>微软雅黑 Light</vt:lpstr>
      <vt:lpstr>MV Boli</vt:lpstr>
      <vt:lpstr>Calibri</vt:lpstr>
      <vt:lpstr>MicrosoftYaHei</vt:lpstr>
      <vt:lpstr>Segoe Print</vt:lpstr>
      <vt:lpstr>LMSans10-Regular-Identity-H</vt:lpstr>
      <vt:lpstr>LMSans10-Oblique-Identity-H</vt:lpstr>
      <vt:lpstr>CMR10</vt:lpstr>
      <vt:lpstr>CMMI10</vt:lpstr>
      <vt:lpstr>CMR8</vt:lpstr>
      <vt:lpstr>CMR7</vt:lpstr>
      <vt:lpstr>Arial Unicode MS</vt:lpstr>
      <vt:lpstr>等线</vt:lpstr>
      <vt:lpstr>楷体</vt:lpstr>
      <vt:lpstr>学术-ustc-1</vt:lpstr>
      <vt:lpstr>小部件</vt:lpstr>
      <vt:lpstr>实验一</vt:lpstr>
      <vt:lpstr>OpenAi-gym</vt:lpstr>
      <vt:lpstr>OpenAi-gym</vt:lpstr>
      <vt:lpstr>Gym Usage</vt:lpstr>
      <vt:lpstr>black jack</vt:lpstr>
      <vt:lpstr>black jack</vt:lpstr>
      <vt:lpstr>MC算法</vt:lpstr>
      <vt:lpstr>实验结果</vt:lpstr>
      <vt:lpstr>MC算法  额外加分 </vt:lpstr>
      <vt:lpstr>Cliff Walk</vt:lpstr>
      <vt:lpstr>Cliff Walk</vt:lpstr>
      <vt:lpstr>Sarsa</vt:lpstr>
      <vt:lpstr>Q-learning</vt:lpstr>
      <vt:lpstr>额外加分 选做</vt:lpstr>
      <vt:lpstr>额外加分 选做</vt:lpstr>
      <vt:lpstr>作业提交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悦娇</dc:creator>
  <cp:lastModifiedBy>百舸争流</cp:lastModifiedBy>
  <cp:revision>13</cp:revision>
  <dcterms:created xsi:type="dcterms:W3CDTF">2023-10-24T03:42:00Z</dcterms:created>
  <dcterms:modified xsi:type="dcterms:W3CDTF">2023-10-24T06:32:03Z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3ACE2D6232854C8CB5488C17C908FB53_13</vt:lpwstr>
  </property>
  <property fmtid="{D5CDD505-2E9C-101B-9397-08002B2CF9AE}" pid="3" name="KSOProductBuildVer">
    <vt:lpwstr>2052-12.1.0.15712</vt:lpwstr>
  </property>
</Properties>
</file>