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3"/>
  </p:notesMasterIdLst>
  <p:sldIdLst>
    <p:sldId id="778" r:id="rId3"/>
    <p:sldId id="781" r:id="rId4"/>
    <p:sldId id="786" r:id="rId5"/>
    <p:sldId id="787" r:id="rId6"/>
    <p:sldId id="788" r:id="rId7"/>
    <p:sldId id="789" r:id="rId8"/>
    <p:sldId id="780" r:id="rId9"/>
    <p:sldId id="790" r:id="rId10"/>
    <p:sldId id="793" r:id="rId11"/>
    <p:sldId id="794" r:id="rId12"/>
    <p:sldId id="779" r:id="rId13"/>
    <p:sldId id="795" r:id="rId14"/>
    <p:sldId id="796" r:id="rId15"/>
    <p:sldId id="797" r:id="rId16"/>
    <p:sldId id="799" r:id="rId17"/>
    <p:sldId id="798" r:id="rId18"/>
    <p:sldId id="800" r:id="rId19"/>
    <p:sldId id="801" r:id="rId20"/>
    <p:sldId id="803" r:id="rId21"/>
    <p:sldId id="80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F3636-9367-4518-B3AE-7DF27587B25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B6D0-BDD3-478C-B623-DF024C6BC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9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多重集合的</a:t>
            </a:r>
            <a:r>
              <a:rPr lang="en-US" altLang="zh-CN" dirty="0"/>
              <a:t>r</a:t>
            </a:r>
            <a:r>
              <a:rPr lang="zh-CN" altLang="en-US"/>
              <a:t>组合数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27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75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33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46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1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0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35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多重集合的</a:t>
            </a:r>
            <a:r>
              <a:rPr lang="en-US" altLang="zh-CN" dirty="0"/>
              <a:t>r</a:t>
            </a:r>
            <a:r>
              <a:rPr lang="zh-CN" altLang="en-US"/>
              <a:t>组合数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32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多重集合的</a:t>
            </a:r>
            <a:r>
              <a:rPr lang="en-US" altLang="zh-CN" dirty="0"/>
              <a:t>r</a:t>
            </a:r>
            <a:r>
              <a:rPr lang="zh-CN" altLang="en-US"/>
              <a:t>组合数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55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多重集合的</a:t>
            </a:r>
            <a:r>
              <a:rPr lang="en-US" altLang="zh-CN" dirty="0"/>
              <a:t>r</a:t>
            </a:r>
            <a:r>
              <a:rPr lang="zh-CN" altLang="en-US"/>
              <a:t>组合数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7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多重集合的</a:t>
            </a:r>
            <a:r>
              <a:rPr lang="en-US" altLang="zh-CN" dirty="0"/>
              <a:t>r</a:t>
            </a:r>
            <a:r>
              <a:rPr lang="zh-CN" altLang="en-US"/>
              <a:t>组合数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3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第一天买蔬菜第二天买肉，和第二天买蔬菜第一天买肉是不同的。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97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书上这一章开头，</a:t>
            </a:r>
            <a:r>
              <a:rPr lang="en-US" altLang="zh-CN" dirty="0"/>
              <a:t>P172</a:t>
            </a:r>
            <a:r>
              <a:rPr lang="zh-CN" altLang="en-US" dirty="0"/>
              <a:t>页指出</a:t>
            </a:r>
            <a:r>
              <a:rPr lang="en-US" altLang="zh-CN" dirty="0"/>
              <a:t>f(0)=1, f(1)=1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2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0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</a:t>
            </a:r>
            <a:r>
              <a:rPr lang="zh-CN" altLang="en-US" dirty="0"/>
              <a:t>，可重圆排列；</a:t>
            </a:r>
            <a:r>
              <a:rPr lang="en-US" altLang="zh-CN" dirty="0"/>
              <a:t>P32</a:t>
            </a:r>
            <a:r>
              <a:rPr lang="zh-CN" altLang="en-US" dirty="0"/>
              <a:t>圆排列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5AB9-2BDA-474E-BA02-A1C84A7C50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2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2D89-3968-4896-B1CB-C6D86FDFF45C}" type="datetime1">
              <a:rPr lang="en-US" altLang="zh-CN" smtClean="0"/>
              <a:t>1/3/2024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784F7F-CDC0-4B38-BC11-564E87C0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78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B8F9F71-5F66-4A41-A75D-CA424C9B7B0A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C1F7B99-B778-426B-9066-4A4EBACA56DC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79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934200" y="6230754"/>
            <a:ext cx="4114800" cy="23844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05800" y="6501479"/>
            <a:ext cx="2743200" cy="257554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E1090A2-CAAE-4283-8EAB-E15E064FEC49}" type="datetime1">
              <a:rPr lang="en-US" altLang="zh-CN" smtClean="0"/>
              <a:pPr algn="r"/>
              <a:t>1/3/2024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991600" y="6230754"/>
            <a:ext cx="2743200" cy="292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z="2000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E936D3-DB70-4B78-8501-3FA17F908C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6230754"/>
            <a:ext cx="5928360" cy="528279"/>
          </a:xfrm>
        </p:spPr>
        <p:txBody>
          <a:bodyPr anchor="b">
            <a:noAutofit/>
          </a:bodyPr>
          <a:lstStyle>
            <a:lvl1pPr>
              <a:buFontTx/>
              <a:buNone/>
              <a:defRPr sz="1400" baseline="0">
                <a:latin typeface="Gill Sans MT" panose="020B0502020104020203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0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48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7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003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4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8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2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7030A0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380C98-E1C5-46FE-9302-3AF927F68EC4}" type="datetime1">
              <a:rPr lang="en-US" altLang="zh-CN" smtClean="0"/>
              <a:t>1/3/2024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1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7992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1126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0470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2187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0963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6961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26E-3B72-410B-9FFC-0F210279B858}" type="datetime1">
              <a:rPr lang="en-US" altLang="zh-CN" smtClean="0"/>
              <a:t>1/3/2024</a:t>
            </a:fld>
            <a:endParaRPr lang="zh-CN" altLang="en-US" dirty="0"/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0EE77-A53D-4CAC-90C8-CDB98EBD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 邓龙 </a:t>
            </a:r>
            <a:r>
              <a:rPr lang="en-US" altLang="zh-CN"/>
              <a:t>SA20011010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BF21-5E9D-456D-87B6-CA254B088676}" type="datetime1">
              <a:rPr lang="en-US" altLang="zh-CN" smtClean="0"/>
              <a:t>1/3/2024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9C70B-8705-4C26-B72A-1225D334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 邓龙 </a:t>
            </a:r>
            <a:r>
              <a:rPr lang="en-US" altLang="zh-CN"/>
              <a:t>SA20011010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7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624-88A1-4E3D-9286-5D866FF46967}" type="datetime1">
              <a:rPr lang="en-US" altLang="zh-CN" smtClean="0"/>
              <a:t>1/3/2024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78D8F-885A-4D58-8FB5-F85D11A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 邓龙 </a:t>
            </a:r>
            <a:r>
              <a:rPr lang="en-US" altLang="zh-CN"/>
              <a:t>SA20011010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9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1DF1B2-8420-43EB-BFC7-E09F5F52860E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0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CB60C6-ED36-4982-81C8-505D6E7E9EDB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1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D54263-0317-4D34-BE4F-3E5397CE6E8C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F3CC533-E34F-4889-9BB2-74211A12B680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4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8109-2B7E-49B3-8413-6113F0450B2C}" type="datetime1">
              <a:rPr lang="en-US" altLang="zh-CN" smtClean="0"/>
              <a:t>1/3/2024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B475E-42C1-43B4-8295-79236109D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中国科学技术大学 邓龙 </a:t>
            </a:r>
            <a:r>
              <a:rPr lang="en-US" altLang="zh-CN" dirty="0"/>
              <a:t>SA20011010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3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35.png"/><Relationship Id="rId7" Type="http://schemas.openxmlformats.org/officeDocument/2006/relationships/image" Target="../media/image320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11" Type="http://schemas.openxmlformats.org/officeDocument/2006/relationships/image" Target="../media/image370.png"/><Relationship Id="rId5" Type="http://schemas.openxmlformats.org/officeDocument/2006/relationships/image" Target="../media/image37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BDDC9DF-E086-4E36-869B-06E9D6E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次作业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90278BC-0DF3-4164-8661-C29ECDC0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容斥原理</a:t>
            </a:r>
            <a:endParaRPr lang="en-US" altLang="zh-CN" dirty="0"/>
          </a:p>
          <a:p>
            <a:r>
              <a:rPr lang="en-US" altLang="zh-CN" dirty="0"/>
              <a:t>4.2   4.4   4.6   4.7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8094F-4E83-4C2F-9021-A8F9BF7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2D89-3968-4896-B1CB-C6D86FDFF45C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8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12953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,…</m:t>
                    </m:r>
                  </m:oMath>
                </a14:m>
                <a:r>
                  <a:rPr lang="en-US" altLang="zh-CN" sz="2400" b="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是 </a:t>
                </a:r>
                <a:r>
                  <a:rPr lang="en-US" altLang="zh-CN" sz="2400" dirty="0">
                    <a:latin typeface="+mn-ea"/>
                    <a:ea typeface="+mn-ea"/>
                  </a:rPr>
                  <a:t>Fibonacci </a:t>
                </a:r>
                <a:r>
                  <a:rPr lang="zh-CN" altLang="en-US" sz="2400" dirty="0">
                    <a:latin typeface="+mn-ea"/>
                    <a:ea typeface="+mn-ea"/>
                  </a:rPr>
                  <a:t>数列</a:t>
                </a:r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+mn-ea"/>
                    <a:ea typeface="+mn-ea"/>
                  </a:rPr>
                  <a:t>(1) </a:t>
                </a:r>
                <a:r>
                  <a:rPr lang="zh-CN" altLang="en-US" sz="2000" dirty="0">
                    <a:latin typeface="+mn-ea"/>
                    <a:ea typeface="+mn-ea"/>
                  </a:rPr>
                  <a:t>证明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=±1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；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+mn-ea"/>
                    <a:ea typeface="+mn-ea"/>
                  </a:rPr>
                  <a:t>(2) </a:t>
                </a:r>
                <a:r>
                  <a:rPr lang="zh-CN" altLang="en-US" sz="20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是什么值时，等式右边为 </a:t>
                </a:r>
                <a:r>
                  <a:rPr lang="en-US" altLang="zh-CN" sz="2000" dirty="0">
                    <a:latin typeface="+mn-ea"/>
                    <a:ea typeface="+mn-ea"/>
                  </a:rPr>
                  <a:t>1 </a:t>
                </a:r>
                <a:r>
                  <a:rPr lang="zh-CN" altLang="en-US" sz="2000" dirty="0">
                    <a:latin typeface="+mn-ea"/>
                    <a:ea typeface="+mn-ea"/>
                  </a:rPr>
                  <a:t>？当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是什么值时，等式右边为 </a:t>
                </a:r>
                <a:r>
                  <a:rPr lang="en-US" altLang="zh-CN" sz="2000" dirty="0">
                    <a:latin typeface="+mn-ea"/>
                    <a:ea typeface="+mn-ea"/>
                  </a:rPr>
                  <a:t>-1 </a:t>
                </a:r>
                <a:r>
                  <a:rPr lang="zh-CN" altLang="en-US" sz="2000" dirty="0">
                    <a:latin typeface="+mn-ea"/>
                    <a:ea typeface="+mn-ea"/>
                  </a:rPr>
                  <a:t>？</a:t>
                </a:r>
                <a:endParaRPr lang="en-US" altLang="zh-CN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1295347"/>
              </a:xfrm>
              <a:blipFill>
                <a:blip r:embed="rId3"/>
                <a:stretch>
                  <a:fillRect l="-928" t="-3756" b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章 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247617" y="2544681"/>
                <a:ext cx="10251362" cy="425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采用归纳法，当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𝑛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</a:t>
                </a:r>
                <a:endParaRPr lang="en-US" altLang="zh-CN" sz="2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2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sz="2200" dirty="0"/>
                  <a:t>，则当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时：</a:t>
                </a:r>
                <a:endParaRPr lang="en-US" altLang="zh-CN" sz="2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2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zh-CN" sz="2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+1)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+3)−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2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2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+1)+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+1)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+2)−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2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2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2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a:rPr lang="en-US" altLang="zh-CN" sz="2200" i="1" kern="10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i="1" kern="10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 kern="10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2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CN" sz="2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得证，且 </a:t>
                </a:r>
                <a:r>
                  <a:rPr lang="en-US" altLang="zh-CN" sz="2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可知 </a:t>
                </a:r>
                <a14:m>
                  <m:oMath xmlns:m="http://schemas.openxmlformats.org/officeDocument/2006/math">
                    <m:r>
                      <a:rPr lang="en-US" altLang="zh-CN" sz="22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为偶数时，等式右边为 </a:t>
                </a:r>
                <a:r>
                  <a:rPr lang="en-US" altLang="zh-CN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为奇数时，等式右边为 </a:t>
                </a:r>
                <a:r>
                  <a:rPr lang="en-US" altLang="zh-CN" sz="2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-1.</a:t>
                </a:r>
                <a:endParaRPr lang="zh-CN" altLang="zh-CN" sz="2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17" y="2544681"/>
                <a:ext cx="10251362" cy="4259628"/>
              </a:xfrm>
              <a:prstGeom prst="rect">
                <a:avLst/>
              </a:prstGeom>
              <a:blipFill>
                <a:blip r:embed="rId4"/>
                <a:stretch>
                  <a:fillRect l="-773"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FC5862-FE52-4CD5-B215-420EBED4ADB7}"/>
                  </a:ext>
                </a:extLst>
              </p:cNvPr>
              <p:cNvSpPr txBox="1"/>
              <p:nvPr/>
            </p:nvSpPr>
            <p:spPr>
              <a:xfrm>
                <a:off x="7754353" y="2672094"/>
                <a:ext cx="3599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注：课本 </a:t>
                </a:r>
                <a:r>
                  <a:rPr lang="en-US" altLang="zh-CN" sz="1600" dirty="0"/>
                  <a:t>P173 </a:t>
                </a:r>
                <a:r>
                  <a:rPr lang="zh-CN" altLang="en-US" sz="1600" dirty="0"/>
                  <a:t>指出，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FC5862-FE52-4CD5-B215-420EBED4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53" y="2672094"/>
                <a:ext cx="3599447" cy="338554"/>
              </a:xfrm>
              <a:prstGeom prst="rect">
                <a:avLst/>
              </a:prstGeom>
              <a:blipFill>
                <a:blip r:embed="rId5"/>
                <a:stretch>
                  <a:fillRect l="-846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3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BDDC9DF-E086-4E36-869B-06E9D6E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次作业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90278BC-0DF3-4164-8661-C29ECDC0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</a:t>
            </a:r>
            <a:r>
              <a:rPr lang="en-US" altLang="zh-CN" dirty="0" err="1"/>
              <a:t>Pólya</a:t>
            </a:r>
            <a:r>
              <a:rPr lang="en-US" altLang="zh-CN" dirty="0"/>
              <a:t> </a:t>
            </a:r>
            <a:r>
              <a:rPr lang="zh-CN" altLang="en-US" dirty="0"/>
              <a:t>计数理论    第</a:t>
            </a:r>
            <a:r>
              <a:rPr lang="en-US" altLang="zh-CN" dirty="0"/>
              <a:t> 10 </a:t>
            </a:r>
            <a:r>
              <a:rPr lang="zh-CN" altLang="en-US"/>
              <a:t>章 组合设计</a:t>
            </a:r>
            <a:endParaRPr lang="en-US" altLang="zh-CN"/>
          </a:p>
          <a:p>
            <a:r>
              <a:rPr lang="en-US" altLang="zh-CN" dirty="0"/>
              <a:t>8.13   8.15   8.19   10.1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8094F-4E83-4C2F-9021-A8F9BF7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2D89-3968-4896-B1CB-C6D86FDFF45C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42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3836"/>
            <a:ext cx="10515600" cy="685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将</a:t>
            </a:r>
            <a:r>
              <a:rPr lang="en-US" altLang="zh-CN" sz="2400" dirty="0">
                <a:latin typeface="+mn-ea"/>
                <a:ea typeface="+mn-ea"/>
              </a:rPr>
              <a:t> 2 </a:t>
            </a:r>
            <a:r>
              <a:rPr lang="zh-CN" altLang="en-US" sz="2400" dirty="0">
                <a:latin typeface="+mn-ea"/>
                <a:ea typeface="+mn-ea"/>
              </a:rPr>
              <a:t>个红色球和</a:t>
            </a:r>
            <a:r>
              <a:rPr lang="en-US" altLang="zh-CN" sz="2400" dirty="0">
                <a:latin typeface="+mn-ea"/>
                <a:ea typeface="+mn-ea"/>
              </a:rPr>
              <a:t> 2 </a:t>
            </a:r>
            <a:r>
              <a:rPr lang="zh-CN" altLang="en-US" sz="2400" dirty="0">
                <a:latin typeface="+mn-ea"/>
                <a:ea typeface="+mn-ea"/>
              </a:rPr>
              <a:t>个蓝色球放在正六面体的顶点上，问有多少种不同的方案？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第 </a:t>
            </a:r>
            <a:r>
              <a:rPr lang="en-US" altLang="zh-CN" dirty="0"/>
              <a:t>13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803627"/>
                <a:ext cx="10925548" cy="542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正六面体顶点置换群共有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型置换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1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型置换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9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型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8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4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型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6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个，一共有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24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个置换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（课本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P205~P206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）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轮换指标：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+6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defRPr/>
                </a:pPr>
                <a:r>
                  <a:rPr lang="zh-CN" altLang="en-US" sz="2400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空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，不妨令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defRPr/>
                </a:pPr>
                <a:endParaRPr lang="en-US" altLang="zh-CN" sz="2400" dirty="0"/>
              </a:p>
              <a:p>
                <a:pPr>
                  <a:defRPr/>
                </a:pPr>
                <a:r>
                  <a:rPr lang="zh-CN" altLang="en-US" sz="2400" dirty="0"/>
                  <a:t>则由 </a:t>
                </a:r>
                <a:r>
                  <a:rPr lang="en-US" altLang="zh-CN" sz="2400" dirty="0" err="1"/>
                  <a:t>Pólya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定理，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的全部模式表为：</a:t>
                </a:r>
                <a:endParaRPr lang="en-US" altLang="zh-CN" sz="24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</a:p>
              <a:p>
                <a:pPr>
                  <a:defRPr/>
                </a:pPr>
                <a:endParaRPr lang="en-US" altLang="zh-CN" sz="2400" dirty="0"/>
              </a:p>
              <a:p>
                <a:pPr>
                  <a:defRPr/>
                </a:pPr>
                <a:r>
                  <a:rPr lang="zh-CN" altLang="en-US" sz="2400" dirty="0"/>
                  <a:t>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项的系数，即：</a:t>
                </a:r>
                <a:endParaRPr lang="en-US" altLang="zh-CN" sz="2400" dirty="0"/>
              </a:p>
              <a:p>
                <a:pPr algn="ctr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0" lang="en-US" altLang="zh-CN" sz="26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2!4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+9</m:t>
                    </m:r>
                    <m:f>
                      <m:fPr>
                        <m:ctrlPr>
                          <a:rPr kumimoji="0" lang="en-US" altLang="zh-CN" sz="26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defRPr/>
                </a:pPr>
                <a:endParaRPr lang="en-US" altLang="zh-CN" sz="24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803627"/>
                <a:ext cx="10925548" cy="5429948"/>
              </a:xfrm>
              <a:prstGeom prst="rect">
                <a:avLst/>
              </a:prstGeom>
              <a:blipFill>
                <a:blip r:embed="rId3"/>
                <a:stretch>
                  <a:fillRect l="-837" t="-898" r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6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用 </a:t>
                </a:r>
                <a:r>
                  <a:rPr lang="en-US" altLang="zh-CN" sz="2400" dirty="0" err="1"/>
                  <a:t>Pólya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计数定理求多重集合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圆排列数</a:t>
                </a:r>
                <a:r>
                  <a:rPr lang="en-US" altLang="zh-CN" sz="20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8989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第 </a:t>
            </a:r>
            <a:r>
              <a:rPr lang="en-US" altLang="zh-CN" dirty="0"/>
              <a:t>15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803627"/>
                <a:ext cx="10925548" cy="441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先分析圆排列的置换群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𝑟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𝐼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−1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}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=6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为例：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拓展到任意的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𝑟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，有以下结论：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0" dirty="0">
                    <a:solidFill>
                      <a:prstClr val="black"/>
                    </a:solidFill>
                    <a:ea typeface="微软雅黑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gcd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)</m:t>
                    </m:r>
                  </m:oMath>
                </a14:m>
                <a:r>
                  <a:rPr lang="zh-CN" altLang="en-US" sz="2400" b="0" dirty="0">
                    <a:solidFill>
                      <a:prstClr val="black"/>
                    </a:solidFill>
                    <a:ea typeface="微软雅黑"/>
                  </a:rPr>
                  <a:t> 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型置换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lvl="0"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将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看作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  <a:cs typeface="+mn-cs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里所有置换均满足该结论。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803627"/>
                <a:ext cx="10925548" cy="4418967"/>
              </a:xfrm>
              <a:prstGeom prst="rect">
                <a:avLst/>
              </a:prstGeom>
              <a:blipFill>
                <a:blip r:embed="rId4"/>
                <a:stretch>
                  <a:fillRect l="-837" t="-1103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8A5649-3B99-4002-8AB3-224D07FE1430}"/>
              </a:ext>
            </a:extLst>
          </p:cNvPr>
          <p:cNvGrpSpPr/>
          <p:nvPr/>
        </p:nvGrpSpPr>
        <p:grpSpPr>
          <a:xfrm>
            <a:off x="402163" y="2313790"/>
            <a:ext cx="1469053" cy="1162830"/>
            <a:chOff x="974205" y="2379890"/>
            <a:chExt cx="1469053" cy="1162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CE1000-42C9-454C-9B15-6CDEE08DC226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CB56C70-20C9-4BE2-94C8-47777DEA8C7D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AF4C944-C3E3-4532-B927-A1CEF43A7201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27B88DCB-9652-4FAE-9AEB-48779723DBF0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B28EE1-F6D5-4710-984B-139BCB713E9F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33FBFE-4835-4E14-8B9B-DE310B2F7AD3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73456F-97A5-4F28-985E-F591CED04A1E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5</a:t>
                </a:r>
                <a:endParaRPr lang="zh-CN" altLang="en-US" sz="20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246A89-9681-419A-AFB6-D5CF570AEBC0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6</a:t>
                </a:r>
                <a:endParaRPr lang="zh-CN" altLang="en-US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8CCD54-65FB-442E-B83A-C9B736DE4D1D}"/>
                  </a:ext>
                </a:extLst>
              </p:cNvPr>
              <p:cNvSpPr txBox="1"/>
              <p:nvPr/>
            </p:nvSpPr>
            <p:spPr>
              <a:xfrm>
                <a:off x="5525223" y="2337981"/>
                <a:ext cx="5785421" cy="231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 型；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 型；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(246)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型；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(25)(36)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型；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153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(264)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 型；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165432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 型；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8CCD54-65FB-442E-B83A-C9B736DE4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23" y="2337981"/>
                <a:ext cx="5785421" cy="2312493"/>
              </a:xfrm>
              <a:prstGeom prst="rect">
                <a:avLst/>
              </a:prstGeom>
              <a:blipFill>
                <a:blip r:embed="rId5"/>
                <a:stretch>
                  <a:fillRect t="-2111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AF8B64-8103-47AD-809F-E1FFA4BD240B}"/>
              </a:ext>
            </a:extLst>
          </p:cNvPr>
          <p:cNvGrpSpPr/>
          <p:nvPr/>
        </p:nvGrpSpPr>
        <p:grpSpPr>
          <a:xfrm>
            <a:off x="1868024" y="2313790"/>
            <a:ext cx="1469053" cy="1162830"/>
            <a:chOff x="974205" y="2379890"/>
            <a:chExt cx="1469053" cy="116283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4E0FE7-AC51-4DCC-B4AC-0BB70F1D8A5F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DD7C197-36D1-4AA7-AEC4-4457ABD6CC77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56AA88-2A69-499E-A2AA-FCA43FE28480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847090B-A412-41E6-B07A-6D3713CDB9F8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56E6B8-D4D1-41E3-BD5D-B79A2DCC05ED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710FBC-1894-41BC-9C73-BDCF468CCFD8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7FEE694-8730-4B53-92B8-0A9390442798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C3EE26-0FFA-4F9E-89FA-93062FC9AEC7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5</a:t>
                </a:r>
                <a:endParaRPr lang="zh-CN" altLang="en-US" sz="2000" dirty="0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4E6C70-E024-484A-9789-9352C9845CDB}"/>
              </a:ext>
            </a:extLst>
          </p:cNvPr>
          <p:cNvGrpSpPr/>
          <p:nvPr/>
        </p:nvGrpSpPr>
        <p:grpSpPr>
          <a:xfrm>
            <a:off x="3296995" y="2313790"/>
            <a:ext cx="1469053" cy="1162830"/>
            <a:chOff x="974205" y="2379890"/>
            <a:chExt cx="1469053" cy="116283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9B453F4-8F7B-4102-B9DC-A89892A21554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87A335-C9DD-4DE0-A7C1-7D08A87376A2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D172042-3082-4FED-B810-372FF2F144BF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6E3DFE56-6224-44E7-A9AF-41966B3AE6E1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39F3EA3-C16D-4427-9A31-F776737FA69B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0B9FA01-EC93-45AB-B518-8F23DAFDA876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90B0640-6E48-45D7-83A3-11F3A62A374B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C25047-E2E6-481C-A7BF-DD7A93208B85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93E4433-7ECC-4693-895B-5FABC9550492}"/>
              </a:ext>
            </a:extLst>
          </p:cNvPr>
          <p:cNvGrpSpPr/>
          <p:nvPr/>
        </p:nvGrpSpPr>
        <p:grpSpPr>
          <a:xfrm>
            <a:off x="402163" y="3429000"/>
            <a:ext cx="1469053" cy="1162830"/>
            <a:chOff x="974205" y="2379890"/>
            <a:chExt cx="1469053" cy="116283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7BEC9E-30FE-41A7-B008-D98397E9A2B4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095E2C-8C4D-4A3B-8509-4DA918A695C1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D155079-8CEC-4600-9520-38C1B7D60CDE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8C3E6B40-AE12-4C3E-9548-05F28AA3528C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ABE6D-747B-4B73-AE1A-01DBF0234953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6</a:t>
                </a:r>
                <a:endParaRPr lang="zh-CN" altLang="en-US" sz="20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08E6056-2309-40F4-9CF1-589D6C1FABDD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7F83A1-35EC-4370-A5A0-C71E1AAE46F4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677A63-B152-4756-8D03-53A888590E4C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89B1DC-BDF2-417A-A9CB-0809B52B970B}"/>
                  </a:ext>
                </a:extLst>
              </p:cNvPr>
              <p:cNvSpPr txBox="1"/>
              <p:nvPr/>
            </p:nvSpPr>
            <p:spPr>
              <a:xfrm>
                <a:off x="881356" y="2633595"/>
                <a:ext cx="528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89B1DC-BDF2-417A-A9CB-0809B52B9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6" y="2633595"/>
                <a:ext cx="52815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4776623-958A-4E67-9C0A-4985632CC462}"/>
                  </a:ext>
                </a:extLst>
              </p:cNvPr>
              <p:cNvSpPr txBox="1"/>
              <p:nvPr/>
            </p:nvSpPr>
            <p:spPr>
              <a:xfrm>
                <a:off x="2356024" y="2634629"/>
                <a:ext cx="595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4776623-958A-4E67-9C0A-4985632C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24" y="2634629"/>
                <a:ext cx="5951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5219AEC-240F-4C80-B784-0425A7189C85}"/>
                  </a:ext>
                </a:extLst>
              </p:cNvPr>
              <p:cNvSpPr txBox="1"/>
              <p:nvPr/>
            </p:nvSpPr>
            <p:spPr>
              <a:xfrm>
                <a:off x="3793009" y="2633594"/>
                <a:ext cx="601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5219AEC-240F-4C80-B784-0425A718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09" y="2633594"/>
                <a:ext cx="60176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9D1A713A-B97E-447A-BC74-035485177F31}"/>
              </a:ext>
            </a:extLst>
          </p:cNvPr>
          <p:cNvGrpSpPr/>
          <p:nvPr/>
        </p:nvGrpSpPr>
        <p:grpSpPr>
          <a:xfrm>
            <a:off x="1862258" y="3429000"/>
            <a:ext cx="1469053" cy="1162830"/>
            <a:chOff x="974205" y="2379890"/>
            <a:chExt cx="1469053" cy="116283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B9A58F7-58E6-42B6-8A9D-5D485B10A06B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05C0A94-A368-4268-8070-0EE8735FA9C7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C70E17-0F24-47CD-9FB8-3AB3F4393157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49" name="六边形 48">
                <a:extLst>
                  <a:ext uri="{FF2B5EF4-FFF2-40B4-BE49-F238E27FC236}">
                    <a16:creationId xmlns:a16="http://schemas.microsoft.com/office/drawing/2014/main" id="{246A5EBE-DE68-4705-84CD-E573E5870B7D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8A063AC-8571-4DAB-B57A-276686CF03B6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5</a:t>
                </a:r>
                <a:endParaRPr lang="zh-CN" altLang="en-US" sz="2000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73C612B-4A9F-4ABC-B076-E70A44C4D3FE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6</a:t>
                </a:r>
                <a:endParaRPr lang="zh-CN" altLang="en-US" sz="200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E25F76-D10B-4CC6-9E25-65ED568C9638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EA24049-DD20-41F5-8287-CD31FBE5B649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BEFAFD2-C71E-4A81-9E1B-2A88309CCD96}"/>
              </a:ext>
            </a:extLst>
          </p:cNvPr>
          <p:cNvGrpSpPr/>
          <p:nvPr/>
        </p:nvGrpSpPr>
        <p:grpSpPr>
          <a:xfrm>
            <a:off x="3331311" y="3396315"/>
            <a:ext cx="1469053" cy="1162830"/>
            <a:chOff x="974205" y="2379890"/>
            <a:chExt cx="1469053" cy="116283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146E39B-5804-4538-9846-D67E2DD8BBED}"/>
                </a:ext>
              </a:extLst>
            </p:cNvPr>
            <p:cNvSpPr txBox="1"/>
            <p:nvPr/>
          </p:nvSpPr>
          <p:spPr>
            <a:xfrm>
              <a:off x="1123001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5D3F07-8E57-499E-A634-444CD311954C}"/>
                </a:ext>
              </a:extLst>
            </p:cNvPr>
            <p:cNvSpPr txBox="1"/>
            <p:nvPr/>
          </p:nvSpPr>
          <p:spPr>
            <a:xfrm>
              <a:off x="1973899" y="2379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51AD701-D478-4CFD-9E1B-4B0878B63D74}"/>
                </a:ext>
              </a:extLst>
            </p:cNvPr>
            <p:cNvGrpSpPr/>
            <p:nvPr/>
          </p:nvGrpSpPr>
          <p:grpSpPr>
            <a:xfrm>
              <a:off x="974205" y="2579945"/>
              <a:ext cx="1469053" cy="962775"/>
              <a:chOff x="974205" y="2579945"/>
              <a:chExt cx="1469053" cy="962775"/>
            </a:xfrm>
          </p:grpSpPr>
          <p:sp>
            <p:nvSpPr>
              <p:cNvPr id="58" name="六边形 57">
                <a:extLst>
                  <a:ext uri="{FF2B5EF4-FFF2-40B4-BE49-F238E27FC236}">
                    <a16:creationId xmlns:a16="http://schemas.microsoft.com/office/drawing/2014/main" id="{24368D8A-B585-47F2-9BA6-E8C4E6A92B06}"/>
                  </a:ext>
                </a:extLst>
              </p:cNvPr>
              <p:cNvSpPr/>
              <p:nvPr/>
            </p:nvSpPr>
            <p:spPr>
              <a:xfrm>
                <a:off x="1264757" y="2579945"/>
                <a:ext cx="884757" cy="762721"/>
              </a:xfrm>
              <a:prstGeom prst="hexagon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B85B3FF-49E7-490F-8B78-8D4D99E3A6A5}"/>
                  </a:ext>
                </a:extLst>
              </p:cNvPr>
              <p:cNvSpPr txBox="1"/>
              <p:nvPr/>
            </p:nvSpPr>
            <p:spPr>
              <a:xfrm>
                <a:off x="2130352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7B15DDF-4A8F-4115-96DF-4D18D38E63F3}"/>
                  </a:ext>
                </a:extLst>
              </p:cNvPr>
              <p:cNvSpPr txBox="1"/>
              <p:nvPr/>
            </p:nvSpPr>
            <p:spPr>
              <a:xfrm>
                <a:off x="1973899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5</a:t>
                </a:r>
                <a:endParaRPr lang="zh-CN" altLang="en-US" sz="2000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25B0794-4B6F-411F-AA60-4D4EDA57FC09}"/>
                  </a:ext>
                </a:extLst>
              </p:cNvPr>
              <p:cNvSpPr txBox="1"/>
              <p:nvPr/>
            </p:nvSpPr>
            <p:spPr>
              <a:xfrm>
                <a:off x="1121700" y="314261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6</a:t>
                </a:r>
                <a:endParaRPr lang="zh-CN" altLang="en-US" sz="2000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9527415-B9B0-4E14-A071-00E23BA89316}"/>
                  </a:ext>
                </a:extLst>
              </p:cNvPr>
              <p:cNvSpPr txBox="1"/>
              <p:nvPr/>
            </p:nvSpPr>
            <p:spPr>
              <a:xfrm>
                <a:off x="974205" y="27612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8844768-7E61-4368-B14D-1B843E9AB5C1}"/>
                  </a:ext>
                </a:extLst>
              </p:cNvPr>
              <p:cNvSpPr txBox="1"/>
              <p:nvPr/>
            </p:nvSpPr>
            <p:spPr>
              <a:xfrm>
                <a:off x="864255" y="3805467"/>
                <a:ext cx="601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8844768-7E61-4368-B14D-1B843E9A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55" y="3805467"/>
                <a:ext cx="60176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694EFDE-E536-4062-8E9A-C62D0681A884}"/>
                  </a:ext>
                </a:extLst>
              </p:cNvPr>
              <p:cNvSpPr txBox="1"/>
              <p:nvPr/>
            </p:nvSpPr>
            <p:spPr>
              <a:xfrm>
                <a:off x="2297592" y="3748805"/>
                <a:ext cx="601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694EFDE-E536-4062-8E9A-C62D0681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92" y="3748805"/>
                <a:ext cx="60176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102168-FCD0-44EC-BD70-069E6F7460AA}"/>
                  </a:ext>
                </a:extLst>
              </p:cNvPr>
              <p:cNvSpPr txBox="1"/>
              <p:nvPr/>
            </p:nvSpPr>
            <p:spPr>
              <a:xfrm>
                <a:off x="3797378" y="3748805"/>
                <a:ext cx="601767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102168-FCD0-44EC-BD70-069E6F746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78" y="3748805"/>
                <a:ext cx="601767" cy="4658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4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用 </a:t>
                </a:r>
                <a:r>
                  <a:rPr lang="en-US" altLang="zh-CN" sz="2400" dirty="0" err="1"/>
                  <a:t>Pólya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计数定理求多重集合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圆排列数</a:t>
                </a:r>
                <a:r>
                  <a:rPr lang="en-US" altLang="zh-CN" sz="20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8989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第 </a:t>
            </a:r>
            <a:r>
              <a:rPr lang="en-US" altLang="zh-CN" dirty="0"/>
              <a:t>15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721284"/>
                <a:ext cx="10925548" cy="452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0" dirty="0">
                    <a:solidFill>
                      <a:prstClr val="black"/>
                    </a:solidFill>
                    <a:ea typeface="微软雅黑"/>
                  </a:rPr>
                  <a:t>结论</a:t>
                </a:r>
                <a:r>
                  <a:rPr lang="en-US" altLang="zh-CN" sz="2400" b="0" dirty="0">
                    <a:solidFill>
                      <a:prstClr val="black"/>
                    </a:solidFill>
                    <a:ea typeface="微软雅黑"/>
                  </a:rPr>
                  <a:t>1</a:t>
                </a:r>
                <a:r>
                  <a:rPr lang="zh-CN" altLang="en-US" sz="2400" b="0" dirty="0">
                    <a:solidFill>
                      <a:prstClr val="black"/>
                    </a:solidFill>
                    <a:ea typeface="微软雅黑"/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gcd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)</m:t>
                    </m:r>
                  </m:oMath>
                </a14:m>
                <a:r>
                  <a:rPr lang="zh-CN" altLang="en-US" sz="2400" b="0" dirty="0">
                    <a:solidFill>
                      <a:prstClr val="black"/>
                    </a:solidFill>
                    <a:ea typeface="微软雅黑"/>
                  </a:rPr>
                  <a:t> 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型置换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.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根据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Times New Roman"/>
                    <a:ea typeface="微软雅黑"/>
                  </a:rPr>
                  <a:t>Pólya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计数定理，所求圆排列个数为：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,…,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再根据结论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1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型的置换，有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𝑑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根据欧拉函数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*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的定义，这样的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𝜙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𝑟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𝑑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个，所以，考虑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𝑟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的所有因数，上式可化为：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lvl="0"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即为所求圆排列数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721284"/>
                <a:ext cx="10925548" cy="4529253"/>
              </a:xfrm>
              <a:prstGeom prst="rect">
                <a:avLst/>
              </a:prstGeom>
              <a:blipFill>
                <a:blip r:embed="rId4"/>
                <a:stretch>
                  <a:fillRect l="-837" b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B329E3B-3F45-463A-B284-EA3CE97B67E6}"/>
                  </a:ext>
                </a:extLst>
              </p:cNvPr>
              <p:cNvSpPr txBox="1"/>
              <p:nvPr/>
            </p:nvSpPr>
            <p:spPr>
              <a:xfrm>
                <a:off x="6652151" y="3471254"/>
                <a:ext cx="1469505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zh-CN" altLang="en-US" sz="1100" dirty="0"/>
                  <a:t>是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1100" dirty="0"/>
                  <a:t>型的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B329E3B-3F45-463A-B284-EA3CE97B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51" y="3471254"/>
                <a:ext cx="1469505" cy="342979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9F35B17-F784-4112-BDF6-28D7CFD019F8}"/>
                  </a:ext>
                </a:extLst>
              </p:cNvPr>
              <p:cNvSpPr txBox="1"/>
              <p:nvPr/>
            </p:nvSpPr>
            <p:spPr>
              <a:xfrm>
                <a:off x="1005407" y="6374798"/>
                <a:ext cx="817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*</a:t>
                </a:r>
                <a:r>
                  <a:rPr lang="zh-CN" altLang="en-US" dirty="0"/>
                  <a:t>欧拉函数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的正整数中与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的互质数的数目。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9F35B17-F784-4112-BDF6-28D7CFD0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07" y="6374798"/>
                <a:ext cx="8177596" cy="369332"/>
              </a:xfrm>
              <a:prstGeom prst="rect">
                <a:avLst/>
              </a:prstGeom>
              <a:blipFill>
                <a:blip r:embed="rId6"/>
                <a:stretch>
                  <a:fillRect l="-67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9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3836"/>
            <a:ext cx="10515600" cy="26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给一根 </a:t>
            </a:r>
            <a:r>
              <a:rPr lang="en-US" altLang="zh-CN" sz="2400" dirty="0">
                <a:latin typeface="+mn-ea"/>
                <a:ea typeface="+mn-ea"/>
              </a:rPr>
              <a:t>8 </a:t>
            </a:r>
            <a:r>
              <a:rPr lang="zh-CN" altLang="en-US" sz="2400" dirty="0">
                <a:latin typeface="+mn-ea"/>
                <a:ea typeface="+mn-ea"/>
              </a:rPr>
              <a:t>尺长的棍子着色，每尺着不同的颜色，共有 </a:t>
            </a:r>
            <a:r>
              <a:rPr lang="en-US" altLang="zh-CN" sz="2400" dirty="0">
                <a:latin typeface="+mn-ea"/>
                <a:ea typeface="+mn-ea"/>
              </a:rPr>
              <a:t>m </a:t>
            </a:r>
            <a:r>
              <a:rPr lang="zh-CN" altLang="en-US" sz="2400" dirty="0">
                <a:latin typeface="+mn-ea"/>
                <a:ea typeface="+mn-ea"/>
              </a:rPr>
              <a:t>种颜色可供选择，仅有的变换是翻转 </a:t>
            </a:r>
            <a:r>
              <a:rPr lang="en-US" altLang="zh-CN" sz="2400" dirty="0">
                <a:latin typeface="+mn-ea"/>
                <a:ea typeface="+mn-ea"/>
              </a:rPr>
              <a:t>180° </a:t>
            </a:r>
            <a:r>
              <a:rPr lang="zh-CN" altLang="en-US" sz="2400" dirty="0">
                <a:latin typeface="+mn-ea"/>
                <a:ea typeface="+mn-ea"/>
              </a:rPr>
              <a:t>，因此置换群</a:t>
            </a:r>
            <a:r>
              <a:rPr lang="en-US" altLang="zh-CN" sz="2400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只有两个元素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marL="914400" lvl="1" indent="-457200">
              <a:buAutoNum type="arabicParenBoth"/>
            </a:pPr>
            <a:r>
              <a:rPr lang="zh-CN" altLang="en-US" sz="2000" dirty="0">
                <a:latin typeface="+mn-ea"/>
                <a:ea typeface="+mn-ea"/>
              </a:rPr>
              <a:t>标出棍子的每一尺，</a:t>
            </a:r>
            <a:r>
              <a:rPr lang="en-US" altLang="zh-CN" sz="2000" dirty="0">
                <a:latin typeface="+mn-ea"/>
                <a:ea typeface="+mn-ea"/>
              </a:rPr>
              <a:t>G </a:t>
            </a:r>
            <a:r>
              <a:rPr lang="zh-CN" altLang="en-US" sz="2000" dirty="0">
                <a:latin typeface="+mn-ea"/>
                <a:ea typeface="+mn-ea"/>
              </a:rPr>
              <a:t>是什么？</a:t>
            </a:r>
          </a:p>
          <a:p>
            <a:pPr marL="914400" lvl="1" indent="-457200">
              <a:buFont typeface="Wingdings" panose="05000000000000000000" pitchFamily="2" charset="2"/>
              <a:buAutoNum type="arabicParenBoth"/>
            </a:pPr>
            <a:r>
              <a:rPr lang="zh-CN" altLang="en-US" sz="2000" dirty="0">
                <a:latin typeface="+mn-ea"/>
                <a:ea typeface="+mn-ea"/>
              </a:rPr>
              <a:t>给棍子着色，有多少种方案？</a:t>
            </a:r>
          </a:p>
          <a:p>
            <a:pPr marL="914400" lvl="1" indent="-457200">
              <a:buAutoNum type="arabicParenBoth"/>
            </a:pP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buAutoNum type="arabicParenBoth"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第 </a:t>
            </a:r>
            <a:r>
              <a:rPr lang="en-US" altLang="zh-CN" dirty="0"/>
              <a:t>19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FB85EA-25EB-4045-BBA6-262A9A24408A}"/>
                  </a:ext>
                </a:extLst>
              </p:cNvPr>
              <p:cNvSpPr txBox="1"/>
              <p:nvPr/>
            </p:nvSpPr>
            <p:spPr>
              <a:xfrm>
                <a:off x="1100329" y="2842475"/>
                <a:ext cx="10925548" cy="520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(1)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(18)(27)(36)(45)}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(2) </a:t>
                </a: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理解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1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：颜色可相同（参见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(3)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、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(4)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）</a:t>
                </a:r>
                <a:endParaRPr lang="en-US" altLang="zh-CN" sz="22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lvl="1">
                  <a:defRPr/>
                </a:pPr>
                <a:r>
                  <a:rPr lang="zh-CN" altLang="en-US" sz="2000" dirty="0"/>
                  <a:t>轮换指标为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>
                  <a:defRPr/>
                </a:pPr>
                <a:r>
                  <a:rPr lang="zh-CN" altLang="en-US" sz="2000" dirty="0"/>
                  <a:t>染色方案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8,…,8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defRPr/>
                </a:pPr>
                <a:r>
                  <a:rPr lang="en-US" altLang="zh-CN" sz="2200" dirty="0"/>
                  <a:t>      </a:t>
                </a:r>
              </a:p>
              <a:p>
                <a:pPr>
                  <a:defRPr/>
                </a:pPr>
                <a:r>
                  <a:rPr lang="en-US" altLang="zh-CN" sz="2200" dirty="0"/>
                  <a:t>       </a:t>
                </a:r>
                <a:r>
                  <a:rPr lang="zh-CN" altLang="en-US" sz="2200" dirty="0"/>
                  <a:t>理解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：必须染 </a:t>
                </a:r>
                <a:r>
                  <a:rPr lang="en-US" altLang="zh-CN" sz="2200" dirty="0"/>
                  <a:t>8 </a:t>
                </a:r>
                <a:r>
                  <a:rPr lang="zh-CN" altLang="en-US" sz="2200" dirty="0"/>
                  <a:t>种不同的颜色，设颜色权为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全部模式表为：</a:t>
                </a:r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((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b="1" dirty="0"/>
              </a:p>
              <a:p>
                <a:pPr marL="0" indent="0">
                  <a:buNone/>
                </a:pPr>
                <a:r>
                  <a:rPr lang="zh-CN" altLang="en-US" sz="2200" dirty="0"/>
                  <a:t>        则每尺着不同颜色的方案数为展开式指数均为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的项的系数，即</a:t>
                </a:r>
                <a:endParaRPr lang="en-US" altLang="zh-C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1!1!…1!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>
                  <a:defRPr/>
                </a:pPr>
                <a:endParaRPr lang="en-US" altLang="zh-CN" sz="2200" dirty="0"/>
              </a:p>
              <a:p>
                <a:pPr>
                  <a:defRPr/>
                </a:pPr>
                <a:endParaRPr lang="en-US" altLang="zh-CN" sz="2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FB85EA-25EB-4045-BBA6-262A9A24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29" y="2842475"/>
                <a:ext cx="10925548" cy="5201104"/>
              </a:xfrm>
              <a:prstGeom prst="rect">
                <a:avLst/>
              </a:prstGeom>
              <a:blipFill>
                <a:blip r:embed="rId3"/>
                <a:stretch>
                  <a:fillRect l="-893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8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3836"/>
            <a:ext cx="10515600" cy="1642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给一根 </a:t>
            </a:r>
            <a:r>
              <a:rPr lang="en-US" altLang="zh-CN" sz="2400" dirty="0">
                <a:latin typeface="+mn-ea"/>
                <a:ea typeface="+mn-ea"/>
              </a:rPr>
              <a:t>8 </a:t>
            </a:r>
            <a:r>
              <a:rPr lang="zh-CN" altLang="en-US" sz="2400" dirty="0">
                <a:latin typeface="+mn-ea"/>
                <a:ea typeface="+mn-ea"/>
              </a:rPr>
              <a:t>尺长的棍子着色，每尺着不同的颜色，共有 </a:t>
            </a:r>
            <a:r>
              <a:rPr lang="en-US" altLang="zh-CN" sz="2400" dirty="0">
                <a:latin typeface="+mn-ea"/>
                <a:ea typeface="+mn-ea"/>
              </a:rPr>
              <a:t>m </a:t>
            </a:r>
            <a:r>
              <a:rPr lang="zh-CN" altLang="en-US" sz="2400" dirty="0">
                <a:latin typeface="+mn-ea"/>
                <a:ea typeface="+mn-ea"/>
              </a:rPr>
              <a:t>种颜色可供选择，仅有的变换是翻转 </a:t>
            </a:r>
            <a:r>
              <a:rPr lang="en-US" altLang="zh-CN" sz="2400" dirty="0">
                <a:latin typeface="+mn-ea"/>
                <a:ea typeface="+mn-ea"/>
              </a:rPr>
              <a:t>180° </a:t>
            </a:r>
            <a:r>
              <a:rPr lang="zh-CN" altLang="en-US" sz="2400" dirty="0">
                <a:latin typeface="+mn-ea"/>
                <a:ea typeface="+mn-ea"/>
              </a:rPr>
              <a:t>，因此置换群</a:t>
            </a:r>
            <a:r>
              <a:rPr lang="en-US" altLang="zh-CN" sz="2400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只有两个元素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  <a:ea typeface="+mn-ea"/>
              </a:rPr>
              <a:t>(3) </a:t>
            </a:r>
            <a:r>
              <a:rPr lang="zh-CN" altLang="en-US" sz="2000" dirty="0">
                <a:latin typeface="+mn-ea"/>
                <a:ea typeface="+mn-ea"/>
              </a:rPr>
              <a:t>给三尺着蓝色，三尺着红色，两尺着绿色，有多少种着色方案？</a:t>
            </a:r>
            <a:endParaRPr lang="en-US" altLang="zh-CN" sz="20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  <a:ea typeface="+mn-ea"/>
              </a:rPr>
              <a:t>(4) </a:t>
            </a:r>
            <a:r>
              <a:rPr lang="zh-CN" altLang="en-US" sz="2000" dirty="0">
                <a:latin typeface="+mn-ea"/>
                <a:ea typeface="+mn-ea"/>
              </a:rPr>
              <a:t>三尺着蓝色，两尺着绿色，两尺着黄色，一尺着红色，有多少种着色方案？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buAutoNum type="arabicParenBoth"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第 </a:t>
            </a:r>
            <a:r>
              <a:rPr lang="en-US" altLang="zh-CN" dirty="0"/>
              <a:t>19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788306" y="2855875"/>
                <a:ext cx="10925548" cy="29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(3) </a:t>
                </a:r>
                <a:r>
                  <a:rPr lang="zh-CN" altLang="en-US" sz="2400" dirty="0"/>
                  <a:t>设蓝色、红色和绿色的权分别为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，则所求方案数为展开式中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项的系数，为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3!3!2!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=280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(4) </a:t>
                </a:r>
                <a:r>
                  <a:rPr lang="zh-CN" altLang="en-US" sz="2400" dirty="0"/>
                  <a:t>同上，设权分别为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/>
                  <a:t>，答案为：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1!2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!2!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840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06" y="2855875"/>
                <a:ext cx="10925548" cy="2957348"/>
              </a:xfrm>
              <a:prstGeom prst="rect">
                <a:avLst/>
              </a:prstGeom>
              <a:blipFill>
                <a:blip r:embed="rId3"/>
                <a:stretch>
                  <a:fillRect l="-837" t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20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dirty="0">
                    <a:latin typeface="Formal Script" panose="03000603000000000000" pitchFamily="66" charset="0"/>
                    <a:ea typeface="+mn-ea"/>
                  </a:rPr>
                  <a:t>   </a:t>
                </a:r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𝑩𝑰𝑩𝑫</m:t>
                    </m:r>
                  </m:oMath>
                </a14:m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Formal Script" panose="03000603000000000000" pitchFamily="66" charset="0"/>
                    <a:ea typeface="+mn-ea"/>
                  </a:rPr>
                  <a:t>，它的各参数应取何值？</a:t>
                </a:r>
                <a:endParaRPr lang="en-US" altLang="zh-CN" sz="2400" dirty="0">
                  <a:latin typeface="Formal Script" panose="03000603000000000000" pitchFamily="66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7865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章 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721284"/>
                <a:ext cx="10925548" cy="457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/>
                  <a:t> 时，</a:t>
                </a:r>
                <a:r>
                  <a:rPr lang="en-US" altLang="zh-CN" sz="2400" dirty="0"/>
                  <a:t>BIBD</a:t>
                </a:r>
                <a:r>
                  <a:rPr lang="zh-CN" altLang="en-US" sz="2400" dirty="0"/>
                  <a:t>中每个区组都恰有包含一对元素，根据 </a:t>
                </a:r>
                <a:r>
                  <a:rPr lang="en-US" altLang="zh-CN" sz="2400" dirty="0"/>
                  <a:t>BIBD </a:t>
                </a:r>
                <a:r>
                  <a:rPr lang="zh-CN" altLang="en-US" sz="2400" dirty="0"/>
                  <a:t>定义中的要求</a:t>
                </a:r>
                <a:r>
                  <a:rPr lang="en-US" altLang="zh-CN" sz="2400" dirty="0"/>
                  <a:t>(3)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中每对元素出现次数相同，故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中任意一对元素组成的子集出现次数相同，该出现次数即为最后一个参数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 . </a:t>
                </a:r>
                <a:r>
                  <a:rPr lang="zh-CN" altLang="en-US" sz="2400" dirty="0"/>
                  <a:t>故该区组设计形式如下：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，即           是每个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恰好出现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次构成的区组设计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zh-CN" altLang="en-US" sz="2400" dirty="0">
                  <a:latin typeface="Palace Script MT" panose="030303020206070C0B05" pitchFamily="66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721284"/>
                <a:ext cx="10925548" cy="4579587"/>
              </a:xfrm>
              <a:prstGeom prst="rect">
                <a:avLst/>
              </a:prstGeom>
              <a:blipFill>
                <a:blip r:embed="rId4"/>
                <a:stretch>
                  <a:fillRect l="-837" t="-1064" r="-3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3AAAE0D-7785-4B56-830E-CF080A436C14}"/>
              </a:ext>
            </a:extLst>
          </p:cNvPr>
          <p:cNvGrpSpPr/>
          <p:nvPr/>
        </p:nvGrpSpPr>
        <p:grpSpPr>
          <a:xfrm>
            <a:off x="1547457" y="2906482"/>
            <a:ext cx="9480959" cy="2156970"/>
            <a:chOff x="1277659" y="3429000"/>
            <a:chExt cx="10076141" cy="263040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9A614DC-C1F3-44C5-8E67-75CB27931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659" y="3471565"/>
              <a:ext cx="652462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F833CFD-54DB-42A6-8F54-9104327487FF}"/>
                </a:ext>
              </a:extLst>
            </p:cNvPr>
            <p:cNvGrpSpPr/>
            <p:nvPr/>
          </p:nvGrpSpPr>
          <p:grpSpPr>
            <a:xfrm>
              <a:off x="2247941" y="3429000"/>
              <a:ext cx="8541008" cy="1064080"/>
              <a:chOff x="1393567" y="1896739"/>
              <a:chExt cx="8541008" cy="1064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93B868D3-3D23-4A62-AB25-8662237C8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567" y="1896739"/>
                    <a:ext cx="8541008" cy="562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93B868D3-3D23-4A62-AB25-8662237C8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567" y="1896739"/>
                    <a:ext cx="8541008" cy="562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83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B63054E4-6C70-4E4A-A8ED-983BAF6DD157}"/>
                  </a:ext>
                </a:extLst>
              </p:cNvPr>
              <p:cNvSpPr/>
              <p:nvPr/>
            </p:nvSpPr>
            <p:spPr>
              <a:xfrm rot="5400000">
                <a:off x="2782257" y="1321370"/>
                <a:ext cx="197708" cy="2271776"/>
              </a:xfrm>
              <a:prstGeom prst="rightBrace">
                <a:avLst>
                  <a:gd name="adj1" fmla="val 68456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31C6BCF7-F48B-4247-81EB-E57411EDE4E5}"/>
                      </a:ext>
                    </a:extLst>
                  </p:cNvPr>
                  <p:cNvSpPr txBox="1"/>
                  <p:nvPr/>
                </p:nvSpPr>
                <p:spPr>
                  <a:xfrm>
                    <a:off x="2635924" y="2586488"/>
                    <a:ext cx="53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个</a:t>
                    </a: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8FF4145-5908-477E-952E-9B69FA90B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5924" y="2586488"/>
                    <a:ext cx="5397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000" r="-15476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右大括号 16">
                <a:extLst>
                  <a:ext uri="{FF2B5EF4-FFF2-40B4-BE49-F238E27FC236}">
                    <a16:creationId xmlns:a16="http://schemas.microsoft.com/office/drawing/2014/main" id="{94FFC4FF-89C4-41F7-9CD3-AAC03340FBBA}"/>
                  </a:ext>
                </a:extLst>
              </p:cNvPr>
              <p:cNvSpPr/>
              <p:nvPr/>
            </p:nvSpPr>
            <p:spPr>
              <a:xfrm rot="5400000">
                <a:off x="5277807" y="1326369"/>
                <a:ext cx="197708" cy="2271776"/>
              </a:xfrm>
              <a:prstGeom prst="rightBrace">
                <a:avLst>
                  <a:gd name="adj1" fmla="val 68456"/>
                  <a:gd name="adj2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0ED6BA3D-EA79-4950-AB9C-C33F2647A4DD}"/>
                      </a:ext>
                    </a:extLst>
                  </p:cNvPr>
                  <p:cNvSpPr txBox="1"/>
                  <p:nvPr/>
                </p:nvSpPr>
                <p:spPr>
                  <a:xfrm>
                    <a:off x="5131474" y="2591487"/>
                    <a:ext cx="53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个</a:t>
                    </a: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582F9AD-1B29-413B-A210-40F0BB8F56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474" y="2591487"/>
                    <a:ext cx="539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2000" r="-15476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右大括号 18">
                <a:extLst>
                  <a:ext uri="{FF2B5EF4-FFF2-40B4-BE49-F238E27FC236}">
                    <a16:creationId xmlns:a16="http://schemas.microsoft.com/office/drawing/2014/main" id="{C9004655-9C65-4F2C-8DF3-FE65505166E6}"/>
                  </a:ext>
                </a:extLst>
              </p:cNvPr>
              <p:cNvSpPr/>
              <p:nvPr/>
            </p:nvSpPr>
            <p:spPr>
              <a:xfrm rot="5400000">
                <a:off x="8148007" y="1296513"/>
                <a:ext cx="197708" cy="2271776"/>
              </a:xfrm>
              <a:prstGeom prst="rightBrace">
                <a:avLst>
                  <a:gd name="adj1" fmla="val 6845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121AEE3-674C-49FA-B3E5-0C5B53B32B16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674" y="2561631"/>
                    <a:ext cx="53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个</a:t>
                    </a: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0DDD76C-F696-4167-9A86-198A575B5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674" y="2561631"/>
                    <a:ext cx="539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2000" r="-15476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B868278-70F8-465A-8908-DBF50476E51A}"/>
                    </a:ext>
                  </a:extLst>
                </p:cNvPr>
                <p:cNvSpPr txBox="1"/>
                <p:nvPr/>
              </p:nvSpPr>
              <p:spPr>
                <a:xfrm>
                  <a:off x="2466801" y="4497184"/>
                  <a:ext cx="8541008" cy="562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B868278-70F8-465A-8908-DBF50476E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01" y="4497184"/>
                  <a:ext cx="8541008" cy="562997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5B1A6D0-4844-4A04-8E4E-8A6DA908960B}"/>
                    </a:ext>
                  </a:extLst>
                </p:cNvPr>
                <p:cNvSpPr txBox="1"/>
                <p:nvPr/>
              </p:nvSpPr>
              <p:spPr>
                <a:xfrm>
                  <a:off x="2466801" y="5496412"/>
                  <a:ext cx="8541008" cy="562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5B1A6D0-4844-4A04-8E4E-8A6DA9089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01" y="5496412"/>
                  <a:ext cx="8541008" cy="562997"/>
                </a:xfrm>
                <a:prstGeom prst="rect">
                  <a:avLst/>
                </a:prstGeom>
                <a:blipFill>
                  <a:blip r:embed="rId1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52A3506-C1B8-4B52-BB84-08026B7864D5}"/>
                    </a:ext>
                  </a:extLst>
                </p:cNvPr>
                <p:cNvSpPr txBox="1"/>
                <p:nvPr/>
              </p:nvSpPr>
              <p:spPr>
                <a:xfrm>
                  <a:off x="2812792" y="4992809"/>
                  <a:ext cx="8541008" cy="562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52A3506-C1B8-4B52-BB84-08026B786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792" y="4992809"/>
                  <a:ext cx="8541008" cy="562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B266E4-C68B-4658-B9B3-03AD93C1E021}"/>
                    </a:ext>
                  </a:extLst>
                </p:cNvPr>
                <p:cNvSpPr txBox="1"/>
                <p:nvPr/>
              </p:nvSpPr>
              <p:spPr>
                <a:xfrm>
                  <a:off x="1856522" y="3450281"/>
                  <a:ext cx="498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474DB1B-73E3-40B2-AC7F-BB5C15394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22" y="3450281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611ABF13-573C-4E55-B2EE-D51B784D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17" y="5468781"/>
            <a:ext cx="613922" cy="3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D84EB4-CFEB-4367-8717-57F65945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2"/>
          <a:stretch/>
        </p:blipFill>
        <p:spPr bwMode="auto">
          <a:xfrm>
            <a:off x="3860102" y="1307040"/>
            <a:ext cx="453966" cy="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6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dirty="0">
                    <a:latin typeface="Formal Script" panose="03000603000000000000" pitchFamily="66" charset="0"/>
                    <a:ea typeface="+mn-ea"/>
                  </a:rPr>
                  <a:t>   </a:t>
                </a:r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𝑩𝑰𝑩𝑫</m:t>
                    </m:r>
                  </m:oMath>
                </a14:m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Formal Script" panose="03000603000000000000" pitchFamily="66" charset="0"/>
                    <a:ea typeface="+mn-ea"/>
                  </a:rPr>
                  <a:t>，它的各参数应取何值？</a:t>
                </a:r>
                <a:endParaRPr lang="en-US" altLang="zh-CN" sz="2400" dirty="0">
                  <a:latin typeface="Formal Script" panose="03000603000000000000" pitchFamily="66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7865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章 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721284"/>
                <a:ext cx="10925548" cy="392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，即           是每个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恰好出现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次构成的区组设计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下面依次考虑每个参数：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2000" dirty="0"/>
                  <a:t> 为区组数量：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中共有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 对元素，每对出现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 次，故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中元素个数，无限制；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为每个元素出现的区组数：每个元素共出现在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个元素对中，因此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 为每对元素相遇的区组数，是我们构造中的参数。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400" dirty="0"/>
                  <a:t>因此          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,2,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𝐵𝐼𝐵𝐷</m:t>
                    </m:r>
                  </m:oMath>
                </a14:m>
                <a:endParaRPr lang="en-US" altLang="zh-CN" sz="2400" dirty="0"/>
              </a:p>
              <a:p>
                <a:endParaRPr lang="zh-CN" altLang="en-US" sz="2000" dirty="0">
                  <a:latin typeface="Palace Script MT" panose="030303020206070C0B05" pitchFamily="66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721284"/>
                <a:ext cx="10925548" cy="3924985"/>
              </a:xfrm>
              <a:prstGeom prst="rect">
                <a:avLst/>
              </a:prstGeom>
              <a:blipFill>
                <a:blip r:embed="rId4"/>
                <a:stretch>
                  <a:fillRect l="-837" t="-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>
            <a:extLst>
              <a:ext uri="{FF2B5EF4-FFF2-40B4-BE49-F238E27FC236}">
                <a16:creationId xmlns:a16="http://schemas.microsoft.com/office/drawing/2014/main" id="{0AD84EB4-CFEB-4367-8717-57F65945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2"/>
          <a:stretch/>
        </p:blipFill>
        <p:spPr bwMode="auto">
          <a:xfrm>
            <a:off x="3860102" y="1307040"/>
            <a:ext cx="453966" cy="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36A2950-8468-4DE2-8FB0-F0E8170A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76" y="1814488"/>
            <a:ext cx="537029" cy="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D21F187-C410-41F6-BE52-4E8A9F7B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3" y="4842281"/>
            <a:ext cx="613922" cy="3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1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dirty="0">
                    <a:latin typeface="Formal Script" panose="03000603000000000000" pitchFamily="66" charset="0"/>
                    <a:ea typeface="+mn-ea"/>
                  </a:rPr>
                  <a:t>   </a:t>
                </a:r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𝑩𝑰𝑩𝑫</m:t>
                    </m:r>
                  </m:oMath>
                </a14:m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Formal Script" panose="03000603000000000000" pitchFamily="66" charset="0"/>
                    <a:ea typeface="+mn-ea"/>
                  </a:rPr>
                  <a:t>，它的各参数应取何值？</a:t>
                </a:r>
                <a:endParaRPr lang="en-US" altLang="zh-CN" sz="2400" dirty="0">
                  <a:latin typeface="Formal Script" panose="03000603000000000000" pitchFamily="66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7865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章 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721284"/>
                <a:ext cx="10925548" cy="384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400" dirty="0"/>
                  <a:t> 时，类似地构造如下：</a:t>
                </a:r>
                <a:endParaRPr lang="en-US" altLang="zh-CN" sz="2400" dirty="0"/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Palace Script MT" panose="030303020206070C0B05" pitchFamily="66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，每个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在区组中恰好出现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为参数）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721284"/>
                <a:ext cx="10925548" cy="3840923"/>
              </a:xfrm>
              <a:prstGeom prst="rect">
                <a:avLst/>
              </a:prstGeom>
              <a:blipFill>
                <a:blip r:embed="rId4"/>
                <a:stretch>
                  <a:fillRect l="-837" t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>
            <a:extLst>
              <a:ext uri="{FF2B5EF4-FFF2-40B4-BE49-F238E27FC236}">
                <a16:creationId xmlns:a16="http://schemas.microsoft.com/office/drawing/2014/main" id="{0AD84EB4-CFEB-4367-8717-57F65945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2"/>
          <a:stretch/>
        </p:blipFill>
        <p:spPr bwMode="auto">
          <a:xfrm>
            <a:off x="3860102" y="1307040"/>
            <a:ext cx="453966" cy="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10571A8-5BEE-40B1-AE16-D9188CE5C7FB}"/>
              </a:ext>
            </a:extLst>
          </p:cNvPr>
          <p:cNvGrpSpPr/>
          <p:nvPr/>
        </p:nvGrpSpPr>
        <p:grpSpPr>
          <a:xfrm>
            <a:off x="1149171" y="2332283"/>
            <a:ext cx="11210396" cy="2131842"/>
            <a:chOff x="1134759" y="2906482"/>
            <a:chExt cx="11210396" cy="213184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3AAAE0D-7785-4B56-830E-CF080A436C14}"/>
                </a:ext>
              </a:extLst>
            </p:cNvPr>
            <p:cNvGrpSpPr/>
            <p:nvPr/>
          </p:nvGrpSpPr>
          <p:grpSpPr>
            <a:xfrm>
              <a:off x="2092128" y="2906482"/>
              <a:ext cx="10253027" cy="2131842"/>
              <a:chOff x="1856522" y="3429000"/>
              <a:chExt cx="10896676" cy="2599766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F833CFD-54DB-42A6-8F54-9104327487FF}"/>
                  </a:ext>
                </a:extLst>
              </p:cNvPr>
              <p:cNvGrpSpPr/>
              <p:nvPr/>
            </p:nvGrpSpPr>
            <p:grpSpPr>
              <a:xfrm>
                <a:off x="2247940" y="3429000"/>
                <a:ext cx="10505258" cy="1185134"/>
                <a:chOff x="1393566" y="1896739"/>
                <a:chExt cx="10505258" cy="11851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93B868D3-3D23-4A62-AB25-8662237C8B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3566" y="1896739"/>
                      <a:ext cx="10505258" cy="562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CN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93B868D3-3D23-4A62-AB25-8662237C8B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3566" y="1896739"/>
                      <a:ext cx="10505258" cy="5629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5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右大括号 14">
                  <a:extLst>
                    <a:ext uri="{FF2B5EF4-FFF2-40B4-BE49-F238E27FC236}">
                      <a16:creationId xmlns:a16="http://schemas.microsoft.com/office/drawing/2014/main" id="{B63054E4-6C70-4E4A-A8ED-983BAF6DD157}"/>
                    </a:ext>
                  </a:extLst>
                </p:cNvPr>
                <p:cNvSpPr/>
                <p:nvPr/>
              </p:nvSpPr>
              <p:spPr>
                <a:xfrm rot="5400000">
                  <a:off x="3327084" y="776542"/>
                  <a:ext cx="228086" cy="3391810"/>
                </a:xfrm>
                <a:prstGeom prst="rightBrace">
                  <a:avLst>
                    <a:gd name="adj1" fmla="val 68456"/>
                    <a:gd name="adj2" fmla="val 50000"/>
                  </a:avLst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31C6BCF7-F48B-4247-81EB-E57411EDE4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5924" y="2586487"/>
                      <a:ext cx="544687" cy="4503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个</a:t>
                      </a:r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31C6BCF7-F48B-4247-81EB-E57411EDE4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5924" y="2586487"/>
                      <a:ext cx="544687" cy="45039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8197" r="-952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右大括号 18">
                  <a:extLst>
                    <a:ext uri="{FF2B5EF4-FFF2-40B4-BE49-F238E27FC236}">
                      <a16:creationId xmlns:a16="http://schemas.microsoft.com/office/drawing/2014/main" id="{C9004655-9C65-4F2C-8DF3-FE65505166E6}"/>
                    </a:ext>
                  </a:extLst>
                </p:cNvPr>
                <p:cNvSpPr/>
                <p:nvPr/>
              </p:nvSpPr>
              <p:spPr>
                <a:xfrm rot="5400000">
                  <a:off x="7371856" y="821870"/>
                  <a:ext cx="180828" cy="3438382"/>
                </a:xfrm>
                <a:prstGeom prst="rightBrace">
                  <a:avLst>
                    <a:gd name="adj1" fmla="val 68456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F121AEE3-674C-49FA-B3E5-0C5B53B32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89926" y="2631475"/>
                      <a:ext cx="544687" cy="4503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个</a:t>
                      </a:r>
                    </a:p>
                  </p:txBody>
                </p:sp>
              </mc:Choice>
              <mc:Fallback xmlns="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F121AEE3-674C-49FA-B3E5-0C5B53B32B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9926" y="2631475"/>
                      <a:ext cx="544687" cy="4503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8197" r="-952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868278-70F8-465A-8908-DBF50476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5377" y="4487022"/>
                    <a:ext cx="8541007" cy="562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868278-70F8-465A-8908-DBF50476E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377" y="4487022"/>
                    <a:ext cx="8541007" cy="562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"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5B1A6D0-4844-4A04-8E4E-8A6DA908960B}"/>
                      </a:ext>
                    </a:extLst>
                  </p:cNvPr>
                  <p:cNvSpPr txBox="1"/>
                  <p:nvPr/>
                </p:nvSpPr>
                <p:spPr>
                  <a:xfrm>
                    <a:off x="2355377" y="5465769"/>
                    <a:ext cx="8541007" cy="562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zh-CN" alt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5B1A6D0-4844-4A04-8E4E-8A6DA90896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377" y="5465769"/>
                    <a:ext cx="8541007" cy="562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52A3506-C1B8-4B52-BB84-08026B786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2792" y="4992809"/>
                    <a:ext cx="854100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24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8C030BF-5FA7-4B91-BF9F-4CFB3F17E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2792" y="4992809"/>
                    <a:ext cx="854100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B266E4-C68B-4658-B9B3-03AD93C1E02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22" y="3450281"/>
                    <a:ext cx="4988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8474DB1B-73E3-40B2-AC7F-BB5C153947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522" y="3450281"/>
                    <a:ext cx="49885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0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A0ECA5C-8A57-47AB-97B4-82E2DED87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59" y="2934435"/>
              <a:ext cx="1036746" cy="427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1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CF8B7C5-228D-40D7-9A8D-BD3C28C0C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求从 </a:t>
                </a:r>
                <a:r>
                  <a:rPr lang="en-US" altLang="zh-CN" sz="2400" dirty="0">
                    <a:latin typeface="+mn-ea"/>
                    <a:ea typeface="+mn-ea"/>
                  </a:rPr>
                  <a:t>1 </a:t>
                </a:r>
                <a:r>
                  <a:rPr lang="zh-CN" altLang="en-US" sz="2400" dirty="0">
                    <a:latin typeface="+mn-ea"/>
                    <a:ea typeface="+mn-ea"/>
                  </a:rPr>
                  <a:t>到 </a:t>
                </a:r>
                <a:r>
                  <a:rPr lang="en-US" altLang="zh-CN" sz="2400" dirty="0">
                    <a:latin typeface="+mn-ea"/>
                    <a:ea typeface="+mn-ea"/>
                  </a:rPr>
                  <a:t>500 </a:t>
                </a:r>
                <a:r>
                  <a:rPr lang="zh-CN" altLang="en-US" sz="2400" dirty="0">
                    <a:latin typeface="+mn-ea"/>
                    <a:ea typeface="+mn-ea"/>
                  </a:rPr>
                  <a:t>的整数中能被 </a:t>
                </a:r>
                <a:r>
                  <a:rPr lang="en-US" altLang="zh-CN" sz="2400" dirty="0">
                    <a:latin typeface="+mn-ea"/>
                    <a:ea typeface="+mn-ea"/>
                  </a:rPr>
                  <a:t>3 </a:t>
                </a:r>
                <a:r>
                  <a:rPr lang="zh-CN" altLang="en-US" sz="2400" dirty="0">
                    <a:latin typeface="+mn-ea"/>
                    <a:ea typeface="+mn-ea"/>
                  </a:rPr>
                  <a:t>和 </a:t>
                </a:r>
                <a:r>
                  <a:rPr lang="en-US" altLang="zh-CN" sz="2400" dirty="0">
                    <a:latin typeface="+mn-ea"/>
                    <a:ea typeface="+mn-ea"/>
                  </a:rPr>
                  <a:t>5 </a:t>
                </a:r>
                <a:r>
                  <a:rPr lang="zh-CN" altLang="en-US" sz="2400" dirty="0">
                    <a:latin typeface="+mn-ea"/>
                    <a:ea typeface="+mn-ea"/>
                  </a:rPr>
                  <a:t>整除，但不能被 </a:t>
                </a:r>
                <a:r>
                  <a:rPr lang="en-US" altLang="zh-CN" sz="2400" dirty="0">
                    <a:latin typeface="+mn-ea"/>
                    <a:ea typeface="+mn-ea"/>
                  </a:rPr>
                  <a:t>7 </a:t>
                </a:r>
                <a:r>
                  <a:rPr lang="zh-CN" altLang="en-US" sz="2400" dirty="0">
                    <a:latin typeface="+mn-ea"/>
                    <a:ea typeface="+mn-ea"/>
                  </a:rPr>
                  <a:t>整除的数的个数</a:t>
                </a:r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+mn-ea"/>
                    <a:ea typeface="+mn-ea"/>
                  </a:rPr>
                  <a:t>      </a:t>
                </a:r>
                <a:r>
                  <a:rPr lang="zh-CN" altLang="en-US" sz="2400" b="0" dirty="0">
                    <a:latin typeface="+mn-ea"/>
                    <a:ea typeface="+mn-ea"/>
                  </a:rPr>
                  <a:t>能被 </a:t>
                </a:r>
                <a:r>
                  <a:rPr lang="en-US" altLang="zh-CN" sz="2400" b="0" dirty="0">
                    <a:latin typeface="+mn-ea"/>
                    <a:ea typeface="+mn-ea"/>
                  </a:rPr>
                  <a:t>3 </a:t>
                </a:r>
                <a:r>
                  <a:rPr lang="zh-CN" altLang="en-US" sz="2400" b="0" dirty="0">
                    <a:latin typeface="+mn-ea"/>
                    <a:ea typeface="+mn-ea"/>
                  </a:rPr>
                  <a:t>和 </a:t>
                </a:r>
                <a:r>
                  <a:rPr lang="en-US" altLang="zh-CN" sz="2400" b="0" dirty="0">
                    <a:latin typeface="+mn-ea"/>
                    <a:ea typeface="+mn-ea"/>
                  </a:rPr>
                  <a:t>5 </a:t>
                </a:r>
                <a:r>
                  <a:rPr lang="zh-CN" altLang="en-US" sz="2400" b="0" dirty="0">
                    <a:latin typeface="+mn-ea"/>
                    <a:ea typeface="+mn-ea"/>
                  </a:rPr>
                  <a:t>整除的个数：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dirty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35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500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×5</m:t>
                            </m:r>
                          </m:den>
                        </m:f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=33</m:t>
                    </m:r>
                  </m:oMath>
                </a14:m>
                <a:endParaRPr lang="en-US" altLang="zh-CN" sz="2400" b="0" dirty="0"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+mn-ea"/>
                    <a:ea typeface="+mn-ea"/>
                  </a:rPr>
                  <a:t>      </a:t>
                </a:r>
                <a:r>
                  <a:rPr lang="zh-CN" altLang="en-US" sz="2400" b="0" dirty="0">
                    <a:latin typeface="+mn-ea"/>
                    <a:ea typeface="+mn-ea"/>
                  </a:rPr>
                  <a:t>能被 </a:t>
                </a:r>
                <a:r>
                  <a:rPr lang="en-US" altLang="zh-CN" sz="2400" b="0" dirty="0">
                    <a:latin typeface="+mn-ea"/>
                    <a:ea typeface="+mn-ea"/>
                  </a:rPr>
                  <a:t>3</a:t>
                </a:r>
                <a:r>
                  <a:rPr lang="zh-CN" altLang="en-US" sz="2400" b="0" dirty="0">
                    <a:latin typeface="+mn-ea"/>
                    <a:ea typeface="+mn-ea"/>
                  </a:rPr>
                  <a:t>、</a:t>
                </a:r>
                <a:r>
                  <a:rPr lang="en-US" altLang="zh-CN" sz="2400" b="0" dirty="0">
                    <a:latin typeface="+mn-ea"/>
                    <a:ea typeface="+mn-ea"/>
                  </a:rPr>
                  <a:t>5</a:t>
                </a:r>
                <a:r>
                  <a:rPr lang="zh-CN" altLang="en-US" sz="2400" b="0" dirty="0">
                    <a:latin typeface="+mn-ea"/>
                    <a:ea typeface="+mn-ea"/>
                  </a:rPr>
                  <a:t>、</a:t>
                </a:r>
                <a:r>
                  <a:rPr lang="en-US" altLang="zh-CN" sz="2400" b="0" dirty="0">
                    <a:latin typeface="+mn-ea"/>
                    <a:ea typeface="+mn-ea"/>
                  </a:rPr>
                  <a:t>7</a:t>
                </a:r>
                <a:r>
                  <a:rPr lang="zh-CN" altLang="en-US" sz="2400" b="0" dirty="0">
                    <a:latin typeface="+mn-ea"/>
                    <a:ea typeface="+mn-ea"/>
                  </a:rPr>
                  <a:t>整除的个数：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dirty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357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500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×5</m:t>
                            </m:r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</m:oMath>
                </a14:m>
                <a:endParaRPr lang="en-US" altLang="zh-CN" sz="2400" b="0" dirty="0"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+mn-ea"/>
                    <a:ea typeface="+mn-ea"/>
                  </a:rPr>
                  <a:t>      </a:t>
                </a:r>
                <a:r>
                  <a:rPr lang="zh-CN" altLang="en-US" sz="2400" b="0" dirty="0">
                    <a:latin typeface="+mn-ea"/>
                    <a:ea typeface="+mn-ea"/>
                  </a:rPr>
                  <a:t>能被 </a:t>
                </a:r>
                <a:r>
                  <a:rPr lang="en-US" altLang="zh-CN" sz="2400" b="0" dirty="0">
                    <a:latin typeface="+mn-ea"/>
                    <a:ea typeface="+mn-ea"/>
                  </a:rPr>
                  <a:t>3</a:t>
                </a:r>
                <a:r>
                  <a:rPr lang="zh-CN" altLang="en-US" sz="2400" b="0" dirty="0">
                    <a:latin typeface="+mn-ea"/>
                    <a:ea typeface="+mn-ea"/>
                  </a:rPr>
                  <a:t>、</a:t>
                </a:r>
                <a:r>
                  <a:rPr lang="en-US" altLang="zh-CN" sz="2400" b="0" dirty="0">
                    <a:latin typeface="+mn-ea"/>
                    <a:ea typeface="+mn-ea"/>
                  </a:rPr>
                  <a:t>5 </a:t>
                </a:r>
                <a:r>
                  <a:rPr lang="zh-CN" altLang="en-US" sz="2400" b="0" dirty="0">
                    <a:latin typeface="+mn-ea"/>
                    <a:ea typeface="+mn-ea"/>
                  </a:rPr>
                  <a:t>整除，不能被 </a:t>
                </a:r>
                <a:r>
                  <a:rPr lang="en-US" altLang="zh-CN" sz="2400" b="0" dirty="0">
                    <a:latin typeface="+mn-ea"/>
                    <a:ea typeface="+mn-ea"/>
                  </a:rPr>
                  <a:t>7 </a:t>
                </a:r>
                <a:r>
                  <a:rPr lang="zh-CN" altLang="en-US" sz="2400" b="0" dirty="0">
                    <a:latin typeface="+mn-ea"/>
                    <a:ea typeface="+mn-ea"/>
                  </a:rPr>
                  <a:t>整除：  </a:t>
                </a:r>
                <a:endParaRPr lang="en-US" altLang="zh-CN" sz="2400" b="0" i="1" dirty="0">
                  <a:latin typeface="Cambria Math" panose="02040503050406030204" pitchFamily="18" charset="0"/>
                  <a:ea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35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</m:e>
                          </m:acc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=33−4=29</m:t>
                      </m:r>
                    </m:oMath>
                  </m:oMathPara>
                </a14:m>
                <a:endParaRPr lang="en-US" altLang="zh-CN" sz="2400" b="0" dirty="0"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+mn-ea"/>
                  <a:ea typeface="+mn-ea"/>
                </a:endParaRPr>
              </a:p>
              <a:p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CF8B7C5-228D-40D7-9A8D-BD3C28C0C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583929B3-1413-4F0F-9681-18E12ABE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61219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dirty="0">
                    <a:latin typeface="Formal Script" panose="03000603000000000000" pitchFamily="66" charset="0"/>
                    <a:ea typeface="+mn-ea"/>
                  </a:rPr>
                  <a:t>   </a:t>
                </a:r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𝑩𝑰𝑩𝑫</m:t>
                    </m:r>
                  </m:oMath>
                </a14:m>
                <a:r>
                  <a:rPr lang="en-US" altLang="zh-CN" sz="2400" dirty="0">
                    <a:latin typeface="Formal Script" panose="03000603000000000000" pitchFamily="66" charset="0"/>
                    <a:ea typeface="+mn-ea"/>
                  </a:rPr>
                  <a:t> </a:t>
                </a:r>
                <a:r>
                  <a:rPr lang="zh-CN" altLang="en-US" sz="2400" dirty="0">
                    <a:latin typeface="Formal Script" panose="03000603000000000000" pitchFamily="66" charset="0"/>
                    <a:ea typeface="+mn-ea"/>
                  </a:rPr>
                  <a:t>，它的各参数应取何值？</a:t>
                </a:r>
                <a:endParaRPr lang="en-US" altLang="zh-CN" sz="2400" dirty="0">
                  <a:latin typeface="Formal Script" panose="03000603000000000000" pitchFamily="66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41292"/>
              </a:xfrm>
              <a:blipFill>
                <a:blip r:embed="rId3"/>
                <a:stretch>
                  <a:fillRect l="-928" t="-7865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章 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970319" y="1721284"/>
                <a:ext cx="10925548" cy="4780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，每个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在区组中恰好出现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为参数）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则考虑每个参数如下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dirty="0"/>
                  <a:t>每个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000" dirty="0"/>
                  <a:t> 出现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 次，有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</a:p>
              <a:p>
                <a:pPr lvl="1"/>
                <a:r>
                  <a:rPr lang="zh-CN" altLang="en-US" sz="2000" dirty="0"/>
                  <a:t>每个元素出现在除了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包含自己区组中，故：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,     </a:t>
                </a:r>
              </a:p>
              <a:p>
                <a:pPr lvl="1"/>
                <a:r>
                  <a:rPr lang="zh-CN" altLang="en-US" sz="2000" dirty="0"/>
                  <a:t>每对元素出现次数为，选定一对元素后，剩下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个元素中，选出不需要的两个元素，构成的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000" dirty="0"/>
                  <a:t> 中，有：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:r>
                  <a:rPr lang="zh-CN" altLang="en-US" sz="2000" dirty="0"/>
                  <a:t>或者可通过容斥原理，每对元素出现在包含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的所有区组中：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化简得到相同结果</a:t>
                </a:r>
                <a:r>
                  <a:rPr lang="en-US" altLang="zh-CN" sz="2000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400" dirty="0"/>
                  <a:t>时，为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𝐵𝐼𝐵𝐷</m:t>
                    </m:r>
                  </m:oMath>
                </a14:m>
                <a:endParaRPr lang="zh-CN" altLang="en-US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" y="1721284"/>
                <a:ext cx="10925548" cy="4780668"/>
              </a:xfrm>
              <a:prstGeom prst="rect">
                <a:avLst/>
              </a:prstGeom>
              <a:blipFill>
                <a:blip r:embed="rId4"/>
                <a:stretch>
                  <a:fillRect l="-837" t="-510" r="-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>
            <a:extLst>
              <a:ext uri="{FF2B5EF4-FFF2-40B4-BE49-F238E27FC236}">
                <a16:creationId xmlns:a16="http://schemas.microsoft.com/office/drawing/2014/main" id="{0AD84EB4-CFEB-4367-8717-57F65945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2"/>
          <a:stretch/>
        </p:blipFill>
        <p:spPr bwMode="auto">
          <a:xfrm>
            <a:off x="3860102" y="1307040"/>
            <a:ext cx="453966" cy="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4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latin typeface="+mn-ea"/>
                    <a:ea typeface="+mn-ea"/>
                  </a:rPr>
                  <a:t>求多重集合</a:t>
                </a:r>
                <a:r>
                  <a:rPr lang="en-US" altLang="zh-CN" sz="2600" dirty="0">
                    <a:latin typeface="+mn-ea"/>
                    <a:ea typeface="+mn-ea"/>
                  </a:rPr>
                  <a:t>S={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∞∙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𝟕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</m:oMath>
                </a14:m>
                <a:r>
                  <a:rPr lang="en-US" altLang="zh-CN" sz="2600" dirty="0">
                    <a:latin typeface="+mn-ea"/>
                    <a:ea typeface="+mn-ea"/>
                  </a:rPr>
                  <a:t>}</a:t>
                </a:r>
                <a:r>
                  <a:rPr lang="zh-CN" altLang="en-US" sz="2600" dirty="0">
                    <a:latin typeface="+mn-ea"/>
                    <a:ea typeface="+mn-ea"/>
                  </a:rPr>
                  <a:t>的</a:t>
                </a:r>
                <a:r>
                  <a:rPr lang="en-US" altLang="zh-CN" sz="2600" dirty="0">
                    <a:latin typeface="+mn-ea"/>
                    <a:ea typeface="+mn-ea"/>
                  </a:rPr>
                  <a:t>10</a:t>
                </a:r>
                <a:r>
                  <a:rPr lang="zh-CN" altLang="en-US" sz="2600" dirty="0">
                    <a:latin typeface="+mn-ea"/>
                    <a:ea typeface="+mn-ea"/>
                  </a:rPr>
                  <a:t>组合数</a:t>
                </a:r>
                <a:r>
                  <a:rPr lang="en-US" altLang="zh-CN" sz="2600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  <a:blipFill>
                <a:blip r:embed="rId3"/>
                <a:stretch>
                  <a:fillRect l="-1043" t="-9184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583724" y="1882347"/>
                <a:ext cx="9024551" cy="4281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∞∙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,∞∙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,∞∙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,∞∙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400" b="0" dirty="0">
                    <a:latin typeface="+mn-ea"/>
                  </a:rPr>
                  <a:t> 设集合</a:t>
                </a:r>
                <a:r>
                  <a:rPr lang="en-US" altLang="zh-CN" sz="24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b="0" dirty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+mn-ea"/>
                  </a:rPr>
                  <a:t> 的 </a:t>
                </a:r>
                <a:r>
                  <a:rPr lang="en-US" altLang="zh-CN" sz="2400" b="0" dirty="0">
                    <a:latin typeface="+mn-ea"/>
                  </a:rPr>
                  <a:t>10 </a:t>
                </a:r>
                <a:r>
                  <a:rPr lang="zh-CN" altLang="en-US" sz="2400" b="0" dirty="0">
                    <a:latin typeface="+mn-ea"/>
                  </a:rPr>
                  <a:t>组合数全体</a:t>
                </a:r>
                <a:r>
                  <a:rPr lang="zh-CN" altLang="en-US" sz="2400" dirty="0">
                    <a:latin typeface="+mn-ea"/>
                  </a:rPr>
                  <a:t>，有：</a:t>
                </a:r>
                <a:endParaRPr lang="en-US" altLang="zh-CN" sz="240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10+4−1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=286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</a:p>
              <a:p>
                <a:r>
                  <a:rPr lang="zh-CN" altLang="en-US" sz="2400" dirty="0">
                    <a:latin typeface="+mn-ea"/>
                  </a:rPr>
                  <a:t>定义性质集合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:10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组合中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的数量大于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:10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组合中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的数量大于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:10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组合中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的数量大于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</a:p>
              <a:p>
                <a:r>
                  <a:rPr lang="zh-CN" altLang="en-US" sz="2400" dirty="0">
                    <a:latin typeface="+mn-ea"/>
                  </a:rPr>
                  <a:t>由容斥原理，要求：</a:t>
                </a:r>
                <a:endParaRPr lang="en-US" altLang="zh-CN" sz="24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0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sz="24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4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sz="24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4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sz="24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+mn-ea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kumimoji="0" lang="en-US" altLang="zh-CN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kumimoji="0" lang="en-US" altLang="zh-CN" sz="240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kumimoji="0" lang="en-US" altLang="zh-CN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kumimoji="0" lang="en-US" altLang="zh-CN" sz="2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24" y="1882347"/>
                <a:ext cx="9024551" cy="4281557"/>
              </a:xfrm>
              <a:prstGeom prst="rect">
                <a:avLst/>
              </a:prstGeom>
              <a:blipFill>
                <a:blip r:embed="rId4"/>
                <a:stretch>
                  <a:fillRect l="-1081" t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6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latin typeface="+mn-ea"/>
                    <a:ea typeface="+mn-ea"/>
                  </a:rPr>
                  <a:t>求多重集合</a:t>
                </a:r>
                <a:r>
                  <a:rPr lang="en-US" altLang="zh-CN" sz="2600" dirty="0">
                    <a:latin typeface="+mn-ea"/>
                    <a:ea typeface="+mn-ea"/>
                  </a:rPr>
                  <a:t>S={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∞∙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𝟕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</m:oMath>
                </a14:m>
                <a:r>
                  <a:rPr lang="en-US" altLang="zh-CN" sz="2600" dirty="0">
                    <a:latin typeface="+mn-ea"/>
                    <a:ea typeface="+mn-ea"/>
                  </a:rPr>
                  <a:t>}</a:t>
                </a:r>
                <a:r>
                  <a:rPr lang="zh-CN" altLang="en-US" sz="2600" dirty="0">
                    <a:latin typeface="+mn-ea"/>
                    <a:ea typeface="+mn-ea"/>
                  </a:rPr>
                  <a:t>的</a:t>
                </a:r>
                <a:r>
                  <a:rPr lang="en-US" altLang="zh-CN" sz="2600" dirty="0">
                    <a:latin typeface="+mn-ea"/>
                    <a:ea typeface="+mn-ea"/>
                  </a:rPr>
                  <a:t>10</a:t>
                </a:r>
                <a:r>
                  <a:rPr lang="zh-CN" altLang="en-US" sz="2600" dirty="0">
                    <a:latin typeface="+mn-ea"/>
                    <a:ea typeface="+mn-ea"/>
                  </a:rPr>
                  <a:t>组合数</a:t>
                </a:r>
                <a:r>
                  <a:rPr lang="en-US" altLang="zh-CN" sz="2600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  <a:blipFill>
                <a:blip r:embed="rId3"/>
                <a:stretch>
                  <a:fillRect l="-1043" t="-9184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583724" y="1882347"/>
                <a:ext cx="9024551" cy="431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又有：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10−4+4−1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10−4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)=84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algn="ctr"/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10−6+4−1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10−6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)=35</m:t>
                    </m:r>
                  </m:oMath>
                </a14:m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10−8+4−1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10−8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)=(</m:t>
                    </m:r>
                    <m:f>
                      <m:fPr>
                        <m:type m:val="noBa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)=10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|=(</m:t>
                    </m:r>
                    <m:f>
                      <m:fPr>
                        <m:type m:val="noBar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10−4−6+4−1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10−4−6</m:t>
                        </m:r>
                      </m:den>
                    </m:f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)=(</m:t>
                    </m:r>
                    <m:f>
                      <m:fPr>
                        <m:type m:val="noBar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|=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kern="100" dirty="0">
                    <a:latin typeface="+mn-ea"/>
                    <a:cs typeface="Times New Roman" panose="02020603050405020304" pitchFamily="18" charset="0"/>
                  </a:rPr>
                  <a:t>于是：</a:t>
                </a:r>
                <a:endParaRPr lang="en-US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286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(84+35+10)+1=158</m:t>
                    </m:r>
                  </m:oMath>
                </a14:m>
                <a:r>
                  <a:rPr lang="en-US" altLang="zh-CN" sz="24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zh-CN" altLang="zh-CN" sz="2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24" y="1882347"/>
                <a:ext cx="9024551" cy="4315092"/>
              </a:xfrm>
              <a:prstGeom prst="rect">
                <a:avLst/>
              </a:prstGeom>
              <a:blipFill>
                <a:blip r:embed="rId4"/>
                <a:stretch>
                  <a:fillRect l="-1081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0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2093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/>
              <a:t>在宴会后，</a:t>
            </a:r>
            <a:r>
              <a:rPr lang="en-US" altLang="zh-CN" sz="2600" dirty="0"/>
              <a:t>7 </a:t>
            </a:r>
            <a:r>
              <a:rPr lang="zh-CN" altLang="en-US" sz="2600" dirty="0"/>
              <a:t>位男士检查他们的帽子，问有多少种方法，使得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400" dirty="0"/>
              <a:t>	(1) </a:t>
            </a:r>
            <a:r>
              <a:rPr lang="zh-CN" altLang="en-US" sz="2400" dirty="0"/>
              <a:t>没有人接到自己的帽子？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(2) </a:t>
            </a:r>
            <a:r>
              <a:rPr lang="zh-CN" altLang="en-US" sz="2400" dirty="0"/>
              <a:t>至少有一人接到自己的帽子？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(3) </a:t>
            </a:r>
            <a:r>
              <a:rPr lang="zh-CN" altLang="en-US" sz="2400" dirty="0"/>
              <a:t>至少有两人接到自己的帽子？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第 </a:t>
            </a:r>
            <a:r>
              <a:rPr lang="en-US" altLang="zh-CN" dirty="0"/>
              <a:t>6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520910" y="3229330"/>
                <a:ext cx="9150179" cy="293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zh-CN" altLang="en-US" sz="2400" dirty="0"/>
                  <a:t>相当于错排问题，有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7!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=1854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Tx/>
                  <a:buAutoNum type="arabicParenBoth"/>
                </a:pPr>
                <a:r>
                  <a:rPr lang="zh-CN" altLang="en-US" sz="2400" dirty="0"/>
                  <a:t>全排列减去错排，即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|−|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|=7!−1854=3186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zh-CN" altLang="en-US" sz="2400" dirty="0"/>
                  <a:t>在</a:t>
                </a:r>
                <a:r>
                  <a:rPr lang="en-US" altLang="zh-CN" sz="2400" dirty="0"/>
                  <a:t>(2)</a:t>
                </a:r>
                <a:r>
                  <a:rPr lang="zh-CN" altLang="en-US" sz="2400" dirty="0"/>
                  <a:t>的基础上，再减去恰好一人接到自己的帽子的情况（不妨记为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），有：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=1855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zh-CN" altLang="en-US" sz="2400" dirty="0"/>
                  <a:t>      故答案为：</a:t>
                </a:r>
                <a:endParaRPr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1331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10" y="3229330"/>
                <a:ext cx="9150179" cy="2931059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3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11174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  <a:ea typeface="+mn-ea"/>
                  </a:rPr>
                  <a:t>求集合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的排列数，使得在排列中正好有</a:t>
                </a:r>
                <a:r>
                  <a:rPr lang="en-US" altLang="zh-CN" dirty="0">
                    <a:latin typeface="+mn-ea"/>
                    <a:ea typeface="+mn-ea"/>
                  </a:rPr>
                  <a:t>k</a:t>
                </a:r>
                <a:r>
                  <a:rPr lang="zh-CN" altLang="en-US" dirty="0">
                    <a:latin typeface="+mn-ea"/>
                    <a:ea typeface="+mn-ea"/>
                  </a:rPr>
                  <a:t>个整数在它们的自然位置上（所谓自然位置，就是整数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排在第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位上）</a:t>
                </a:r>
              </a:p>
              <a:p>
                <a:pPr lvl="1"/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1117471"/>
              </a:xfrm>
              <a:blipFill>
                <a:blip r:embed="rId3"/>
                <a:stretch>
                  <a:fillRect l="-1217" t="-546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第 </a:t>
            </a:r>
            <a:r>
              <a:rPr lang="en-US" altLang="zh-CN" dirty="0"/>
              <a:t>7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583724" y="2244812"/>
                <a:ext cx="902455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kern="100" dirty="0">
                    <a:latin typeface="+mn-ea"/>
                    <a:cs typeface="Times New Roman" panose="02020603050405020304" pitchFamily="18" charset="0"/>
                  </a:rPr>
                  <a:t>相当于先选择 </a:t>
                </a:r>
                <a14:m>
                  <m:oMath xmlns:m="http://schemas.openxmlformats.org/officeDocument/2006/math">
                    <m:r>
                      <a:rPr lang="en-US" altLang="zh-CN" sz="26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 dirty="0">
                    <a:effectLst/>
                    <a:latin typeface="+mn-ea"/>
                    <a:cs typeface="Times New Roman" panose="02020603050405020304" pitchFamily="18" charset="0"/>
                  </a:rPr>
                  <a:t>个数排列在它们的自然位置上，再将剩余</a:t>
                </a:r>
                <a14:m>
                  <m:oMath xmlns:m="http://schemas.openxmlformats.org/officeDocument/2006/math">
                    <m:r>
                      <a:rPr lang="en-US" altLang="zh-CN" sz="28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800" kern="100" dirty="0">
                    <a:effectLst/>
                    <a:latin typeface="+mn-ea"/>
                    <a:cs typeface="Times New Roman" panose="02020603050405020304" pitchFamily="18" charset="0"/>
                  </a:rPr>
                  <a:t> 个数错排：</a:t>
                </a:r>
                <a:endParaRPr lang="en-US" altLang="zh-CN" sz="2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24" y="2244812"/>
                <a:ext cx="9024551" cy="1231106"/>
              </a:xfrm>
              <a:prstGeom prst="rect">
                <a:avLst/>
              </a:prstGeom>
              <a:blipFill>
                <a:blip r:embed="rId4"/>
                <a:stretch>
                  <a:fillRect l="-1216" t="-4950" r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BBD84D-61A0-46D5-8D1D-BF57B191BF01}"/>
                  </a:ext>
                </a:extLst>
              </p:cNvPr>
              <p:cNvSpPr txBox="1"/>
              <p:nvPr/>
            </p:nvSpPr>
            <p:spPr>
              <a:xfrm>
                <a:off x="1408670" y="3475918"/>
                <a:ext cx="6096000" cy="1726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altLang="zh-CN" sz="24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4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!(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1!</m:t>
                                    </m:r>
                                  </m:den>
                                </m:f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[1−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+…+(−1</m:t>
                            </m:r>
                            <m:sSup>
                              <m:sSup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)!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BBD84D-61A0-46D5-8D1D-BF57B191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70" y="3475918"/>
                <a:ext cx="6096000" cy="1726627"/>
              </a:xfrm>
              <a:prstGeom prst="rect">
                <a:avLst/>
              </a:prstGeom>
              <a:blipFill>
                <a:blip r:embed="rId5"/>
                <a:stretch>
                  <a:fillRect r="-70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BDDC9DF-E086-4E36-869B-06E9D6E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次作业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90278BC-0DF3-4164-8661-C29ECDC0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章 递推关系   第 </a:t>
            </a:r>
            <a:r>
              <a:rPr lang="en-US" altLang="zh-CN" dirty="0"/>
              <a:t>7 </a:t>
            </a:r>
            <a:r>
              <a:rPr lang="zh-CN" altLang="en-US" dirty="0"/>
              <a:t>章 特殊计数序列</a:t>
            </a:r>
            <a:endParaRPr lang="en-US" altLang="zh-CN" dirty="0"/>
          </a:p>
          <a:p>
            <a:r>
              <a:rPr lang="en-US" altLang="zh-CN" dirty="0"/>
              <a:t>6.14   6.16   7.2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8094F-4E83-4C2F-9021-A8F9BF7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2D89-3968-4896-B1CB-C6D86FDFF45C}" type="datetime1">
              <a:rPr lang="en-US" altLang="zh-CN" smtClean="0"/>
              <a:t>1/3/2024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4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latin typeface="+mn-ea"/>
                    <a:ea typeface="+mn-ea"/>
                  </a:rPr>
                  <a:t>利用生成函数求解下列递推关系：</a:t>
                </a:r>
                <a:endParaRPr lang="en-US" altLang="zh-CN" sz="2600" dirty="0">
                  <a:latin typeface="+mn-ea"/>
                  <a:ea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=4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=0, 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=1;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6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594368"/>
              </a:xfrm>
              <a:blipFill>
                <a:blip r:embed="rId3"/>
                <a:stretch>
                  <a:fillRect l="-1043" t="-9184" b="-1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章 第 </a:t>
            </a:r>
            <a:r>
              <a:rPr lang="en-US" altLang="zh-CN" dirty="0"/>
              <a:t>14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682579" y="3031525"/>
                <a:ext cx="9024551" cy="351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令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zh-CN" altLang="zh-CN" sz="2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(0)+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(1)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(2)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+...+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2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+...</m:t>
                            </m:r>
                          </m:e>
                        </m:mr>
                        <m:mr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(0)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−...−</m:t>
                            </m:r>
                          </m:e>
                          <m:e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−2)</m:t>
                            </m:r>
                            <m:sSup>
                              <m:sSupPr>
                                <m:ctrlPr>
                                  <a:rPr lang="zh-CN" altLang="zh-CN" sz="2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−...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两式相加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1−4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1−2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𝑥</m:t>
                              </m:r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1+2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𝑘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则有：</a:t>
                </a:r>
                <a:endParaRPr lang="en-US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79" y="3031525"/>
                <a:ext cx="9024551" cy="3519938"/>
              </a:xfrm>
              <a:prstGeom prst="rect">
                <a:avLst/>
              </a:prstGeom>
              <a:blipFill>
                <a:blip r:embed="rId4"/>
                <a:stretch>
                  <a:fillRect l="-1014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8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15005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某人有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元钱，她每天要去菜市场买一次菜，每次买菜的品种很单调，或者买一元钱的蔬菜，或者买两元钱的猪肉，或者买两元钱的鱼</a:t>
                </a:r>
                <a:r>
                  <a:rPr lang="en-US" altLang="zh-CN" sz="2400" dirty="0">
                    <a:latin typeface="+mn-ea"/>
                    <a:ea typeface="+mn-ea"/>
                  </a:rPr>
                  <a:t>. </a:t>
                </a:r>
                <a:r>
                  <a:rPr lang="zh-CN" altLang="en-US" sz="2400" dirty="0">
                    <a:latin typeface="+mn-ea"/>
                    <a:ea typeface="+mn-ea"/>
                  </a:rPr>
                  <a:t>那么，她有多少种不同的方式花完这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 元钱？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1500531"/>
              </a:xfrm>
              <a:blipFill>
                <a:blip r:embed="rId3"/>
                <a:stretch>
                  <a:fillRect l="-928"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章 第 </a:t>
            </a:r>
            <a:r>
              <a:rPr lang="en-US" altLang="zh-CN" dirty="0"/>
              <a:t>16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/>
              <p:nvPr/>
            </p:nvSpPr>
            <p:spPr>
              <a:xfrm>
                <a:off x="1657035" y="2336666"/>
                <a:ext cx="9696765" cy="442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2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设共有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𝑓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𝑛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)</m:t>
                    </m:r>
                  </m:oMath>
                </a14:m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</a:rPr>
                  <a:t> 种方式花完，则有如下递推关系：</a:t>
                </a: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=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𝑛</m:t>
                                  </m:r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+2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(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𝑛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−2)</m:t>
                              </m:r>
                            </m:e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=1,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=1,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</a:rPr>
                        <m:t> </m:t>
                      </m:r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</a:endParaRPr>
              </a:p>
              <a:p>
                <a:pPr>
                  <a:defRPr/>
                </a:pP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</a:rPr>
                  <a:t>令 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" altLang="zh-CN" sz="2200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s-ES" altLang="zh-CN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200" dirty="0"/>
              </a:p>
              <a:p>
                <a:pPr>
                  <a:defRPr/>
                </a:pPr>
                <a:r>
                  <a:rPr lang="zh-CN" altLang="en-US" sz="2200" dirty="0"/>
                  <a:t>则  </a:t>
                </a:r>
                <a14:m>
                  <m:oMath xmlns:m="http://schemas.openxmlformats.org/officeDocument/2006/math">
                    <m:r>
                      <a:rPr kumimoji="0" lang="en-US" altLang="zh-CN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 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𝐴</m:t>
                    </m:r>
                    <m:d>
                      <m:d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d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  <m:t>𝑥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−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𝑓</m:t>
                    </m:r>
                    <m:d>
                      <m:d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d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  <m:t>0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−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𝑓</m:t>
                    </m:r>
                    <m:d>
                      <m:d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d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200" dirty="0"/>
              </a:p>
              <a:p>
                <a:pPr>
                  <a:defRPr/>
                </a:pPr>
                <a:r>
                  <a:rPr lang="en-US" altLang="zh-CN" sz="22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altLang="zh-CN" sz="2200" dirty="0"/>
                      <m:t>+ 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2200" dirty="0"/>
              </a:p>
              <a:p>
                <a:pPr>
                  <a:defRPr/>
                </a:pPr>
                <a:r>
                  <a:rPr lang="en-US" altLang="zh-CN" sz="22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altLang="zh-CN" sz="2200" dirty="0"/>
                      <m:t>+ 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>
                  <a:defRPr/>
                </a:pPr>
                <a:r>
                  <a:rPr lang="zh-CN" altLang="en-US" sz="2200" dirty="0"/>
                  <a:t>带入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200" dirty="0"/>
                  <a:t>，有：</a:t>
                </a:r>
                <a:endParaRPr lang="en-US" altLang="zh-CN" sz="2200" dirty="0"/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altLang="zh-CN" sz="2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200" b="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defRPr/>
                </a:pPr>
                <a:r>
                  <a:rPr lang="zh-CN" altLang="en-US" sz="2200" dirty="0"/>
                  <a:t>所以：</a:t>
                </a:r>
                <a:endParaRPr lang="en-US" altLang="zh-CN" sz="22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04FD9E-BB28-4DC6-9B56-266021A2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35" y="2336666"/>
                <a:ext cx="9696765" cy="4421660"/>
              </a:xfrm>
              <a:prstGeom prst="rect">
                <a:avLst/>
              </a:prstGeom>
              <a:blipFill>
                <a:blip r:embed="rId4"/>
                <a:stretch>
                  <a:fillRect l="-817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Gill Sans MT"/>
        <a:ea typeface="Gill Sans MT"/>
        <a:cs typeface=""/>
      </a:majorFont>
      <a:minorFont>
        <a:latin typeface="Gill Sans MT"/>
        <a:ea typeface="Gill Sans M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2532</Words>
  <Application>Microsoft Office PowerPoint</Application>
  <PresentationFormat>宽屏</PresentationFormat>
  <Paragraphs>288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Cambria Math</vt:lpstr>
      <vt:lpstr>Formal Script</vt:lpstr>
      <vt:lpstr>Gill Sans MT</vt:lpstr>
      <vt:lpstr>Palace Script MT</vt:lpstr>
      <vt:lpstr>Times New Roman</vt:lpstr>
      <vt:lpstr>Wingdings</vt:lpstr>
      <vt:lpstr>Office 主题</vt:lpstr>
      <vt:lpstr>1_Office 主题</vt:lpstr>
      <vt:lpstr>第 5 次作业</vt:lpstr>
      <vt:lpstr>第 4 章 第 2 题</vt:lpstr>
      <vt:lpstr>第 4 章 第 4 题</vt:lpstr>
      <vt:lpstr>第 4 章 第 4 题</vt:lpstr>
      <vt:lpstr>第 4 章 第 6 题</vt:lpstr>
      <vt:lpstr>第 4 章 第 7 题</vt:lpstr>
      <vt:lpstr>第 10 次作业</vt:lpstr>
      <vt:lpstr>第 6 章 第 14 题</vt:lpstr>
      <vt:lpstr>第 6 章 第 16 题</vt:lpstr>
      <vt:lpstr>第 7 章 第 2 题</vt:lpstr>
      <vt:lpstr>第 15 次作业</vt:lpstr>
      <vt:lpstr>第 8 章 第 13 题</vt:lpstr>
      <vt:lpstr>第 8 章 第 15 题</vt:lpstr>
      <vt:lpstr>第 8 章 第 15 题</vt:lpstr>
      <vt:lpstr>第 8 章 第 19 题</vt:lpstr>
      <vt:lpstr>第 8 章 第 19 题</vt:lpstr>
      <vt:lpstr>第 10 章 第 1 题</vt:lpstr>
      <vt:lpstr>第 10 章 第 1 题</vt:lpstr>
      <vt:lpstr>第 10 章 第 1 题</vt:lpstr>
      <vt:lpstr>第 10 章 第 1 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邓</dc:creator>
  <cp:lastModifiedBy>龙 邓</cp:lastModifiedBy>
  <cp:revision>330</cp:revision>
  <dcterms:created xsi:type="dcterms:W3CDTF">2024-01-02T02:02:15Z</dcterms:created>
  <dcterms:modified xsi:type="dcterms:W3CDTF">2024-01-03T05:37:52Z</dcterms:modified>
</cp:coreProperties>
</file>