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9" r:id="rId3"/>
    <p:sldId id="282" r:id="rId4"/>
    <p:sldId id="542" r:id="rId5"/>
    <p:sldId id="543" r:id="rId6"/>
    <p:sldId id="544" r:id="rId7"/>
    <p:sldId id="271" r:id="rId8"/>
    <p:sldId id="545" r:id="rId9"/>
    <p:sldId id="546" r:id="rId10"/>
    <p:sldId id="547" r:id="rId11"/>
    <p:sldId id="548" r:id="rId12"/>
    <p:sldId id="549" r:id="rId13"/>
    <p:sldId id="281" r:id="rId14"/>
    <p:sldId id="270" r:id="rId15"/>
    <p:sldId id="550" r:id="rId16"/>
    <p:sldId id="55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howGuides="1">
      <p:cViewPr varScale="1">
        <p:scale>
          <a:sx n="62" d="100"/>
          <a:sy n="62" d="100"/>
        </p:scale>
        <p:origin x="80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4F4ED-B594-4B34-A1A9-59827822A3F4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D8E54-CD61-4C12-9FF6-0AE0FAB24D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099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Gill Sans MT" panose="020B0502020104020203" pitchFamily="34" charset="0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Gill Sans MT" panose="020B05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3696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9081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04118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311636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3" t="22011" r="24791" b="46455"/>
          <a:stretch>
            <a:fillRect/>
          </a:stretch>
        </p:blipFill>
        <p:spPr bwMode="auto">
          <a:xfrm>
            <a:off x="10350500" y="5245101"/>
            <a:ext cx="2523067" cy="1979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7928502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3837"/>
            <a:ext cx="10515600" cy="4963126"/>
          </a:xfrm>
        </p:spPr>
        <p:txBody>
          <a:bodyPr/>
          <a:lstStyle>
            <a:lvl1pPr marL="228600" indent="-228600">
              <a:lnSpc>
                <a:spcPct val="100000"/>
              </a:lnSpc>
              <a:buFont typeface="Wingdings" panose="05000000000000000000" pitchFamily="2" charset="2"/>
              <a:buChar char="q"/>
              <a:defRPr b="1" i="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00000"/>
              </a:lnSpc>
              <a:buFont typeface="Wingdings" panose="05000000000000000000" pitchFamily="2" charset="2"/>
              <a:buChar char="v"/>
              <a:defRPr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lnSpc>
                <a:spcPct val="100000"/>
              </a:lnSpc>
              <a:buFont typeface="Wingdings" panose="05000000000000000000" pitchFamily="2" charset="2"/>
              <a:buChar char="Ø"/>
              <a:defRPr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>
              <a:lnSpc>
                <a:spcPct val="100000"/>
              </a:lnSpc>
              <a:defRPr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>
              <a:lnSpc>
                <a:spcPct val="100000"/>
              </a:lnSpc>
              <a:defRPr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 flipV="1">
            <a:off x="838200" y="1064805"/>
            <a:ext cx="7391400" cy="57600"/>
          </a:xfrm>
          <a:prstGeom prst="rect">
            <a:avLst/>
          </a:prstGeom>
          <a:gradFill flip="none" rotWithShape="1">
            <a:gsLst>
              <a:gs pos="78727">
                <a:srgbClr val="CAD9EB"/>
              </a:gs>
              <a:gs pos="70859">
                <a:srgbClr val="B6CBE4"/>
              </a:gs>
              <a:gs pos="63800">
                <a:srgbClr val="A4BFDD"/>
              </a:gs>
              <a:gs pos="0">
                <a:srgbClr val="034DA1"/>
              </a:gs>
              <a:gs pos="100000">
                <a:schemeClr val="bg1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9" y="383902"/>
            <a:ext cx="3577051" cy="720000"/>
          </a:xfrm>
          <a:prstGeom prst="rect">
            <a:avLst/>
          </a:prstGeom>
        </p:spPr>
      </p:pic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85800"/>
          </a:xfrm>
        </p:spPr>
        <p:txBody>
          <a:bodyPr/>
          <a:lstStyle>
            <a:lvl1pPr>
              <a:defRPr b="1" baseline="0">
                <a:solidFill>
                  <a:srgbClr val="034DA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1067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34816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800"/>
          </a:xfrm>
        </p:spPr>
        <p:txBody>
          <a:bodyPr/>
          <a:lstStyle>
            <a:lvl1pPr>
              <a:defRPr b="1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216152"/>
            <a:ext cx="5181600" cy="4965192"/>
          </a:xfrm>
        </p:spPr>
        <p:txBody>
          <a:bodyPr/>
          <a:lstStyle>
            <a:lvl1pPr>
              <a:lnSpc>
                <a:spcPct val="100000"/>
              </a:lnSpc>
              <a:defRPr b="1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lnSpc>
                <a:spcPct val="100000"/>
              </a:lnSpc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>
              <a:lnSpc>
                <a:spcPct val="100000"/>
              </a:lnSpc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>
              <a:lnSpc>
                <a:spcPct val="100000"/>
              </a:lnSpc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>
              <a:lnSpc>
                <a:spcPct val="100000"/>
              </a:lnSpc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216152"/>
            <a:ext cx="5181600" cy="4965192"/>
          </a:xfrm>
        </p:spPr>
        <p:txBody>
          <a:bodyPr/>
          <a:lstStyle>
            <a:lvl1pPr>
              <a:lnSpc>
                <a:spcPct val="100000"/>
              </a:lnSpc>
              <a:defRPr b="1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lnSpc>
                <a:spcPct val="100000"/>
              </a:lnSpc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>
              <a:lnSpc>
                <a:spcPct val="100000"/>
              </a:lnSpc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>
              <a:lnSpc>
                <a:spcPct val="100000"/>
              </a:lnSpc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>
              <a:lnSpc>
                <a:spcPct val="100000"/>
              </a:lnSpc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 flipV="1">
            <a:off x="838200" y="1064805"/>
            <a:ext cx="7391400" cy="57600"/>
          </a:xfrm>
          <a:prstGeom prst="rect">
            <a:avLst/>
          </a:prstGeom>
          <a:gradFill flip="none" rotWithShape="1">
            <a:gsLst>
              <a:gs pos="78727">
                <a:srgbClr val="CAD9EB"/>
              </a:gs>
              <a:gs pos="70859">
                <a:srgbClr val="B6CBE4"/>
              </a:gs>
              <a:gs pos="63800">
                <a:srgbClr val="A4BFDD"/>
              </a:gs>
              <a:gs pos="0">
                <a:srgbClr val="034DA1"/>
              </a:gs>
              <a:gs pos="100000">
                <a:schemeClr val="bg1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9" y="383902"/>
            <a:ext cx="3577051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89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85800"/>
          </a:xfrm>
        </p:spPr>
        <p:txBody>
          <a:bodyPr/>
          <a:lstStyle>
            <a:lvl1pPr>
              <a:defRPr b="1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21615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145691"/>
            <a:ext cx="5157787" cy="4043972"/>
          </a:xfrm>
        </p:spPr>
        <p:txBody>
          <a:bodyPr/>
          <a:lstStyle>
            <a:lvl1pPr>
              <a:defRPr b="1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21615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145691"/>
            <a:ext cx="5183188" cy="4043972"/>
          </a:xfrm>
        </p:spPr>
        <p:txBody>
          <a:bodyPr/>
          <a:lstStyle>
            <a:lvl1pPr>
              <a:defRPr b="1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 flipV="1">
            <a:off x="838200" y="1064805"/>
            <a:ext cx="7391400" cy="57600"/>
          </a:xfrm>
          <a:prstGeom prst="rect">
            <a:avLst/>
          </a:prstGeom>
          <a:gradFill flip="none" rotWithShape="1">
            <a:gsLst>
              <a:gs pos="78727">
                <a:srgbClr val="CAD9EB"/>
              </a:gs>
              <a:gs pos="70859">
                <a:srgbClr val="B6CBE4"/>
              </a:gs>
              <a:gs pos="63800">
                <a:srgbClr val="A4BFDD"/>
              </a:gs>
              <a:gs pos="0">
                <a:srgbClr val="034DA1"/>
              </a:gs>
              <a:gs pos="100000">
                <a:schemeClr val="bg1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9" y="383902"/>
            <a:ext cx="3577051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11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7474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4037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88869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22432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BBC44-78B0-453E-BD89-E8A780907508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AE6D6-28B6-4077-BEB8-FD4070D82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06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2023</a:t>
            </a:r>
            <a:r>
              <a:rPr lang="zh-CN" altLang="en-US" dirty="0"/>
              <a:t>秋</a:t>
            </a:r>
            <a:r>
              <a:rPr lang="en-US" altLang="zh-CN" dirty="0"/>
              <a:t>《</a:t>
            </a:r>
            <a:r>
              <a:rPr lang="zh-CN" altLang="en-US" dirty="0"/>
              <a:t>组合数学</a:t>
            </a:r>
            <a:r>
              <a:rPr lang="en-US" altLang="zh-CN" dirty="0"/>
              <a:t>》	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2,7,12</a:t>
            </a:r>
            <a:r>
              <a:rPr lang="zh-CN" altLang="en-US" dirty="0"/>
              <a:t>次作业</a:t>
            </a:r>
          </a:p>
        </p:txBody>
      </p:sp>
    </p:spTree>
    <p:extLst>
      <p:ext uri="{BB962C8B-B14F-4D97-AF65-F5344CB8AC3E}">
        <p14:creationId xmlns:p14="http://schemas.microsoft.com/office/powerpoint/2010/main" val="2056937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题：用生成函数法证明下列等式：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(1)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i="1" dirty="0"/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den>
                        </m:f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den>
                        </m:f>
                      </m:e>
                    </m:d>
                  </m:oMath>
                </a14:m>
                <a:endParaRPr lang="en-US" altLang="zh-CN" i="1" dirty="0"/>
              </a:p>
              <a:p>
                <a:pPr marL="0" indent="0">
                  <a:buNone/>
                </a:pPr>
                <a:r>
                  <a:rPr lang="zh-CN" altLang="en-US" dirty="0"/>
                  <a:t>解：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左边生成函数为</a:t>
                </a:r>
                <a:r>
                  <a:rPr lang="en-US" altLang="zh-CN" dirty="0"/>
                  <a:t>(1+x)</a:t>
                </a:r>
                <a:r>
                  <a:rPr lang="en-US" altLang="zh-CN" baseline="30000" dirty="0"/>
                  <a:t>n-1 </a:t>
                </a:r>
                <a:r>
                  <a:rPr lang="en-US" altLang="zh-CN" dirty="0"/>
                  <a:t>+ x * (1+x)</a:t>
                </a:r>
                <a:r>
                  <a:rPr lang="en-US" altLang="zh-CN" baseline="30000" dirty="0"/>
                  <a:t>n-1 </a:t>
                </a:r>
                <a:r>
                  <a:rPr lang="en-US" altLang="zh-CN" dirty="0"/>
                  <a:t>= (1+x)</a:t>
                </a:r>
                <a:r>
                  <a:rPr lang="en-US" altLang="zh-CN" baseline="30000" dirty="0"/>
                  <a:t>n </a:t>
                </a:r>
              </a:p>
              <a:p>
                <a:pPr lvl="1"/>
                <a:r>
                  <a:rPr lang="zh-CN" altLang="en-US" dirty="0"/>
                  <a:t>即为右边的生成函数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12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5.10(1)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FFA9B83-D460-2065-764F-9C0876B47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591" y="2088009"/>
            <a:ext cx="25019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868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题：设多重集合</a:t>
            </a:r>
            <a:r>
              <a:rPr lang="en" altLang="zh-CN" dirty="0"/>
              <a:t>S=</a:t>
            </a:r>
            <a:r>
              <a:rPr lang="en-US" altLang="zh-CN" dirty="0"/>
              <a:t>{</a:t>
            </a:r>
            <a:r>
              <a:rPr lang="zh-CN" altLang="en" dirty="0"/>
              <a:t>∞</a:t>
            </a:r>
            <a:r>
              <a:rPr lang="en" altLang="zh-CN" dirty="0"/>
              <a:t>•e</a:t>
            </a:r>
            <a:r>
              <a:rPr lang="en" altLang="zh-CN" baseline="-25000" dirty="0"/>
              <a:t>1</a:t>
            </a:r>
            <a:r>
              <a:rPr lang="en-US" altLang="zh-CN" dirty="0"/>
              <a:t>, </a:t>
            </a:r>
            <a:r>
              <a:rPr lang="zh-CN" altLang="en" dirty="0"/>
              <a:t>∞</a:t>
            </a:r>
            <a:r>
              <a:rPr lang="en" altLang="zh-CN" dirty="0"/>
              <a:t>•e</a:t>
            </a:r>
            <a:r>
              <a:rPr lang="en" altLang="zh-CN" baseline="-25000" dirty="0"/>
              <a:t>2</a:t>
            </a:r>
            <a:r>
              <a:rPr lang="en-US" altLang="zh-CN" dirty="0"/>
              <a:t>, …, </a:t>
            </a:r>
            <a:r>
              <a:rPr lang="zh-CN" altLang="en" dirty="0"/>
              <a:t>∞</a:t>
            </a:r>
            <a:r>
              <a:rPr lang="en" altLang="zh-CN" dirty="0"/>
              <a:t>•e</a:t>
            </a:r>
            <a:r>
              <a:rPr lang="en" altLang="zh-CN" baseline="-25000" dirty="0"/>
              <a:t>k</a:t>
            </a:r>
            <a:r>
              <a:rPr lang="en" altLang="zh-CN" dirty="0"/>
              <a:t>}</a:t>
            </a:r>
            <a:r>
              <a:rPr lang="zh-CN" altLang="en" dirty="0"/>
              <a:t>，</a:t>
            </a:r>
            <a:r>
              <a:rPr lang="en" altLang="zh-CN" dirty="0"/>
              <a:t>a</a:t>
            </a:r>
            <a:r>
              <a:rPr lang="en" altLang="zh-CN" baseline="-25000" dirty="0"/>
              <a:t>n</a:t>
            </a:r>
            <a:r>
              <a:rPr lang="zh-CN" altLang="en-US" dirty="0"/>
              <a:t>表示集合</a:t>
            </a:r>
            <a:r>
              <a:rPr lang="en" altLang="zh-CN" dirty="0"/>
              <a:t>S</a:t>
            </a:r>
            <a:r>
              <a:rPr lang="zh-CN" altLang="en-US" dirty="0"/>
              <a:t>满足下列条件的 </a:t>
            </a:r>
            <a:r>
              <a:rPr lang="en" altLang="zh-CN" dirty="0"/>
              <a:t>n </a:t>
            </a:r>
            <a:r>
              <a:rPr lang="zh-CN" altLang="en-US" dirty="0"/>
              <a:t>排列数，分别求数列</a:t>
            </a:r>
            <a:r>
              <a:rPr lang="en-US" altLang="zh-CN" dirty="0"/>
              <a:t>{</a:t>
            </a:r>
            <a:r>
              <a:rPr lang="en" altLang="zh-CN" dirty="0"/>
              <a:t>a</a:t>
            </a:r>
            <a:r>
              <a:rPr lang="en" altLang="zh-CN" baseline="-25000" dirty="0"/>
              <a:t>n</a:t>
            </a:r>
            <a:r>
              <a:rPr lang="en" altLang="zh-CN" dirty="0"/>
              <a:t>}</a:t>
            </a:r>
            <a:r>
              <a:rPr lang="zh-CN" altLang="en-US" dirty="0"/>
              <a:t>的指数型生成函数：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(2) S</a:t>
            </a:r>
            <a:r>
              <a:rPr lang="zh-CN" altLang="en-US" dirty="0"/>
              <a:t>的每个元素至少出现</a:t>
            </a:r>
            <a:r>
              <a:rPr lang="en-US" altLang="zh-CN" dirty="0"/>
              <a:t>4</a:t>
            </a:r>
            <a:r>
              <a:rPr lang="zh-CN" altLang="en-US" dirty="0"/>
              <a:t>次</a:t>
            </a:r>
            <a:endParaRPr lang="en-US" altLang="zh-CN" i="1" dirty="0"/>
          </a:p>
          <a:p>
            <a:pPr marL="0" indent="0">
              <a:buNone/>
            </a:pPr>
            <a:r>
              <a:rPr lang="zh-CN" altLang="en-US" dirty="0"/>
              <a:t>解：</a:t>
            </a:r>
            <a:endParaRPr lang="en-US" altLang="zh-CN" dirty="0"/>
          </a:p>
          <a:p>
            <a:pPr lvl="1"/>
            <a:r>
              <a:rPr lang="en-US" altLang="zh-CN" dirty="0"/>
              <a:t>M</a:t>
            </a:r>
            <a:r>
              <a:rPr lang="en-US" altLang="zh-CN" baseline="-25000" dirty="0"/>
              <a:t>1 </a:t>
            </a:r>
            <a:r>
              <a:rPr lang="en-US" altLang="zh-CN" dirty="0"/>
              <a:t>= M</a:t>
            </a:r>
            <a:r>
              <a:rPr lang="en-US" altLang="zh-CN" baseline="-25000" dirty="0"/>
              <a:t>2 </a:t>
            </a:r>
            <a:r>
              <a:rPr lang="en-US" altLang="zh-CN" dirty="0"/>
              <a:t>= M</a:t>
            </a:r>
            <a:r>
              <a:rPr lang="en-US" altLang="zh-CN" baseline="-25000" dirty="0"/>
              <a:t>3 </a:t>
            </a:r>
            <a:r>
              <a:rPr lang="en-US" altLang="zh-CN" dirty="0"/>
              <a:t>= M</a:t>
            </a:r>
            <a:r>
              <a:rPr lang="en-US" altLang="zh-CN" baseline="-25000" dirty="0"/>
              <a:t>4 </a:t>
            </a:r>
            <a:r>
              <a:rPr lang="en-US" altLang="zh-CN" dirty="0"/>
              <a:t>= {4,5,6…} </a:t>
            </a:r>
          </a:p>
          <a:p>
            <a:pPr lvl="1"/>
            <a:r>
              <a:rPr lang="zh-CN" altLang="en-US" dirty="0"/>
              <a:t>生成函数为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5.11(2)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49FF5C-AD0F-807B-E9EB-2B4D108CD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400" y="3993222"/>
            <a:ext cx="5283200" cy="762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9DA1AF8-0F3E-4B64-627A-BAD9D738384C}"/>
              </a:ext>
            </a:extLst>
          </p:cNvPr>
          <p:cNvSpPr/>
          <p:nvPr/>
        </p:nvSpPr>
        <p:spPr>
          <a:xfrm>
            <a:off x="8599470" y="4374222"/>
            <a:ext cx="138130" cy="197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8252181-3AF2-658E-53FA-9B2605B9B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026" y="2792645"/>
            <a:ext cx="19050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438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题：设多重集合</a:t>
            </a:r>
            <a:r>
              <a:rPr lang="en" altLang="zh-CN" dirty="0"/>
              <a:t>S=</a:t>
            </a:r>
            <a:r>
              <a:rPr lang="en-US" altLang="zh-CN" dirty="0"/>
              <a:t>{</a:t>
            </a:r>
            <a:r>
              <a:rPr lang="zh-CN" altLang="en" dirty="0"/>
              <a:t>∞</a:t>
            </a:r>
            <a:r>
              <a:rPr lang="en" altLang="zh-CN" dirty="0"/>
              <a:t>•e</a:t>
            </a:r>
            <a:r>
              <a:rPr lang="en" altLang="zh-CN" baseline="-25000" dirty="0"/>
              <a:t>1</a:t>
            </a:r>
            <a:r>
              <a:rPr lang="en-US" altLang="zh-CN" dirty="0"/>
              <a:t>, </a:t>
            </a:r>
            <a:r>
              <a:rPr lang="zh-CN" altLang="en" dirty="0"/>
              <a:t>∞</a:t>
            </a:r>
            <a:r>
              <a:rPr lang="en" altLang="zh-CN" dirty="0"/>
              <a:t>•e</a:t>
            </a:r>
            <a:r>
              <a:rPr lang="en" altLang="zh-CN" baseline="-25000" dirty="0"/>
              <a:t>2</a:t>
            </a:r>
            <a:r>
              <a:rPr lang="en-US" altLang="zh-CN" dirty="0"/>
              <a:t>, …, </a:t>
            </a:r>
            <a:r>
              <a:rPr lang="zh-CN" altLang="en" dirty="0"/>
              <a:t>∞</a:t>
            </a:r>
            <a:r>
              <a:rPr lang="en" altLang="zh-CN" dirty="0"/>
              <a:t>•e</a:t>
            </a:r>
            <a:r>
              <a:rPr lang="en" altLang="zh-CN" baseline="-25000" dirty="0"/>
              <a:t>k</a:t>
            </a:r>
            <a:r>
              <a:rPr lang="en" altLang="zh-CN" dirty="0"/>
              <a:t>}</a:t>
            </a:r>
            <a:r>
              <a:rPr lang="zh-CN" altLang="en" dirty="0"/>
              <a:t>，</a:t>
            </a:r>
            <a:r>
              <a:rPr lang="en" altLang="zh-CN" dirty="0"/>
              <a:t>a</a:t>
            </a:r>
            <a:r>
              <a:rPr lang="en" altLang="zh-CN" baseline="-25000" dirty="0"/>
              <a:t>n</a:t>
            </a:r>
            <a:r>
              <a:rPr lang="zh-CN" altLang="en-US" dirty="0"/>
              <a:t>表示集合</a:t>
            </a:r>
            <a:r>
              <a:rPr lang="en" altLang="zh-CN" dirty="0"/>
              <a:t>S</a:t>
            </a:r>
            <a:r>
              <a:rPr lang="zh-CN" altLang="en-US" dirty="0"/>
              <a:t>满足下列条件的 </a:t>
            </a:r>
            <a:r>
              <a:rPr lang="en" altLang="zh-CN" dirty="0"/>
              <a:t>n </a:t>
            </a:r>
            <a:r>
              <a:rPr lang="zh-CN" altLang="en-US" dirty="0"/>
              <a:t>排列数，分别求数列</a:t>
            </a:r>
            <a:r>
              <a:rPr lang="en-US" altLang="zh-CN" dirty="0"/>
              <a:t>{</a:t>
            </a:r>
            <a:r>
              <a:rPr lang="en" altLang="zh-CN" dirty="0"/>
              <a:t>a</a:t>
            </a:r>
            <a:r>
              <a:rPr lang="en" altLang="zh-CN" baseline="-25000" dirty="0"/>
              <a:t>n</a:t>
            </a:r>
            <a:r>
              <a:rPr lang="en" altLang="zh-CN" dirty="0"/>
              <a:t>}</a:t>
            </a:r>
            <a:r>
              <a:rPr lang="zh-CN" altLang="en-US" dirty="0"/>
              <a:t>的指数型生成函数：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(4)</a:t>
            </a:r>
            <a:r>
              <a:rPr lang="zh-CN" altLang="en-US" dirty="0"/>
              <a:t> 每个</a:t>
            </a:r>
            <a:r>
              <a:rPr lang="en" altLang="zh-CN" dirty="0" err="1"/>
              <a:t>e</a:t>
            </a:r>
            <a:r>
              <a:rPr lang="en" altLang="zh-CN" baseline="-25000" dirty="0" err="1"/>
              <a:t>i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=1,2,…,k)</a:t>
            </a:r>
            <a:r>
              <a:rPr lang="zh-CN" altLang="en-US" dirty="0"/>
              <a:t>至多出</a:t>
            </a:r>
            <a:r>
              <a:rPr lang="zh-CN" altLang="en" dirty="0"/>
              <a:t>现</a:t>
            </a:r>
            <a:r>
              <a:rPr lang="en-US" altLang="zh-CN" dirty="0" err="1"/>
              <a:t>i</a:t>
            </a:r>
            <a:r>
              <a:rPr lang="zh-CN" altLang="en-US" dirty="0"/>
              <a:t>次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解：</a:t>
            </a:r>
            <a:endParaRPr lang="en-US" altLang="zh-CN" dirty="0"/>
          </a:p>
          <a:p>
            <a:pPr lvl="1"/>
            <a:r>
              <a:rPr lang="en-US" altLang="zh-CN" dirty="0"/>
              <a:t>M</a:t>
            </a:r>
            <a:r>
              <a:rPr lang="en-US" altLang="zh-CN" baseline="-25000" dirty="0"/>
              <a:t>i </a:t>
            </a:r>
            <a:r>
              <a:rPr lang="en-US" altLang="zh-CN" dirty="0"/>
              <a:t>= {1,2,…,k} </a:t>
            </a:r>
          </a:p>
          <a:p>
            <a:pPr lvl="1"/>
            <a:r>
              <a:rPr lang="zh-CN" altLang="en-US" dirty="0"/>
              <a:t>生成函数为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5.11(4)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5BB2C48-34E8-F885-A1FA-1F6E61366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100" y="4017338"/>
            <a:ext cx="4495800" cy="9398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9DA1AF8-0F3E-4B64-627A-BAD9D738384C}"/>
              </a:ext>
            </a:extLst>
          </p:cNvPr>
          <p:cNvSpPr/>
          <p:nvPr/>
        </p:nvSpPr>
        <p:spPr>
          <a:xfrm>
            <a:off x="8198776" y="4487238"/>
            <a:ext cx="133565" cy="191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7187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题：设有砝码重为</a:t>
            </a:r>
            <a:r>
              <a:rPr lang="en-US" altLang="zh-CN" dirty="0"/>
              <a:t>1g</a:t>
            </a:r>
            <a:r>
              <a:rPr lang="zh-CN" altLang="en-US" dirty="0"/>
              <a:t>的</a:t>
            </a:r>
            <a:r>
              <a:rPr lang="en-US" altLang="zh-CN" dirty="0"/>
              <a:t>3</a:t>
            </a:r>
            <a:r>
              <a:rPr lang="zh-CN" altLang="en-US" dirty="0"/>
              <a:t>个，重为</a:t>
            </a:r>
            <a:r>
              <a:rPr lang="en-US" altLang="zh-CN" dirty="0"/>
              <a:t>2g</a:t>
            </a:r>
            <a:r>
              <a:rPr lang="zh-CN" altLang="en-US" dirty="0"/>
              <a:t>的</a:t>
            </a:r>
            <a:r>
              <a:rPr lang="en-US" altLang="zh-CN" dirty="0"/>
              <a:t>4</a:t>
            </a:r>
            <a:r>
              <a:rPr lang="zh-CN" altLang="en-US" dirty="0"/>
              <a:t>个，重为</a:t>
            </a:r>
            <a:r>
              <a:rPr lang="en-US" altLang="zh-CN" dirty="0"/>
              <a:t>4g</a:t>
            </a:r>
            <a:r>
              <a:rPr lang="zh-CN" altLang="en-US" dirty="0"/>
              <a:t>的</a:t>
            </a:r>
            <a:r>
              <a:rPr lang="en-US" altLang="zh-CN" dirty="0"/>
              <a:t>2</a:t>
            </a:r>
            <a:r>
              <a:rPr lang="zh-CN" altLang="en-US" dirty="0"/>
              <a:t>个，问能称出多少种重量？各有几种方案？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解：</a:t>
            </a:r>
            <a:endParaRPr lang="en-US" altLang="zh-CN" dirty="0"/>
          </a:p>
          <a:p>
            <a:pPr lvl="1"/>
            <a:r>
              <a:rPr lang="zh-CN" altLang="en-US" dirty="0"/>
              <a:t>设</a:t>
            </a:r>
            <a:r>
              <a:rPr lang="en-US" altLang="zh-CN" dirty="0"/>
              <a:t>1g</a:t>
            </a:r>
            <a:r>
              <a:rPr lang="zh-CN" altLang="en-US" dirty="0"/>
              <a:t>砝码取法为</a:t>
            </a:r>
            <a:r>
              <a:rPr lang="en-US" altLang="zh-CN" dirty="0"/>
              <a:t>M</a:t>
            </a:r>
            <a:r>
              <a:rPr lang="en-US" altLang="zh-CN" baseline="-25000" dirty="0"/>
              <a:t>1</a:t>
            </a:r>
            <a:r>
              <a:rPr lang="en-US" altLang="zh-CN" dirty="0"/>
              <a:t>={0,1,2,3}</a:t>
            </a:r>
            <a:r>
              <a:rPr lang="zh-CN" altLang="en-US" dirty="0"/>
              <a:t>，同理</a:t>
            </a:r>
            <a:r>
              <a:rPr lang="en-US" altLang="zh-CN" dirty="0"/>
              <a:t>2g</a:t>
            </a:r>
            <a:r>
              <a:rPr lang="zh-CN" altLang="en-US" dirty="0"/>
              <a:t>砝码</a:t>
            </a:r>
            <a:r>
              <a:rPr lang="en-US" altLang="zh-CN" dirty="0"/>
              <a:t>M</a:t>
            </a:r>
            <a:r>
              <a:rPr lang="en-US" altLang="zh-CN" baseline="-25000" dirty="0"/>
              <a:t>2</a:t>
            </a:r>
            <a:r>
              <a:rPr lang="en-US" altLang="zh-CN" dirty="0"/>
              <a:t>={0,1,2,3,4}</a:t>
            </a:r>
            <a:r>
              <a:rPr lang="zh-CN" altLang="en-US" dirty="0"/>
              <a:t>，</a:t>
            </a:r>
            <a:r>
              <a:rPr lang="en-US" altLang="zh-CN" dirty="0"/>
              <a:t>4g</a:t>
            </a:r>
            <a:r>
              <a:rPr lang="zh-CN" altLang="en-US" dirty="0"/>
              <a:t>砝码</a:t>
            </a:r>
            <a:r>
              <a:rPr lang="en-US" altLang="zh-CN" dirty="0"/>
              <a:t>M</a:t>
            </a:r>
            <a:r>
              <a:rPr lang="en-US" altLang="zh-CN" baseline="-25000" dirty="0"/>
              <a:t>2</a:t>
            </a:r>
            <a:r>
              <a:rPr lang="en-US" altLang="zh-CN" dirty="0"/>
              <a:t>={0,1,2}</a:t>
            </a:r>
          </a:p>
          <a:p>
            <a:pPr lvl="1"/>
            <a:r>
              <a:rPr lang="zh-CN" altLang="en-US" dirty="0"/>
              <a:t>砝码的分配方案的生成函数为</a:t>
            </a:r>
            <a:endParaRPr lang="en-US" altLang="zh-CN" dirty="0"/>
          </a:p>
          <a:p>
            <a:pPr lvl="2"/>
            <a:r>
              <a:rPr lang="en-US" altLang="zh-CN" dirty="0"/>
              <a:t>(1+x+x</a:t>
            </a:r>
            <a:r>
              <a:rPr lang="en-US" altLang="zh-CN" baseline="30000" dirty="0"/>
              <a:t>2</a:t>
            </a:r>
            <a:r>
              <a:rPr lang="en-US" altLang="zh-CN" dirty="0"/>
              <a:t>+x</a:t>
            </a:r>
            <a:r>
              <a:rPr lang="en-US" altLang="zh-CN" baseline="30000" dirty="0"/>
              <a:t>3</a:t>
            </a:r>
            <a:r>
              <a:rPr lang="en-US" altLang="zh-CN" dirty="0"/>
              <a:t>)(1+x</a:t>
            </a:r>
            <a:r>
              <a:rPr lang="en-US" altLang="zh-CN" baseline="30000" dirty="0"/>
              <a:t>2</a:t>
            </a:r>
            <a:r>
              <a:rPr lang="en-US" altLang="zh-CN" dirty="0"/>
              <a:t>+x</a:t>
            </a:r>
            <a:r>
              <a:rPr lang="en-US" altLang="zh-CN" baseline="30000" dirty="0"/>
              <a:t>4</a:t>
            </a:r>
            <a:r>
              <a:rPr lang="en-US" altLang="zh-CN" dirty="0"/>
              <a:t>+x</a:t>
            </a:r>
            <a:r>
              <a:rPr lang="en-US" altLang="zh-CN" baseline="30000" dirty="0"/>
              <a:t>6</a:t>
            </a:r>
            <a:r>
              <a:rPr lang="en-US" altLang="zh-CN" dirty="0"/>
              <a:t>+x</a:t>
            </a:r>
            <a:r>
              <a:rPr lang="en-US" altLang="zh-CN" baseline="30000" dirty="0"/>
              <a:t>8</a:t>
            </a:r>
            <a:r>
              <a:rPr lang="en-US" altLang="zh-CN" dirty="0"/>
              <a:t>)(1+x</a:t>
            </a:r>
            <a:r>
              <a:rPr lang="en-US" altLang="zh-CN" baseline="30000" dirty="0"/>
              <a:t>4</a:t>
            </a:r>
            <a:r>
              <a:rPr lang="en-US" altLang="zh-CN" dirty="0"/>
              <a:t>+x</a:t>
            </a:r>
            <a:r>
              <a:rPr lang="en-US" altLang="zh-CN" baseline="30000" dirty="0"/>
              <a:t>8</a:t>
            </a:r>
            <a:r>
              <a:rPr lang="en-US" altLang="zh-CN" dirty="0"/>
              <a:t>)=1+x+2x</a:t>
            </a:r>
            <a:r>
              <a:rPr lang="en-US" altLang="zh-CN" baseline="30000" dirty="0"/>
              <a:t>2</a:t>
            </a:r>
            <a:r>
              <a:rPr lang="en-US" altLang="zh-CN" dirty="0"/>
              <a:t>+2x</a:t>
            </a:r>
            <a:r>
              <a:rPr lang="en-US" altLang="zh-CN" baseline="30000" dirty="0"/>
              <a:t>3</a:t>
            </a:r>
            <a:r>
              <a:rPr lang="en-US" altLang="zh-CN" dirty="0"/>
              <a:t>+3x</a:t>
            </a:r>
            <a:r>
              <a:rPr lang="en-US" altLang="zh-CN" baseline="30000" dirty="0"/>
              <a:t>4</a:t>
            </a:r>
            <a:r>
              <a:rPr lang="en-US" altLang="zh-CN" dirty="0"/>
              <a:t>+3x</a:t>
            </a:r>
            <a:r>
              <a:rPr lang="en-US" altLang="zh-CN" baseline="30000" dirty="0"/>
              <a:t>5</a:t>
            </a:r>
            <a:r>
              <a:rPr lang="en-US" altLang="zh-CN" dirty="0"/>
              <a:t>+4x</a:t>
            </a:r>
            <a:r>
              <a:rPr lang="en-US" altLang="zh-CN" baseline="30000" dirty="0"/>
              <a:t>6</a:t>
            </a:r>
            <a:r>
              <a:rPr lang="en-US" altLang="zh-CN" dirty="0"/>
              <a:t>+4x</a:t>
            </a:r>
            <a:r>
              <a:rPr lang="en-US" altLang="zh-CN" baseline="30000" dirty="0"/>
              <a:t>7</a:t>
            </a:r>
            <a:r>
              <a:rPr lang="en-US" altLang="zh-CN" dirty="0"/>
              <a:t>+5x</a:t>
            </a:r>
            <a:r>
              <a:rPr lang="en-US" altLang="zh-CN" baseline="30000" dirty="0"/>
              <a:t>8</a:t>
            </a:r>
            <a:r>
              <a:rPr lang="en-US" altLang="zh-CN" dirty="0"/>
              <a:t>+5x</a:t>
            </a:r>
            <a:r>
              <a:rPr lang="en-US" altLang="zh-CN" baseline="30000" dirty="0"/>
              <a:t>9</a:t>
            </a:r>
            <a:r>
              <a:rPr lang="en-US" altLang="zh-CN" dirty="0"/>
              <a:t>+5x</a:t>
            </a:r>
            <a:r>
              <a:rPr lang="en-US" altLang="zh-CN" baseline="30000" dirty="0"/>
              <a:t>10</a:t>
            </a:r>
            <a:r>
              <a:rPr lang="en-US" altLang="zh-CN" dirty="0"/>
              <a:t>+5x</a:t>
            </a:r>
            <a:r>
              <a:rPr lang="en-US" altLang="zh-CN" baseline="30000" dirty="0"/>
              <a:t>11</a:t>
            </a:r>
            <a:r>
              <a:rPr lang="en-US" altLang="zh-CN" dirty="0"/>
              <a:t>+4x</a:t>
            </a:r>
            <a:r>
              <a:rPr lang="en-US" altLang="zh-CN" baseline="30000" dirty="0"/>
              <a:t>12</a:t>
            </a:r>
            <a:r>
              <a:rPr lang="en-US" altLang="zh-CN" dirty="0"/>
              <a:t>+4x</a:t>
            </a:r>
            <a:r>
              <a:rPr lang="en-US" altLang="zh-CN" baseline="30000" dirty="0"/>
              <a:t>13</a:t>
            </a:r>
            <a:r>
              <a:rPr lang="en-US" altLang="zh-CN" dirty="0"/>
              <a:t>+3x</a:t>
            </a:r>
            <a:r>
              <a:rPr lang="en-US" altLang="zh-CN" baseline="30000" dirty="0"/>
              <a:t>14</a:t>
            </a:r>
            <a:r>
              <a:rPr lang="en-US" altLang="zh-CN" dirty="0"/>
              <a:t>+3x</a:t>
            </a:r>
            <a:r>
              <a:rPr lang="en-US" altLang="zh-CN" baseline="30000" dirty="0"/>
              <a:t>15</a:t>
            </a:r>
            <a:r>
              <a:rPr lang="en-US" altLang="zh-CN" dirty="0"/>
              <a:t>+2x</a:t>
            </a:r>
            <a:r>
              <a:rPr lang="en-US" altLang="zh-CN" baseline="30000" dirty="0"/>
              <a:t>16</a:t>
            </a:r>
            <a:r>
              <a:rPr lang="en-US" altLang="zh-CN" dirty="0"/>
              <a:t>+2x</a:t>
            </a:r>
            <a:r>
              <a:rPr lang="en-US" altLang="zh-CN" baseline="30000" dirty="0"/>
              <a:t>17</a:t>
            </a:r>
            <a:r>
              <a:rPr lang="en-US" altLang="zh-CN" dirty="0"/>
              <a:t>+x</a:t>
            </a:r>
            <a:r>
              <a:rPr lang="en-US" altLang="zh-CN" baseline="30000" dirty="0"/>
              <a:t>18</a:t>
            </a:r>
            <a:r>
              <a:rPr lang="en-US" altLang="zh-CN" dirty="0"/>
              <a:t>+x</a:t>
            </a:r>
            <a:r>
              <a:rPr lang="en-US" altLang="zh-CN" baseline="30000" dirty="0"/>
              <a:t>19</a:t>
            </a:r>
          </a:p>
          <a:p>
            <a:pPr lvl="1"/>
            <a:r>
              <a:rPr lang="zh-CN" altLang="en-US" dirty="0"/>
              <a:t>共可称出来</a:t>
            </a:r>
            <a:r>
              <a:rPr lang="en-US" altLang="zh-CN" dirty="0"/>
              <a:t>20</a:t>
            </a:r>
            <a:r>
              <a:rPr lang="zh-CN" altLang="en-US" dirty="0"/>
              <a:t>种重量</a:t>
            </a:r>
            <a:endParaRPr lang="en-US" altLang="zh-CN" dirty="0"/>
          </a:p>
          <a:p>
            <a:pPr lvl="2"/>
            <a:r>
              <a:rPr lang="zh-CN" altLang="en-US" dirty="0"/>
              <a:t>指数为重量</a:t>
            </a:r>
            <a:endParaRPr lang="en-US" altLang="zh-CN" dirty="0"/>
          </a:p>
          <a:p>
            <a:pPr lvl="2"/>
            <a:r>
              <a:rPr lang="zh-CN" altLang="en-US" dirty="0"/>
              <a:t>系数为方案数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5.12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3395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66BAE690-A588-6D70-4DE3-D83EC675C96C}"/>
              </a:ext>
            </a:extLst>
          </p:cNvPr>
          <p:cNvCxnSpPr>
            <a:cxnSpLocks/>
          </p:cNvCxnSpPr>
          <p:nvPr/>
        </p:nvCxnSpPr>
        <p:spPr>
          <a:xfrm flipH="1" flipV="1">
            <a:off x="7933037" y="2034531"/>
            <a:ext cx="1618736" cy="801345"/>
          </a:xfrm>
          <a:prstGeom prst="line">
            <a:avLst/>
          </a:prstGeom>
          <a:ln w="1905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200" y="1213837"/>
            <a:ext cx="10515600" cy="5471168"/>
          </a:xfrm>
        </p:spPr>
        <p:txBody>
          <a:bodyPr>
            <a:normAutofit/>
          </a:bodyPr>
          <a:lstStyle/>
          <a:p>
            <a:r>
              <a:rPr lang="zh-CN" altLang="en-US" dirty="0"/>
              <a:t>立方体面置换群的型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 恒等置换 </a:t>
            </a:r>
            <a:r>
              <a:rPr lang="en-US" altLang="zh-CN" dirty="0"/>
              <a:t>1</a:t>
            </a:r>
            <a:r>
              <a:rPr lang="en-US" altLang="zh-CN" baseline="30000" dirty="0"/>
              <a:t>6</a:t>
            </a:r>
            <a:r>
              <a:rPr lang="zh-CN" altLang="en-US" dirty="0"/>
              <a:t> * </a:t>
            </a:r>
            <a:r>
              <a:rPr lang="en-US" altLang="zh-CN" dirty="0"/>
              <a:t>1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>
                <a:solidFill>
                  <a:srgbClr val="C00000"/>
                </a:solidFill>
              </a:rPr>
              <a:t> 相对面中心 </a:t>
            </a:r>
            <a:endParaRPr lang="en-US" altLang="zh-CN" dirty="0">
              <a:solidFill>
                <a:srgbClr val="C00000"/>
              </a:solidFill>
            </a:endParaRPr>
          </a:p>
          <a:p>
            <a:pPr lvl="2"/>
            <a:r>
              <a:rPr lang="en-US" altLang="zh-CN" dirty="0"/>
              <a:t>90°</a:t>
            </a:r>
            <a:r>
              <a:rPr lang="zh-CN" altLang="en-US" dirty="0"/>
              <a:t>  </a:t>
            </a:r>
            <a:r>
              <a:rPr lang="en-US" altLang="zh-CN" dirty="0"/>
              <a:t>1</a:t>
            </a:r>
            <a:r>
              <a:rPr lang="en-US" altLang="zh-CN" baseline="30000" dirty="0"/>
              <a:t>2</a:t>
            </a:r>
            <a:r>
              <a:rPr lang="en-US" altLang="zh-CN" dirty="0"/>
              <a:t>4</a:t>
            </a:r>
            <a:r>
              <a:rPr lang="en-US" altLang="zh-CN" baseline="30000" dirty="0"/>
              <a:t>1</a:t>
            </a:r>
            <a:r>
              <a:rPr lang="zh-CN" altLang="en-US" dirty="0"/>
              <a:t> * </a:t>
            </a:r>
            <a:r>
              <a:rPr lang="en-US" altLang="zh-CN" dirty="0"/>
              <a:t>3</a:t>
            </a:r>
          </a:p>
          <a:p>
            <a:pPr lvl="2"/>
            <a:r>
              <a:rPr lang="en-US" altLang="zh-CN" dirty="0"/>
              <a:t>180°1</a:t>
            </a:r>
            <a:r>
              <a:rPr lang="en-US" altLang="zh-CN" baseline="30000" dirty="0"/>
              <a:t>2</a:t>
            </a:r>
            <a:r>
              <a:rPr lang="en-US" altLang="zh-CN" dirty="0"/>
              <a:t>2</a:t>
            </a:r>
            <a:r>
              <a:rPr lang="en-US" altLang="zh-CN" baseline="30000" dirty="0"/>
              <a:t>2</a:t>
            </a:r>
            <a:r>
              <a:rPr lang="zh-CN" altLang="en-US" dirty="0"/>
              <a:t> * </a:t>
            </a:r>
            <a:r>
              <a:rPr lang="en-US" altLang="zh-CN" dirty="0"/>
              <a:t>3</a:t>
            </a:r>
            <a:endParaRPr lang="zh-CN" altLang="en-US" dirty="0"/>
          </a:p>
          <a:p>
            <a:pPr lvl="2"/>
            <a:r>
              <a:rPr lang="en-US" altLang="zh-CN" dirty="0"/>
              <a:t>270°1</a:t>
            </a:r>
            <a:r>
              <a:rPr lang="en-US" altLang="zh-CN" baseline="30000" dirty="0"/>
              <a:t>2</a:t>
            </a:r>
            <a:r>
              <a:rPr lang="en-US" altLang="zh-CN" dirty="0"/>
              <a:t>4</a:t>
            </a:r>
            <a:r>
              <a:rPr lang="en-US" altLang="zh-CN" baseline="30000" dirty="0"/>
              <a:t>1</a:t>
            </a:r>
            <a:r>
              <a:rPr lang="zh-CN" altLang="en-US" dirty="0"/>
              <a:t> * </a:t>
            </a:r>
            <a:r>
              <a:rPr lang="en-US" altLang="zh-CN" dirty="0"/>
              <a:t>3</a:t>
            </a:r>
            <a:endParaRPr lang="zh-CN" altLang="en-US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>
                <a:solidFill>
                  <a:schemeClr val="accent6"/>
                </a:solidFill>
              </a:rPr>
              <a:t> 相对棱中心 </a:t>
            </a:r>
            <a:endParaRPr lang="en-US" altLang="zh-CN" dirty="0">
              <a:solidFill>
                <a:schemeClr val="accent6"/>
              </a:solidFill>
            </a:endParaRPr>
          </a:p>
          <a:p>
            <a:pPr lvl="2"/>
            <a:r>
              <a:rPr lang="en-US" altLang="zh-CN" dirty="0"/>
              <a:t>180°2</a:t>
            </a:r>
            <a:r>
              <a:rPr lang="en-US" altLang="zh-CN" baseline="30000" dirty="0"/>
              <a:t>3</a:t>
            </a:r>
            <a:r>
              <a:rPr lang="zh-CN" altLang="en-US" dirty="0"/>
              <a:t> * </a:t>
            </a:r>
            <a:r>
              <a:rPr lang="en-US" altLang="zh-CN" dirty="0"/>
              <a:t>6</a:t>
            </a:r>
            <a:endParaRPr lang="zh-CN" altLang="en-US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>
                <a:solidFill>
                  <a:schemeClr val="accent5"/>
                </a:solidFill>
              </a:rPr>
              <a:t>相对顶点连线</a:t>
            </a:r>
            <a:endParaRPr lang="en-US" altLang="zh-CN" dirty="0">
              <a:solidFill>
                <a:schemeClr val="accent5"/>
              </a:solidFill>
            </a:endParaRPr>
          </a:p>
          <a:p>
            <a:pPr lvl="2"/>
            <a:r>
              <a:rPr lang="en-US" altLang="zh-CN" dirty="0"/>
              <a:t>120°3</a:t>
            </a:r>
            <a:r>
              <a:rPr lang="en-US" altLang="zh-CN" baseline="30000" dirty="0"/>
              <a:t>2</a:t>
            </a:r>
            <a:r>
              <a:rPr lang="zh-CN" altLang="en-US" dirty="0"/>
              <a:t> * </a:t>
            </a:r>
            <a:r>
              <a:rPr lang="en-US" altLang="zh-CN" dirty="0"/>
              <a:t>4</a:t>
            </a:r>
          </a:p>
          <a:p>
            <a:pPr lvl="2"/>
            <a:r>
              <a:rPr lang="en-US" altLang="zh-CN" dirty="0"/>
              <a:t>240°3</a:t>
            </a:r>
            <a:r>
              <a:rPr lang="en-US" altLang="zh-CN" baseline="30000" dirty="0"/>
              <a:t>2</a:t>
            </a:r>
            <a:r>
              <a:rPr lang="zh-CN" altLang="en-US" dirty="0"/>
              <a:t> * </a:t>
            </a:r>
            <a:r>
              <a:rPr lang="en-US" altLang="zh-CN" dirty="0"/>
              <a:t>4</a:t>
            </a:r>
          </a:p>
          <a:p>
            <a:r>
              <a:rPr lang="en-US" altLang="zh-CN" dirty="0"/>
              <a:t>24</a:t>
            </a:r>
            <a:r>
              <a:rPr lang="zh-CN" altLang="en-US" dirty="0"/>
              <a:t>阶</a:t>
            </a:r>
            <a:r>
              <a:rPr lang="en-US" altLang="zh-CN" dirty="0"/>
              <a:t>6</a:t>
            </a:r>
            <a:r>
              <a:rPr lang="zh-CN" altLang="en-US" dirty="0"/>
              <a:t>次置换群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12</a:t>
            </a:r>
            <a:r>
              <a:rPr lang="zh-CN" altLang="en-US" dirty="0"/>
              <a:t>次作业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ACE418B9-B1B7-C48E-2468-067F95B9D084}"/>
              </a:ext>
            </a:extLst>
          </p:cNvPr>
          <p:cNvGrpSpPr/>
          <p:nvPr/>
        </p:nvGrpSpPr>
        <p:grpSpPr>
          <a:xfrm>
            <a:off x="7933037" y="1631092"/>
            <a:ext cx="1618736" cy="1618736"/>
            <a:chOff x="1705232" y="2261286"/>
            <a:chExt cx="1618736" cy="1618736"/>
          </a:xfrm>
        </p:grpSpPr>
        <p:cxnSp>
          <p:nvCxnSpPr>
            <p:cNvPr id="7" name="直线连接符 6">
              <a:extLst>
                <a:ext uri="{FF2B5EF4-FFF2-40B4-BE49-F238E27FC236}">
                  <a16:creationId xmlns:a16="http://schemas.microsoft.com/office/drawing/2014/main" id="{9A334D33-1A1F-C27A-9305-E6888184C828}"/>
                </a:ext>
              </a:extLst>
            </p:cNvPr>
            <p:cNvCxnSpPr/>
            <p:nvPr/>
          </p:nvCxnSpPr>
          <p:spPr>
            <a:xfrm>
              <a:off x="2113005" y="3466071"/>
              <a:ext cx="1210963" cy="0"/>
            </a:xfrm>
            <a:prstGeom prst="line">
              <a:avLst/>
            </a:prstGeom>
            <a:ln w="1905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7">
              <a:extLst>
                <a:ext uri="{FF2B5EF4-FFF2-40B4-BE49-F238E27FC236}">
                  <a16:creationId xmlns:a16="http://schemas.microsoft.com/office/drawing/2014/main" id="{1F2AB42A-D239-8EDF-5CFC-7A3F47FBFA2F}"/>
                </a:ext>
              </a:extLst>
            </p:cNvPr>
            <p:cNvCxnSpPr>
              <a:cxnSpLocks/>
            </p:cNvCxnSpPr>
            <p:nvPr/>
          </p:nvCxnSpPr>
          <p:spPr>
            <a:xfrm>
              <a:off x="2113005" y="2261286"/>
              <a:ext cx="0" cy="1204785"/>
            </a:xfrm>
            <a:prstGeom prst="line">
              <a:avLst/>
            </a:prstGeom>
            <a:ln w="1905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10">
              <a:extLst>
                <a:ext uri="{FF2B5EF4-FFF2-40B4-BE49-F238E27FC236}">
                  <a16:creationId xmlns:a16="http://schemas.microsoft.com/office/drawing/2014/main" id="{C127122B-610B-308E-9D57-5809D27F7E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05232" y="3466071"/>
              <a:ext cx="407773" cy="413951"/>
            </a:xfrm>
            <a:prstGeom prst="line">
              <a:avLst/>
            </a:prstGeom>
            <a:ln w="1905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立方体 4">
              <a:extLst>
                <a:ext uri="{FF2B5EF4-FFF2-40B4-BE49-F238E27FC236}">
                  <a16:creationId xmlns:a16="http://schemas.microsoft.com/office/drawing/2014/main" id="{77024598-963B-75F7-6419-8F26883FB522}"/>
                </a:ext>
              </a:extLst>
            </p:cNvPr>
            <p:cNvSpPr/>
            <p:nvPr/>
          </p:nvSpPr>
          <p:spPr>
            <a:xfrm>
              <a:off x="1705232" y="2261286"/>
              <a:ext cx="1618736" cy="1618736"/>
            </a:xfrm>
            <a:prstGeom prst="cub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87488C68-904F-1507-FE26-D45FDA93C99D}"/>
              </a:ext>
            </a:extLst>
          </p:cNvPr>
          <p:cNvCxnSpPr>
            <a:cxnSpLocks/>
          </p:cNvCxnSpPr>
          <p:nvPr/>
        </p:nvCxnSpPr>
        <p:spPr>
          <a:xfrm>
            <a:off x="8742405" y="1346886"/>
            <a:ext cx="0" cy="457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9D09F9DF-4F91-FD43-070B-698E52E7B5C3}"/>
              </a:ext>
            </a:extLst>
          </p:cNvPr>
          <p:cNvCxnSpPr>
            <a:cxnSpLocks/>
          </p:cNvCxnSpPr>
          <p:nvPr/>
        </p:nvCxnSpPr>
        <p:spPr>
          <a:xfrm>
            <a:off x="8742405" y="2038865"/>
            <a:ext cx="0" cy="100398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457D292C-9264-ECDB-D3B9-D68C0911FD43}"/>
              </a:ext>
            </a:extLst>
          </p:cNvPr>
          <p:cNvCxnSpPr>
            <a:cxnSpLocks/>
          </p:cNvCxnSpPr>
          <p:nvPr/>
        </p:nvCxnSpPr>
        <p:spPr>
          <a:xfrm>
            <a:off x="8742405" y="3249828"/>
            <a:ext cx="0" cy="44557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EABB9AF-08E2-9779-2FF8-F097FD587B20}"/>
              </a:ext>
            </a:extLst>
          </p:cNvPr>
          <p:cNvCxnSpPr>
            <a:cxnSpLocks/>
          </p:cNvCxnSpPr>
          <p:nvPr/>
        </p:nvCxnSpPr>
        <p:spPr>
          <a:xfrm flipH="1" flipV="1">
            <a:off x="7559773" y="1849748"/>
            <a:ext cx="373264" cy="184782"/>
          </a:xfrm>
          <a:prstGeom prst="line">
            <a:avLst/>
          </a:prstGeom>
          <a:ln w="1905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B0CAC2CD-5C58-51FE-6553-9709E99ECE13}"/>
              </a:ext>
            </a:extLst>
          </p:cNvPr>
          <p:cNvCxnSpPr>
            <a:cxnSpLocks/>
          </p:cNvCxnSpPr>
          <p:nvPr/>
        </p:nvCxnSpPr>
        <p:spPr>
          <a:xfrm flipH="1" flipV="1">
            <a:off x="9551773" y="2835876"/>
            <a:ext cx="418097" cy="206976"/>
          </a:xfrm>
          <a:prstGeom prst="line">
            <a:avLst/>
          </a:prstGeom>
          <a:ln w="1905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17D08FC5-B10A-5E1F-D417-BAB82CB4511C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7933037" y="2255709"/>
            <a:ext cx="1632901" cy="387093"/>
          </a:xfrm>
          <a:prstGeom prst="line">
            <a:avLst/>
          </a:prstGeom>
          <a:ln w="1905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43FC1E1F-78A3-5494-1980-50EC112DBA50}"/>
              </a:ext>
            </a:extLst>
          </p:cNvPr>
          <p:cNvCxnSpPr>
            <a:cxnSpLocks/>
          </p:cNvCxnSpPr>
          <p:nvPr/>
        </p:nvCxnSpPr>
        <p:spPr>
          <a:xfrm flipV="1">
            <a:off x="9565938" y="2160507"/>
            <a:ext cx="401594" cy="95201"/>
          </a:xfrm>
          <a:prstGeom prst="line">
            <a:avLst/>
          </a:prstGeom>
          <a:ln w="1905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E5E5688D-E6FA-29C7-BBBC-21584CC421F5}"/>
              </a:ext>
            </a:extLst>
          </p:cNvPr>
          <p:cNvCxnSpPr>
            <a:cxnSpLocks/>
          </p:cNvCxnSpPr>
          <p:nvPr/>
        </p:nvCxnSpPr>
        <p:spPr>
          <a:xfrm flipV="1">
            <a:off x="7531443" y="2644137"/>
            <a:ext cx="401594" cy="95201"/>
          </a:xfrm>
          <a:prstGeom prst="line">
            <a:avLst/>
          </a:prstGeom>
          <a:ln w="1905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739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正四面体面置换群的型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 恒等置换 </a:t>
            </a:r>
            <a:r>
              <a:rPr lang="en-US" altLang="zh-CN" dirty="0"/>
              <a:t>1</a:t>
            </a:r>
            <a:r>
              <a:rPr lang="en-US" altLang="zh-CN" baseline="30000" dirty="0"/>
              <a:t>4</a:t>
            </a:r>
            <a:r>
              <a:rPr lang="zh-CN" altLang="en-US" dirty="0"/>
              <a:t> * </a:t>
            </a:r>
            <a:r>
              <a:rPr lang="en-US" altLang="zh-CN" dirty="0"/>
              <a:t>1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>
                <a:solidFill>
                  <a:srgbClr val="C00000"/>
                </a:solidFill>
              </a:rPr>
              <a:t> 相对点面中心连线 </a:t>
            </a:r>
            <a:endParaRPr lang="en-US" altLang="zh-CN" dirty="0">
              <a:solidFill>
                <a:srgbClr val="C00000"/>
              </a:solidFill>
            </a:endParaRPr>
          </a:p>
          <a:p>
            <a:pPr lvl="2"/>
            <a:r>
              <a:rPr lang="en-US" altLang="zh-CN" dirty="0"/>
              <a:t>120°1</a:t>
            </a:r>
            <a:r>
              <a:rPr lang="en-US" altLang="zh-CN" baseline="30000" dirty="0"/>
              <a:t>1</a:t>
            </a:r>
            <a:r>
              <a:rPr lang="en-US" altLang="zh-CN" dirty="0"/>
              <a:t>3</a:t>
            </a:r>
            <a:r>
              <a:rPr lang="en-US" altLang="zh-CN" baseline="30000" dirty="0"/>
              <a:t>1</a:t>
            </a:r>
            <a:r>
              <a:rPr lang="zh-CN" altLang="en-US" dirty="0"/>
              <a:t> * </a:t>
            </a:r>
            <a:r>
              <a:rPr lang="en-US" altLang="zh-CN" dirty="0"/>
              <a:t>4</a:t>
            </a:r>
          </a:p>
          <a:p>
            <a:pPr lvl="2"/>
            <a:r>
              <a:rPr lang="en-US" altLang="zh-CN" dirty="0"/>
              <a:t>240°1</a:t>
            </a:r>
            <a:r>
              <a:rPr lang="en-US" altLang="zh-CN" baseline="30000" dirty="0"/>
              <a:t>1</a:t>
            </a:r>
            <a:r>
              <a:rPr lang="en-US" altLang="zh-CN" dirty="0"/>
              <a:t>3</a:t>
            </a:r>
            <a:r>
              <a:rPr lang="en-US" altLang="zh-CN" baseline="30000" dirty="0"/>
              <a:t>1</a:t>
            </a:r>
            <a:r>
              <a:rPr lang="zh-CN" altLang="en-US" dirty="0"/>
              <a:t> * </a:t>
            </a:r>
            <a:r>
              <a:rPr lang="en-US" altLang="zh-CN" dirty="0"/>
              <a:t>4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>
                <a:solidFill>
                  <a:schemeClr val="accent6"/>
                </a:solidFill>
              </a:rPr>
              <a:t> 相对棱中心 </a:t>
            </a:r>
            <a:endParaRPr lang="en-US" altLang="zh-CN" dirty="0">
              <a:solidFill>
                <a:schemeClr val="accent6"/>
              </a:solidFill>
            </a:endParaRPr>
          </a:p>
          <a:p>
            <a:pPr lvl="2"/>
            <a:r>
              <a:rPr lang="en-US" altLang="zh-CN" dirty="0"/>
              <a:t>180°2</a:t>
            </a:r>
            <a:r>
              <a:rPr lang="en-US" altLang="zh-CN" baseline="30000" dirty="0"/>
              <a:t>2</a:t>
            </a:r>
            <a:r>
              <a:rPr lang="zh-CN" altLang="en-US" dirty="0"/>
              <a:t> * </a:t>
            </a:r>
            <a:r>
              <a:rPr lang="en-US" altLang="zh-CN" dirty="0"/>
              <a:t>3</a:t>
            </a:r>
          </a:p>
          <a:p>
            <a:r>
              <a:rPr lang="en-US" altLang="zh-CN" dirty="0"/>
              <a:t>12</a:t>
            </a:r>
            <a:r>
              <a:rPr lang="zh-CN" altLang="en-US" dirty="0"/>
              <a:t>阶</a:t>
            </a:r>
            <a:r>
              <a:rPr lang="en-US" altLang="zh-CN" dirty="0"/>
              <a:t>4</a:t>
            </a:r>
            <a:r>
              <a:rPr lang="zh-CN" altLang="en-US" dirty="0"/>
              <a:t>次置换群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12</a:t>
            </a:r>
            <a:r>
              <a:rPr lang="zh-CN" altLang="en-US" dirty="0"/>
              <a:t>次作业</a:t>
            </a: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AC2AB616-91D1-1A83-C94C-55CD17516F5F}"/>
              </a:ext>
            </a:extLst>
          </p:cNvPr>
          <p:cNvGrpSpPr/>
          <p:nvPr/>
        </p:nvGrpSpPr>
        <p:grpSpPr>
          <a:xfrm>
            <a:off x="8070052" y="1651714"/>
            <a:ext cx="1765932" cy="1777286"/>
            <a:chOff x="3941805" y="2446638"/>
            <a:chExt cx="1765932" cy="1777286"/>
          </a:xfrm>
        </p:grpSpPr>
        <p:cxnSp>
          <p:nvCxnSpPr>
            <p:cNvPr id="6" name="直线连接符 5">
              <a:extLst>
                <a:ext uri="{FF2B5EF4-FFF2-40B4-BE49-F238E27FC236}">
                  <a16:creationId xmlns:a16="http://schemas.microsoft.com/office/drawing/2014/main" id="{671E5306-E3BB-38D0-E276-BF82F777C3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1207" y="3588321"/>
              <a:ext cx="1666530" cy="267241"/>
            </a:xfrm>
            <a:prstGeom prst="line">
              <a:avLst/>
            </a:prstGeom>
            <a:ln w="19050">
              <a:solidFill>
                <a:schemeClr val="dk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提取 13">
              <a:extLst>
                <a:ext uri="{FF2B5EF4-FFF2-40B4-BE49-F238E27FC236}">
                  <a16:creationId xmlns:a16="http://schemas.microsoft.com/office/drawing/2014/main" id="{873874BC-DC67-5DC0-F421-97D72593391C}"/>
                </a:ext>
              </a:extLst>
            </p:cNvPr>
            <p:cNvSpPr/>
            <p:nvPr/>
          </p:nvSpPr>
          <p:spPr>
            <a:xfrm>
              <a:off x="3941805" y="2446638"/>
              <a:ext cx="1668162" cy="1668162"/>
            </a:xfrm>
            <a:prstGeom prst="flowChartExtract">
              <a:avLst/>
            </a:prstGeom>
            <a:noFill/>
            <a:ln w="19050">
              <a:solidFill>
                <a:schemeClr val="tx1"/>
              </a:solidFill>
            </a:ln>
            <a:scene3d>
              <a:camera prst="orthographicFront">
                <a:rot lat="1500000" lon="1800000" rev="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7" name="直线连接符 16">
              <a:extLst>
                <a:ext uri="{FF2B5EF4-FFF2-40B4-BE49-F238E27FC236}">
                  <a16:creationId xmlns:a16="http://schemas.microsoft.com/office/drawing/2014/main" id="{EAE86312-2B32-ECE2-97FA-39A2DAAD49F1}"/>
                </a:ext>
              </a:extLst>
            </p:cNvPr>
            <p:cNvCxnSpPr>
              <a:cxnSpLocks/>
            </p:cNvCxnSpPr>
            <p:nvPr/>
          </p:nvCxnSpPr>
          <p:spPr>
            <a:xfrm>
              <a:off x="4775886" y="2525361"/>
              <a:ext cx="931851" cy="1062960"/>
            </a:xfrm>
            <a:prstGeom prst="line">
              <a:avLst/>
            </a:prstGeom>
            <a:ln w="19050"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3BB37AB7-4925-CF83-5B91-A4DF16638A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0172" y="3588321"/>
              <a:ext cx="197565" cy="635603"/>
            </a:xfrm>
            <a:prstGeom prst="line">
              <a:avLst/>
            </a:prstGeom>
            <a:ln w="19050"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6B92F507-54CA-13B7-5FBA-DAD479FDDA2A}"/>
              </a:ext>
            </a:extLst>
          </p:cNvPr>
          <p:cNvCxnSpPr>
            <a:cxnSpLocks/>
          </p:cNvCxnSpPr>
          <p:nvPr/>
        </p:nvCxnSpPr>
        <p:spPr>
          <a:xfrm>
            <a:off x="8904133" y="1730437"/>
            <a:ext cx="347443" cy="1330201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1F160D19-D97E-CFA8-8A3D-D05E5A4AAB3D}"/>
              </a:ext>
            </a:extLst>
          </p:cNvPr>
          <p:cNvCxnSpPr>
            <a:cxnSpLocks/>
          </p:cNvCxnSpPr>
          <p:nvPr/>
        </p:nvCxnSpPr>
        <p:spPr>
          <a:xfrm>
            <a:off x="8803382" y="1344706"/>
            <a:ext cx="100751" cy="38573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C57079F8-C262-8E37-C474-BCE24555C09F}"/>
              </a:ext>
            </a:extLst>
          </p:cNvPr>
          <p:cNvCxnSpPr>
            <a:cxnSpLocks/>
          </p:cNvCxnSpPr>
          <p:nvPr/>
        </p:nvCxnSpPr>
        <p:spPr>
          <a:xfrm>
            <a:off x="9316412" y="3333323"/>
            <a:ext cx="124717" cy="47748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BEA88A83-2E78-154E-AE8A-9228342AB236}"/>
              </a:ext>
            </a:extLst>
          </p:cNvPr>
          <p:cNvCxnSpPr>
            <a:cxnSpLocks/>
          </p:cNvCxnSpPr>
          <p:nvPr/>
        </p:nvCxnSpPr>
        <p:spPr>
          <a:xfrm>
            <a:off x="8538882" y="2380129"/>
            <a:ext cx="1199332" cy="680509"/>
          </a:xfrm>
          <a:prstGeom prst="line">
            <a:avLst/>
          </a:prstGeom>
          <a:ln w="1905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id="{C60F27BB-2B1A-7802-7400-2F3530218363}"/>
              </a:ext>
            </a:extLst>
          </p:cNvPr>
          <p:cNvCxnSpPr>
            <a:cxnSpLocks/>
          </p:cNvCxnSpPr>
          <p:nvPr/>
        </p:nvCxnSpPr>
        <p:spPr>
          <a:xfrm>
            <a:off x="9737201" y="3058344"/>
            <a:ext cx="464034" cy="263296"/>
          </a:xfrm>
          <a:prstGeom prst="line">
            <a:avLst/>
          </a:prstGeom>
          <a:ln w="1905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线连接符 85">
            <a:extLst>
              <a:ext uri="{FF2B5EF4-FFF2-40B4-BE49-F238E27FC236}">
                <a16:creationId xmlns:a16="http://schemas.microsoft.com/office/drawing/2014/main" id="{21D776C5-25F0-8AFA-0117-C75E6104DB82}"/>
              </a:ext>
            </a:extLst>
          </p:cNvPr>
          <p:cNvCxnSpPr>
            <a:cxnSpLocks/>
          </p:cNvCxnSpPr>
          <p:nvPr/>
        </p:nvCxnSpPr>
        <p:spPr>
          <a:xfrm>
            <a:off x="8074848" y="2113885"/>
            <a:ext cx="464034" cy="263296"/>
          </a:xfrm>
          <a:prstGeom prst="line">
            <a:avLst/>
          </a:prstGeom>
          <a:ln w="1905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528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题：已知区间设计</a:t>
            </a:r>
            <a:r>
              <a:rPr lang="en-US" altLang="zh-CN" dirty="0"/>
              <a:t>B</a:t>
            </a:r>
            <a:r>
              <a:rPr lang="zh-CN" altLang="en-US" dirty="0"/>
              <a:t>为：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B</a:t>
            </a:r>
            <a:r>
              <a:rPr lang="en-US" altLang="zh-CN" baseline="-25000" dirty="0"/>
              <a:t>1</a:t>
            </a:r>
            <a:r>
              <a:rPr lang="en-US" altLang="zh-CN" dirty="0"/>
              <a:t>:1,2,3;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r>
              <a:rPr lang="en-US" altLang="zh-CN" baseline="-25000" dirty="0"/>
              <a:t>2</a:t>
            </a:r>
            <a:r>
              <a:rPr lang="en-US" altLang="zh-CN" dirty="0"/>
              <a:t>:2,3,4;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r>
              <a:rPr lang="en-US" altLang="zh-CN" baseline="-25000" dirty="0"/>
              <a:t>3</a:t>
            </a:r>
            <a:r>
              <a:rPr lang="en-US" altLang="zh-CN" dirty="0"/>
              <a:t>:3,4,1;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r>
              <a:rPr lang="en-US" altLang="zh-CN" baseline="-25000" dirty="0"/>
              <a:t>4</a:t>
            </a:r>
            <a:r>
              <a:rPr lang="en-US" altLang="zh-CN" dirty="0"/>
              <a:t>:4,1,2;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试求</a:t>
            </a:r>
            <a:r>
              <a:rPr lang="en-US" altLang="zh-CN" dirty="0"/>
              <a:t>AA</a:t>
            </a:r>
            <a:r>
              <a:rPr lang="en-US" altLang="zh-CN" baseline="30000" dirty="0"/>
              <a:t>T</a:t>
            </a:r>
            <a:r>
              <a:rPr lang="zh-CN" altLang="en-US" dirty="0"/>
              <a:t>，其中，</a:t>
            </a:r>
            <a:r>
              <a:rPr lang="en-US" altLang="zh-CN" dirty="0"/>
              <a:t>A</a:t>
            </a:r>
            <a:r>
              <a:rPr lang="zh-CN" altLang="en-US" dirty="0"/>
              <a:t>是该区间设计的关联矩阵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解：</a:t>
            </a:r>
          </a:p>
          <a:p>
            <a:pPr lvl="1"/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10.11</a:t>
            </a:r>
            <a:r>
              <a:rPr lang="zh-CN" altLang="en-US" dirty="0"/>
              <a:t> 第</a:t>
            </a:r>
            <a:r>
              <a:rPr lang="en-US" altLang="zh-CN" dirty="0"/>
              <a:t>16</a:t>
            </a:r>
            <a:r>
              <a:rPr lang="zh-CN" altLang="en-US" dirty="0"/>
              <a:t>次作业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9DA1AF8-0F3E-4B64-627A-BAD9D738384C}"/>
              </a:ext>
            </a:extLst>
          </p:cNvPr>
          <p:cNvSpPr/>
          <p:nvPr/>
        </p:nvSpPr>
        <p:spPr>
          <a:xfrm>
            <a:off x="7655851" y="4487238"/>
            <a:ext cx="133565" cy="191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A8CF84D-FA7C-ECFD-0914-261285A075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181"/>
          <a:stretch/>
        </p:blipFill>
        <p:spPr>
          <a:xfrm>
            <a:off x="1249270" y="4250712"/>
            <a:ext cx="1955557" cy="13208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4D9A066-E4A4-6A17-3E67-4666633DE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2042" y="4212612"/>
            <a:ext cx="2273300" cy="13589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D5ED503-0A16-6950-99FB-BB375A3666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35"/>
          <a:stretch/>
        </p:blipFill>
        <p:spPr>
          <a:xfrm>
            <a:off x="4309064" y="4212612"/>
            <a:ext cx="2018741" cy="13208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4E263B6-5776-4F5F-5EED-A2403E4F6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750" y="2951280"/>
            <a:ext cx="62865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671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排列与组合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</a:p>
          <a:p>
            <a:pPr lvl="1"/>
            <a:r>
              <a:rPr lang="en-US" altLang="zh-CN" dirty="0"/>
              <a:t>3</a:t>
            </a:r>
          </a:p>
          <a:p>
            <a:pPr lvl="1"/>
            <a:r>
              <a:rPr lang="en-US" altLang="zh-CN" dirty="0"/>
              <a:t>14</a:t>
            </a:r>
          </a:p>
          <a:p>
            <a:pPr lvl="1"/>
            <a:r>
              <a:rPr lang="en-US" altLang="zh-CN" dirty="0"/>
              <a:t>19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次作业题号</a:t>
            </a:r>
          </a:p>
        </p:txBody>
      </p:sp>
    </p:spTree>
    <p:extLst>
      <p:ext uri="{BB962C8B-B14F-4D97-AF65-F5344CB8AC3E}">
        <p14:creationId xmlns:p14="http://schemas.microsoft.com/office/powerpoint/2010/main" val="213636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题：比</a:t>
            </a:r>
            <a:r>
              <a:rPr lang="en-US" altLang="zh-CN" dirty="0"/>
              <a:t>5400</a:t>
            </a:r>
            <a:r>
              <a:rPr lang="zh-CN" altLang="en-US" dirty="0"/>
              <a:t>大的四位整数中，数字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7</a:t>
            </a:r>
            <a:r>
              <a:rPr lang="zh-CN" altLang="en-US" dirty="0"/>
              <a:t>不出现，且各位数字不同的整数有多少个？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解：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千位数字为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endParaRPr lang="en-US" altLang="zh-CN" dirty="0"/>
          </a:p>
          <a:p>
            <a:pPr marL="1428750" lvl="2" indent="-514350">
              <a:buFont typeface="+mj-lt"/>
              <a:buAutoNum type="romanUcPeriod"/>
            </a:pPr>
            <a:r>
              <a:rPr lang="zh-CN" altLang="en-US" dirty="0"/>
              <a:t>百位数字为</a:t>
            </a:r>
            <a:r>
              <a:rPr lang="en-US" altLang="zh-CN" dirty="0"/>
              <a:t>4</a:t>
            </a:r>
            <a:r>
              <a:rPr lang="zh-CN" altLang="en-US" dirty="0"/>
              <a:t>，共</a:t>
            </a:r>
            <a:r>
              <a:rPr lang="en-US" altLang="zh-CN" dirty="0"/>
              <a:t>6*5=30</a:t>
            </a:r>
            <a:r>
              <a:rPr lang="zh-CN" altLang="en-US" dirty="0"/>
              <a:t>个</a:t>
            </a:r>
            <a:endParaRPr lang="en-US" altLang="zh-CN" dirty="0"/>
          </a:p>
          <a:p>
            <a:pPr marL="1428750" lvl="2" indent="-514350">
              <a:buFont typeface="+mj-lt"/>
              <a:buAutoNum type="romanUcPeriod"/>
            </a:pPr>
            <a:r>
              <a:rPr lang="zh-CN" altLang="en-US" dirty="0"/>
              <a:t>百位数字</a:t>
            </a:r>
            <a:r>
              <a:rPr lang="en-US" altLang="zh-CN" dirty="0"/>
              <a:t> &gt; 4</a:t>
            </a:r>
            <a:r>
              <a:rPr lang="zh-CN" altLang="en-US" dirty="0"/>
              <a:t>，共</a:t>
            </a:r>
            <a:r>
              <a:rPr lang="en-US" altLang="zh-CN" dirty="0"/>
              <a:t>3*6*5=90</a:t>
            </a:r>
            <a:r>
              <a:rPr lang="zh-CN" altLang="en-US" dirty="0"/>
              <a:t>个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千位数字大于 </a:t>
            </a:r>
            <a:r>
              <a:rPr lang="en-US" altLang="zh-CN" dirty="0"/>
              <a:t>5</a:t>
            </a:r>
            <a:r>
              <a:rPr lang="zh-CN" altLang="en-US" dirty="0"/>
              <a:t>，共</a:t>
            </a:r>
            <a:r>
              <a:rPr lang="en-US" altLang="zh-CN" dirty="0"/>
              <a:t>3*7*6*5=630</a:t>
            </a:r>
            <a:r>
              <a:rPr lang="zh-CN" altLang="en-US" dirty="0"/>
              <a:t>个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综上，满足要求的整数共</a:t>
            </a:r>
            <a:r>
              <a:rPr lang="en-US" altLang="zh-CN" dirty="0"/>
              <a:t>30+90+630=750</a:t>
            </a:r>
            <a:r>
              <a:rPr lang="zh-CN" altLang="en-US" dirty="0"/>
              <a:t>个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2.2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9321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13836"/>
                <a:ext cx="10515600" cy="54232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题：</a:t>
                </a:r>
                <a:r>
                  <a:rPr lang="en-US" altLang="zh-CN" dirty="0"/>
                  <a:t>12</a:t>
                </a:r>
                <a:r>
                  <a:rPr lang="zh-CN" altLang="en-US" dirty="0"/>
                  <a:t>个人围坐在圆桌旁，其中一个拒绝与另一个相邻，问有多少种安排方法？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解：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方法一：</a:t>
                </a: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/>
                  <a:t>12</a:t>
                </a:r>
                <a:r>
                  <a:rPr lang="zh-CN" altLang="en-US" dirty="0"/>
                  <a:t>人共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𝟏𝟐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𝟏𝟐</m:t>
                        </m:r>
                      </m:den>
                    </m:f>
                    <m:r>
                      <a:rPr lang="zh-CN" altLang="en-US" b="1" i="1">
                        <a:latin typeface="Cambria Math" panose="02040503050406030204" pitchFamily="18" charset="0"/>
                      </a:rPr>
                      <m:t>种</m:t>
                    </m:r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排法</m:t>
                    </m:r>
                  </m:oMath>
                </a14:m>
                <a:r>
                  <a:rPr lang="zh-CN" altLang="en-US" dirty="0"/>
                  <a:t>，该二人相邻的排法有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𝟏𝟏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𝟏𝟏</m:t>
                        </m:r>
                      </m:den>
                    </m:f>
                  </m:oMath>
                </a14:m>
                <a:r>
                  <a:rPr lang="zh-CN" altLang="en-US" dirty="0"/>
                  <a:t>*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种可能</a:t>
                </a: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zh-CN" altLang="en-US" dirty="0"/>
                  <a:t>共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𝟏𝟐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𝟏𝟐</m:t>
                        </m:r>
                      </m:den>
                    </m:f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𝟏𝟏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𝟏𝟏</m:t>
                        </m:r>
                      </m:den>
                    </m:f>
                  </m:oMath>
                </a14:m>
                <a:r>
                  <a:rPr lang="zh-CN" altLang="en-US" dirty="0"/>
                  <a:t>*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9</a:t>
                </a:r>
                <a:r>
                  <a:rPr lang="zh-CN" altLang="en-US" dirty="0"/>
                  <a:t>*</a:t>
                </a:r>
                <a:r>
                  <a:rPr lang="en-US" altLang="zh-CN" dirty="0"/>
                  <a:t>10!</a:t>
                </a:r>
                <a:r>
                  <a:rPr lang="zh-CN" altLang="en-US" dirty="0"/>
                  <a:t>种安排方法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方法二：</a:t>
                </a:r>
                <a:endParaRPr lang="en-US" altLang="zh-CN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CN" altLang="en-US" dirty="0"/>
                  <a:t>将其中一人与其余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人先安排，共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𝟏𝟏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𝟏𝟏</m:t>
                        </m:r>
                      </m:den>
                    </m:f>
                    <m:r>
                      <a:rPr lang="zh-CN" altLang="en-US" b="1" i="1">
                        <a:latin typeface="Cambria Math" panose="02040503050406030204" pitchFamily="18" charset="0"/>
                      </a:rPr>
                      <m:t>种</m:t>
                    </m:r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可能</m:t>
                    </m:r>
                  </m:oMath>
                </a14:m>
                <a:endParaRPr lang="en-US" altLang="zh-CN" b="1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CN" altLang="en-US" dirty="0"/>
                  <a:t>将剩下一人插入其中，共</a:t>
                </a:r>
                <a:r>
                  <a:rPr lang="en-US" altLang="zh-CN" dirty="0"/>
                  <a:t>9</a:t>
                </a:r>
                <a:r>
                  <a:rPr lang="zh-CN" altLang="en-US" dirty="0"/>
                  <a:t>个可安排位置</a:t>
                </a:r>
                <a:endParaRPr lang="en-US" altLang="zh-CN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CN" altLang="en-US" dirty="0"/>
                  <a:t>共</a:t>
                </a:r>
                <a:r>
                  <a:rPr lang="en-US" altLang="zh-CN" dirty="0"/>
                  <a:t>9</a:t>
                </a:r>
                <a:r>
                  <a:rPr lang="zh-CN" altLang="en-US" dirty="0"/>
                  <a:t>*</a:t>
                </a:r>
                <a:r>
                  <a:rPr lang="en-US" altLang="zh-CN" dirty="0"/>
                  <a:t>10!</a:t>
                </a:r>
                <a:r>
                  <a:rPr lang="zh-CN" altLang="en-US" dirty="0"/>
                  <a:t>种安排方法</a:t>
                </a: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13836"/>
                <a:ext cx="10515600" cy="5423269"/>
              </a:xfrm>
              <a:blipFill>
                <a:blip r:embed="rId2"/>
                <a:stretch>
                  <a:fillRect l="-1206" t="-1168" r="-9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2.3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8744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题：有</a:t>
            </a:r>
            <a:r>
              <a:rPr lang="en" altLang="zh-CN" dirty="0"/>
              <a:t>n</a:t>
            </a:r>
            <a:r>
              <a:rPr lang="zh-CN" altLang="en-US" dirty="0"/>
              <a:t>个不同的整数，从中取出两组来，要求第一组里的最小数大于第二组里的最大数，问有多少种方案？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解：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只要取出任意</a:t>
            </a:r>
            <a:r>
              <a:rPr lang="en-US" altLang="zh-CN" dirty="0"/>
              <a:t>m (2 ≤ m ≤ n)</a:t>
            </a:r>
            <a:r>
              <a:rPr lang="zh-CN" altLang="en-US" dirty="0"/>
              <a:t>个数，按从大到小的顺序排列，把前 </a:t>
            </a:r>
            <a:r>
              <a:rPr lang="en" altLang="zh-CN" dirty="0"/>
              <a:t>a </a:t>
            </a:r>
            <a:r>
              <a:rPr lang="zh-CN" altLang="en-US" dirty="0"/>
              <a:t>个作为第一组，剩下 </a:t>
            </a:r>
            <a:r>
              <a:rPr lang="en" altLang="zh-CN" dirty="0"/>
              <a:t>b </a:t>
            </a:r>
            <a:r>
              <a:rPr lang="zh-CN" altLang="en-US" dirty="0"/>
              <a:t>个作为第二组即可。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对于给定的</a:t>
            </a:r>
            <a:r>
              <a:rPr lang="en" altLang="zh-CN" dirty="0"/>
              <a:t>m</a:t>
            </a:r>
            <a:r>
              <a:rPr lang="zh-CN" altLang="en" dirty="0"/>
              <a:t>，</a:t>
            </a:r>
            <a:r>
              <a:rPr lang="zh-CN" altLang="en-US" dirty="0"/>
              <a:t>第一组的取法有</a:t>
            </a:r>
            <a:r>
              <a:rPr lang="en-US" altLang="zh-CN" dirty="0"/>
              <a:t>m − 1</a:t>
            </a:r>
            <a:r>
              <a:rPr lang="zh-CN" altLang="en-US" dirty="0"/>
              <a:t>种，所以总的方案数为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2.14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0899CE0-93E5-71A9-40B4-5F9AA6BD8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0" y="4381583"/>
            <a:ext cx="66040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340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题：取定空间中的</a:t>
                </a:r>
                <a:r>
                  <a:rPr lang="en-US" altLang="zh-CN" dirty="0"/>
                  <a:t>25</a:t>
                </a:r>
                <a:r>
                  <a:rPr lang="zh-CN" altLang="en-US" dirty="0"/>
                  <a:t>个点，其中任意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个点均不共面，问它们能决定多少个三角形？又能决定多少个四面体？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解：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三角形：</a:t>
                </a: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zh-CN" altLang="en-US" dirty="0"/>
                  <a:t>任意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点不共面，则任意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点不共线（否则必然存在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点共面）</a:t>
                </a: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zh-CN" altLang="en-US" dirty="0"/>
                  <a:t>所以，有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𝟐𝟓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den>
                        </m:f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𝟐𝟑𝟎𝟎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个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三角形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被决定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四面体：</a:t>
                </a: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zh-CN" altLang="en-US" dirty="0"/>
                  <a:t>任意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点不共面，则任取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点即为四面体</a:t>
                </a: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zh-CN" altLang="en-US" dirty="0"/>
                  <a:t>所以，有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𝟐𝟓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den>
                        </m:f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𝟏𝟐𝟔𝟓𝟎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个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三角形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被决定</m:t>
                    </m:r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12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2.19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E901E68-0CC6-31A1-B480-22A3D2E1C63A}"/>
              </a:ext>
            </a:extLst>
          </p:cNvPr>
          <p:cNvSpPr txBox="1"/>
          <p:nvPr/>
        </p:nvSpPr>
        <p:spPr>
          <a:xfrm>
            <a:off x="4130211" y="65343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8463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生成函数</a:t>
            </a:r>
            <a:endParaRPr lang="en-US" altLang="zh-CN" dirty="0"/>
          </a:p>
          <a:p>
            <a:pPr lvl="1"/>
            <a:r>
              <a:rPr lang="en-US" altLang="zh-CN" dirty="0"/>
              <a:t>7(3)(5)</a:t>
            </a:r>
          </a:p>
          <a:p>
            <a:pPr lvl="1"/>
            <a:r>
              <a:rPr lang="en-US" altLang="zh-CN" dirty="0"/>
              <a:t>10(1)</a:t>
            </a:r>
          </a:p>
          <a:p>
            <a:pPr lvl="1"/>
            <a:r>
              <a:rPr lang="en-US" altLang="zh-CN" dirty="0"/>
              <a:t>11(2)(4)</a:t>
            </a:r>
          </a:p>
          <a:p>
            <a:pPr lvl="1"/>
            <a:r>
              <a:rPr lang="en-US" altLang="zh-CN" dirty="0"/>
              <a:t>12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次作业题号</a:t>
            </a:r>
          </a:p>
        </p:txBody>
      </p:sp>
    </p:spTree>
    <p:extLst>
      <p:ext uri="{BB962C8B-B14F-4D97-AF65-F5344CB8AC3E}">
        <p14:creationId xmlns:p14="http://schemas.microsoft.com/office/powerpoint/2010/main" val="4057734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题：设多重集合</a:t>
                </a:r>
                <a:r>
                  <a:rPr lang="en" altLang="zh-CN" dirty="0"/>
                  <a:t>S=</a:t>
                </a:r>
                <a:r>
                  <a:rPr lang="en-US" altLang="zh-CN" dirty="0"/>
                  <a:t>{</a:t>
                </a:r>
                <a:r>
                  <a:rPr lang="zh-CN" altLang="en" dirty="0"/>
                  <a:t>∞</a:t>
                </a:r>
                <a:r>
                  <a:rPr lang="en" altLang="zh-CN" dirty="0"/>
                  <a:t>•e</a:t>
                </a:r>
                <a:r>
                  <a:rPr lang="en" altLang="zh-CN" baseline="-25000" dirty="0"/>
                  <a:t>1</a:t>
                </a:r>
                <a:r>
                  <a:rPr lang="en-US" altLang="zh-CN" dirty="0"/>
                  <a:t>, </a:t>
                </a:r>
                <a:r>
                  <a:rPr lang="zh-CN" altLang="en" dirty="0"/>
                  <a:t>∞</a:t>
                </a:r>
                <a:r>
                  <a:rPr lang="en" altLang="zh-CN" dirty="0"/>
                  <a:t>•e</a:t>
                </a:r>
                <a:r>
                  <a:rPr lang="en" altLang="zh-CN" baseline="-25000" dirty="0"/>
                  <a:t>2</a:t>
                </a:r>
                <a:r>
                  <a:rPr lang="en-US" altLang="zh-CN" dirty="0"/>
                  <a:t>, </a:t>
                </a:r>
                <a:r>
                  <a:rPr lang="zh-CN" altLang="en" dirty="0"/>
                  <a:t>∞</a:t>
                </a:r>
                <a:r>
                  <a:rPr lang="en" altLang="zh-CN" dirty="0"/>
                  <a:t>•e</a:t>
                </a:r>
                <a:r>
                  <a:rPr lang="en" altLang="zh-CN" baseline="-25000" dirty="0"/>
                  <a:t>3</a:t>
                </a:r>
                <a:r>
                  <a:rPr lang="en-US" altLang="zh-CN" dirty="0"/>
                  <a:t>, </a:t>
                </a:r>
                <a:r>
                  <a:rPr lang="zh-CN" altLang="en" dirty="0"/>
                  <a:t>∞</a:t>
                </a:r>
                <a:r>
                  <a:rPr lang="en" altLang="zh-CN" dirty="0"/>
                  <a:t>•e</a:t>
                </a:r>
                <a:r>
                  <a:rPr lang="en" altLang="zh-CN" baseline="-25000" dirty="0"/>
                  <a:t>4</a:t>
                </a:r>
                <a:r>
                  <a:rPr lang="en" altLang="zh-CN" dirty="0"/>
                  <a:t>}</a:t>
                </a:r>
                <a:r>
                  <a:rPr lang="zh-CN" altLang="en" dirty="0"/>
                  <a:t>，</a:t>
                </a:r>
                <a:r>
                  <a:rPr lang="en" altLang="zh-CN" dirty="0"/>
                  <a:t>a</a:t>
                </a:r>
                <a:r>
                  <a:rPr lang="en" altLang="zh-CN" baseline="-25000" dirty="0"/>
                  <a:t>n</a:t>
                </a:r>
                <a:r>
                  <a:rPr lang="zh-CN" altLang="en-US" dirty="0"/>
                  <a:t>表示集合</a:t>
                </a:r>
                <a:r>
                  <a:rPr lang="en" altLang="zh-CN" dirty="0"/>
                  <a:t>S</a:t>
                </a:r>
                <a:r>
                  <a:rPr lang="zh-CN" altLang="en-US" dirty="0"/>
                  <a:t>满足下列条件的 </a:t>
                </a:r>
                <a:r>
                  <a:rPr lang="en" altLang="zh-CN" dirty="0"/>
                  <a:t>n </a:t>
                </a:r>
                <a:r>
                  <a:rPr lang="zh-CN" altLang="en-US" dirty="0"/>
                  <a:t>组合数，分别求数列</a:t>
                </a:r>
                <a:r>
                  <a:rPr lang="en-US" altLang="zh-CN" dirty="0"/>
                  <a:t>{</a:t>
                </a:r>
                <a:r>
                  <a:rPr lang="en" altLang="zh-CN" dirty="0"/>
                  <a:t>a</a:t>
                </a:r>
                <a:r>
                  <a:rPr lang="en" altLang="zh-CN" baseline="-25000" dirty="0"/>
                  <a:t>n</a:t>
                </a:r>
                <a:r>
                  <a:rPr lang="en" altLang="zh-CN" dirty="0"/>
                  <a:t>}</a:t>
                </a:r>
                <a:r>
                  <a:rPr lang="zh-CN" altLang="en-US" dirty="0"/>
                  <a:t>的生成函数：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(3) </a:t>
                </a:r>
                <a:r>
                  <a:rPr lang="en" altLang="zh-CN" dirty="0"/>
                  <a:t>e</a:t>
                </a:r>
                <a:r>
                  <a:rPr lang="en" altLang="zh-CN" baseline="-25000" dirty="0"/>
                  <a:t>1</a:t>
                </a:r>
                <a:r>
                  <a:rPr lang="zh-CN" altLang="en" dirty="0"/>
                  <a:t>不出现</a:t>
                </a:r>
                <a:r>
                  <a:rPr lang="zh-CN" altLang="en-US" dirty="0"/>
                  <a:t>，</a:t>
                </a:r>
                <a:r>
                  <a:rPr lang="en" altLang="zh-CN" dirty="0"/>
                  <a:t>e</a:t>
                </a:r>
                <a:r>
                  <a:rPr lang="en-US" altLang="zh-CN" baseline="-25000" dirty="0"/>
                  <a:t>2</a:t>
                </a:r>
                <a:r>
                  <a:rPr lang="zh-CN" altLang="en-US" dirty="0"/>
                  <a:t>至多出现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次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解：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M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={0}        M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={0,1}         M</a:t>
                </a:r>
                <a:r>
                  <a:rPr lang="en-US" altLang="zh-CN" baseline="-25000" dirty="0"/>
                  <a:t>3</a:t>
                </a:r>
                <a:r>
                  <a:rPr lang="en-US" altLang="zh-CN" dirty="0"/>
                  <a:t>= M</a:t>
                </a:r>
                <a:r>
                  <a:rPr lang="en-US" altLang="zh-CN" baseline="-25000" dirty="0"/>
                  <a:t>4</a:t>
                </a:r>
                <a:r>
                  <a:rPr lang="en-US" altLang="zh-CN" dirty="0"/>
                  <a:t>={0,1,2…} </a:t>
                </a:r>
              </a:p>
              <a:p>
                <a:pPr lvl="1"/>
                <a:r>
                  <a:rPr lang="en-US" altLang="zh-CN" dirty="0"/>
                  <a:t>1*(1+x)(1+x+x</a:t>
                </a:r>
                <a:r>
                  <a:rPr lang="en-US" altLang="zh-CN" baseline="30000" dirty="0"/>
                  <a:t>2</a:t>
                </a:r>
                <a:r>
                  <a:rPr lang="en-US" altLang="zh-CN" dirty="0"/>
                  <a:t>+x</a:t>
                </a:r>
                <a:r>
                  <a:rPr lang="en-US" altLang="zh-CN" baseline="30000" dirty="0"/>
                  <a:t>3</a:t>
                </a:r>
                <a:r>
                  <a:rPr lang="en-US" altLang="zh-CN" dirty="0"/>
                  <a:t>+…) (1+x+x</a:t>
                </a:r>
                <a:r>
                  <a:rPr lang="en-US" altLang="zh-CN" baseline="30000" dirty="0"/>
                  <a:t>2</a:t>
                </a:r>
                <a:r>
                  <a:rPr lang="en-US" altLang="zh-CN" dirty="0"/>
                  <a:t>+x</a:t>
                </a:r>
                <a:r>
                  <a:rPr lang="en-US" altLang="zh-CN" baseline="30000" dirty="0"/>
                  <a:t>3</a:t>
                </a:r>
                <a:r>
                  <a:rPr lang="en-US" altLang="zh-CN" dirty="0"/>
                  <a:t>+…)=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num>
                      <m:den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b="1" i="1" baseline="30000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12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5.7(3)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DE89BF-2EB4-B06C-C937-1DCC3921A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2464" y="2358133"/>
            <a:ext cx="20447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0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题：设多重集合</a:t>
                </a:r>
                <a:r>
                  <a:rPr lang="en" altLang="zh-CN" dirty="0"/>
                  <a:t>S=</a:t>
                </a:r>
                <a:r>
                  <a:rPr lang="en-US" altLang="zh-CN" dirty="0"/>
                  <a:t>{</a:t>
                </a:r>
                <a:r>
                  <a:rPr lang="zh-CN" altLang="en" dirty="0"/>
                  <a:t>∞</a:t>
                </a:r>
                <a:r>
                  <a:rPr lang="en" altLang="zh-CN" dirty="0"/>
                  <a:t>•e</a:t>
                </a:r>
                <a:r>
                  <a:rPr lang="en" altLang="zh-CN" baseline="-25000" dirty="0"/>
                  <a:t>1</a:t>
                </a:r>
                <a:r>
                  <a:rPr lang="en-US" altLang="zh-CN" dirty="0"/>
                  <a:t>, </a:t>
                </a:r>
                <a:r>
                  <a:rPr lang="zh-CN" altLang="en" dirty="0"/>
                  <a:t>∞</a:t>
                </a:r>
                <a:r>
                  <a:rPr lang="en" altLang="zh-CN" dirty="0"/>
                  <a:t>•e</a:t>
                </a:r>
                <a:r>
                  <a:rPr lang="en" altLang="zh-CN" baseline="-25000" dirty="0"/>
                  <a:t>2</a:t>
                </a:r>
                <a:r>
                  <a:rPr lang="en-US" altLang="zh-CN" dirty="0"/>
                  <a:t>, </a:t>
                </a:r>
                <a:r>
                  <a:rPr lang="zh-CN" altLang="en" dirty="0"/>
                  <a:t>∞</a:t>
                </a:r>
                <a:r>
                  <a:rPr lang="en" altLang="zh-CN" dirty="0"/>
                  <a:t>•e</a:t>
                </a:r>
                <a:r>
                  <a:rPr lang="en" altLang="zh-CN" baseline="-25000" dirty="0"/>
                  <a:t>3</a:t>
                </a:r>
                <a:r>
                  <a:rPr lang="en-US" altLang="zh-CN" dirty="0"/>
                  <a:t>, </a:t>
                </a:r>
                <a:r>
                  <a:rPr lang="zh-CN" altLang="en" dirty="0"/>
                  <a:t>∞</a:t>
                </a:r>
                <a:r>
                  <a:rPr lang="en" altLang="zh-CN" dirty="0"/>
                  <a:t>•e</a:t>
                </a:r>
                <a:r>
                  <a:rPr lang="en" altLang="zh-CN" baseline="-25000" dirty="0"/>
                  <a:t>4</a:t>
                </a:r>
                <a:r>
                  <a:rPr lang="en" altLang="zh-CN" dirty="0"/>
                  <a:t>}</a:t>
                </a:r>
                <a:r>
                  <a:rPr lang="zh-CN" altLang="en" dirty="0"/>
                  <a:t>，</a:t>
                </a:r>
                <a:r>
                  <a:rPr lang="en" altLang="zh-CN" dirty="0"/>
                  <a:t>a</a:t>
                </a:r>
                <a:r>
                  <a:rPr lang="en" altLang="zh-CN" baseline="-25000" dirty="0"/>
                  <a:t>n</a:t>
                </a:r>
                <a:r>
                  <a:rPr lang="zh-CN" altLang="en-US" dirty="0"/>
                  <a:t>表示集合</a:t>
                </a:r>
                <a:r>
                  <a:rPr lang="en" altLang="zh-CN" dirty="0"/>
                  <a:t>S</a:t>
                </a:r>
                <a:r>
                  <a:rPr lang="zh-CN" altLang="en-US" dirty="0"/>
                  <a:t>满足下列条件的 </a:t>
                </a:r>
                <a:r>
                  <a:rPr lang="en" altLang="zh-CN" dirty="0"/>
                  <a:t>n </a:t>
                </a:r>
                <a:r>
                  <a:rPr lang="zh-CN" altLang="en-US" dirty="0"/>
                  <a:t>组合数，分别求数列</a:t>
                </a:r>
                <a:r>
                  <a:rPr lang="en-US" altLang="zh-CN" dirty="0"/>
                  <a:t>{</a:t>
                </a:r>
                <a:r>
                  <a:rPr lang="en" altLang="zh-CN" dirty="0"/>
                  <a:t>a</a:t>
                </a:r>
                <a:r>
                  <a:rPr lang="en" altLang="zh-CN" baseline="-25000" dirty="0"/>
                  <a:t>n</a:t>
                </a:r>
                <a:r>
                  <a:rPr lang="en" altLang="zh-CN" dirty="0"/>
                  <a:t>}</a:t>
                </a:r>
                <a:r>
                  <a:rPr lang="zh-CN" altLang="en-US" dirty="0"/>
                  <a:t>的生成函数：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(3) </a:t>
                </a:r>
                <a:r>
                  <a:rPr lang="zh-CN" altLang="en-US" dirty="0"/>
                  <a:t>每个</a:t>
                </a:r>
                <a:r>
                  <a:rPr lang="en" altLang="zh-CN" dirty="0" err="1"/>
                  <a:t>e</a:t>
                </a:r>
                <a:r>
                  <a:rPr lang="en" altLang="zh-CN" baseline="-25000" dirty="0" err="1"/>
                  <a:t>i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=1,2,3,4)</a:t>
                </a:r>
                <a:r>
                  <a:rPr lang="zh-CN" altLang="en-US" dirty="0"/>
                  <a:t>至少出</a:t>
                </a:r>
                <a:r>
                  <a:rPr lang="zh-CN" altLang="en" dirty="0"/>
                  <a:t>现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次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解：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M</a:t>
                </a:r>
                <a:r>
                  <a:rPr lang="en-US" altLang="zh-CN" baseline="-25000" dirty="0"/>
                  <a:t>1 </a:t>
                </a:r>
                <a:r>
                  <a:rPr lang="en-US" altLang="zh-CN" dirty="0"/>
                  <a:t>= M</a:t>
                </a:r>
                <a:r>
                  <a:rPr lang="en-US" altLang="zh-CN" baseline="-25000" dirty="0"/>
                  <a:t>2 </a:t>
                </a:r>
                <a:r>
                  <a:rPr lang="en-US" altLang="zh-CN" dirty="0"/>
                  <a:t>= M</a:t>
                </a:r>
                <a:r>
                  <a:rPr lang="en-US" altLang="zh-CN" baseline="-25000" dirty="0"/>
                  <a:t>3 </a:t>
                </a:r>
                <a:r>
                  <a:rPr lang="en-US" altLang="zh-CN" dirty="0"/>
                  <a:t>= M</a:t>
                </a:r>
                <a:r>
                  <a:rPr lang="en-US" altLang="zh-CN" baseline="-25000" dirty="0"/>
                  <a:t>4 </a:t>
                </a:r>
                <a:r>
                  <a:rPr lang="en-US" altLang="zh-CN" dirty="0"/>
                  <a:t>= {10,11,12…} </a:t>
                </a:r>
              </a:p>
              <a:p>
                <a:pPr lvl="1"/>
                <a:r>
                  <a:rPr lang="en-US" altLang="zh-CN" dirty="0"/>
                  <a:t>(x</a:t>
                </a:r>
                <a:r>
                  <a:rPr lang="en-US" altLang="zh-CN" baseline="30000" dirty="0"/>
                  <a:t>10</a:t>
                </a:r>
                <a:r>
                  <a:rPr lang="en-US" altLang="zh-CN" dirty="0"/>
                  <a:t>+x</a:t>
                </a:r>
                <a:r>
                  <a:rPr lang="en-US" altLang="zh-CN" baseline="30000" dirty="0"/>
                  <a:t>11</a:t>
                </a:r>
                <a:r>
                  <a:rPr lang="en-US" altLang="zh-CN" dirty="0"/>
                  <a:t>+x</a:t>
                </a:r>
                <a:r>
                  <a:rPr lang="en-US" altLang="zh-CN" baseline="30000" dirty="0"/>
                  <a:t>12</a:t>
                </a:r>
                <a:r>
                  <a:rPr lang="en-US" altLang="zh-CN" dirty="0"/>
                  <a:t>+x</a:t>
                </a:r>
                <a:r>
                  <a:rPr lang="en-US" altLang="zh-CN" baseline="30000" dirty="0"/>
                  <a:t>13</a:t>
                </a:r>
                <a:r>
                  <a:rPr lang="en-US" altLang="zh-CN" dirty="0"/>
                  <a:t>+…)</a:t>
                </a:r>
                <a:r>
                  <a:rPr lang="en-US" altLang="zh-CN" baseline="30000" dirty="0"/>
                  <a:t>4 </a:t>
                </a:r>
                <a:r>
                  <a:rPr lang="en-US" altLang="zh-CN" dirty="0"/>
                  <a:t>= x</a:t>
                </a:r>
                <a:r>
                  <a:rPr lang="en-US" altLang="zh-CN" baseline="30000" dirty="0"/>
                  <a:t>40</a:t>
                </a:r>
                <a:r>
                  <a:rPr lang="en-US" altLang="zh-CN" dirty="0"/>
                  <a:t> * (1+x+x</a:t>
                </a:r>
                <a:r>
                  <a:rPr lang="en-US" altLang="zh-CN" baseline="30000" dirty="0"/>
                  <a:t>2</a:t>
                </a:r>
                <a:r>
                  <a:rPr lang="en-US" altLang="zh-CN" dirty="0"/>
                  <a:t>+x</a:t>
                </a:r>
                <a:r>
                  <a:rPr lang="en-US" altLang="zh-CN" baseline="30000" dirty="0"/>
                  <a:t>3</a:t>
                </a:r>
                <a:r>
                  <a:rPr lang="en-US" altLang="zh-CN" dirty="0"/>
                  <a:t>+…)</a:t>
                </a:r>
                <a:r>
                  <a:rPr lang="en-US" altLang="zh-CN" baseline="30000" dirty="0"/>
                  <a:t>4 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baseline="30000" smtClean="0">
                            <a:latin typeface="Cambria Math" panose="02040503050406030204" pitchFamily="18" charset="0"/>
                          </a:rPr>
                          <m:t>𝟒𝟎</m:t>
                        </m:r>
                      </m:num>
                      <m:den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b="1" i="1" baseline="30000" smtClean="0"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12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5.7(5)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79CB01-5D34-880A-1EC2-E7F59CD07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2464" y="2358133"/>
            <a:ext cx="20447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52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华康俪金黑W8(P)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演示文稿1" id="{4C865C33-78CE-492A-8A25-99F4E556760C}" vid="{8583AA32-E6ED-4A4C-9E0B-31E86EE0772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USTC模板(李诚老师提供)</Template>
  <TotalTime>818</TotalTime>
  <Words>1064</Words>
  <Application>Microsoft Office PowerPoint</Application>
  <PresentationFormat>宽屏</PresentationFormat>
  <Paragraphs>113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微软雅黑</vt:lpstr>
      <vt:lpstr>Arial</vt:lpstr>
      <vt:lpstr>Calibri</vt:lpstr>
      <vt:lpstr>Cambria Math</vt:lpstr>
      <vt:lpstr>Gill Sans MT</vt:lpstr>
      <vt:lpstr>Times New Roman</vt:lpstr>
      <vt:lpstr>Wingdings</vt:lpstr>
      <vt:lpstr>Office 主题</vt:lpstr>
      <vt:lpstr>2023秋《组合数学》 </vt:lpstr>
      <vt:lpstr>第2次作业题号</vt:lpstr>
      <vt:lpstr>2.2</vt:lpstr>
      <vt:lpstr>2.3</vt:lpstr>
      <vt:lpstr>2.14</vt:lpstr>
      <vt:lpstr>2.19</vt:lpstr>
      <vt:lpstr>第7次作业题号</vt:lpstr>
      <vt:lpstr>5.7(3)</vt:lpstr>
      <vt:lpstr>5.7(5)</vt:lpstr>
      <vt:lpstr>5.10(1)</vt:lpstr>
      <vt:lpstr>5.11(2)</vt:lpstr>
      <vt:lpstr>5.11(4)</vt:lpstr>
      <vt:lpstr>5.12</vt:lpstr>
      <vt:lpstr>第12次作业</vt:lpstr>
      <vt:lpstr>第12次作业</vt:lpstr>
      <vt:lpstr>10.11 第16次作业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2019秋《组合数学》 </dc:title>
  <dc:creator>xu ll</dc:creator>
  <cp:lastModifiedBy>cmet</cp:lastModifiedBy>
  <cp:revision>89</cp:revision>
  <dcterms:created xsi:type="dcterms:W3CDTF">2019-12-14T06:02:28Z</dcterms:created>
  <dcterms:modified xsi:type="dcterms:W3CDTF">2024-01-03T07:25:28Z</dcterms:modified>
</cp:coreProperties>
</file>