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7" r:id="rId3"/>
    <p:sldId id="257" r:id="rId4"/>
    <p:sldId id="258" r:id="rId5"/>
    <p:sldId id="259" r:id="rId6"/>
    <p:sldId id="260" r:id="rId7"/>
    <p:sldId id="288" r:id="rId8"/>
    <p:sldId id="289" r:id="rId9"/>
    <p:sldId id="290" r:id="rId10"/>
    <p:sldId id="292" r:id="rId11"/>
    <p:sldId id="298" r:id="rId12"/>
    <p:sldId id="296" r:id="rId13"/>
    <p:sldId id="29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49" autoAdjust="0"/>
  </p:normalViewPr>
  <p:slideViewPr>
    <p:cSldViewPr snapToGrid="0" showGuides="1">
      <p:cViewPr varScale="1">
        <p:scale>
          <a:sx n="114" d="100"/>
          <a:sy n="114" d="100"/>
        </p:scale>
        <p:origin x="4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553F4-D99B-41A8-A6E8-B716F6DDE47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CBF6-3D7C-4825-8E1B-356D9C5C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4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8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0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4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考虑以</a:t>
                </a:r>
                <a:r>
                  <a:rPr kumimoji="1" lang="en-US" altLang="zh-CN" dirty="0"/>
                  <a:t>010</a:t>
                </a:r>
                <a:r>
                  <a:rPr kumimoji="1" lang="zh-CN" altLang="en-US" dirty="0"/>
                  <a:t>结尾的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位</a:t>
                </a:r>
                <a:r>
                  <a:rPr kumimoji="1" lang="en-US" altLang="zh-CN" dirty="0"/>
                  <a:t>01</a:t>
                </a:r>
                <a:r>
                  <a:rPr kumimoji="1" lang="zh-CN" altLang="en-US" dirty="0"/>
                  <a:t>序列，一共有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2^(𝑛−3)</a:t>
                </a:r>
                <a:r>
                  <a:rPr lang="zh-CN" altLang="en-US" b="0" dirty="0"/>
                  <a:t>个</a:t>
                </a:r>
                <a:r>
                  <a:rPr kumimoji="1" lang="zh-CN" altLang="en-US" b="0" dirty="0"/>
                  <a:t>，她包含以下情况：</a:t>
                </a:r>
                <a:endParaRPr kumimoji="1" lang="en-US" altLang="zh-CN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dirty="0"/>
                  <a:t>第</a:t>
                </a:r>
                <a:r>
                  <a:rPr lang="en-US" altLang="zh-CN" b="0" dirty="0"/>
                  <a:t>n-2, n-1, n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的个数，即是</a:t>
                </a:r>
                <a:r>
                  <a:rPr lang="en-US" altLang="zh-CN" b="0" dirty="0"/>
                  <a:t>f</a:t>
                </a:r>
                <a:r>
                  <a:rPr lang="zh-CN" altLang="en-US" b="0" dirty="0"/>
                  <a:t>（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）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以</a:t>
                </a:r>
                <a:r>
                  <a:rPr kumimoji="1" lang="en-US" altLang="zh-CN" dirty="0"/>
                  <a:t>010</a:t>
                </a:r>
                <a:r>
                  <a:rPr kumimoji="1" lang="zh-CN" altLang="en-US" dirty="0"/>
                  <a:t>结尾的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位序列，必不可能在</a:t>
                </a:r>
                <a:r>
                  <a:rPr kumimoji="1" lang="en-US" altLang="zh-CN" dirty="0"/>
                  <a:t>n-4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n-2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n-1</a:t>
                </a:r>
                <a:r>
                  <a:rPr kumimoji="1" lang="zh-CN" altLang="en-US" dirty="0"/>
                  <a:t>位第一次出现</a:t>
                </a:r>
                <a:r>
                  <a:rPr kumimoji="1" lang="en-US" altLang="zh-CN" dirty="0"/>
                  <a:t>010</a:t>
                </a:r>
                <a:r>
                  <a:rPr kumimoji="1" lang="zh-CN" altLang="en-US" dirty="0"/>
                  <a:t>，因此不包含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n-1</a:t>
                </a:r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r>
                  <a:rPr kumimoji="1" lang="en-US" altLang="zh-CN" dirty="0"/>
                  <a:t>F(n-2) f(n-3)</a:t>
                </a:r>
                <a:r>
                  <a:rPr kumimoji="1" lang="zh-CN" altLang="en-US" dirty="0"/>
                  <a:t>也是同理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/>
                  <a:t>对于</a:t>
                </a:r>
                <a:r>
                  <a:rPr lang="en-US" altLang="zh-CN" b="0" dirty="0"/>
                  <a:t>n-6, n-5, n-4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的情况，</a:t>
                </a:r>
                <a:r>
                  <a:rPr lang="en-US" altLang="zh-CN" b="0" dirty="0"/>
                  <a:t>n-3</a:t>
                </a:r>
                <a:r>
                  <a:rPr lang="zh-CN" altLang="en-US" b="0" dirty="0"/>
                  <a:t>位可取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或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，即有</a:t>
                </a:r>
                <a:r>
                  <a:rPr lang="en-US" altLang="zh-CN" b="0" dirty="0"/>
                  <a:t>2f</a:t>
                </a:r>
                <a:r>
                  <a:rPr lang="zh-CN" altLang="en-US" b="0" dirty="0"/>
                  <a:t>（</a:t>
                </a:r>
                <a:r>
                  <a:rPr lang="en-US" altLang="zh-CN" b="0" dirty="0"/>
                  <a:t>n-4</a:t>
                </a:r>
                <a:r>
                  <a:rPr lang="zh-CN" altLang="en-US" b="0" dirty="0"/>
                  <a:t>）</a:t>
                </a:r>
                <a:endParaRPr lang="en-US" altLang="zh-CN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dirty="0"/>
                  <a:t>对于从</a:t>
                </a:r>
                <a:r>
                  <a:rPr lang="en-US" altLang="zh-CN" b="0" dirty="0"/>
                  <a:t>n-k-2</a:t>
                </a:r>
                <a:r>
                  <a:rPr lang="zh-CN" altLang="en-US" b="0" dirty="0"/>
                  <a:t>到</a:t>
                </a:r>
                <a:r>
                  <a:rPr lang="en-US" altLang="zh-CN" b="0" dirty="0"/>
                  <a:t>n-k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的个数，这里</a:t>
                </a:r>
                <a:r>
                  <a:rPr lang="en-US" altLang="zh-CN" b="0" dirty="0"/>
                  <a:t>k</a:t>
                </a:r>
                <a:r>
                  <a:rPr lang="zh-CN" altLang="en-US" b="0" dirty="0"/>
                  <a:t>要大于等于</a:t>
                </a:r>
                <a:r>
                  <a:rPr lang="en-US" altLang="zh-CN" b="0" dirty="0"/>
                  <a:t>3</a:t>
                </a:r>
                <a:r>
                  <a:rPr lang="zh-CN" altLang="en-US" b="0" dirty="0"/>
                  <a:t>，第</a:t>
                </a:r>
                <a:r>
                  <a:rPr lang="en-US" altLang="zh-CN" b="0" dirty="0"/>
                  <a:t>n-k</a:t>
                </a:r>
                <a:r>
                  <a:rPr lang="zh-CN" altLang="en-US" b="0" dirty="0"/>
                  <a:t>位到第</a:t>
                </a:r>
                <a:r>
                  <a:rPr lang="en-US" altLang="zh-CN" b="0" dirty="0"/>
                  <a:t>n-3</a:t>
                </a:r>
                <a:r>
                  <a:rPr lang="zh-CN" altLang="en-US" b="0" dirty="0"/>
                  <a:t>位间的</a:t>
                </a:r>
                <a:r>
                  <a:rPr lang="en-US" altLang="zh-CN" b="0" dirty="0"/>
                  <a:t>k-3</a:t>
                </a:r>
                <a:r>
                  <a:rPr lang="zh-CN" altLang="en-US" b="0" dirty="0"/>
                  <a:t>位可取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或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，即使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2^(𝑘−3) 𝑓(𝑛−𝑘)</a:t>
                </a:r>
                <a:r>
                  <a:rPr lang="zh-CN" altLang="en-US" b="0" dirty="0"/>
                  <a:t>个</a:t>
                </a:r>
                <a:endParaRPr lang="en-US" altLang="zh-CN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dirty="0"/>
                  <a:t>将所有情况加在一起就是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𝟐^(𝒏−𝟑)</a:t>
                </a:r>
                <a:endParaRPr lang="en-US" altLang="zh-CN" b="0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1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对于</a:t>
                </a:r>
                <a:r>
                  <a:rPr kumimoji="1" lang="en-US" altLang="zh-CN" dirty="0" err="1"/>
                  <a:t>hn</a:t>
                </a:r>
                <a:r>
                  <a:rPr kumimoji="1" lang="zh-CN" altLang="en-US" dirty="0"/>
                  <a:t>，可以分为两种情况：第一格涂红色，则第二格只能是白色或蓝色，剩下的</a:t>
                </a:r>
                <a:r>
                  <a:rPr kumimoji="1" lang="en-US" altLang="zh-CN" dirty="0"/>
                  <a:t>n-2</a:t>
                </a:r>
                <a:r>
                  <a:rPr kumimoji="1" lang="zh-CN" altLang="en-US" dirty="0"/>
                  <a:t>格的方案数就是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ℎ_(𝑛−2)</a:t>
                </a:r>
                <a:r>
                  <a:rPr kumimoji="1" lang="zh-CN" altLang="en-US" dirty="0"/>
                  <a:t>，一共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〖2ℎ〗_(𝑛−2)</a:t>
                </a:r>
                <a:endParaRPr kumimoji="1" lang="en-US" altLang="zh-CN" dirty="0"/>
              </a:p>
              <a:p>
                <a:r>
                  <a:rPr lang="zh-CN" altLang="en-US" b="0" dirty="0"/>
                  <a:t>第一格涂白色或者蓝色，余下</a:t>
                </a:r>
                <a:r>
                  <a:rPr lang="en-US" altLang="zh-CN" b="0" dirty="0"/>
                  <a:t>n-1</a:t>
                </a:r>
                <a:r>
                  <a:rPr lang="zh-CN" altLang="en-US" b="0" dirty="0"/>
                  <a:t>方格着色方案数有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ℎ_(𝑛−1)</a:t>
                </a:r>
                <a:r>
                  <a:rPr kumimoji="1" lang="zh-CN" altLang="en-US" dirty="0"/>
                  <a:t>，一共</a:t>
                </a:r>
                <a:r>
                  <a:rPr kumimoji="1" lang="en-US" altLang="zh-CN" dirty="0"/>
                  <a:t>2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ℎ_(𝑛−1)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所以递推式为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ℎ_𝑛=2〖∗ℎ〗_(𝑛−1)+2〖∗ℎ〗_(𝑛−2)</a:t>
                </a:r>
                <a:r>
                  <a:rPr kumimoji="1" lang="zh-CN" altLang="en-US" dirty="0"/>
                  <a:t>，然后就列出特征方程，求出特征根，代入初值就能求出</a:t>
                </a:r>
                <a:r>
                  <a:rPr kumimoji="1" lang="en-US" altLang="zh-CN" dirty="0" err="1"/>
                  <a:t>hn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5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CBF6-3D7C-4825-8E1B-356D9C5C58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2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D8E54-CD61-4C12-9FF6-0AE0FAB24D7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1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等价类的集合见书上</a:t>
            </a:r>
            <a:r>
              <a:rPr lang="en-US" altLang="zh-CN" dirty="0"/>
              <a:t>217</a:t>
            </a:r>
            <a:r>
              <a:rPr lang="zh-CN" altLang="en-US" dirty="0"/>
              <a:t>页的图</a:t>
            </a:r>
            <a:r>
              <a:rPr lang="en-US" altLang="zh-CN" dirty="0"/>
              <a:t>8.5.1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4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9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08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411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163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9285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06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48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7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8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243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BC44-78B0-453E-BD89-E8A78090750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E6D6-28B6-4077-BEB8-FD4070D82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秋</a:t>
            </a:r>
            <a:r>
              <a:rPr lang="en-US" altLang="zh-CN" dirty="0"/>
              <a:t>《</a:t>
            </a:r>
            <a:r>
              <a:rPr lang="zh-CN" altLang="en-US" dirty="0"/>
              <a:t>组合数学</a:t>
            </a:r>
            <a:r>
              <a:rPr lang="en-US" altLang="zh-CN" dirty="0"/>
              <a:t>》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9,10,15</a:t>
            </a:r>
            <a:r>
              <a:rPr lang="zh-CN" altLang="en-US" dirty="0"/>
              <a:t>次作业</a:t>
            </a:r>
          </a:p>
        </p:txBody>
      </p:sp>
    </p:spTree>
    <p:extLst>
      <p:ext uri="{BB962C8B-B14F-4D97-AF65-F5344CB8AC3E}">
        <p14:creationId xmlns:p14="http://schemas.microsoft.com/office/powerpoint/2010/main" val="205693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</a:t>
            </a:r>
            <a:r>
              <a:rPr lang="en-US" altLang="zh-CN" dirty="0" err="1"/>
              <a:t>Polya</a:t>
            </a:r>
            <a:r>
              <a:rPr lang="zh-CN" altLang="en-US" dirty="0"/>
              <a:t>计数理论</a:t>
            </a:r>
            <a:endParaRPr lang="en-US" altLang="zh-CN" dirty="0"/>
          </a:p>
          <a:p>
            <a:pPr lvl="1"/>
            <a:r>
              <a:rPr lang="zh-CN" altLang="en-US" dirty="0"/>
              <a:t>附加题</a:t>
            </a:r>
            <a:endParaRPr lang="en-US" altLang="zh-CN" dirty="0"/>
          </a:p>
          <a:p>
            <a:pPr lvl="1"/>
            <a:r>
              <a:rPr lang="en-US" altLang="zh-CN" dirty="0"/>
              <a:t>12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47767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4FCE06-07E5-4866-95DD-5C54C43C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838"/>
            <a:ext cx="10515600" cy="1020496"/>
          </a:xfrm>
        </p:spPr>
        <p:txBody>
          <a:bodyPr/>
          <a:lstStyle/>
          <a:p>
            <a:r>
              <a:rPr lang="zh-CN" altLang="en-US" dirty="0"/>
              <a:t>透明三角板，对顶点用红、黄两种颜色着色，分别用</a:t>
            </a:r>
            <a:r>
              <a:rPr lang="en-US" altLang="zh-CN" dirty="0"/>
              <a:t>Burnside</a:t>
            </a:r>
            <a:r>
              <a:rPr lang="zh-CN" altLang="en-US" dirty="0"/>
              <a:t>引理和</a:t>
            </a:r>
            <a:r>
              <a:rPr lang="en-US" altLang="zh-CN" dirty="0" err="1"/>
              <a:t>Polya</a:t>
            </a:r>
            <a:r>
              <a:rPr lang="zh-CN" altLang="en-US" dirty="0"/>
              <a:t>定理求不同着色方案数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EF2B5-EFDA-43E4-8FDF-220F3D9B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附加题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EFE6648-8F1D-4C1F-85F3-AEBF2856E830}"/>
              </a:ext>
            </a:extLst>
          </p:cNvPr>
          <p:cNvGrpSpPr/>
          <p:nvPr/>
        </p:nvGrpSpPr>
        <p:grpSpPr>
          <a:xfrm>
            <a:off x="1046540" y="2685957"/>
            <a:ext cx="730157" cy="1157517"/>
            <a:chOff x="1046540" y="2409120"/>
            <a:chExt cx="730157" cy="115751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C1B04DE-60C2-4FEE-89DD-E13C04024996}"/>
                </a:ext>
              </a:extLst>
            </p:cNvPr>
            <p:cNvSpPr/>
            <p:nvPr/>
          </p:nvSpPr>
          <p:spPr>
            <a:xfrm>
              <a:off x="1308682" y="2409120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DB09B41-ABAF-4006-B226-CFF530E32E76}"/>
                </a:ext>
              </a:extLst>
            </p:cNvPr>
            <p:cNvSpPr/>
            <p:nvPr/>
          </p:nvSpPr>
          <p:spPr>
            <a:xfrm rot="2584461">
              <a:off x="1046540" y="2940097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841017-736F-419E-AC03-8AB46CEB63CF}"/>
                </a:ext>
              </a:extLst>
            </p:cNvPr>
            <p:cNvSpPr/>
            <p:nvPr/>
          </p:nvSpPr>
          <p:spPr>
            <a:xfrm rot="18896204">
              <a:off x="1588315" y="2940098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A8BD1B-17D1-4919-A2BF-17E215A83188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1204452" y="2601327"/>
              <a:ext cx="196509" cy="36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B50EAD9-F270-4082-9691-57F2117B62DB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H="1" flipV="1">
              <a:off x="1400961" y="2601327"/>
              <a:ext cx="211602" cy="366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5ECFAD0-B692-4880-9A90-9F7A20CCA9CE}"/>
                </a:ext>
              </a:extLst>
            </p:cNvPr>
            <p:cNvCxnSpPr>
              <a:cxnSpLocks/>
              <a:stCxn id="8" idx="1"/>
              <a:endCxn id="7" idx="7"/>
            </p:cNvCxnSpPr>
            <p:nvPr/>
          </p:nvCxnSpPr>
          <p:spPr>
            <a:xfrm flipH="1" flipV="1">
              <a:off x="1232892" y="3031124"/>
              <a:ext cx="353509" cy="3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B246A4F-2099-4ADE-A4E2-D94ADE633067}"/>
                </a:ext>
              </a:extLst>
            </p:cNvPr>
            <p:cNvSpPr txBox="1"/>
            <p:nvPr/>
          </p:nvSpPr>
          <p:spPr>
            <a:xfrm>
              <a:off x="1240369" y="319730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1</a:t>
              </a:r>
              <a:endParaRPr lang="zh-CN" altLang="en-US" b="1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0093294-B69A-4B33-945F-11728B3BB30B}"/>
              </a:ext>
            </a:extLst>
          </p:cNvPr>
          <p:cNvGrpSpPr/>
          <p:nvPr/>
        </p:nvGrpSpPr>
        <p:grpSpPr>
          <a:xfrm>
            <a:off x="2457288" y="2685957"/>
            <a:ext cx="730157" cy="1157517"/>
            <a:chOff x="1046540" y="2409120"/>
            <a:chExt cx="730157" cy="1157517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6E94F6C-844D-463E-914D-A01264193267}"/>
                </a:ext>
              </a:extLst>
            </p:cNvPr>
            <p:cNvSpPr/>
            <p:nvPr/>
          </p:nvSpPr>
          <p:spPr>
            <a:xfrm>
              <a:off x="1308682" y="2409120"/>
              <a:ext cx="184557" cy="1922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C09E995-D753-4F7E-9BE2-87EBD4CF23B5}"/>
                </a:ext>
              </a:extLst>
            </p:cNvPr>
            <p:cNvSpPr/>
            <p:nvPr/>
          </p:nvSpPr>
          <p:spPr>
            <a:xfrm rot="2584461">
              <a:off x="1046540" y="2940097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06AD7A8-1E51-479D-84B2-AAFB8F9BBDFA}"/>
                </a:ext>
              </a:extLst>
            </p:cNvPr>
            <p:cNvSpPr/>
            <p:nvPr/>
          </p:nvSpPr>
          <p:spPr>
            <a:xfrm rot="18896204">
              <a:off x="1588315" y="2940098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77B1860-353A-4215-BDB9-A7D1C2B0FC16}"/>
                </a:ext>
              </a:extLst>
            </p:cNvPr>
            <p:cNvCxnSpPr>
              <a:cxnSpLocks/>
              <a:stCxn id="39" idx="0"/>
              <a:endCxn id="38" idx="4"/>
            </p:cNvCxnSpPr>
            <p:nvPr/>
          </p:nvCxnSpPr>
          <p:spPr>
            <a:xfrm flipV="1">
              <a:off x="1204452" y="2601327"/>
              <a:ext cx="196509" cy="36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0F1651F-A726-4AF3-B70F-093C31A2926E}"/>
                </a:ext>
              </a:extLst>
            </p:cNvPr>
            <p:cNvCxnSpPr>
              <a:cxnSpLocks/>
              <a:stCxn id="40" idx="0"/>
              <a:endCxn id="38" idx="4"/>
            </p:cNvCxnSpPr>
            <p:nvPr/>
          </p:nvCxnSpPr>
          <p:spPr>
            <a:xfrm flipH="1" flipV="1">
              <a:off x="1400961" y="2601327"/>
              <a:ext cx="211602" cy="366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ABAB682-2A08-4D15-BAA0-16499C7DD040}"/>
                </a:ext>
              </a:extLst>
            </p:cNvPr>
            <p:cNvCxnSpPr>
              <a:cxnSpLocks/>
              <a:stCxn id="40" idx="1"/>
              <a:endCxn id="39" idx="7"/>
            </p:cNvCxnSpPr>
            <p:nvPr/>
          </p:nvCxnSpPr>
          <p:spPr>
            <a:xfrm flipH="1" flipV="1">
              <a:off x="1232892" y="3031124"/>
              <a:ext cx="353509" cy="3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A3B85F-A533-4782-849B-763E21303309}"/>
                </a:ext>
              </a:extLst>
            </p:cNvPr>
            <p:cNvSpPr txBox="1"/>
            <p:nvPr/>
          </p:nvSpPr>
          <p:spPr>
            <a:xfrm>
              <a:off x="1240369" y="319730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2</a:t>
              </a:r>
              <a:endParaRPr lang="zh-CN" altLang="en-US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399D665-B374-48DF-804D-A4A1CB26449A}"/>
              </a:ext>
            </a:extLst>
          </p:cNvPr>
          <p:cNvGrpSpPr/>
          <p:nvPr/>
        </p:nvGrpSpPr>
        <p:grpSpPr>
          <a:xfrm>
            <a:off x="3827274" y="2685957"/>
            <a:ext cx="730157" cy="1157517"/>
            <a:chOff x="1046540" y="2409120"/>
            <a:chExt cx="730157" cy="1157517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B66FCD6-0086-4A80-9543-3BEA20EB7184}"/>
                </a:ext>
              </a:extLst>
            </p:cNvPr>
            <p:cNvSpPr/>
            <p:nvPr/>
          </p:nvSpPr>
          <p:spPr>
            <a:xfrm>
              <a:off x="1308682" y="2409120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373433B-30E5-4A10-AF76-F358F73C55AE}"/>
                </a:ext>
              </a:extLst>
            </p:cNvPr>
            <p:cNvSpPr/>
            <p:nvPr/>
          </p:nvSpPr>
          <p:spPr>
            <a:xfrm rot="2584461">
              <a:off x="1046540" y="2940097"/>
              <a:ext cx="184557" cy="1922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B3005D3-38D3-4150-B06D-E7D69E85266D}"/>
                </a:ext>
              </a:extLst>
            </p:cNvPr>
            <p:cNvSpPr/>
            <p:nvPr/>
          </p:nvSpPr>
          <p:spPr>
            <a:xfrm rot="18896204">
              <a:off x="1588315" y="2940098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679DA62-301A-4F99-8FBE-A8E53210600B}"/>
                </a:ext>
              </a:extLst>
            </p:cNvPr>
            <p:cNvCxnSpPr>
              <a:cxnSpLocks/>
              <a:stCxn id="47" idx="0"/>
              <a:endCxn id="46" idx="4"/>
            </p:cNvCxnSpPr>
            <p:nvPr/>
          </p:nvCxnSpPr>
          <p:spPr>
            <a:xfrm flipV="1">
              <a:off x="1204452" y="2601327"/>
              <a:ext cx="196509" cy="36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6D3F7CC-BEEC-481B-9BB1-83CDF4677B4F}"/>
                </a:ext>
              </a:extLst>
            </p:cNvPr>
            <p:cNvCxnSpPr>
              <a:cxnSpLocks/>
              <a:stCxn id="48" idx="0"/>
              <a:endCxn id="46" idx="4"/>
            </p:cNvCxnSpPr>
            <p:nvPr/>
          </p:nvCxnSpPr>
          <p:spPr>
            <a:xfrm flipH="1" flipV="1">
              <a:off x="1400961" y="2601327"/>
              <a:ext cx="211602" cy="366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0FCE406-AEF0-4ED1-8D31-0336CD2A3DF4}"/>
                </a:ext>
              </a:extLst>
            </p:cNvPr>
            <p:cNvCxnSpPr>
              <a:cxnSpLocks/>
              <a:stCxn id="48" idx="1"/>
              <a:endCxn id="47" idx="7"/>
            </p:cNvCxnSpPr>
            <p:nvPr/>
          </p:nvCxnSpPr>
          <p:spPr>
            <a:xfrm flipH="1" flipV="1">
              <a:off x="1232892" y="3031124"/>
              <a:ext cx="353509" cy="3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E3D73AD-54B3-4944-BD18-83796C3C5A0A}"/>
                </a:ext>
              </a:extLst>
            </p:cNvPr>
            <p:cNvSpPr txBox="1"/>
            <p:nvPr/>
          </p:nvSpPr>
          <p:spPr>
            <a:xfrm>
              <a:off x="1240369" y="319730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3</a:t>
              </a:r>
              <a:endParaRPr lang="zh-CN" altLang="en-US" b="1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E093372-F078-475D-8CDC-2408C07B6733}"/>
              </a:ext>
            </a:extLst>
          </p:cNvPr>
          <p:cNvGrpSpPr/>
          <p:nvPr/>
        </p:nvGrpSpPr>
        <p:grpSpPr>
          <a:xfrm>
            <a:off x="5238022" y="2685957"/>
            <a:ext cx="730157" cy="1157517"/>
            <a:chOff x="1046540" y="2409120"/>
            <a:chExt cx="730157" cy="1157517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C3B4640-1CFE-4CE8-8C37-353CB795F74B}"/>
                </a:ext>
              </a:extLst>
            </p:cNvPr>
            <p:cNvSpPr/>
            <p:nvPr/>
          </p:nvSpPr>
          <p:spPr>
            <a:xfrm>
              <a:off x="1308682" y="2409120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7B07FB6-2EF1-4E4D-93D0-DD65C847639D}"/>
                </a:ext>
              </a:extLst>
            </p:cNvPr>
            <p:cNvSpPr/>
            <p:nvPr/>
          </p:nvSpPr>
          <p:spPr>
            <a:xfrm rot="2584461">
              <a:off x="1046540" y="2940097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7D2E37F-B327-4E23-8926-60B4CDD793DF}"/>
                </a:ext>
              </a:extLst>
            </p:cNvPr>
            <p:cNvSpPr/>
            <p:nvPr/>
          </p:nvSpPr>
          <p:spPr>
            <a:xfrm rot="18896204">
              <a:off x="1588315" y="2940098"/>
              <a:ext cx="184557" cy="1922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DC01EAD-83D7-4C9A-81FB-8B8AA34AA29D}"/>
                </a:ext>
              </a:extLst>
            </p:cNvPr>
            <p:cNvCxnSpPr>
              <a:cxnSpLocks/>
              <a:stCxn id="55" idx="0"/>
              <a:endCxn id="54" idx="4"/>
            </p:cNvCxnSpPr>
            <p:nvPr/>
          </p:nvCxnSpPr>
          <p:spPr>
            <a:xfrm flipV="1">
              <a:off x="1204452" y="2601327"/>
              <a:ext cx="196509" cy="36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6265EB9-D85E-4016-9DF4-068E5A86AA61}"/>
                </a:ext>
              </a:extLst>
            </p:cNvPr>
            <p:cNvCxnSpPr>
              <a:cxnSpLocks/>
              <a:stCxn id="56" idx="0"/>
              <a:endCxn id="54" idx="4"/>
            </p:cNvCxnSpPr>
            <p:nvPr/>
          </p:nvCxnSpPr>
          <p:spPr>
            <a:xfrm flipH="1" flipV="1">
              <a:off x="1400961" y="2601327"/>
              <a:ext cx="211602" cy="366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113A850-0052-4C2D-9E3A-421FB5DA34FC}"/>
                </a:ext>
              </a:extLst>
            </p:cNvPr>
            <p:cNvCxnSpPr>
              <a:cxnSpLocks/>
              <a:stCxn id="56" idx="1"/>
              <a:endCxn id="55" idx="7"/>
            </p:cNvCxnSpPr>
            <p:nvPr/>
          </p:nvCxnSpPr>
          <p:spPr>
            <a:xfrm flipH="1" flipV="1">
              <a:off x="1232892" y="3031124"/>
              <a:ext cx="353509" cy="3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9F327D3-06CF-4B81-8ABA-8FD70149419A}"/>
                </a:ext>
              </a:extLst>
            </p:cNvPr>
            <p:cNvSpPr txBox="1"/>
            <p:nvPr/>
          </p:nvSpPr>
          <p:spPr>
            <a:xfrm>
              <a:off x="1240369" y="319730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4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B0B21A5-5635-461E-8FC5-12B5E70CE05F}"/>
              </a:ext>
            </a:extLst>
          </p:cNvPr>
          <p:cNvGrpSpPr/>
          <p:nvPr/>
        </p:nvGrpSpPr>
        <p:grpSpPr>
          <a:xfrm>
            <a:off x="1059213" y="4636107"/>
            <a:ext cx="730157" cy="1157517"/>
            <a:chOff x="1046540" y="2409120"/>
            <a:chExt cx="730157" cy="115751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D22E1D9-B297-4E61-98F1-1B466F7565E5}"/>
                </a:ext>
              </a:extLst>
            </p:cNvPr>
            <p:cNvSpPr/>
            <p:nvPr/>
          </p:nvSpPr>
          <p:spPr>
            <a:xfrm>
              <a:off x="1308682" y="2409120"/>
              <a:ext cx="184557" cy="1922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282279B-8A05-40DE-8DA4-F7E2D1E39031}"/>
                </a:ext>
              </a:extLst>
            </p:cNvPr>
            <p:cNvSpPr/>
            <p:nvPr/>
          </p:nvSpPr>
          <p:spPr>
            <a:xfrm rot="2584461">
              <a:off x="1046540" y="2940097"/>
              <a:ext cx="184557" cy="1922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7AFB1FF-4290-4A62-A589-E5670C34EAAA}"/>
                </a:ext>
              </a:extLst>
            </p:cNvPr>
            <p:cNvSpPr/>
            <p:nvPr/>
          </p:nvSpPr>
          <p:spPr>
            <a:xfrm rot="18896204">
              <a:off x="1588315" y="2940098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BDB861A-38F7-4E42-92BF-DCF7403B4A21}"/>
                </a:ext>
              </a:extLst>
            </p:cNvPr>
            <p:cNvCxnSpPr>
              <a:cxnSpLocks/>
              <a:stCxn id="63" idx="0"/>
              <a:endCxn id="62" idx="4"/>
            </p:cNvCxnSpPr>
            <p:nvPr/>
          </p:nvCxnSpPr>
          <p:spPr>
            <a:xfrm flipV="1">
              <a:off x="1204452" y="2601327"/>
              <a:ext cx="196509" cy="36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1D8DDA0-0AA2-4D8D-9936-1D6F5022A770}"/>
                </a:ext>
              </a:extLst>
            </p:cNvPr>
            <p:cNvCxnSpPr>
              <a:cxnSpLocks/>
              <a:stCxn id="64" idx="0"/>
              <a:endCxn id="62" idx="4"/>
            </p:cNvCxnSpPr>
            <p:nvPr/>
          </p:nvCxnSpPr>
          <p:spPr>
            <a:xfrm flipH="1" flipV="1">
              <a:off x="1400961" y="2601327"/>
              <a:ext cx="211602" cy="366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25A1B9E-81D8-44A4-B10E-3AD6791B43AE}"/>
                </a:ext>
              </a:extLst>
            </p:cNvPr>
            <p:cNvCxnSpPr>
              <a:cxnSpLocks/>
              <a:stCxn id="64" idx="1"/>
              <a:endCxn id="63" idx="7"/>
            </p:cNvCxnSpPr>
            <p:nvPr/>
          </p:nvCxnSpPr>
          <p:spPr>
            <a:xfrm flipH="1" flipV="1">
              <a:off x="1232892" y="3031124"/>
              <a:ext cx="353509" cy="3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C4A178A-4232-4E83-8220-F4605C250FF8}"/>
                </a:ext>
              </a:extLst>
            </p:cNvPr>
            <p:cNvSpPr txBox="1"/>
            <p:nvPr/>
          </p:nvSpPr>
          <p:spPr>
            <a:xfrm>
              <a:off x="1240369" y="319730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5</a:t>
              </a:r>
              <a:endParaRPr lang="zh-CN" altLang="en-US" b="1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973D6D4-ABB3-4201-BEDF-8DD606C892A3}"/>
              </a:ext>
            </a:extLst>
          </p:cNvPr>
          <p:cNvGrpSpPr/>
          <p:nvPr/>
        </p:nvGrpSpPr>
        <p:grpSpPr>
          <a:xfrm>
            <a:off x="2469961" y="4636107"/>
            <a:ext cx="730157" cy="1157517"/>
            <a:chOff x="1046540" y="2409120"/>
            <a:chExt cx="730157" cy="1157517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BB5D89D-AA61-4C6D-9731-4B35CF220FD0}"/>
                </a:ext>
              </a:extLst>
            </p:cNvPr>
            <p:cNvSpPr/>
            <p:nvPr/>
          </p:nvSpPr>
          <p:spPr>
            <a:xfrm>
              <a:off x="1308682" y="2409120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A8C30A7F-7FDC-481D-80DF-C975BCC3C37D}"/>
                </a:ext>
              </a:extLst>
            </p:cNvPr>
            <p:cNvSpPr/>
            <p:nvPr/>
          </p:nvSpPr>
          <p:spPr>
            <a:xfrm rot="2584461">
              <a:off x="1046540" y="2940097"/>
              <a:ext cx="184557" cy="1922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07ED4EA-9046-4445-9FDB-37AAD12C60F4}"/>
                </a:ext>
              </a:extLst>
            </p:cNvPr>
            <p:cNvSpPr/>
            <p:nvPr/>
          </p:nvSpPr>
          <p:spPr>
            <a:xfrm rot="18896204">
              <a:off x="1588315" y="2940098"/>
              <a:ext cx="184557" cy="1922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E5ED584-40B8-47B6-BAEC-43346E8A943C}"/>
                </a:ext>
              </a:extLst>
            </p:cNvPr>
            <p:cNvCxnSpPr>
              <a:cxnSpLocks/>
              <a:stCxn id="71" idx="0"/>
              <a:endCxn id="70" idx="4"/>
            </p:cNvCxnSpPr>
            <p:nvPr/>
          </p:nvCxnSpPr>
          <p:spPr>
            <a:xfrm flipV="1">
              <a:off x="1204452" y="2601327"/>
              <a:ext cx="196509" cy="36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4483E50-CB3E-4210-9DB0-53836CD5E7FE}"/>
                </a:ext>
              </a:extLst>
            </p:cNvPr>
            <p:cNvCxnSpPr>
              <a:cxnSpLocks/>
              <a:stCxn id="72" idx="0"/>
              <a:endCxn id="70" idx="4"/>
            </p:cNvCxnSpPr>
            <p:nvPr/>
          </p:nvCxnSpPr>
          <p:spPr>
            <a:xfrm flipH="1" flipV="1">
              <a:off x="1400961" y="2601327"/>
              <a:ext cx="211602" cy="366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66BD761-7743-4F2F-9340-A6A9CB49AF6C}"/>
                </a:ext>
              </a:extLst>
            </p:cNvPr>
            <p:cNvCxnSpPr>
              <a:cxnSpLocks/>
              <a:stCxn id="72" idx="1"/>
              <a:endCxn id="71" idx="7"/>
            </p:cNvCxnSpPr>
            <p:nvPr/>
          </p:nvCxnSpPr>
          <p:spPr>
            <a:xfrm flipH="1" flipV="1">
              <a:off x="1232892" y="3031124"/>
              <a:ext cx="353509" cy="3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D75B960-B182-4B19-8527-B6B0E560AD09}"/>
                </a:ext>
              </a:extLst>
            </p:cNvPr>
            <p:cNvSpPr txBox="1"/>
            <p:nvPr/>
          </p:nvSpPr>
          <p:spPr>
            <a:xfrm>
              <a:off x="1240369" y="319730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6</a:t>
              </a:r>
              <a:endParaRPr lang="zh-CN" altLang="en-US" b="1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925AF0C-0B75-4692-A9EF-A05960605C43}"/>
              </a:ext>
            </a:extLst>
          </p:cNvPr>
          <p:cNvGrpSpPr/>
          <p:nvPr/>
        </p:nvGrpSpPr>
        <p:grpSpPr>
          <a:xfrm>
            <a:off x="3839947" y="4636107"/>
            <a:ext cx="730157" cy="1157517"/>
            <a:chOff x="1046540" y="2409120"/>
            <a:chExt cx="730157" cy="1157517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4A043E6-C298-49F7-9066-8FE440DD6E0D}"/>
                </a:ext>
              </a:extLst>
            </p:cNvPr>
            <p:cNvSpPr/>
            <p:nvPr/>
          </p:nvSpPr>
          <p:spPr>
            <a:xfrm>
              <a:off x="1308682" y="2409120"/>
              <a:ext cx="184557" cy="1922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5D5DE09-EA15-405B-B76E-242790CD6A50}"/>
                </a:ext>
              </a:extLst>
            </p:cNvPr>
            <p:cNvSpPr/>
            <p:nvPr/>
          </p:nvSpPr>
          <p:spPr>
            <a:xfrm rot="2584461">
              <a:off x="1046540" y="2940097"/>
              <a:ext cx="184557" cy="1922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95DAD9C-EC9C-450A-A2D5-39F0D118B4EB}"/>
                </a:ext>
              </a:extLst>
            </p:cNvPr>
            <p:cNvSpPr/>
            <p:nvPr/>
          </p:nvSpPr>
          <p:spPr>
            <a:xfrm rot="18896204">
              <a:off x="1588315" y="2940098"/>
              <a:ext cx="184557" cy="1922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CE1BFD0-8A55-4BB5-A80F-41E77DE1A9F4}"/>
                </a:ext>
              </a:extLst>
            </p:cNvPr>
            <p:cNvCxnSpPr>
              <a:cxnSpLocks/>
              <a:stCxn id="79" idx="0"/>
              <a:endCxn id="78" idx="4"/>
            </p:cNvCxnSpPr>
            <p:nvPr/>
          </p:nvCxnSpPr>
          <p:spPr>
            <a:xfrm flipV="1">
              <a:off x="1204452" y="2601327"/>
              <a:ext cx="196509" cy="36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1872A1A-DD2F-4316-81A1-69F93243A06D}"/>
                </a:ext>
              </a:extLst>
            </p:cNvPr>
            <p:cNvCxnSpPr>
              <a:cxnSpLocks/>
              <a:stCxn id="80" idx="0"/>
              <a:endCxn id="78" idx="4"/>
            </p:cNvCxnSpPr>
            <p:nvPr/>
          </p:nvCxnSpPr>
          <p:spPr>
            <a:xfrm flipH="1" flipV="1">
              <a:off x="1400961" y="2601327"/>
              <a:ext cx="211602" cy="366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B5CAA1E-92DA-476C-BC61-B6EE4420A635}"/>
                </a:ext>
              </a:extLst>
            </p:cNvPr>
            <p:cNvCxnSpPr>
              <a:cxnSpLocks/>
              <a:stCxn id="80" idx="1"/>
              <a:endCxn id="79" idx="7"/>
            </p:cNvCxnSpPr>
            <p:nvPr/>
          </p:nvCxnSpPr>
          <p:spPr>
            <a:xfrm flipH="1" flipV="1">
              <a:off x="1232892" y="3031124"/>
              <a:ext cx="353509" cy="3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E15B12B-6E43-4455-90DA-1A646BFBA64C}"/>
                </a:ext>
              </a:extLst>
            </p:cNvPr>
            <p:cNvSpPr txBox="1"/>
            <p:nvPr/>
          </p:nvSpPr>
          <p:spPr>
            <a:xfrm>
              <a:off x="1240369" y="319730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7</a:t>
              </a:r>
              <a:endParaRPr lang="zh-CN" altLang="en-US" b="1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255B10C-5E62-48B4-9BEE-B6CFA74E2034}"/>
              </a:ext>
            </a:extLst>
          </p:cNvPr>
          <p:cNvGrpSpPr/>
          <p:nvPr/>
        </p:nvGrpSpPr>
        <p:grpSpPr>
          <a:xfrm>
            <a:off x="5250695" y="4636107"/>
            <a:ext cx="730157" cy="1157517"/>
            <a:chOff x="1046540" y="2409120"/>
            <a:chExt cx="730157" cy="1157517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D89118B-D98B-42E9-A5F2-F79A5CB6854C}"/>
                </a:ext>
              </a:extLst>
            </p:cNvPr>
            <p:cNvSpPr/>
            <p:nvPr/>
          </p:nvSpPr>
          <p:spPr>
            <a:xfrm>
              <a:off x="1308682" y="2409120"/>
              <a:ext cx="184557" cy="1922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1B47BE4-C364-4A1B-A5AD-39ED949E54D4}"/>
                </a:ext>
              </a:extLst>
            </p:cNvPr>
            <p:cNvSpPr/>
            <p:nvPr/>
          </p:nvSpPr>
          <p:spPr>
            <a:xfrm rot="2584461">
              <a:off x="1046540" y="2940097"/>
              <a:ext cx="184557" cy="1922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A5F552B6-F7A8-4F23-984A-9DEDE0E8AFDE}"/>
                </a:ext>
              </a:extLst>
            </p:cNvPr>
            <p:cNvSpPr/>
            <p:nvPr/>
          </p:nvSpPr>
          <p:spPr>
            <a:xfrm rot="18896204">
              <a:off x="1588315" y="2940098"/>
              <a:ext cx="184557" cy="1922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DD74DCA6-CB73-4B88-875E-0D7CF4016FE5}"/>
                </a:ext>
              </a:extLst>
            </p:cNvPr>
            <p:cNvCxnSpPr>
              <a:cxnSpLocks/>
              <a:stCxn id="87" idx="0"/>
              <a:endCxn id="86" idx="4"/>
            </p:cNvCxnSpPr>
            <p:nvPr/>
          </p:nvCxnSpPr>
          <p:spPr>
            <a:xfrm flipV="1">
              <a:off x="1204452" y="2601327"/>
              <a:ext cx="196509" cy="36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07BC33C-59E0-4D6F-A694-4112BFC35B27}"/>
                </a:ext>
              </a:extLst>
            </p:cNvPr>
            <p:cNvCxnSpPr>
              <a:cxnSpLocks/>
              <a:stCxn id="88" idx="0"/>
              <a:endCxn id="86" idx="4"/>
            </p:cNvCxnSpPr>
            <p:nvPr/>
          </p:nvCxnSpPr>
          <p:spPr>
            <a:xfrm flipH="1" flipV="1">
              <a:off x="1400961" y="2601327"/>
              <a:ext cx="211602" cy="366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4FFAA0DD-3BFC-4DA7-B5F6-84ECB770043E}"/>
                </a:ext>
              </a:extLst>
            </p:cNvPr>
            <p:cNvCxnSpPr>
              <a:cxnSpLocks/>
              <a:stCxn id="88" idx="1"/>
              <a:endCxn id="87" idx="7"/>
            </p:cNvCxnSpPr>
            <p:nvPr/>
          </p:nvCxnSpPr>
          <p:spPr>
            <a:xfrm flipH="1" flipV="1">
              <a:off x="1232892" y="3031124"/>
              <a:ext cx="353509" cy="3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088F2EF5-F439-4115-B22A-3DE86226CD0E}"/>
                </a:ext>
              </a:extLst>
            </p:cNvPr>
            <p:cNvSpPr txBox="1"/>
            <p:nvPr/>
          </p:nvSpPr>
          <p:spPr>
            <a:xfrm>
              <a:off x="1240369" y="319730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</a:t>
              </a:r>
              <a:r>
                <a:rPr lang="en-US" altLang="zh-CN" b="1" baseline="-25000" dirty="0"/>
                <a:t>8</a:t>
              </a:r>
              <a:endParaRPr lang="zh-CN" altLang="en-US" b="1" dirty="0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BD6E90C2-0210-40DD-91DA-696D10859295}"/>
              </a:ext>
            </a:extLst>
          </p:cNvPr>
          <p:cNvSpPr txBox="1"/>
          <p:nvPr/>
        </p:nvSpPr>
        <p:spPr>
          <a:xfrm>
            <a:off x="6944355" y="2685957"/>
            <a:ext cx="42418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Burnside</a:t>
            </a:r>
            <a:r>
              <a:rPr lang="zh-CN" altLang="en-US" dirty="0"/>
              <a:t>引理：</a:t>
            </a:r>
            <a:endParaRPr lang="en-US" altLang="zh-CN" dirty="0"/>
          </a:p>
          <a:p>
            <a:r>
              <a:rPr lang="en-US" altLang="zh-CN" dirty="0"/>
              <a:t>G={(1)(2)(3), (123), (132), (13), (12), (23)}</a:t>
            </a:r>
          </a:p>
          <a:p>
            <a:r>
              <a:rPr lang="el-GR" altLang="zh-CN" dirty="0"/>
              <a:t>σ</a:t>
            </a:r>
            <a:r>
              <a:rPr lang="en-US" altLang="zh-CN" baseline="-25000" dirty="0"/>
              <a:t>1</a:t>
            </a:r>
            <a:r>
              <a:rPr lang="en-US" altLang="zh-CN" dirty="0"/>
              <a:t>={(f</a:t>
            </a:r>
            <a:r>
              <a:rPr lang="en-US" altLang="zh-CN" baseline="-25000" dirty="0"/>
              <a:t>1</a:t>
            </a:r>
            <a:r>
              <a:rPr lang="en-US" altLang="zh-CN" dirty="0"/>
              <a:t>)(f</a:t>
            </a:r>
            <a:r>
              <a:rPr lang="en-US" altLang="zh-CN" baseline="-25000" dirty="0"/>
              <a:t>2</a:t>
            </a:r>
            <a:r>
              <a:rPr lang="en-US" altLang="zh-CN" dirty="0"/>
              <a:t>)(f</a:t>
            </a:r>
            <a:r>
              <a:rPr lang="en-US" altLang="zh-CN" baseline="-25000" dirty="0"/>
              <a:t>3</a:t>
            </a:r>
            <a:r>
              <a:rPr lang="en-US" altLang="zh-CN" dirty="0"/>
              <a:t>)(f</a:t>
            </a:r>
            <a:r>
              <a:rPr lang="en-US" altLang="zh-CN" baseline="-25000" dirty="0"/>
              <a:t>4</a:t>
            </a:r>
            <a:r>
              <a:rPr lang="en-US" altLang="zh-CN" dirty="0"/>
              <a:t>)(f</a:t>
            </a:r>
            <a:r>
              <a:rPr lang="en-US" altLang="zh-CN" baseline="-25000" dirty="0"/>
              <a:t>5</a:t>
            </a:r>
            <a:r>
              <a:rPr lang="en-US" altLang="zh-CN" dirty="0"/>
              <a:t>)(f</a:t>
            </a:r>
            <a:r>
              <a:rPr lang="en-US" altLang="zh-CN" baseline="-25000" dirty="0"/>
              <a:t>6</a:t>
            </a:r>
            <a:r>
              <a:rPr lang="en-US" altLang="zh-CN" dirty="0"/>
              <a:t>)(f</a:t>
            </a:r>
            <a:r>
              <a:rPr lang="en-US" altLang="zh-CN" baseline="-25000" dirty="0"/>
              <a:t>7</a:t>
            </a:r>
            <a:r>
              <a:rPr lang="en-US" altLang="zh-CN" dirty="0"/>
              <a:t>)(f</a:t>
            </a:r>
            <a:r>
              <a:rPr lang="en-US" altLang="zh-CN" baseline="-25000" dirty="0"/>
              <a:t>8</a:t>
            </a:r>
            <a:r>
              <a:rPr lang="en-US" altLang="zh-CN" dirty="0"/>
              <a:t>)}</a:t>
            </a:r>
            <a:endParaRPr lang="en-US" altLang="zh-CN" baseline="-25000" dirty="0"/>
          </a:p>
          <a:p>
            <a:r>
              <a:rPr lang="en-US" altLang="zh-CN" dirty="0"/>
              <a:t>σ</a:t>
            </a:r>
            <a:r>
              <a:rPr lang="en-US" altLang="zh-CN" baseline="-25000" dirty="0"/>
              <a:t>2</a:t>
            </a:r>
            <a:r>
              <a:rPr lang="en-US" altLang="zh-CN" dirty="0"/>
              <a:t>={(f</a:t>
            </a:r>
            <a:r>
              <a:rPr lang="en-US" altLang="zh-CN" baseline="-25000" dirty="0"/>
              <a:t>1</a:t>
            </a:r>
            <a:r>
              <a:rPr lang="en-US" altLang="zh-CN" dirty="0"/>
              <a:t> )(f</a:t>
            </a:r>
            <a:r>
              <a:rPr lang="en-US" altLang="zh-CN" baseline="-25000" dirty="0"/>
              <a:t>2</a:t>
            </a:r>
            <a:r>
              <a:rPr lang="en-US" altLang="zh-CN" dirty="0"/>
              <a:t> f</a:t>
            </a:r>
            <a:r>
              <a:rPr lang="en-US" altLang="zh-CN" baseline="-25000" dirty="0"/>
              <a:t>3</a:t>
            </a:r>
            <a:r>
              <a:rPr lang="en-US" altLang="zh-CN" dirty="0"/>
              <a:t> f</a:t>
            </a:r>
            <a:r>
              <a:rPr lang="en-US" altLang="zh-CN" baseline="-25000" dirty="0"/>
              <a:t>4</a:t>
            </a:r>
            <a:r>
              <a:rPr lang="en-US" altLang="zh-CN" dirty="0"/>
              <a:t> )(f</a:t>
            </a:r>
            <a:r>
              <a:rPr lang="en-US" altLang="zh-CN" baseline="-25000" dirty="0"/>
              <a:t>5</a:t>
            </a:r>
            <a:r>
              <a:rPr lang="en-US" altLang="zh-CN" dirty="0"/>
              <a:t> f</a:t>
            </a:r>
            <a:r>
              <a:rPr lang="en-US" altLang="zh-CN" baseline="-25000" dirty="0"/>
              <a:t>6</a:t>
            </a:r>
            <a:r>
              <a:rPr lang="en-US" altLang="zh-CN" dirty="0"/>
              <a:t> f</a:t>
            </a:r>
            <a:r>
              <a:rPr lang="en-US" altLang="zh-CN" baseline="-25000" dirty="0"/>
              <a:t>7</a:t>
            </a:r>
            <a:r>
              <a:rPr lang="en-US" altLang="zh-CN" dirty="0"/>
              <a:t>)(f</a:t>
            </a:r>
            <a:r>
              <a:rPr lang="en-US" altLang="zh-CN" baseline="-25000" dirty="0"/>
              <a:t>8</a:t>
            </a:r>
            <a:r>
              <a:rPr lang="en-US" altLang="zh-CN" dirty="0"/>
              <a:t>)}</a:t>
            </a:r>
            <a:endParaRPr lang="en-US" altLang="zh-CN" baseline="-25000" dirty="0"/>
          </a:p>
          <a:p>
            <a:r>
              <a:rPr lang="en-US" altLang="zh-CN" dirty="0"/>
              <a:t>σ</a:t>
            </a:r>
            <a:r>
              <a:rPr lang="en-US" altLang="zh-CN" baseline="-25000" dirty="0"/>
              <a:t>3</a:t>
            </a:r>
            <a:r>
              <a:rPr lang="en-US" altLang="zh-CN" dirty="0"/>
              <a:t>={(f</a:t>
            </a:r>
            <a:r>
              <a:rPr lang="en-US" altLang="zh-CN" baseline="-25000" dirty="0"/>
              <a:t>1</a:t>
            </a:r>
            <a:r>
              <a:rPr lang="en-US" altLang="zh-CN" dirty="0"/>
              <a:t>)(f</a:t>
            </a:r>
            <a:r>
              <a:rPr lang="en-US" altLang="zh-CN" baseline="-25000" dirty="0"/>
              <a:t>2</a:t>
            </a:r>
            <a:r>
              <a:rPr lang="en-US" altLang="zh-CN" dirty="0"/>
              <a:t> f</a:t>
            </a:r>
            <a:r>
              <a:rPr lang="en-US" altLang="zh-CN" baseline="-25000" dirty="0"/>
              <a:t>4</a:t>
            </a:r>
            <a:r>
              <a:rPr lang="en-US" altLang="zh-CN" dirty="0"/>
              <a:t> f</a:t>
            </a:r>
            <a:r>
              <a:rPr lang="en-US" altLang="zh-CN" baseline="-25000" dirty="0"/>
              <a:t>3</a:t>
            </a:r>
            <a:r>
              <a:rPr lang="en-US" altLang="zh-CN" dirty="0"/>
              <a:t>)(f</a:t>
            </a:r>
            <a:r>
              <a:rPr lang="en-US" altLang="zh-CN" baseline="-25000" dirty="0"/>
              <a:t>5</a:t>
            </a:r>
            <a:r>
              <a:rPr lang="en-US" altLang="zh-CN" dirty="0"/>
              <a:t> f</a:t>
            </a:r>
            <a:r>
              <a:rPr lang="en-US" altLang="zh-CN" baseline="-25000" dirty="0"/>
              <a:t>7</a:t>
            </a:r>
            <a:r>
              <a:rPr lang="en-US" altLang="zh-CN" dirty="0"/>
              <a:t> f</a:t>
            </a:r>
            <a:r>
              <a:rPr lang="en-US" altLang="zh-CN" baseline="-25000" dirty="0"/>
              <a:t>6</a:t>
            </a:r>
            <a:r>
              <a:rPr lang="en-US" altLang="zh-CN" dirty="0"/>
              <a:t>)(f</a:t>
            </a:r>
            <a:r>
              <a:rPr lang="en-US" altLang="zh-CN" baseline="-25000" dirty="0"/>
              <a:t>8</a:t>
            </a:r>
            <a:r>
              <a:rPr lang="en-US" altLang="zh-CN" dirty="0"/>
              <a:t>)}</a:t>
            </a:r>
            <a:endParaRPr lang="en-US" altLang="zh-CN" baseline="-25000" dirty="0"/>
          </a:p>
          <a:p>
            <a:r>
              <a:rPr lang="en-US" altLang="zh-CN" dirty="0"/>
              <a:t>σ</a:t>
            </a:r>
            <a:r>
              <a:rPr lang="en-US" altLang="zh-CN" baseline="-25000" dirty="0"/>
              <a:t>4</a:t>
            </a:r>
            <a:r>
              <a:rPr lang="en-US" altLang="zh-CN" dirty="0"/>
              <a:t>={(f</a:t>
            </a:r>
            <a:r>
              <a:rPr lang="en-US" altLang="zh-CN" baseline="-25000" dirty="0"/>
              <a:t>1</a:t>
            </a:r>
            <a:r>
              <a:rPr lang="en-US" altLang="zh-CN" dirty="0"/>
              <a:t>)(f</a:t>
            </a:r>
            <a:r>
              <a:rPr lang="en-US" altLang="zh-CN" baseline="-25000" dirty="0"/>
              <a:t>2</a:t>
            </a:r>
            <a:r>
              <a:rPr lang="en-US" altLang="zh-CN" dirty="0"/>
              <a:t> f</a:t>
            </a:r>
            <a:r>
              <a:rPr lang="en-US" altLang="zh-CN" baseline="-25000" dirty="0"/>
              <a:t>4</a:t>
            </a:r>
            <a:r>
              <a:rPr lang="en-US" altLang="zh-CN" dirty="0"/>
              <a:t>)(f</a:t>
            </a:r>
            <a:r>
              <a:rPr lang="en-US" altLang="zh-CN" baseline="-25000" dirty="0"/>
              <a:t>3</a:t>
            </a:r>
            <a:r>
              <a:rPr lang="en-US" altLang="zh-CN" dirty="0"/>
              <a:t>)(f</a:t>
            </a:r>
            <a:r>
              <a:rPr lang="en-US" altLang="zh-CN" baseline="-25000" dirty="0"/>
              <a:t>5</a:t>
            </a:r>
            <a:r>
              <a:rPr lang="en-US" altLang="zh-CN" dirty="0"/>
              <a:t> f</a:t>
            </a:r>
            <a:r>
              <a:rPr lang="en-US" altLang="zh-CN" baseline="-25000" dirty="0"/>
              <a:t>6</a:t>
            </a:r>
            <a:r>
              <a:rPr lang="en-US" altLang="zh-CN" dirty="0"/>
              <a:t>)(f</a:t>
            </a:r>
            <a:r>
              <a:rPr lang="en-US" altLang="zh-CN" baseline="-25000" dirty="0"/>
              <a:t>7</a:t>
            </a:r>
            <a:r>
              <a:rPr lang="en-US" altLang="zh-CN" dirty="0"/>
              <a:t>)(f</a:t>
            </a:r>
            <a:r>
              <a:rPr lang="en-US" altLang="zh-CN" baseline="-25000" dirty="0"/>
              <a:t>8</a:t>
            </a:r>
            <a:r>
              <a:rPr lang="en-US" altLang="zh-CN" dirty="0"/>
              <a:t>)}</a:t>
            </a:r>
            <a:endParaRPr lang="en-US" altLang="zh-CN" baseline="-25000" dirty="0"/>
          </a:p>
          <a:p>
            <a:r>
              <a:rPr lang="en-US" altLang="zh-CN" dirty="0"/>
              <a:t>σ</a:t>
            </a:r>
            <a:r>
              <a:rPr lang="en-US" altLang="zh-CN" baseline="-25000" dirty="0"/>
              <a:t>5</a:t>
            </a:r>
            <a:r>
              <a:rPr lang="en-US" altLang="zh-CN" dirty="0"/>
              <a:t>={(f</a:t>
            </a:r>
            <a:r>
              <a:rPr lang="en-US" altLang="zh-CN" baseline="-25000" dirty="0"/>
              <a:t>1</a:t>
            </a:r>
            <a:r>
              <a:rPr lang="en-US" altLang="zh-CN" dirty="0"/>
              <a:t>)(f</a:t>
            </a:r>
            <a:r>
              <a:rPr lang="en-US" altLang="zh-CN" baseline="-25000" dirty="0"/>
              <a:t>2</a:t>
            </a:r>
            <a:r>
              <a:rPr lang="en-US" altLang="zh-CN" dirty="0"/>
              <a:t> f</a:t>
            </a:r>
            <a:r>
              <a:rPr lang="en-US" altLang="zh-CN" baseline="-25000" dirty="0"/>
              <a:t>3</a:t>
            </a:r>
            <a:r>
              <a:rPr lang="en-US" altLang="zh-CN" dirty="0"/>
              <a:t>)(f</a:t>
            </a:r>
            <a:r>
              <a:rPr lang="en-US" altLang="zh-CN" baseline="-25000" dirty="0"/>
              <a:t>4</a:t>
            </a:r>
            <a:r>
              <a:rPr lang="en-US" altLang="zh-CN" dirty="0"/>
              <a:t>)(f</a:t>
            </a:r>
            <a:r>
              <a:rPr lang="en-US" altLang="zh-CN" baseline="-25000" dirty="0"/>
              <a:t>5</a:t>
            </a:r>
            <a:r>
              <a:rPr lang="en-US" altLang="zh-CN" dirty="0"/>
              <a:t>)(f</a:t>
            </a:r>
            <a:r>
              <a:rPr lang="en-US" altLang="zh-CN" baseline="-25000" dirty="0"/>
              <a:t>6</a:t>
            </a:r>
            <a:r>
              <a:rPr lang="en-US" altLang="zh-CN" dirty="0"/>
              <a:t> f</a:t>
            </a:r>
            <a:r>
              <a:rPr lang="en-US" altLang="zh-CN" baseline="-25000" dirty="0"/>
              <a:t>7</a:t>
            </a:r>
            <a:r>
              <a:rPr lang="en-US" altLang="zh-CN" dirty="0"/>
              <a:t>)(f</a:t>
            </a:r>
            <a:r>
              <a:rPr lang="en-US" altLang="zh-CN" baseline="-25000" dirty="0"/>
              <a:t>8</a:t>
            </a:r>
            <a:r>
              <a:rPr lang="en-US" altLang="zh-CN" dirty="0"/>
              <a:t>)}</a:t>
            </a:r>
            <a:endParaRPr lang="en-US" altLang="zh-CN" baseline="-25000" dirty="0"/>
          </a:p>
          <a:p>
            <a:r>
              <a:rPr lang="en-US" altLang="zh-CN" dirty="0"/>
              <a:t>σ</a:t>
            </a:r>
            <a:r>
              <a:rPr lang="en-US" altLang="zh-CN" baseline="-25000" dirty="0"/>
              <a:t>6</a:t>
            </a:r>
            <a:r>
              <a:rPr lang="en-US" altLang="zh-CN" dirty="0"/>
              <a:t>={(f</a:t>
            </a:r>
            <a:r>
              <a:rPr lang="en-US" altLang="zh-CN" baseline="-25000" dirty="0"/>
              <a:t>1</a:t>
            </a:r>
            <a:r>
              <a:rPr lang="en-US" altLang="zh-CN" dirty="0"/>
              <a:t>)(f</a:t>
            </a:r>
            <a:r>
              <a:rPr lang="en-US" altLang="zh-CN" baseline="-25000" dirty="0"/>
              <a:t>2</a:t>
            </a:r>
            <a:r>
              <a:rPr lang="en-US" altLang="zh-CN" dirty="0"/>
              <a:t>)(f</a:t>
            </a:r>
            <a:r>
              <a:rPr lang="en-US" altLang="zh-CN" baseline="-25000" dirty="0"/>
              <a:t>3</a:t>
            </a:r>
            <a:r>
              <a:rPr lang="en-US" altLang="zh-CN" dirty="0"/>
              <a:t> f</a:t>
            </a:r>
            <a:r>
              <a:rPr lang="en-US" altLang="zh-CN" baseline="-25000" dirty="0"/>
              <a:t>4</a:t>
            </a:r>
            <a:r>
              <a:rPr lang="en-US" altLang="zh-CN" dirty="0"/>
              <a:t>)(f</a:t>
            </a:r>
            <a:r>
              <a:rPr lang="en-US" altLang="zh-CN" baseline="-25000" dirty="0"/>
              <a:t>5</a:t>
            </a:r>
            <a:r>
              <a:rPr lang="en-US" altLang="zh-CN" dirty="0"/>
              <a:t> f</a:t>
            </a:r>
            <a:r>
              <a:rPr lang="en-US" altLang="zh-CN" baseline="-25000" dirty="0"/>
              <a:t>7</a:t>
            </a:r>
            <a:r>
              <a:rPr lang="en-US" altLang="zh-CN" dirty="0"/>
              <a:t>)(f</a:t>
            </a:r>
            <a:r>
              <a:rPr lang="en-US" altLang="zh-CN" baseline="-25000" dirty="0"/>
              <a:t>6</a:t>
            </a:r>
            <a:r>
              <a:rPr lang="en-US" altLang="zh-CN" dirty="0"/>
              <a:t>)(f</a:t>
            </a:r>
            <a:r>
              <a:rPr lang="en-US" altLang="zh-CN" baseline="-25000" dirty="0"/>
              <a:t>8</a:t>
            </a:r>
            <a:r>
              <a:rPr lang="en-US" altLang="zh-CN" dirty="0"/>
              <a:t>)}</a:t>
            </a:r>
          </a:p>
          <a:p>
            <a:r>
              <a:rPr lang="en-US" altLang="zh-CN" dirty="0"/>
              <a:t>(8+2+2+4+4+4)/2=4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BB22480-B5CB-4A5D-BBFB-2E27B3117349}"/>
                  </a:ext>
                </a:extLst>
              </p:cNvPr>
              <p:cNvSpPr txBox="1"/>
              <p:nvPr/>
            </p:nvSpPr>
            <p:spPr>
              <a:xfrm>
                <a:off x="6944355" y="5644162"/>
                <a:ext cx="4508285" cy="9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Polya</a:t>
                </a:r>
                <a:r>
                  <a:rPr lang="zh-CN" altLang="en-US" dirty="0"/>
                  <a:t>引理：</a:t>
                </a:r>
                <a:endParaRPr lang="en-US" altLang="zh-CN" dirty="0"/>
              </a:p>
              <a:p>
                <a:r>
                  <a:rPr lang="zh-CN" altLang="en-US" dirty="0"/>
                  <a:t>轮换指标：</a:t>
                </a:r>
                <a:r>
                  <a:rPr lang="en-US" altLang="zh-CN" dirty="0"/>
                  <a:t>P(x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)=(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)/6</a:t>
                </a:r>
              </a:p>
              <a:p>
                <a:r>
                  <a:rPr lang="zh-CN" altLang="en-US" dirty="0"/>
                  <a:t>于是等价类个数为</a:t>
                </a:r>
                <a:r>
                  <a:rPr lang="en-US" altLang="zh-CN" dirty="0"/>
                  <a:t>P(2,2,2)=4</a:t>
                </a:r>
                <a:endParaRPr lang="zh-CN" altLang="en-US" dirty="0"/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BB22480-B5CB-4A5D-BBFB-2E27B311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55" y="5644162"/>
                <a:ext cx="4508285" cy="927883"/>
              </a:xfrm>
              <a:prstGeom prst="rect">
                <a:avLst/>
              </a:prstGeom>
              <a:blipFill>
                <a:blip r:embed="rId2"/>
                <a:stretch>
                  <a:fillRect l="-1081" t="-3947" r="-541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6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B2F9D6A-1852-40FD-A7B3-17F66ADE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673862" cy="496312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8.5</a:t>
                </a:r>
                <a:r>
                  <a:rPr lang="zh-CN" altLang="en-US" dirty="0"/>
                  <a:t>节例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中，对正方形的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个顶点进行红蓝着色，允许旋转。令</a:t>
                </a:r>
                <a:r>
                  <a:rPr lang="en-US" altLang="zh-CN" dirty="0"/>
                  <a:t>w(</a:t>
                </a:r>
                <a:r>
                  <a:rPr lang="zh-CN" altLang="en-US" dirty="0"/>
                  <a:t>红色</a:t>
                </a:r>
                <a:r>
                  <a:rPr lang="en-US" altLang="zh-CN" dirty="0"/>
                  <a:t>)=r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w(</a:t>
                </a:r>
                <a:r>
                  <a:rPr lang="zh-CN" altLang="en-US" dirty="0"/>
                  <a:t>蓝色</a:t>
                </a:r>
                <a:r>
                  <a:rPr lang="en-US" altLang="zh-CN" dirty="0"/>
                  <a:t>)=b.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写出着色方案的模式表；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dirty="0"/>
                  <a:t>   </a:t>
                </a:r>
                <a:r>
                  <a:rPr lang="zh-CN" altLang="en-US" dirty="0"/>
                  <a:t>解：</a:t>
                </a:r>
                <a:r>
                  <a:rPr lang="zh-CN" altLang="en-US" b="0" dirty="0"/>
                  <a:t>旋转对应的置换群为</a:t>
                </a:r>
              </a:p>
              <a:p>
                <a:pPr marL="0" indent="0" algn="ctr"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等线" panose="020F0502020204030204"/>
                    <a:ea typeface="等线" panose="02010600030101010101" pitchFamily="2" charset="-122"/>
                  </a:rPr>
                  <a:t>G={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1234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d>
                      <m:dPr>
                        <m:ctrlP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,(1432)</m:t>
                    </m:r>
                  </m:oMath>
                </a14:m>
                <a:r>
                  <a:rPr lang="en-US" altLang="zh-CN" sz="2400" b="0" dirty="0">
                    <a:solidFill>
                      <a:srgbClr val="000000"/>
                    </a:solidFill>
                    <a:latin typeface="等线" panose="020F0502020204030204"/>
                    <a:ea typeface="等线" panose="02010600030101010101" pitchFamily="2" charset="-122"/>
                  </a:rPr>
                  <a:t>},</a:t>
                </a:r>
              </a:p>
              <a:p>
                <a:pPr marL="0" indent="0">
                  <a:buNone/>
                </a:pPr>
                <a:r>
                  <a:rPr lang="zh-CN" altLang="en-US" b="0" dirty="0"/>
                  <a:t>   由</a:t>
                </a:r>
                <a:r>
                  <a:rPr lang="en-US" altLang="zh-CN" b="0" dirty="0" err="1"/>
                  <a:t>Polya</a:t>
                </a:r>
                <a:r>
                  <a:rPr lang="zh-CN" altLang="en-US" b="0" dirty="0"/>
                  <a:t>计数定理可得模式表为</a:t>
                </a:r>
              </a:p>
              <a:p>
                <a:pPr marL="0" lvl="0" indent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lvl="0"/>
                <a:endParaRPr lang="zh-CN" altLang="en-US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B2F9D6A-1852-40FD-A7B3-17F66ADE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673862" cy="4963126"/>
              </a:xfrm>
              <a:blipFill>
                <a:blip r:embed="rId3"/>
                <a:stretch>
                  <a:fillRect l="-1029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44036-0509-41F4-A46F-14F529224B2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1/2/2024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8FEECCB-C5EE-4D62-B5F7-2D807E7B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01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8.12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0" y="1363493"/>
                <a:ext cx="11128309" cy="5337936"/>
              </a:xfrm>
            </p:spPr>
            <p:txBody>
              <a:bodyPr>
                <a:normAutofit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12.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8.5</a:t>
                </a:r>
                <a:r>
                  <a:rPr lang="zh-CN" altLang="en-US" dirty="0"/>
                  <a:t>节例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中，令</a:t>
                </a:r>
                <a:r>
                  <a:rPr lang="en-US" altLang="zh-CN" dirty="0"/>
                  <a:t>w(</a:t>
                </a:r>
                <a:r>
                  <a:rPr lang="zh-CN" altLang="en-US" dirty="0"/>
                  <a:t>红色</a:t>
                </a:r>
                <a:r>
                  <a:rPr lang="en-US" altLang="zh-CN" dirty="0"/>
                  <a:t>)=r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w(</a:t>
                </a:r>
                <a:r>
                  <a:rPr lang="zh-CN" altLang="en-US" dirty="0"/>
                  <a:t>蓝色</a:t>
                </a:r>
                <a:r>
                  <a:rPr lang="en-US" altLang="zh-CN" dirty="0"/>
                  <a:t>)=b</a:t>
                </a:r>
                <a:r>
                  <a:rPr lang="zh-CN" altLang="en-US" dirty="0">
                    <a:sym typeface="Wingdings" panose="05000000000000000000" pitchFamily="2" charset="2"/>
                  </a:rPr>
                  <a:t>：将正方形的</a:t>
                </a:r>
                <a:r>
                  <a:rPr lang="en-US" altLang="zh-CN" dirty="0">
                    <a:sym typeface="Wingdings" panose="05000000000000000000" pitchFamily="2" charset="2"/>
                  </a:rPr>
                  <a:t>4</a:t>
                </a:r>
                <a:r>
                  <a:rPr lang="zh-CN" altLang="en-US" dirty="0">
                    <a:sym typeface="Wingdings" panose="05000000000000000000" pitchFamily="2" charset="2"/>
                  </a:rPr>
                  <a:t>个顶点分别标记为</a:t>
                </a:r>
                <a:r>
                  <a:rPr lang="en-US" altLang="zh-CN" dirty="0">
                    <a:sym typeface="Wingdings" panose="05000000000000000000" pitchFamily="2" charset="2"/>
                  </a:rPr>
                  <a:t>1,2,3,4</a:t>
                </a:r>
                <a:r>
                  <a:rPr lang="zh-CN" altLang="en-US" dirty="0">
                    <a:sym typeface="Wingdings" panose="05000000000000000000" pitchFamily="2" charset="2"/>
                  </a:rPr>
                  <a:t>，则正方形的旋转群</a:t>
                </a:r>
                <a:r>
                  <a:rPr lang="en-US" altLang="zh-CN" dirty="0">
                    <a:sym typeface="Wingdings" panose="05000000000000000000" pitchFamily="2" charset="2"/>
                  </a:rPr>
                  <a:t>G={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𝟑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}</a:t>
                </a:r>
                <a:r>
                  <a:rPr lang="zh-CN" altLang="en-US" dirty="0">
                    <a:sym typeface="Wingdings" panose="05000000000000000000" pitchFamily="2" charset="2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𝟏𝟐𝟑𝟒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。</m:t>
                    </m:r>
                  </m:oMath>
                </a14:m>
                <a:r>
                  <a:rPr lang="zh-CN" altLang="en-US" dirty="0"/>
                  <a:t>令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=b</a:t>
                </a:r>
                <a:r>
                  <a:rPr lang="en-US" altLang="zh-CN" baseline="30000" dirty="0"/>
                  <a:t>4</a:t>
                </a:r>
                <a:r>
                  <a:rPr lang="en-US" altLang="zh-CN" dirty="0"/>
                  <a:t>,w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=r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b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，对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,w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分别求</a:t>
                </a:r>
                <a:r>
                  <a:rPr lang="en-US" altLang="zh-CN" dirty="0"/>
                  <a:t>(8.7.1)</a:t>
                </a:r>
                <a:r>
                  <a:rPr lang="zh-CN" altLang="en-US" dirty="0"/>
                  <a:t>定义的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假设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D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上的可旋转置换群为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，若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；等价集合为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；因此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16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2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r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；等价集合为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9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，根据定义可得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  </m:t>
                      </m:r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</m:t>
                      </m:r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  </m:t>
                      </m:r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0" y="1363493"/>
                <a:ext cx="11128309" cy="5337936"/>
              </a:xfrm>
              <a:blipFill rotWithShape="0">
                <a:blip r:embed="rId3"/>
                <a:stretch>
                  <a:fillRect l="-986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9B2BA1-9227-4CAA-8B2F-6DBCDE46C601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1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二项式系数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</a:p>
          <a:p>
            <a:pPr lvl="1"/>
            <a:r>
              <a:rPr lang="en-US" altLang="zh-CN" dirty="0"/>
              <a:t>5</a:t>
            </a:r>
          </a:p>
          <a:p>
            <a:pPr lvl="1"/>
            <a:r>
              <a:rPr lang="en-US" altLang="zh-CN" dirty="0"/>
              <a:t>7</a:t>
            </a:r>
          </a:p>
          <a:p>
            <a:pPr lvl="1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8261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59D2B6-8DAB-492F-9CA3-58E826F36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85" y="1291591"/>
            <a:ext cx="7621064" cy="1638529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17E509C1-D747-489E-92BB-997564AE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EE5349-552A-4785-BD3B-11DED506C6B1}"/>
                  </a:ext>
                </a:extLst>
              </p:cNvPr>
              <p:cNvSpPr txBox="1"/>
              <p:nvPr/>
            </p:nvSpPr>
            <p:spPr>
              <a:xfrm>
                <a:off x="847285" y="3429000"/>
                <a:ext cx="7213128" cy="1478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x=-1</a:t>
                </a:r>
                <a:r>
                  <a:rPr lang="zh-CN" altLang="en-US" dirty="0"/>
                  <a:t>求导：</a:t>
                </a:r>
                <a:endParaRPr lang="en-US" altLang="zh-CN" dirty="0"/>
              </a:p>
              <a:p>
                <a:r>
                  <a:rPr lang="zh-CN" altLang="en-US" dirty="0"/>
                  <a:t>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右：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由于左边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右边，故而题设得证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EE5349-552A-4785-BD3B-11DED506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85" y="3429000"/>
                <a:ext cx="7213128" cy="1478097"/>
              </a:xfrm>
              <a:prstGeom prst="rect">
                <a:avLst/>
              </a:prstGeom>
              <a:blipFill>
                <a:blip r:embed="rId3"/>
                <a:stretch>
                  <a:fillRect l="-761" t="-25207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58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C961D5-E72C-46FD-929F-6510100A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48" y="1316114"/>
            <a:ext cx="8191500" cy="1581150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4A050AED-E273-4E11-B4C2-5C92B820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章第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A0A2B7D-FFCC-48D8-BD5E-F7C41332D2F7}"/>
                  </a:ext>
                </a:extLst>
              </p:cNvPr>
              <p:cNvSpPr txBox="1"/>
              <p:nvPr/>
            </p:nvSpPr>
            <p:spPr>
              <a:xfrm>
                <a:off x="964734" y="3624044"/>
                <a:ext cx="7818422" cy="1660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n+1</a:t>
                </a:r>
                <a:r>
                  <a:rPr lang="zh-CN" altLang="en-US" dirty="0"/>
                  <a:t>元集合</a:t>
                </a:r>
                <a:r>
                  <a:rPr lang="en-US" altLang="zh-CN" dirty="0"/>
                  <a:t>A={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r+1</a:t>
                </a:r>
                <a:r>
                  <a:rPr lang="zh-CN" altLang="en-US" dirty="0"/>
                  <a:t>元子集的分类情况：</a:t>
                </a:r>
                <a:endParaRPr lang="en-US" altLang="zh-CN" dirty="0"/>
              </a:p>
              <a:p>
                <a:r>
                  <a:rPr lang="en-US" altLang="zh-CN" dirty="0"/>
                  <a:t>{</a:t>
                </a:r>
                <a:r>
                  <a:rPr lang="zh-CN" altLang="en-US" dirty="0"/>
                  <a:t>含</a:t>
                </a:r>
                <a:r>
                  <a:rPr lang="en-US" altLang="zh-CN" dirty="0"/>
                  <a:t>a1}, {</a:t>
                </a:r>
                <a:r>
                  <a:rPr lang="zh-CN" altLang="en-US" dirty="0"/>
                  <a:t>不含</a:t>
                </a:r>
                <a:r>
                  <a:rPr lang="en-US" altLang="zh-CN" dirty="0"/>
                  <a:t>a1,</a:t>
                </a:r>
                <a:r>
                  <a:rPr lang="zh-CN" altLang="en-US" dirty="0"/>
                  <a:t>含</a:t>
                </a:r>
                <a:r>
                  <a:rPr lang="en-US" altLang="zh-CN" dirty="0"/>
                  <a:t>a2}, {</a:t>
                </a:r>
                <a:r>
                  <a:rPr lang="zh-CN" altLang="en-US" dirty="0"/>
                  <a:t>不含</a:t>
                </a:r>
                <a:r>
                  <a:rPr lang="en-US" altLang="zh-CN" dirty="0"/>
                  <a:t>a1,</a:t>
                </a:r>
                <a:r>
                  <a:rPr lang="zh-CN" altLang="en-US" dirty="0"/>
                  <a:t>不含</a:t>
                </a:r>
                <a:r>
                  <a:rPr lang="en-US" altLang="zh-CN" dirty="0"/>
                  <a:t>a2,</a:t>
                </a:r>
                <a:r>
                  <a:rPr lang="zh-CN" altLang="en-US" dirty="0"/>
                  <a:t>含</a:t>
                </a:r>
                <a:r>
                  <a:rPr lang="en-US" altLang="zh-CN" dirty="0"/>
                  <a:t>a3}, …, {</a:t>
                </a:r>
                <a:r>
                  <a:rPr lang="zh-CN" altLang="en-US" dirty="0"/>
                  <a:t>不含</a:t>
                </a:r>
                <a:r>
                  <a:rPr lang="en-US" altLang="zh-CN" dirty="0"/>
                  <a:t>a1,…,</a:t>
                </a:r>
                <a:r>
                  <a:rPr lang="zh-CN" altLang="en-US" dirty="0"/>
                  <a:t>不含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n-r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含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n-r+1</a:t>
                </a:r>
                <a:r>
                  <a:rPr lang="en-US" altLang="zh-CN" dirty="0"/>
                  <a:t>}</a:t>
                </a:r>
              </a:p>
              <a:p>
                <a:r>
                  <a:rPr lang="zh-CN" altLang="en-US" dirty="0"/>
                  <a:t>共分成</a:t>
                </a:r>
                <a:r>
                  <a:rPr lang="en-US" altLang="zh-CN" dirty="0"/>
                  <a:t>n-r+1</a:t>
                </a:r>
                <a:r>
                  <a:rPr lang="zh-CN" altLang="en-US" dirty="0"/>
                  <a:t>类，互相没有交集，且集合元素个数依次如下：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…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题设得证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A0A2B7D-FFCC-48D8-BD5E-F7C41332D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34" y="3624044"/>
                <a:ext cx="7818422" cy="1660455"/>
              </a:xfrm>
              <a:prstGeom prst="rect">
                <a:avLst/>
              </a:prstGeom>
              <a:blipFill>
                <a:blip r:embed="rId3"/>
                <a:stretch>
                  <a:fillRect l="-624" t="-1832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14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E9D3CA-1EF8-41A1-86DC-A3F64E51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1" y="1416543"/>
            <a:ext cx="6419850" cy="1562100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02978D90-B177-4593-AA86-F4E47AE7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章第</a:t>
            </a:r>
            <a:r>
              <a:rPr lang="en-US" altLang="zh-CN" dirty="0"/>
              <a:t>7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8719B4-9CB6-496E-9A28-3C797D78CC42}"/>
                  </a:ext>
                </a:extLst>
              </p:cNvPr>
              <p:cNvSpPr txBox="1"/>
              <p:nvPr/>
            </p:nvSpPr>
            <p:spPr>
              <a:xfrm>
                <a:off x="933855" y="3735421"/>
                <a:ext cx="7975197" cy="2021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+[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+1)(2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8719B4-9CB6-496E-9A28-3C797D78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55" y="3735421"/>
                <a:ext cx="7975197" cy="2021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8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62E09AC-366B-4172-8675-7777607B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140688"/>
            <a:ext cx="6524625" cy="1743075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CFAF8FFA-2F36-43FB-80F9-15504DCD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章第</a:t>
            </a:r>
            <a:r>
              <a:rPr lang="en-US" altLang="zh-CN" dirty="0"/>
              <a:t>16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6D2CE4-CEA5-47CA-B55F-4D36C0AFCC59}"/>
                  </a:ext>
                </a:extLst>
              </p:cNvPr>
              <p:cNvSpPr txBox="1"/>
              <p:nvPr/>
            </p:nvSpPr>
            <p:spPr>
              <a:xfrm>
                <a:off x="839788" y="3336587"/>
                <a:ext cx="10339754" cy="219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原式表示多项式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项的系数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而多项式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项的系数为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6D2CE4-CEA5-47CA-B55F-4D36C0AFC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336587"/>
                <a:ext cx="10339754" cy="2197205"/>
              </a:xfrm>
              <a:prstGeom prst="rect">
                <a:avLst/>
              </a:prstGeom>
              <a:blipFill>
                <a:blip r:embed="rId3"/>
                <a:stretch>
                  <a:fillRect l="-531" t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51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递推关系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</a:p>
          <a:p>
            <a:pPr lvl="1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205879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DEAD82F-3CE0-493E-AD66-8E14D66B8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91800" cy="527903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求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序列中“</a:t>
                </a:r>
                <a:r>
                  <a:rPr lang="en-US" altLang="zh-CN" dirty="0"/>
                  <a:t>010</a:t>
                </a:r>
                <a:r>
                  <a:rPr lang="zh-CN" altLang="en-US" dirty="0"/>
                  <a:t>”只出现一次且在第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位出现的序列数</a:t>
                </a:r>
                <a:r>
                  <a:rPr lang="en-US" altLang="zh-CN" dirty="0"/>
                  <a:t>f(n).</a:t>
                </a:r>
              </a:p>
              <a:p>
                <a:r>
                  <a:rPr lang="zh-CN" altLang="en-US" dirty="0"/>
                  <a:t>解：</a:t>
                </a:r>
                <a:r>
                  <a:rPr lang="zh-CN" altLang="en-US" b="0" dirty="0"/>
                  <a:t>以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结尾的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位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序列共有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en-US" b="0" dirty="0"/>
                  <a:t>个，其中包含以下情况：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f(n): </a:t>
                </a:r>
                <a:r>
                  <a:rPr lang="en-US" altLang="zh-CN" b="0" dirty="0"/>
                  <a:t>n-2, n-1, n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的个数；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f(n-2): </a:t>
                </a:r>
                <a:r>
                  <a:rPr lang="en-US" altLang="zh-CN" b="0" dirty="0"/>
                  <a:t>n-4, n-3, n-2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的个数；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f(n-3): </a:t>
                </a:r>
                <a:r>
                  <a:rPr lang="en-US" altLang="zh-CN" b="0" dirty="0"/>
                  <a:t>n-5, n-4, n-3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的个数；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2f(n-4): </a:t>
                </a:r>
                <a:r>
                  <a:rPr lang="en-US" altLang="zh-CN" b="0" dirty="0"/>
                  <a:t>n-6, n-5, n-4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的个数，</a:t>
                </a:r>
                <a:r>
                  <a:rPr lang="en-US" altLang="zh-CN" b="0" dirty="0"/>
                  <a:t>n-3</a:t>
                </a:r>
                <a:r>
                  <a:rPr lang="zh-CN" altLang="en-US" b="0" dirty="0"/>
                  <a:t>位可取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或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dirty="0"/>
                  <a:t>f(n-5): </a:t>
                </a:r>
                <a:r>
                  <a:rPr lang="en-US" altLang="zh-CN" b="0" dirty="0"/>
                  <a:t>n-7, n-6, n-5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的个数，</a:t>
                </a:r>
                <a:r>
                  <a:rPr lang="en-US" altLang="zh-CN" b="0" dirty="0"/>
                  <a:t>n-4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n-3</a:t>
                </a:r>
                <a:r>
                  <a:rPr lang="zh-CN" altLang="en-US" b="0" dirty="0"/>
                  <a:t>位可取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或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zh-CN" altLang="en-US" b="0" dirty="0"/>
                  <a:t>类似地，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b="0" dirty="0"/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b="0" dirty="0"/>
                  <a:t>：从</a:t>
                </a:r>
                <a:r>
                  <a:rPr lang="en-US" altLang="zh-CN" b="0" dirty="0"/>
                  <a:t>n-k-2</a:t>
                </a:r>
                <a:r>
                  <a:rPr lang="zh-CN" altLang="en-US" b="0" dirty="0"/>
                  <a:t>到</a:t>
                </a:r>
                <a:r>
                  <a:rPr lang="en-US" altLang="zh-CN" b="0" dirty="0"/>
                  <a:t>n-k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的个数，第</a:t>
                </a:r>
                <a:r>
                  <a:rPr lang="en-US" altLang="zh-CN" b="0" dirty="0"/>
                  <a:t>n-k</a:t>
                </a:r>
                <a:r>
                  <a:rPr lang="zh-CN" altLang="en-US" b="0" dirty="0"/>
                  <a:t>位到第</a:t>
                </a:r>
                <a:r>
                  <a:rPr lang="en-US" altLang="zh-CN" b="0" dirty="0"/>
                  <a:t>n-3</a:t>
                </a:r>
                <a:r>
                  <a:rPr lang="zh-CN" altLang="en-US" b="0" dirty="0"/>
                  <a:t>位间的</a:t>
                </a:r>
                <a:r>
                  <a:rPr lang="en-US" altLang="zh-CN" b="0" dirty="0"/>
                  <a:t>k-3</a:t>
                </a:r>
                <a:r>
                  <a:rPr lang="zh-CN" altLang="en-US" b="0" dirty="0"/>
                  <a:t>位可取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或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故满足条件的递推关系为：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DEAD82F-3CE0-493E-AD66-8E14D66B8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91800" cy="5279038"/>
              </a:xfrm>
              <a:blipFill>
                <a:blip r:embed="rId3"/>
                <a:stretch>
                  <a:fillRect l="-921" t="-1039" r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6C8B8-0175-4A78-8418-3B5F1EA3BB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1/2/2024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A96EDD3-FCA4-4433-A999-A5400CC2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章第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66236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DEAD82F-3CE0-493E-AD66-8E14D66B8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91800" cy="52790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用红、白和蓝色对</a:t>
                </a:r>
                <a:r>
                  <a:rPr lang="en-US" altLang="zh-CN" dirty="0"/>
                  <a:t>1*n</a:t>
                </a:r>
                <a:r>
                  <a:rPr lang="zh-CN" altLang="en-US" dirty="0"/>
                  <a:t>棋盘方格涂色。设</a:t>
                </a:r>
                <a:r>
                  <a:rPr lang="en-US" altLang="zh-CN" dirty="0"/>
                  <a:t>h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 是没有两个涂成红色的方格相邻的着色方法数。求出</a:t>
                </a:r>
                <a:r>
                  <a:rPr lang="en-US" altLang="zh-CN" dirty="0"/>
                  <a:t>h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所满足的递推公式，然后找出</a:t>
                </a:r>
                <a:r>
                  <a:rPr lang="en-US" altLang="zh-CN" dirty="0"/>
                  <a:t>h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的公式。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r>
                  <a:rPr lang="zh-CN" altLang="en-US" b="0" dirty="0">
                    <a:sym typeface="Wingdings" panose="05000000000000000000" pitchFamily="2" charset="2"/>
                  </a:rPr>
                  <a:t>若要满足两个</a:t>
                </a:r>
                <a:r>
                  <a:rPr lang="zh-CN" altLang="en-US" b="0" dirty="0"/>
                  <a:t>个红色</a:t>
                </a:r>
                <a:r>
                  <a:rPr lang="zh-CN" altLang="en-US" b="0" dirty="0">
                    <a:sym typeface="Wingdings" panose="05000000000000000000" pitchFamily="2" charset="2"/>
                  </a:rPr>
                  <a:t>红色方格不相邻，有以下两种情况。</a:t>
                </a:r>
                <a:endParaRPr lang="en-US" altLang="zh-CN" b="0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altLang="zh-CN" b="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b="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b="0" dirty="0">
                    <a:sym typeface="Wingdings" panose="05000000000000000000" pitchFamily="2" charset="2"/>
                  </a:rPr>
                  <a:t>1</a:t>
                </a:r>
                <a:r>
                  <a:rPr lang="zh-CN" altLang="en-US" b="0" dirty="0">
                    <a:sym typeface="Wingdings" panose="05000000000000000000" pitchFamily="2" charset="2"/>
                  </a:rPr>
                  <a:t>）第一格涂红色，则第二格只能是白色或者蓝色，余下着色方案数有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altLang="zh-CN" b="0" dirty="0"/>
                  <a:t>        </a:t>
                </a:r>
                <a:r>
                  <a:rPr lang="zh-CN" altLang="en-US" b="0" dirty="0"/>
                  <a:t>（</a:t>
                </a:r>
                <a:r>
                  <a:rPr lang="en-US" altLang="zh-CN" b="0" dirty="0"/>
                  <a:t>2</a:t>
                </a:r>
                <a:r>
                  <a:rPr lang="zh-CN" altLang="en-US" b="0" dirty="0"/>
                  <a:t>）若第一格涂白色或者蓝色，余下</a:t>
                </a:r>
                <a:r>
                  <a:rPr lang="en-US" altLang="zh-CN" b="0" dirty="0"/>
                  <a:t>n-1</a:t>
                </a:r>
                <a:r>
                  <a:rPr lang="zh-CN" altLang="en-US" b="0" dirty="0"/>
                  <a:t>方格着色方案数有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b="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b="0" dirty="0"/>
              </a:p>
              <a:p>
                <a:pPr marL="0" indent="0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spcBef>
                    <a:spcPts val="200"/>
                  </a:spcBef>
                  <a:buNone/>
                </a:pPr>
                <a:r>
                  <a:rPr lang="zh-CN" altLang="en-US" b="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=3;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b="0" dirty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altLang="zh-CN" b="0" dirty="0"/>
                  <a:t>        </a:t>
                </a:r>
                <a:r>
                  <a:rPr lang="zh-CN" altLang="en-US" b="0" dirty="0"/>
                  <a:t>以上特征方程为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−2=0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，解得</m:t>
                    </m:r>
                  </m:oMath>
                </a14:m>
                <a:r>
                  <a:rPr lang="zh-CN" altLang="en-US" b="0" dirty="0"/>
                  <a:t>特征根为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zh-CN" altLang="en-US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=1−</m:t>
                    </m:r>
                    <m:rad>
                      <m:radPr>
                        <m:degHide m:val="on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b="0" dirty="0"/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altLang="zh-CN" b="0" dirty="0"/>
                  <a:t>        </a:t>
                </a:r>
                <a:r>
                  <a:rPr lang="zh-CN" altLang="en-US" b="0" dirty="0"/>
                  <a:t>代入初值可得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3+2</m:t>
                        </m:r>
                        <m:rad>
                          <m:radPr>
                            <m:degHide m:val="on"/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>
                        <a:latin typeface="Cambria Math" panose="02040503050406030204" pitchFamily="18" charset="0"/>
                      </a:rPr>
                      <m:t>(1+</m:t>
                    </m:r>
                    <m:rad>
                      <m:radPr>
                        <m:degHide m:val="on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3−2</m:t>
                        </m:r>
                        <m:rad>
                          <m:radPr>
                            <m:degHide m:val="on"/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>
                        <a:latin typeface="Cambria Math" panose="02040503050406030204" pitchFamily="18" charset="0"/>
                      </a:rPr>
                      <m:t>(1−</m:t>
                    </m:r>
                    <m:rad>
                      <m:radPr>
                        <m:degHide m:val="on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DEAD82F-3CE0-493E-AD66-8E14D66B8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91800" cy="5279038"/>
              </a:xfrm>
              <a:blipFill>
                <a:blip r:embed="rId3"/>
                <a:stretch>
                  <a:fillRect l="-1078" t="-1679" r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6C8B8-0175-4A78-8418-3B5F1EA3BB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1/2/2024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A96EDD3-FCA4-4433-A999-A5400CC2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章第</a:t>
            </a:r>
            <a:r>
              <a:rPr lang="en-US" altLang="zh-CN" dirty="0"/>
              <a:t>11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95286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4C865C33-78CE-492A-8A25-99F4E556760C}" vid="{8583AA32-E6ED-4A4C-9E0B-31E86EE0772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USTC模板(李诚老师提供)</Template>
  <TotalTime>742</TotalTime>
  <Words>1130</Words>
  <Application>Microsoft Office PowerPoint</Application>
  <PresentationFormat>宽屏</PresentationFormat>
  <Paragraphs>125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Cambria Math</vt:lpstr>
      <vt:lpstr>Gill Sans MT</vt:lpstr>
      <vt:lpstr>Times New Roman</vt:lpstr>
      <vt:lpstr>Wingdings</vt:lpstr>
      <vt:lpstr>Office 主题</vt:lpstr>
      <vt:lpstr>2022秋《组合数学》 </vt:lpstr>
      <vt:lpstr>第4次作业题号</vt:lpstr>
      <vt:lpstr>第3章第3题</vt:lpstr>
      <vt:lpstr>第3章第5题</vt:lpstr>
      <vt:lpstr>第3章第7题</vt:lpstr>
      <vt:lpstr>第3章第16题</vt:lpstr>
      <vt:lpstr>第9次作业题号</vt:lpstr>
      <vt:lpstr>第6章第5题</vt:lpstr>
      <vt:lpstr>第6章第11题</vt:lpstr>
      <vt:lpstr>第14次作业题号</vt:lpstr>
      <vt:lpstr>附加题</vt:lpstr>
      <vt:lpstr>8.12</vt:lpstr>
      <vt:lpstr>8.12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2019秋《组合数学》 </dc:title>
  <dc:creator>xu ll</dc:creator>
  <cp:lastModifiedBy>Haiquan Wang</cp:lastModifiedBy>
  <cp:revision>121</cp:revision>
  <dcterms:created xsi:type="dcterms:W3CDTF">2019-12-14T06:02:28Z</dcterms:created>
  <dcterms:modified xsi:type="dcterms:W3CDTF">2024-01-02T07:41:21Z</dcterms:modified>
</cp:coreProperties>
</file>