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7" r:id="rId3"/>
    <p:sldId id="313" r:id="rId4"/>
    <p:sldId id="314" r:id="rId5"/>
    <p:sldId id="320" r:id="rId6"/>
    <p:sldId id="315" r:id="rId7"/>
    <p:sldId id="316" r:id="rId8"/>
    <p:sldId id="321" r:id="rId9"/>
    <p:sldId id="317" r:id="rId10"/>
    <p:sldId id="308" r:id="rId11"/>
    <p:sldId id="318" r:id="rId12"/>
    <p:sldId id="285" r:id="rId13"/>
    <p:sldId id="287" r:id="rId14"/>
    <p:sldId id="291" r:id="rId15"/>
    <p:sldId id="304" r:id="rId16"/>
    <p:sldId id="310" r:id="rId17"/>
    <p:sldId id="311" r:id="rId18"/>
    <p:sldId id="312" r:id="rId19"/>
    <p:sldId id="319" r:id="rId20"/>
    <p:sldId id="309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547" autoAdjust="0"/>
  </p:normalViewPr>
  <p:slideViewPr>
    <p:cSldViewPr snapToGrid="0" showGuides="1">
      <p:cViewPr varScale="1">
        <p:scale>
          <a:sx n="91" d="100"/>
          <a:sy n="91" d="100"/>
        </p:scale>
        <p:origin x="13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wei" userId="c37ef352-ec17-4259-b7e8-db0ff11655fa" providerId="ADAL" clId="{87190426-22B2-A745-BD76-0D9D955B1685}"/>
    <pc:docChg chg="custSel modSld">
      <pc:chgData name="wangwei" userId="c37ef352-ec17-4259-b7e8-db0ff11655fa" providerId="ADAL" clId="{87190426-22B2-A745-BD76-0D9D955B1685}" dt="2023-02-25T05:41:00.951" v="2948" actId="20577"/>
      <pc:docMkLst>
        <pc:docMk/>
      </pc:docMkLst>
      <pc:sldChg chg="modNotesTx">
        <pc:chgData name="wangwei" userId="c37ef352-ec17-4259-b7e8-db0ff11655fa" providerId="ADAL" clId="{87190426-22B2-A745-BD76-0D9D955B1685}" dt="2023-02-25T05:26:37.996" v="2405" actId="20577"/>
        <pc:sldMkLst>
          <pc:docMk/>
          <pc:sldMk cId="2056937682" sldId="256"/>
        </pc:sldMkLst>
      </pc:sldChg>
      <pc:sldChg chg="modNotesTx">
        <pc:chgData name="wangwei" userId="c37ef352-ec17-4259-b7e8-db0ff11655fa" providerId="ADAL" clId="{87190426-22B2-A745-BD76-0D9D955B1685}" dt="2023-02-25T04:59:39.731" v="35" actId="20577"/>
        <pc:sldMkLst>
          <pc:docMk/>
          <pc:sldMk cId="213636057" sldId="259"/>
        </pc:sldMkLst>
      </pc:sldChg>
      <pc:sldChg chg="modSp mod modNotesTx">
        <pc:chgData name="wangwei" userId="c37ef352-ec17-4259-b7e8-db0ff11655fa" providerId="ADAL" clId="{87190426-22B2-A745-BD76-0D9D955B1685}" dt="2023-02-25T05:01:49.294" v="213" actId="20577"/>
        <pc:sldMkLst>
          <pc:docMk/>
          <pc:sldMk cId="2458666930" sldId="285"/>
        </pc:sldMkLst>
        <pc:spChg chg="mod">
          <ac:chgData name="wangwei" userId="c37ef352-ec17-4259-b7e8-db0ff11655fa" providerId="ADAL" clId="{87190426-22B2-A745-BD76-0D9D955B1685}" dt="2023-02-25T05:00:15.614" v="36" actId="57"/>
          <ac:spMkLst>
            <pc:docMk/>
            <pc:sldMk cId="2458666930" sldId="285"/>
            <ac:spMk id="2" creationId="{00000000-0000-0000-0000-000000000000}"/>
          </ac:spMkLst>
        </pc:spChg>
      </pc:sldChg>
      <pc:sldChg chg="modNotesTx">
        <pc:chgData name="wangwei" userId="c37ef352-ec17-4259-b7e8-db0ff11655fa" providerId="ADAL" clId="{87190426-22B2-A745-BD76-0D9D955B1685}" dt="2023-02-25T05:04:45.665" v="547" actId="20577"/>
        <pc:sldMkLst>
          <pc:docMk/>
          <pc:sldMk cId="3560575074" sldId="286"/>
        </pc:sldMkLst>
      </pc:sldChg>
      <pc:sldChg chg="modNotesTx">
        <pc:chgData name="wangwei" userId="c37ef352-ec17-4259-b7e8-db0ff11655fa" providerId="ADAL" clId="{87190426-22B2-A745-BD76-0D9D955B1685}" dt="2023-02-25T05:08:24.935" v="880" actId="20577"/>
        <pc:sldMkLst>
          <pc:docMk/>
          <pc:sldMk cId="160985333" sldId="287"/>
        </pc:sldMkLst>
      </pc:sldChg>
      <pc:sldChg chg="modNotesTx">
        <pc:chgData name="wangwei" userId="c37ef352-ec17-4259-b7e8-db0ff11655fa" providerId="ADAL" clId="{87190426-22B2-A745-BD76-0D9D955B1685}" dt="2023-02-25T05:08:49.572" v="939" actId="20577"/>
        <pc:sldMkLst>
          <pc:docMk/>
          <pc:sldMk cId="2058790863" sldId="288"/>
        </pc:sldMkLst>
      </pc:sldChg>
      <pc:sldChg chg="modNotesTx">
        <pc:chgData name="wangwei" userId="c37ef352-ec17-4259-b7e8-db0ff11655fa" providerId="ADAL" clId="{87190426-22B2-A745-BD76-0D9D955B1685}" dt="2023-02-25T05:36:58.159" v="2641"/>
        <pc:sldMkLst>
          <pc:docMk/>
          <pc:sldMk cId="1662364067" sldId="289"/>
        </pc:sldMkLst>
      </pc:sldChg>
      <pc:sldChg chg="modSp mod modNotesTx">
        <pc:chgData name="wangwei" userId="c37ef352-ec17-4259-b7e8-db0ff11655fa" providerId="ADAL" clId="{87190426-22B2-A745-BD76-0D9D955B1685}" dt="2023-02-25T05:39:52.638" v="2856"/>
        <pc:sldMkLst>
          <pc:docMk/>
          <pc:sldMk cId="2952863251" sldId="290"/>
        </pc:sldMkLst>
        <pc:spChg chg="mod">
          <ac:chgData name="wangwei" userId="c37ef352-ec17-4259-b7e8-db0ff11655fa" providerId="ADAL" clId="{87190426-22B2-A745-BD76-0D9D955B1685}" dt="2023-02-25T05:37:58.089" v="2659" actId="58"/>
          <ac:spMkLst>
            <pc:docMk/>
            <pc:sldMk cId="2952863251" sldId="290"/>
            <ac:spMk id="2" creationId="{EDEAD82F-3CE0-493E-AD66-8E14D66B8C75}"/>
          </ac:spMkLst>
        </pc:spChg>
      </pc:sldChg>
      <pc:sldChg chg="modNotesTx">
        <pc:chgData name="wangwei" userId="c37ef352-ec17-4259-b7e8-db0ff11655fa" providerId="ADAL" clId="{87190426-22B2-A745-BD76-0D9D955B1685}" dt="2023-02-25T05:41:00.951" v="2948" actId="20577"/>
        <pc:sldMkLst>
          <pc:docMk/>
          <pc:sldMk cId="3933300301" sldId="291"/>
        </pc:sldMkLst>
      </pc:sldChg>
      <pc:sldChg chg="modNotesTx">
        <pc:chgData name="wangwei" userId="c37ef352-ec17-4259-b7e8-db0ff11655fa" providerId="ADAL" clId="{87190426-22B2-A745-BD76-0D9D955B1685}" dt="2023-02-25T05:40:32.248" v="2889" actId="20577"/>
        <pc:sldMkLst>
          <pc:docMk/>
          <pc:sldMk cId="477675527" sldId="292"/>
        </pc:sldMkLst>
      </pc:sldChg>
      <pc:sldChg chg="modNotesTx">
        <pc:chgData name="wangwei" userId="c37ef352-ec17-4259-b7e8-db0ff11655fa" providerId="ADAL" clId="{87190426-22B2-A745-BD76-0D9D955B1685}" dt="2023-02-25T05:17:54.972" v="1454" actId="20577"/>
        <pc:sldMkLst>
          <pc:docMk/>
          <pc:sldMk cId="676809888" sldId="294"/>
        </pc:sldMkLst>
      </pc:sldChg>
      <pc:sldChg chg="modSp mod modNotesTx">
        <pc:chgData name="wangwei" userId="c37ef352-ec17-4259-b7e8-db0ff11655fa" providerId="ADAL" clId="{87190426-22B2-A745-BD76-0D9D955B1685}" dt="2023-02-25T05:23:45.125" v="2131" actId="20577"/>
        <pc:sldMkLst>
          <pc:docMk/>
          <pc:sldMk cId="3648493027" sldId="295"/>
        </pc:sldMkLst>
        <pc:spChg chg="mod">
          <ac:chgData name="wangwei" userId="c37ef352-ec17-4259-b7e8-db0ff11655fa" providerId="ADAL" clId="{87190426-22B2-A745-BD76-0D9D955B1685}" dt="2023-02-25T05:23:22.404" v="2101" actId="27636"/>
          <ac:spMkLst>
            <pc:docMk/>
            <pc:sldMk cId="3648493027" sldId="295"/>
            <ac:spMk id="2" creationId="{5F9B4658-7A2C-4A0B-97E7-380B80C72B20}"/>
          </ac:spMkLst>
        </pc:spChg>
      </pc:sldChg>
      <pc:sldChg chg="modNotesTx">
        <pc:chgData name="wangwei" userId="c37ef352-ec17-4259-b7e8-db0ff11655fa" providerId="ADAL" clId="{87190426-22B2-A745-BD76-0D9D955B1685}" dt="2023-02-25T05:26:08.878" v="2352" actId="20577"/>
        <pc:sldMkLst>
          <pc:docMk/>
          <pc:sldMk cId="3491194467" sldId="298"/>
        </pc:sldMkLst>
      </pc:sldChg>
      <pc:sldChg chg="modNotesTx">
        <pc:chgData name="wangwei" userId="c37ef352-ec17-4259-b7e8-db0ff11655fa" providerId="ADAL" clId="{87190426-22B2-A745-BD76-0D9D955B1685}" dt="2023-02-25T05:23:21.063" v="2100"/>
        <pc:sldMkLst>
          <pc:docMk/>
          <pc:sldMk cId="3404572335" sldId="303"/>
        </pc:sldMkLst>
      </pc:sldChg>
    </pc:docChg>
  </pc:docChgLst>
  <pc:docChgLst>
    <pc:chgData name="wangwei" userId="c37ef352-ec17-4259-b7e8-db0ff11655fa" providerId="ADAL" clId="{13035B4D-7360-294E-B2D0-67242F4DC100}"/>
    <pc:docChg chg="modSld">
      <pc:chgData name="wangwei" userId="c37ef352-ec17-4259-b7e8-db0ff11655fa" providerId="ADAL" clId="{13035B4D-7360-294E-B2D0-67242F4DC100}" dt="2023-02-25T07:25:51.802" v="14" actId="20577"/>
      <pc:docMkLst>
        <pc:docMk/>
      </pc:docMkLst>
      <pc:sldChg chg="modNotesTx">
        <pc:chgData name="wangwei" userId="c37ef352-ec17-4259-b7e8-db0ff11655fa" providerId="ADAL" clId="{13035B4D-7360-294E-B2D0-67242F4DC100}" dt="2023-02-25T07:25:11.419" v="0" actId="20577"/>
        <pc:sldMkLst>
          <pc:docMk/>
          <pc:sldMk cId="2056937682" sldId="256"/>
        </pc:sldMkLst>
      </pc:sldChg>
      <pc:sldChg chg="modNotesTx">
        <pc:chgData name="wangwei" userId="c37ef352-ec17-4259-b7e8-db0ff11655fa" providerId="ADAL" clId="{13035B4D-7360-294E-B2D0-67242F4DC100}" dt="2023-02-25T07:25:13.970" v="1" actId="20577"/>
        <pc:sldMkLst>
          <pc:docMk/>
          <pc:sldMk cId="213636057" sldId="259"/>
        </pc:sldMkLst>
      </pc:sldChg>
      <pc:sldChg chg="modNotesTx">
        <pc:chgData name="wangwei" userId="c37ef352-ec17-4259-b7e8-db0ff11655fa" providerId="ADAL" clId="{13035B4D-7360-294E-B2D0-67242F4DC100}" dt="2023-02-25T07:25:15.850" v="2" actId="20577"/>
        <pc:sldMkLst>
          <pc:docMk/>
          <pc:sldMk cId="2458666930" sldId="285"/>
        </pc:sldMkLst>
      </pc:sldChg>
      <pc:sldChg chg="modNotesTx">
        <pc:chgData name="wangwei" userId="c37ef352-ec17-4259-b7e8-db0ff11655fa" providerId="ADAL" clId="{13035B4D-7360-294E-B2D0-67242F4DC100}" dt="2023-02-25T07:25:17.897" v="3" actId="20577"/>
        <pc:sldMkLst>
          <pc:docMk/>
          <pc:sldMk cId="3560575074" sldId="286"/>
        </pc:sldMkLst>
      </pc:sldChg>
      <pc:sldChg chg="modNotesTx">
        <pc:chgData name="wangwei" userId="c37ef352-ec17-4259-b7e8-db0ff11655fa" providerId="ADAL" clId="{13035B4D-7360-294E-B2D0-67242F4DC100}" dt="2023-02-25T07:25:19.892" v="4" actId="20577"/>
        <pc:sldMkLst>
          <pc:docMk/>
          <pc:sldMk cId="160985333" sldId="287"/>
        </pc:sldMkLst>
      </pc:sldChg>
      <pc:sldChg chg="modNotesTx">
        <pc:chgData name="wangwei" userId="c37ef352-ec17-4259-b7e8-db0ff11655fa" providerId="ADAL" clId="{13035B4D-7360-294E-B2D0-67242F4DC100}" dt="2023-02-25T07:25:22.140" v="5" actId="20577"/>
        <pc:sldMkLst>
          <pc:docMk/>
          <pc:sldMk cId="2058790863" sldId="288"/>
        </pc:sldMkLst>
      </pc:sldChg>
      <pc:sldChg chg="modNotesTx">
        <pc:chgData name="wangwei" userId="c37ef352-ec17-4259-b7e8-db0ff11655fa" providerId="ADAL" clId="{13035B4D-7360-294E-B2D0-67242F4DC100}" dt="2023-02-25T07:25:25.205" v="6" actId="20577"/>
        <pc:sldMkLst>
          <pc:docMk/>
          <pc:sldMk cId="3933300301" sldId="291"/>
        </pc:sldMkLst>
      </pc:sldChg>
      <pc:sldChg chg="modNotesTx">
        <pc:chgData name="wangwei" userId="c37ef352-ec17-4259-b7e8-db0ff11655fa" providerId="ADAL" clId="{13035B4D-7360-294E-B2D0-67242F4DC100}" dt="2023-02-25T07:25:35.630" v="8" actId="20577"/>
        <pc:sldMkLst>
          <pc:docMk/>
          <pc:sldMk cId="477675527" sldId="292"/>
        </pc:sldMkLst>
      </pc:sldChg>
      <pc:sldChg chg="modNotesTx">
        <pc:chgData name="wangwei" userId="c37ef352-ec17-4259-b7e8-db0ff11655fa" providerId="ADAL" clId="{13035B4D-7360-294E-B2D0-67242F4DC100}" dt="2023-02-25T07:25:37.997" v="9" actId="20577"/>
        <pc:sldMkLst>
          <pc:docMk/>
          <pc:sldMk cId="676809888" sldId="294"/>
        </pc:sldMkLst>
      </pc:sldChg>
      <pc:sldChg chg="modNotesTx">
        <pc:chgData name="wangwei" userId="c37ef352-ec17-4259-b7e8-db0ff11655fa" providerId="ADAL" clId="{13035B4D-7360-294E-B2D0-67242F4DC100}" dt="2023-02-25T07:25:40.609" v="10" actId="20577"/>
        <pc:sldMkLst>
          <pc:docMk/>
          <pc:sldMk cId="3648493027" sldId="295"/>
        </pc:sldMkLst>
      </pc:sldChg>
      <pc:sldChg chg="modNotesTx">
        <pc:chgData name="wangwei" userId="c37ef352-ec17-4259-b7e8-db0ff11655fa" providerId="ADAL" clId="{13035B4D-7360-294E-B2D0-67242F4DC100}" dt="2023-02-25T07:25:51.802" v="14" actId="20577"/>
        <pc:sldMkLst>
          <pc:docMk/>
          <pc:sldMk cId="3491194467" sldId="298"/>
        </pc:sldMkLst>
      </pc:sldChg>
      <pc:sldChg chg="modNotesTx">
        <pc:chgData name="wangwei" userId="c37ef352-ec17-4259-b7e8-db0ff11655fa" providerId="ADAL" clId="{13035B4D-7360-294E-B2D0-67242F4DC100}" dt="2023-02-25T07:25:44.585" v="11" actId="20577"/>
        <pc:sldMkLst>
          <pc:docMk/>
          <pc:sldMk cId="2356426015" sldId="299"/>
        </pc:sldMkLst>
      </pc:sldChg>
      <pc:sldChg chg="modNotesTx">
        <pc:chgData name="wangwei" userId="c37ef352-ec17-4259-b7e8-db0ff11655fa" providerId="ADAL" clId="{13035B4D-7360-294E-B2D0-67242F4DC100}" dt="2023-02-25T07:25:46.957" v="12" actId="20577"/>
        <pc:sldMkLst>
          <pc:docMk/>
          <pc:sldMk cId="3587813756" sldId="300"/>
        </pc:sldMkLst>
      </pc:sldChg>
      <pc:sldChg chg="modNotesTx">
        <pc:chgData name="wangwei" userId="c37ef352-ec17-4259-b7e8-db0ff11655fa" providerId="ADAL" clId="{13035B4D-7360-294E-B2D0-67242F4DC100}" dt="2023-02-25T07:25:48.810" v="13" actId="20577"/>
        <pc:sldMkLst>
          <pc:docMk/>
          <pc:sldMk cId="677605656" sldId="301"/>
        </pc:sldMkLst>
      </pc:sldChg>
      <pc:sldChg chg="modNotesTx">
        <pc:chgData name="wangwei" userId="c37ef352-ec17-4259-b7e8-db0ff11655fa" providerId="ADAL" clId="{13035B4D-7360-294E-B2D0-67242F4DC100}" dt="2023-02-25T07:25:27.073" v="7" actId="20577"/>
        <pc:sldMkLst>
          <pc:docMk/>
          <pc:sldMk cId="938972792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553F4-D99B-41A8-A6E8-B716F6DDE47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CBF6-3D7C-4825-8E1B-356D9C5C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4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8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0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4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8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的映射，从而可以使用</a:t>
            </a:r>
            <a:r>
              <a:rPr lang="en-US" altLang="zh-CN" dirty="0" err="1" smtClean="0"/>
              <a:t>polya</a:t>
            </a:r>
            <a:r>
              <a:rPr lang="zh-CN" altLang="en-US" dirty="0" smtClean="0"/>
              <a:t>计算定理求等价类的个数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8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8.5.2</a:t>
            </a:r>
            <a:r>
              <a:rPr lang="zh-CN" altLang="en-US" dirty="0" smtClean="0"/>
              <a:t>和引理</a:t>
            </a:r>
            <a:r>
              <a:rPr lang="en-US" altLang="zh-CN" smtClean="0"/>
              <a:t>8.5.3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2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定理</a:t>
            </a:r>
            <a:r>
              <a:rPr kumimoji="1" lang="en-US" altLang="zh-CN" dirty="0"/>
              <a:t>10.2.4</a:t>
            </a:r>
            <a:r>
              <a:rPr kumimoji="1" lang="zh-CN" altLang="en-US"/>
              <a:t>：如果</a:t>
            </a:r>
            <a:r>
              <a:rPr kumimoji="1" lang="en-US" altLang="zh-CN" dirty="0"/>
              <a:t>2|v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k-</a:t>
            </a:r>
            <a:r>
              <a:rPr lang="en-US" altLang="zh-CN" dirty="0" err="1">
                <a:sym typeface="+mn-ea"/>
              </a:rPr>
              <a:t>λ</a:t>
            </a:r>
            <a:r>
              <a:rPr lang="zh-CN" altLang="en-US" dirty="0">
                <a:sym typeface="+mn-ea"/>
              </a:rPr>
              <a:t>是一个完全平方数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1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2.5.2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6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2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1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2023</a:t>
            </a:r>
            <a:r>
              <a:rPr lang="zh-CN" altLang="en-US" dirty="0" smtClean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3,8,13</a:t>
            </a:r>
            <a:r>
              <a:rPr lang="zh-CN" altLang="en-US" dirty="0" smtClean="0"/>
              <a:t>次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</a:t>
            </a:r>
            <a:r>
              <a:rPr lang="zh-CN" altLang="en-US" dirty="0"/>
              <a:t>生成函数</a:t>
            </a:r>
            <a:endParaRPr lang="en-US" altLang="zh-CN" dirty="0"/>
          </a:p>
          <a:p>
            <a:pPr lvl="1"/>
            <a:r>
              <a:rPr lang="en-US" altLang="zh-CN" dirty="0" smtClean="0"/>
              <a:t>14</a:t>
            </a:r>
          </a:p>
          <a:p>
            <a:pPr lvl="1"/>
            <a:r>
              <a:rPr lang="en-US" altLang="zh-CN" dirty="0" smtClean="0"/>
              <a:t>15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递推关系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次</a:t>
            </a:r>
            <a:r>
              <a:rPr lang="zh-CN" altLang="en-US" dirty="0"/>
              <a:t>作业题号</a:t>
            </a:r>
          </a:p>
        </p:txBody>
      </p:sp>
    </p:spTree>
    <p:extLst>
      <p:ext uri="{BB962C8B-B14F-4D97-AF65-F5344CB8AC3E}">
        <p14:creationId xmlns:p14="http://schemas.microsoft.com/office/powerpoint/2010/main" val="4199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题：设将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无序分拆成正整数之和且使得这些正整数都小于或等于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的方法数为</a:t>
            </a:r>
            <a:r>
              <a:rPr lang="en-US" altLang="zh-CN" dirty="0" smtClean="0"/>
              <a:t>B’(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，证明：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B’(</a:t>
            </a:r>
            <a:r>
              <a:rPr lang="en-US" altLang="zh-CN" dirty="0" err="1"/>
              <a:t>N,m</a:t>
            </a:r>
            <a:r>
              <a:rPr lang="en-US" altLang="zh-CN" dirty="0" smtClean="0"/>
              <a:t>)=</a:t>
            </a:r>
            <a:r>
              <a:rPr lang="en-US" altLang="zh-CN" dirty="0"/>
              <a:t> B’(</a:t>
            </a:r>
            <a:r>
              <a:rPr lang="en-US" altLang="zh-CN" dirty="0" smtClean="0"/>
              <a:t>N,m-1)+</a:t>
            </a:r>
            <a:r>
              <a:rPr lang="en-US" altLang="zh-CN" dirty="0"/>
              <a:t> B’(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m,m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/>
              <a:t>B’(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可分为两类：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无序分拆成正整数之和且使得这些正整数都小于或等于</a:t>
            </a:r>
            <a:r>
              <a:rPr lang="en-US" altLang="zh-CN" dirty="0" smtClean="0"/>
              <a:t>m-1</a:t>
            </a:r>
            <a:r>
              <a:rPr lang="zh-CN" altLang="en-US" dirty="0" smtClean="0"/>
              <a:t>，为</a:t>
            </a:r>
            <a:r>
              <a:rPr lang="en-US" altLang="zh-CN" dirty="0"/>
              <a:t>B’(N,m-1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N</a:t>
            </a:r>
            <a:r>
              <a:rPr lang="zh-CN" altLang="en-US" dirty="0" smtClean="0"/>
              <a:t>无序分拆包含至少一个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，相当于对</a:t>
            </a:r>
            <a:r>
              <a:rPr lang="en-US" altLang="zh-CN" dirty="0" smtClean="0"/>
              <a:t>N-m</a:t>
            </a:r>
            <a:r>
              <a:rPr lang="zh-CN" altLang="en-US" dirty="0" smtClean="0"/>
              <a:t>进行无序分拆，为</a:t>
            </a:r>
            <a:r>
              <a:rPr lang="en-US" altLang="zh-CN" dirty="0"/>
              <a:t>B’(N-</a:t>
            </a:r>
            <a:r>
              <a:rPr lang="en-US" altLang="zh-CN" dirty="0" err="1"/>
              <a:t>m,m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0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题：设</a:t>
            </a:r>
            <a:r>
              <a:rPr lang="en-US" altLang="zh-CN" dirty="0"/>
              <a:t>(N, n, m)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>
                <a:solidFill>
                  <a:srgbClr val="FF0000"/>
                </a:solidFill>
              </a:rPr>
              <a:t>有序分拆</a:t>
            </a:r>
            <a:r>
              <a:rPr lang="zh-CN" altLang="en-US" dirty="0"/>
              <a:t>成</a:t>
            </a:r>
            <a:r>
              <a:rPr lang="en-US" altLang="zh-CN" dirty="0"/>
              <a:t>n</a:t>
            </a:r>
            <a:r>
              <a:rPr lang="zh-CN" altLang="en-US" dirty="0"/>
              <a:t>个分部量且每个分部量都小于或等于</a:t>
            </a:r>
            <a:r>
              <a:rPr lang="en-US" altLang="zh-CN" dirty="0"/>
              <a:t>m</a:t>
            </a:r>
            <a:r>
              <a:rPr lang="zh-CN" altLang="en-US" dirty="0"/>
              <a:t>的分拆数。证明</a:t>
            </a:r>
            <a:r>
              <a:rPr lang="en-US" altLang="zh-CN" dirty="0"/>
              <a:t>(N, n, m)</a:t>
            </a:r>
            <a:r>
              <a:rPr lang="zh-CN" altLang="en-US" dirty="0"/>
              <a:t>就是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zh-CN" altLang="en-US" dirty="0"/>
              <a:t>的展开式中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zh-CN" altLang="en-US" dirty="0"/>
              <a:t>的系数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en-US" altLang="zh-CN" baseline="30000" dirty="0"/>
              <a:t>i</a:t>
            </a:r>
            <a:r>
              <a:rPr lang="zh-CN" altLang="en-US" dirty="0"/>
              <a:t>表示一个分部量取值为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 1,2,…,m)</a:t>
            </a:r>
            <a:r>
              <a:rPr lang="zh-CN" altLang="en-US" dirty="0"/>
              <a:t>，则一个分部量的可能取值为 </a:t>
            </a:r>
            <a:r>
              <a:rPr lang="en-US" altLang="zh-CN" dirty="0"/>
              <a:t>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endParaRPr lang="en-US" altLang="zh-CN" baseline="30000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分部量之和为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zh-CN" altLang="en-US" dirty="0"/>
              <a:t>对应的展开式中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zh-CN" altLang="en-US" dirty="0"/>
              <a:t>的系数即表示将</a:t>
            </a:r>
            <a:r>
              <a:rPr lang="en-US" altLang="zh-CN" dirty="0"/>
              <a:t>N</a:t>
            </a:r>
            <a:r>
              <a:rPr lang="zh-CN" altLang="en-US" dirty="0"/>
              <a:t>有序分拆成</a:t>
            </a:r>
            <a:r>
              <a:rPr lang="en-US" altLang="zh-CN" dirty="0"/>
              <a:t>n</a:t>
            </a:r>
            <a:r>
              <a:rPr lang="zh-CN" altLang="en-US" dirty="0"/>
              <a:t>个分部量小于或等于</a:t>
            </a:r>
            <a:r>
              <a:rPr lang="en-US" altLang="zh-CN" dirty="0"/>
              <a:t>m</a:t>
            </a:r>
            <a:r>
              <a:rPr lang="zh-CN" altLang="en-US" dirty="0"/>
              <a:t>的分拆数</a:t>
            </a:r>
            <a:r>
              <a:rPr lang="en-US" altLang="zh-CN" dirty="0"/>
              <a:t>(N, n, m)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章第</a:t>
            </a:r>
            <a:r>
              <a:rPr lang="en-US" altLang="zh-CN" dirty="0"/>
              <a:t>15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458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位三进制数中，没有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出现在任何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的右边的序列的数目记为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，求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满足的递推关系。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/>
                  <a:t>分两种情况讨论：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）若左边第一位为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，则满足条件的序列有</a:t>
                </a:r>
                <a:r>
                  <a:rPr lang="en-US" altLang="zh-CN" dirty="0"/>
                  <a:t>f(n-1)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）若左边第一位为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，则剩下的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位只能为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dirty="0"/>
                  <a:t>个序列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故满足条件的序列数为：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29" r="-4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AC6C8B8-0175-4A78-8418-3B5F1EA3BB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1/3/2024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609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13837"/>
                <a:ext cx="10874829" cy="496312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位四进制数中，若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）有偶数个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的序列共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个；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）有偶数个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且有偶数个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的序列共</a:t>
                </a:r>
                <a:r>
                  <a:rPr lang="en-US" altLang="zh-CN" dirty="0"/>
                  <a:t>g(n)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:r>
                  <a:rPr lang="en-US" altLang="zh-CN" dirty="0"/>
                  <a:t>f(n),g(n)</a:t>
                </a:r>
                <a:r>
                  <a:rPr lang="zh-CN" altLang="en-US" dirty="0"/>
                  <a:t>满足的递推关系。</a:t>
                </a:r>
                <a:endParaRPr lang="en-US" altLang="zh-CN" dirty="0"/>
              </a:p>
              <a:p>
                <a:r>
                  <a:rPr lang="zh-CN" altLang="en-US" dirty="0"/>
                  <a:t>解：（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）对于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位四进制数有偶数个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位可以选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，共有</a:t>
                </a:r>
                <a:r>
                  <a:rPr lang="en-US" altLang="zh-CN" dirty="0"/>
                  <a:t>3f(n-1)</a:t>
                </a: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位四进制数有奇数个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位可以选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，共有</a:t>
                </a:r>
                <a:r>
                  <a:rPr lang="en-US" altLang="zh-CN" dirty="0"/>
                  <a:t>4</a:t>
                </a:r>
                <a:r>
                  <a:rPr lang="en-US" altLang="zh-CN" baseline="30000" dirty="0"/>
                  <a:t>n-1</a:t>
                </a:r>
                <a:r>
                  <a:rPr lang="en-US" altLang="zh-CN" dirty="0"/>
                  <a:t>-f(n-1)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13837"/>
                <a:ext cx="10874829" cy="4963126"/>
              </a:xfrm>
              <a:blipFill rotWithShape="0">
                <a:blip r:embed="rId3"/>
                <a:stretch>
                  <a:fillRect l="-1121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9333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13837"/>
                <a:ext cx="10970623" cy="4963126"/>
              </a:xfrm>
            </p:spPr>
            <p:txBody>
              <a:bodyPr/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）设</a:t>
                </a:r>
                <a:r>
                  <a:rPr lang="en-US" altLang="zh-CN" dirty="0"/>
                  <a:t>h(n)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位四进制数有偶数个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奇数个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f(n)=g(n)+h(n)</a:t>
                </a:r>
                <a:r>
                  <a:rPr lang="zh-CN" altLang="en-US" dirty="0"/>
                  <a:t>，并且奇数个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偶数个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位四进制数的数量也为</a:t>
                </a:r>
                <a:r>
                  <a:rPr lang="en-US" altLang="zh-CN" dirty="0"/>
                  <a:t>h(n)</a:t>
                </a: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位四进制数</a:t>
                </a:r>
                <a:r>
                  <a:rPr lang="zh-CN" altLang="en-US" dirty="0" smtClean="0"/>
                  <a:t>有偶数个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和偶数个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则第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位可选</a:t>
                </a:r>
                <a:r>
                  <a:rPr lang="en-US" altLang="zh-CN" dirty="0"/>
                  <a:t>2,3</a:t>
                </a:r>
                <a:r>
                  <a:rPr lang="zh-CN" altLang="en-US" dirty="0"/>
                  <a:t>，共</a:t>
                </a:r>
                <a:r>
                  <a:rPr lang="en-US" altLang="zh-CN" dirty="0"/>
                  <a:t>2g(n-1)</a:t>
                </a: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位四进制数有偶数个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zh-CN" altLang="en-US" dirty="0" smtClean="0"/>
                  <a:t>奇数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位可选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，共</a:t>
                </a:r>
                <a:r>
                  <a:rPr lang="en-US" altLang="zh-CN" dirty="0"/>
                  <a:t>h(n-1)</a:t>
                </a: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位四进制数有奇数个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和偶数个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位可选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，共</a:t>
                </a:r>
                <a:r>
                  <a:rPr lang="en-US" altLang="zh-CN" dirty="0"/>
                  <a:t>h(n-1)</a:t>
                </a:r>
              </a:p>
              <a:p>
                <a:r>
                  <a:rPr lang="zh-CN" altLang="en-US" dirty="0"/>
                  <a:t>因此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g(n)</a:t>
                </a:r>
                <a:r>
                  <a:rPr lang="en-US" altLang="zh-CN" dirty="0"/>
                  <a:t>=2g(n-1)+2h(n-1)=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2f(n-1)</a:t>
                </a:r>
                <a:r>
                  <a:rPr lang="en-US" altLang="zh-CN" dirty="0"/>
                  <a:t>=2(2f(n-2)+4</a:t>
                </a:r>
                <a:r>
                  <a:rPr lang="en-US" altLang="zh-CN" baseline="30000" dirty="0"/>
                  <a:t>n-2</a:t>
                </a:r>
                <a:r>
                  <a:rPr lang="en-US" altLang="zh-CN" dirty="0"/>
                  <a:t>)=2g(n-1)+2× 4</a:t>
                </a:r>
                <a:r>
                  <a:rPr lang="en-US" altLang="zh-CN" baseline="30000" dirty="0"/>
                  <a:t>n-2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13837"/>
                <a:ext cx="10970623" cy="4963126"/>
              </a:xfrm>
              <a:blipFill rotWithShape="0">
                <a:blip r:embed="rId3"/>
                <a:stretch>
                  <a:fillRect l="-944" t="-1229" r="-3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9389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章 </a:t>
            </a:r>
            <a:r>
              <a:rPr lang="en-US" altLang="zh-CN" dirty="0" err="1" smtClean="0"/>
              <a:t>Polya</a:t>
            </a:r>
            <a:r>
              <a:rPr lang="zh-CN" altLang="en-US" dirty="0" smtClean="0"/>
              <a:t>计数理论</a:t>
            </a:r>
            <a:endParaRPr lang="en-US" altLang="zh-CN" dirty="0"/>
          </a:p>
          <a:p>
            <a:pPr lvl="1"/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smtClean="0"/>
              <a:t>11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次</a:t>
            </a:r>
            <a:r>
              <a:rPr lang="zh-CN" altLang="en-US" dirty="0"/>
              <a:t>作业题号</a:t>
            </a:r>
          </a:p>
        </p:txBody>
      </p:sp>
    </p:spTree>
    <p:extLst>
      <p:ext uri="{BB962C8B-B14F-4D97-AF65-F5344CB8AC3E}">
        <p14:creationId xmlns:p14="http://schemas.microsoft.com/office/powerpoint/2010/main" val="11808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395" y="1255115"/>
            <a:ext cx="851280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indent="-228594">
              <a:lnSpc>
                <a:spcPts val="1915"/>
              </a:lnSpc>
              <a:buFont typeface="Wingdings"/>
              <a:buChar char=""/>
              <a:tabLst>
                <a:tab pos="241294" algn="l"/>
              </a:tabLst>
            </a:pP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设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元集合，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上的置换群。对于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的子集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和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，如果存在</a:t>
            </a:r>
            <a:r>
              <a:rPr sz="1600" dirty="0">
                <a:solidFill>
                  <a:prstClr val="black"/>
                </a:solidFill>
                <a:latin typeface="Cambria Math"/>
                <a:cs typeface="Cambria Math"/>
              </a:rPr>
              <a:t>o </a:t>
            </a:r>
            <a:r>
              <a:rPr sz="1600" spc="-5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sz="1600" spc="20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r>
              <a:rPr sz="1600" spc="20" dirty="0">
                <a:solidFill>
                  <a:prstClr val="black"/>
                </a:solidFill>
                <a:latin typeface="微软雅黑"/>
                <a:cs typeface="微软雅黑"/>
              </a:rPr>
              <a:t>，</a:t>
            </a:r>
            <a:r>
              <a:rPr sz="1600" b="1" spc="20" dirty="0">
                <a:solidFill>
                  <a:prstClr val="black"/>
                </a:solidFill>
                <a:latin typeface="微软雅黑"/>
                <a:cs typeface="微软雅黑"/>
              </a:rPr>
              <a:t>使得  </a:t>
            </a:r>
            <a:r>
              <a:rPr sz="1600" spc="17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6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endParaRPr sz="16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9990" y="1498324"/>
            <a:ext cx="8284210" cy="294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2275"/>
              </a:lnSpc>
              <a:tabLst>
                <a:tab pos="1299178" algn="l"/>
              </a:tabLst>
            </a:pPr>
            <a:r>
              <a:rPr sz="2400" b="0" spc="-7" baseline="1736" dirty="0">
                <a:solidFill>
                  <a:schemeClr val="tx1"/>
                </a:solidFill>
                <a:latin typeface="Cambria Math"/>
                <a:cs typeface="Cambria Math"/>
              </a:rPr>
              <a:t>{  </a:t>
            </a:r>
            <a:r>
              <a:rPr sz="1600" b="0" spc="91" dirty="0">
                <a:solidFill>
                  <a:schemeClr val="tx1"/>
                </a:solidFill>
                <a:latin typeface="Cambria Math"/>
                <a:cs typeface="Cambria Math"/>
              </a:rPr>
              <a:t>o</a:t>
            </a:r>
            <a:r>
              <a:rPr sz="2400" b="0" spc="135" baseline="1736" dirty="0">
                <a:solidFill>
                  <a:schemeClr val="tx1"/>
                </a:solidFill>
                <a:latin typeface="Cambria Math"/>
                <a:cs typeface="Cambria Math"/>
              </a:rPr>
              <a:t>(</a:t>
            </a:r>
            <a:r>
              <a:rPr sz="1600" b="0" spc="91" dirty="0">
                <a:solidFill>
                  <a:schemeClr val="tx1"/>
                </a:solidFill>
                <a:latin typeface="Cambria Math"/>
                <a:cs typeface="Cambria Math"/>
              </a:rPr>
              <a:t>a</a:t>
            </a:r>
            <a:r>
              <a:rPr sz="2400" b="0" spc="135" baseline="1736" dirty="0">
                <a:solidFill>
                  <a:schemeClr val="tx1"/>
                </a:solidFill>
                <a:latin typeface="Cambria Math"/>
                <a:cs typeface="Cambria Math"/>
              </a:rPr>
              <a:t>)  </a:t>
            </a:r>
            <a:r>
              <a:rPr sz="2400" b="0" spc="-7" baseline="1736" dirty="0">
                <a:solidFill>
                  <a:schemeClr val="tx1"/>
                </a:solidFill>
                <a:latin typeface="Cambria Math"/>
                <a:cs typeface="Cambria Math"/>
              </a:rPr>
              <a:t>|</a:t>
            </a:r>
            <a:r>
              <a:rPr sz="2400" b="0" spc="-271" baseline="1736" dirty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a:r>
              <a:rPr sz="1600" b="0" spc="204" dirty="0">
                <a:solidFill>
                  <a:schemeClr val="tx1"/>
                </a:solidFill>
                <a:latin typeface="Cambria Math"/>
                <a:cs typeface="Cambria Math"/>
              </a:rPr>
              <a:t>a</a:t>
            </a:r>
            <a:r>
              <a:rPr sz="1600" b="0" spc="440" dirty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a:r>
              <a:rPr sz="1600" b="0" spc="-5" dirty="0">
                <a:solidFill>
                  <a:schemeClr val="tx1"/>
                </a:solidFill>
                <a:latin typeface="Cambria Math"/>
                <a:cs typeface="Cambria Math"/>
              </a:rPr>
              <a:t>∈	</a:t>
            </a:r>
            <a:r>
              <a:rPr sz="1600" b="0" dirty="0">
                <a:solidFill>
                  <a:schemeClr val="tx1"/>
                </a:solidFill>
                <a:latin typeface="Cambria Math"/>
                <a:cs typeface="Cambria Math"/>
              </a:rPr>
              <a:t>A}</a:t>
            </a:r>
            <a:r>
              <a:rPr sz="1600" b="0" dirty="0">
                <a:solidFill>
                  <a:schemeClr val="tx1"/>
                </a:solidFill>
              </a:rPr>
              <a:t>，</a:t>
            </a:r>
            <a:r>
              <a:rPr sz="1600" dirty="0">
                <a:solidFill>
                  <a:schemeClr val="tx1"/>
                </a:solidFill>
              </a:rPr>
              <a:t>则称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chemeClr val="tx1"/>
                </a:solidFill>
              </a:rPr>
              <a:t>与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chemeClr val="tx1"/>
                </a:solidFill>
              </a:rPr>
              <a:t>是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chemeClr val="tx1"/>
                </a:solidFill>
              </a:rPr>
              <a:t>等价的，求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chemeClr val="tx1"/>
                </a:solidFill>
              </a:rPr>
              <a:t>等价类的个数</a:t>
            </a:r>
            <a:r>
              <a:rPr sz="1900" dirty="0">
                <a:solidFill>
                  <a:schemeClr val="tx1"/>
                </a:solidFill>
              </a:rPr>
              <a:t>。</a:t>
            </a:r>
            <a:endParaRPr sz="1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392" y="1912976"/>
            <a:ext cx="851280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marR="5080" indent="-228594"/>
            <a:r>
              <a:rPr sz="2300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b="1" dirty="0">
                <a:solidFill>
                  <a:prstClr val="black"/>
                </a:solidFill>
                <a:latin typeface="微软雅黑"/>
                <a:cs typeface="微软雅黑"/>
              </a:rPr>
              <a:t>解： 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令</a:t>
            </a:r>
            <a:r>
              <a:rPr sz="2300" spc="11" dirty="0">
                <a:solidFill>
                  <a:prstClr val="black"/>
                </a:solidFill>
                <a:latin typeface="Times New Roman"/>
                <a:cs typeface="Times New Roman"/>
              </a:rPr>
              <a:t>R={0,1}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，</a:t>
            </a:r>
            <a:r>
              <a:rPr sz="2300" spc="11" dirty="0" err="1">
                <a:solidFill>
                  <a:prstClr val="black"/>
                </a:solidFill>
                <a:latin typeface="微软雅黑"/>
                <a:cs typeface="微软雅黑"/>
              </a:rPr>
              <a:t>对于</a:t>
            </a:r>
            <a:r>
              <a:rPr sz="2300" spc="11" dirty="0" err="1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300" spc="11" dirty="0" err="1">
                <a:solidFill>
                  <a:prstClr val="black"/>
                </a:solidFill>
                <a:latin typeface="微软雅黑"/>
                <a:cs typeface="微软雅黑"/>
              </a:rPr>
              <a:t>的子集</a:t>
            </a:r>
            <a:r>
              <a:rPr sz="2300" spc="11" dirty="0" err="1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300" spc="11" dirty="0" err="1">
                <a:solidFill>
                  <a:prstClr val="black"/>
                </a:solidFill>
                <a:latin typeface="微软雅黑"/>
                <a:cs typeface="微软雅黑"/>
              </a:rPr>
              <a:t>，定义映射</a:t>
            </a:r>
            <a:r>
              <a:rPr sz="2300" spc="11" dirty="0" err="1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lang="en-US" altLang="zh-CN" sz="2475" spc="120" baseline="-15151" dirty="0">
                <a:solidFill>
                  <a:prstClr val="black"/>
                </a:solidFill>
                <a:latin typeface="Cambria Math"/>
                <a:cs typeface="Cambria Math"/>
              </a:rPr>
              <a:t> A </a:t>
            </a:r>
            <a:r>
              <a:rPr sz="2300" spc="11" dirty="0" smtClean="0">
                <a:solidFill>
                  <a:prstClr val="black"/>
                </a:solidFill>
                <a:latin typeface="Cambria Math"/>
                <a:cs typeface="Cambria Math"/>
              </a:rPr>
              <a:t>: </a:t>
            </a:r>
            <a:r>
              <a:rPr sz="2300" spc="71" dirty="0">
                <a:solidFill>
                  <a:prstClr val="black"/>
                </a:solidFill>
                <a:latin typeface="Cambria Math"/>
                <a:cs typeface="Cambria Math"/>
              </a:rPr>
              <a:t>D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→  </a:t>
            </a:r>
            <a:r>
              <a:rPr sz="2300" spc="11" dirty="0">
                <a:solidFill>
                  <a:prstClr val="black"/>
                </a:solidFill>
                <a:latin typeface="Cambria Math"/>
                <a:cs typeface="Cambria Math"/>
              </a:rPr>
              <a:t>R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，其中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266" y="2867381"/>
            <a:ext cx="1461771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80" dirty="0" err="1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lang="en-US" sz="2475" spc="120" baseline="-15151" dirty="0" err="1">
                <a:solidFill>
                  <a:prstClr val="black"/>
                </a:solidFill>
                <a:latin typeface="Cambria Math"/>
                <a:cs typeface="Cambria Math"/>
              </a:rPr>
              <a:t>A</a:t>
            </a:r>
            <a:r>
              <a:rPr sz="3451" spc="120" baseline="2415" dirty="0" smtClean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80" dirty="0" smtClean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120" baseline="2415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1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1" dirty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3451" spc="44" baseline="33816" dirty="0">
                <a:solidFill>
                  <a:prstClr val="black"/>
                </a:solidFill>
                <a:latin typeface="Cambria Math"/>
                <a:cs typeface="Cambria Math"/>
              </a:rPr>
              <a:t>1,</a:t>
            </a:r>
            <a:endParaRPr sz="3451" baseline="33816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2427" y="2867382"/>
            <a:ext cx="3194051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131" dirty="0">
                <a:solidFill>
                  <a:prstClr val="black"/>
                </a:solidFill>
                <a:latin typeface="微软雅黑"/>
                <a:cs typeface="微软雅黑"/>
              </a:rPr>
              <a:t>同理，对</a:t>
            </a:r>
            <a:r>
              <a:rPr sz="2300" spc="13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300" spc="131" dirty="0">
                <a:solidFill>
                  <a:prstClr val="black"/>
                </a:solidFill>
                <a:latin typeface="微软雅黑"/>
                <a:cs typeface="微软雅黑"/>
              </a:rPr>
              <a:t>有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195" baseline="-151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3451" spc="195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195" baseline="2415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1" dirty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3451" spc="44" baseline="33816" dirty="0">
                <a:solidFill>
                  <a:prstClr val="black"/>
                </a:solidFill>
                <a:latin typeface="Cambria Math"/>
                <a:cs typeface="Cambria Math"/>
              </a:rPr>
              <a:t>1,</a:t>
            </a:r>
            <a:endParaRPr sz="3451" baseline="33816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0484" y="2691488"/>
            <a:ext cx="690371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143">
              <a:lnSpc>
                <a:spcPts val="2725"/>
              </a:lnSpc>
              <a:tabLst>
                <a:tab pos="5014469" algn="l"/>
              </a:tabLst>
            </a:pP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25" dirty="0">
                <a:solidFill>
                  <a:prstClr val="black"/>
                </a:solidFill>
                <a:latin typeface="Cambria Math"/>
                <a:cs typeface="Cambria Math"/>
              </a:rPr>
              <a:t>A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2300" spc="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endParaRPr sz="23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>
              <a:lnSpc>
                <a:spcPts val="2725"/>
              </a:lnSpc>
              <a:tabLst>
                <a:tab pos="476239" algn="l"/>
                <a:tab pos="4548392" algn="l"/>
                <a:tab pos="5012565" algn="l"/>
              </a:tabLst>
            </a:pP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0,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∉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25" dirty="0">
                <a:solidFill>
                  <a:prstClr val="black"/>
                </a:solidFill>
                <a:latin typeface="Cambria Math"/>
                <a:cs typeface="Cambria Math"/>
              </a:rPr>
              <a:t>A	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0,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∉</a:t>
            </a:r>
            <a:r>
              <a:rPr sz="2300" spc="5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endParaRPr sz="23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1392" y="3483967"/>
            <a:ext cx="8512808" cy="119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marR="5080" indent="-228594">
              <a:tabLst>
                <a:tab pos="2772341" algn="l"/>
              </a:tabLst>
            </a:pPr>
            <a:r>
              <a:rPr sz="2300" spc="-5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dirty="0" err="1">
                <a:solidFill>
                  <a:prstClr val="black"/>
                </a:solidFill>
                <a:latin typeface="微软雅黑"/>
                <a:cs typeface="微软雅黑"/>
              </a:rPr>
              <a:t>则</a:t>
            </a:r>
            <a:r>
              <a:rPr sz="2300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300" dirty="0" err="1">
                <a:solidFill>
                  <a:prstClr val="black"/>
                </a:solidFill>
                <a:latin typeface="微软雅黑"/>
                <a:cs typeface="微软雅黑"/>
              </a:rPr>
              <a:t>与</a:t>
            </a:r>
            <a:r>
              <a:rPr sz="2300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300" dirty="0" err="1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2300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300" dirty="0" err="1">
                <a:solidFill>
                  <a:prstClr val="black"/>
                </a:solidFill>
                <a:latin typeface="微软雅黑"/>
                <a:cs typeface="微软雅黑"/>
              </a:rPr>
              <a:t>等价的等同于</a:t>
            </a:r>
            <a:r>
              <a:rPr sz="2300" spc="560" dirty="0" err="1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lang="en-US" altLang="zh-CN" sz="2475" spc="120" baseline="-15151" dirty="0" err="1" smtClean="0">
                <a:solidFill>
                  <a:prstClr val="black"/>
                </a:solidFill>
                <a:latin typeface="Cambria Math"/>
                <a:cs typeface="Cambria Math"/>
              </a:rPr>
              <a:t>A</a:t>
            </a:r>
            <a:r>
              <a:rPr sz="3451" spc="-15" baseline="2415" dirty="0" smtClean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05" dirty="0" smtClean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-7" baseline="2415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和</a:t>
            </a:r>
            <a:r>
              <a:rPr sz="2300" spc="56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292" baseline="-151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3451" spc="-15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-7" baseline="2415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等价的，则</a:t>
            </a:r>
            <a:r>
              <a:rPr sz="2300" spc="5" dirty="0">
                <a:solidFill>
                  <a:prstClr val="black"/>
                </a:solidFill>
                <a:latin typeface="微软雅黑"/>
                <a:cs typeface="微软雅黑"/>
              </a:rPr>
              <a:t>问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题转化为求在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 smtClean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2300" spc="565" dirty="0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300" spc="-11" dirty="0" smtClean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 </a:t>
            </a:r>
            <a:r>
              <a:rPr sz="2300" spc="560" dirty="0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lang="en-US" altLang="zh-CN" sz="2475" spc="120" baseline="-15151" dirty="0">
                <a:solidFill>
                  <a:prstClr val="black"/>
                </a:solidFill>
                <a:latin typeface="Cambria Math"/>
                <a:cs typeface="Cambria Math"/>
              </a:rPr>
              <a:t> A </a:t>
            </a:r>
            <a:r>
              <a:rPr sz="2300" spc="-5" dirty="0" smtClean="0">
                <a:solidFill>
                  <a:prstClr val="black"/>
                </a:solidFill>
                <a:latin typeface="Cambria Math"/>
                <a:cs typeface="Cambria Math"/>
              </a:rPr>
              <a:t>:</a:t>
            </a:r>
            <a:r>
              <a:rPr sz="2300" spc="-115" dirty="0" smtClean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71" dirty="0">
                <a:solidFill>
                  <a:prstClr val="black"/>
                </a:solidFill>
                <a:latin typeface="Cambria Math"/>
                <a:cs typeface="Cambria Math"/>
              </a:rPr>
              <a:t>D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→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5" dirty="0">
                <a:solidFill>
                  <a:prstClr val="black"/>
                </a:solidFill>
                <a:latin typeface="Cambria Math"/>
                <a:cs typeface="Cambria Math"/>
              </a:rPr>
              <a:t>R</a:t>
            </a:r>
            <a:r>
              <a:rPr sz="2300" spc="-5" dirty="0">
                <a:solidFill>
                  <a:prstClr val="black"/>
                </a:solidFill>
                <a:latin typeface="Cambria Math"/>
                <a:cs typeface="Cambria Math"/>
              </a:rPr>
              <a:t> }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上的等价类个数</a:t>
            </a:r>
            <a:r>
              <a:rPr sz="2300" spc="5" dirty="0">
                <a:solidFill>
                  <a:prstClr val="black"/>
                </a:solidFill>
                <a:latin typeface="微软雅黑"/>
                <a:cs typeface="微软雅黑"/>
              </a:rPr>
              <a:t>。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2700">
              <a:spcBef>
                <a:spcPts val="1000"/>
              </a:spcBef>
            </a:pPr>
            <a:r>
              <a:rPr sz="2300" spc="-5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spc="-5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Polya</a:t>
            </a:r>
            <a:r>
              <a:rPr sz="2300" spc="-5" dirty="0">
                <a:solidFill>
                  <a:prstClr val="black"/>
                </a:solidFill>
                <a:latin typeface="微软雅黑"/>
                <a:cs typeface="微软雅黑"/>
              </a:rPr>
              <a:t>计数定理得等价类的个数为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0455" y="5041347"/>
            <a:ext cx="369571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570" y="0"/>
                </a:lnTo>
              </a:path>
            </a:pathLst>
          </a:custGeom>
          <a:ln w="19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7755" y="5028289"/>
            <a:ext cx="394971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</a:t>
            </a:r>
            <a:r>
              <a:rPr sz="2300" spc="45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</a:t>
            </a:r>
            <a:endParaRPr sz="2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855" y="5293716"/>
            <a:ext cx="411480" cy="25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51" spc="85" dirty="0">
                <a:solidFill>
                  <a:prstClr val="black"/>
                </a:solidFill>
                <a:latin typeface="Cambria Math"/>
                <a:cs typeface="Cambria Math"/>
              </a:rPr>
              <a:t>o</a:t>
            </a:r>
            <a:r>
              <a:rPr sz="1651" spc="-5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1651" spc="31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endParaRPr sz="1651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1259" y="4725391"/>
            <a:ext cx="2273300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27017" algn="l"/>
              </a:tabLst>
            </a:pPr>
            <a:r>
              <a:rPr sz="3451" baseline="21739" dirty="0">
                <a:solidFill>
                  <a:prstClr val="black"/>
                </a:solidFill>
                <a:latin typeface="Cambria Math"/>
                <a:cs typeface="Cambria Math"/>
              </a:rPr>
              <a:t>1	</a:t>
            </a:r>
            <a:r>
              <a:rPr sz="3451" spc="2685" baseline="-20531" dirty="0">
                <a:solidFill>
                  <a:prstClr val="black"/>
                </a:solidFill>
                <a:latin typeface="Cambria Math"/>
                <a:cs typeface="Cambria Math"/>
              </a:rPr>
              <a:t>Σ</a:t>
            </a:r>
            <a:r>
              <a:rPr sz="3451" spc="-263" baseline="-205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3451" spc="75" baseline="-20531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+b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+…+b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endParaRPr sz="2025" baseline="-1440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0593" y="5634077"/>
            <a:ext cx="1553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71" dirty="0">
                <a:solidFill>
                  <a:prstClr val="black"/>
                </a:solidFill>
                <a:latin typeface="Cambria Math"/>
                <a:cs typeface="Cambria Math"/>
              </a:rPr>
              <a:t>o</a:t>
            </a:r>
            <a:r>
              <a:rPr sz="140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187" baseline="20833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52" baseline="20833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200" spc="-127" baseline="20833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…</a:t>
            </a:r>
            <a:r>
              <a:rPr sz="1400" spc="20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307" baseline="20833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r>
              <a:rPr sz="1400" dirty="0">
                <a:solidFill>
                  <a:prstClr val="black"/>
                </a:solidFill>
                <a:latin typeface="微软雅黑"/>
                <a:cs typeface="微软雅黑"/>
              </a:rPr>
              <a:t>型</a:t>
            </a:r>
            <a:r>
              <a:rPr sz="1400" spc="5" dirty="0">
                <a:solidFill>
                  <a:prstClr val="black"/>
                </a:solidFill>
                <a:latin typeface="微软雅黑"/>
                <a:cs typeface="微软雅黑"/>
              </a:rPr>
              <a:t>的</a:t>
            </a:r>
            <a:endParaRPr sz="1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标题 2"/>
          <p:cNvSpPr txBox="1">
            <a:spLocks/>
          </p:cNvSpPr>
          <p:nvPr/>
        </p:nvSpPr>
        <p:spPr>
          <a:xfrm>
            <a:off x="839788" y="365125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15600" cy="28628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写出</a:t>
                </a:r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4</a:t>
                </a:r>
                <a:r>
                  <a:rPr lang="zh-CN" altLang="en-US" dirty="0" smtClean="0"/>
                  <a:t>的所有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不动置换类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0"/>
                          <m:t>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0"/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0"/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0"/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15600" cy="2862863"/>
              </a:xfrm>
              <a:blipFill rotWithShape="0">
                <a:blip r:embed="rId3"/>
                <a:stretch>
                  <a:fillRect l="-1043" t="-2128" b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章第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题：证明不存在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(</a:t>
            </a:r>
            <a:r>
              <a:rPr lang="en-US" altLang="zh-CN" dirty="0">
                <a:sym typeface="+mn-ea"/>
              </a:rPr>
              <a:t>b,v,r,k,λ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)</a:t>
            </a:r>
            <a:r>
              <a:rPr lang="en-US" altLang="zh-CN" dirty="0">
                <a:sym typeface="+mn-ea"/>
              </a:rPr>
              <a:t>-BIBD</a:t>
            </a:r>
            <a:r>
              <a:rPr lang="zh-CN" altLang="en-US" dirty="0">
                <a:sym typeface="+mn-ea"/>
              </a:rPr>
              <a:t>，其参数为：</a:t>
            </a:r>
            <a:endParaRPr lang="en-US" altLang="zh-CN" dirty="0"/>
          </a:p>
          <a:p>
            <a:r>
              <a:rPr lang="en-US" altLang="zh-CN" dirty="0"/>
              <a:t>b=8, v=6, r=5, k=3, </a:t>
            </a:r>
            <a:r>
              <a:rPr lang="en-US" altLang="zh-CN" dirty="0">
                <a:sym typeface="+mn-ea"/>
              </a:rPr>
              <a:t>λ=2</a:t>
            </a:r>
          </a:p>
          <a:p>
            <a:pPr lvl="1"/>
            <a:r>
              <a:rPr lang="en-US" altLang="zh-CN" dirty="0" err="1">
                <a:sym typeface="+mn-ea"/>
              </a:rPr>
              <a:t>b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 dirty="0" err="1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dirty="0">
                <a:sym typeface="+mn-ea"/>
              </a:rPr>
              <a:t>30=v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，故不存在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ym typeface="+mn-ea"/>
              </a:rPr>
              <a:t>b=22, v=22, r=7, k=7, λ=2</a:t>
            </a:r>
            <a:endParaRPr lang="en-US" altLang="zh-CN" dirty="0"/>
          </a:p>
          <a:p>
            <a:pPr lvl="1"/>
            <a:r>
              <a:rPr lang="zh-CN" altLang="en-US" dirty="0"/>
              <a:t>由题目可得</a:t>
            </a:r>
            <a:r>
              <a:rPr lang="en-US" altLang="zh-CN" dirty="0"/>
              <a:t>b=v, r=k</a:t>
            </a:r>
            <a:r>
              <a:rPr lang="zh-CN" altLang="en-US" dirty="0"/>
              <a:t>。若存在，则为</a:t>
            </a:r>
            <a:r>
              <a:rPr lang="en-US" altLang="zh-CN" dirty="0"/>
              <a:t>SBIBD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v=22</a:t>
            </a:r>
            <a:r>
              <a:rPr lang="zh-CN" altLang="en-US" dirty="0"/>
              <a:t>，</a:t>
            </a:r>
            <a:r>
              <a:rPr lang="en-US" altLang="zh-CN" dirty="0"/>
              <a:t>2|v</a:t>
            </a:r>
            <a:r>
              <a:rPr lang="zh-CN" altLang="en-US" dirty="0"/>
              <a:t>，但</a:t>
            </a:r>
            <a:r>
              <a:rPr lang="en-US" altLang="zh-CN" dirty="0"/>
              <a:t>k-</a:t>
            </a:r>
            <a:r>
              <a:rPr lang="en-US" altLang="zh-CN" dirty="0">
                <a:sym typeface="+mn-ea"/>
              </a:rPr>
              <a:t>λ=5</a:t>
            </a:r>
            <a:r>
              <a:rPr lang="zh-CN" altLang="en-US" dirty="0">
                <a:sym typeface="+mn-ea"/>
              </a:rPr>
              <a:t>不是完全平方数，所以不存在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章第</a:t>
            </a:r>
            <a:r>
              <a:rPr lang="en-US" altLang="zh-CN" dirty="0" smtClean="0"/>
              <a:t>18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9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章 排列与组合</a:t>
            </a:r>
            <a:endParaRPr lang="en-US" altLang="zh-CN" dirty="0"/>
          </a:p>
          <a:p>
            <a:pPr lvl="1"/>
            <a:r>
              <a:rPr lang="en-US" altLang="zh-CN" dirty="0" smtClean="0"/>
              <a:t>10</a:t>
            </a:r>
            <a:endParaRPr lang="en-US" altLang="zh-CN" dirty="0"/>
          </a:p>
          <a:p>
            <a:pPr lvl="1"/>
            <a:r>
              <a:rPr lang="en-US" altLang="zh-CN" dirty="0" smtClean="0"/>
              <a:t>11</a:t>
            </a:r>
          </a:p>
          <a:p>
            <a:pPr lvl="1"/>
            <a:r>
              <a:rPr lang="en-US" altLang="zh-CN" dirty="0" smtClean="0"/>
              <a:t>22</a:t>
            </a:r>
          </a:p>
          <a:p>
            <a:pPr lvl="1"/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作业题号</a:t>
            </a:r>
          </a:p>
        </p:txBody>
      </p:sp>
    </p:spTree>
    <p:extLst>
      <p:ext uri="{BB962C8B-B14F-4D97-AF65-F5344CB8AC3E}">
        <p14:creationId xmlns:p14="http://schemas.microsoft.com/office/powerpoint/2010/main" val="2487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1950" y="2995012"/>
            <a:ext cx="3429000" cy="83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smtClean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6916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883639"/>
                <a:ext cx="6795578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3639"/>
                <a:ext cx="6795578" cy="811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70994" y="4530301"/>
                <a:ext cx="401116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94" y="4530301"/>
                <a:ext cx="4011162" cy="811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3378626"/>
            <a:ext cx="6563295" cy="1038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66" y="5342062"/>
            <a:ext cx="802116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题：试求不定方程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的整数解的个数？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则该问题转换为求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 smtClean="0"/>
                  <a:t>的非负整数解的个数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330</a:t>
                </a:r>
                <a:r>
                  <a:rPr lang="zh-CN" altLang="en-US" dirty="0" smtClean="0"/>
                  <a:t>个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题：在一次选举中，甲、乙分别得到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张和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张选票</a:t>
                </a:r>
                <a:r>
                  <a:rPr lang="en-US" altLang="zh-CN" dirty="0" smtClean="0"/>
                  <a:t>(a&gt;b)</a:t>
                </a:r>
                <a:r>
                  <a:rPr lang="zh-CN" altLang="en-US" dirty="0" smtClean="0"/>
                  <a:t>，将全部</a:t>
                </a:r>
                <a:r>
                  <a:rPr lang="en-US" altLang="zh-CN" dirty="0" err="1" smtClean="0"/>
                  <a:t>a+b</a:t>
                </a:r>
                <a:r>
                  <a:rPr lang="zh-CN" altLang="en-US" dirty="0" smtClean="0"/>
                  <a:t>张选票按某种顺序排列，依次计票时甲所得票数总是比乙多，问这种排列方法有多少种？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考虑坐标系，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方向表示甲得票，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方向表示乙得票，整个投票过程可表示为从</a:t>
                </a:r>
                <a:r>
                  <a:rPr lang="en-US" altLang="zh-CN" dirty="0" smtClean="0"/>
                  <a:t>(0,0)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的一条路径。设直线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y=x</a:t>
                </a:r>
              </a:p>
              <a:p>
                <a:r>
                  <a:rPr lang="zh-CN" altLang="en-US" dirty="0" smtClean="0"/>
                  <a:t>“甲</a:t>
                </a:r>
                <a:r>
                  <a:rPr lang="zh-CN" altLang="en-US" dirty="0"/>
                  <a:t>所得票数总是比乙</a:t>
                </a:r>
                <a:r>
                  <a:rPr lang="zh-CN" altLang="en-US" dirty="0" smtClean="0"/>
                  <a:t>多”等价于“得票路径在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下方，且与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无交点”，那么不满足该要求的</a:t>
                </a:r>
                <a:r>
                  <a:rPr lang="zh-CN" altLang="en-US" dirty="0"/>
                  <a:t>路径</a:t>
                </a:r>
                <a:r>
                  <a:rPr lang="zh-CN" altLang="en-US" dirty="0" smtClean="0"/>
                  <a:t>可以分为两类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）乙得到第一张票，则这种情况路径总数相当于从</a:t>
                </a:r>
                <a:r>
                  <a:rPr lang="en-US" altLang="zh-CN" dirty="0" smtClean="0"/>
                  <a:t>(0,0)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(a,b-1)</a:t>
                </a:r>
                <a:r>
                  <a:rPr lang="zh-CN" altLang="en-US" dirty="0" smtClean="0"/>
                  <a:t>的路径，为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229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7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）甲得到了第一张票，但路径与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有交点，设为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x’,y</a:t>
                </a:r>
                <a:r>
                  <a:rPr lang="en-US" altLang="zh-CN" dirty="0" smtClean="0"/>
                  <a:t>’)</a:t>
                </a:r>
                <a:r>
                  <a:rPr lang="zh-CN" altLang="en-US" dirty="0" smtClean="0"/>
                  <a:t>，则将这条路径从</a:t>
                </a:r>
                <a:r>
                  <a:rPr lang="en-US" altLang="zh-CN" dirty="0" smtClean="0"/>
                  <a:t>(0,0)</a:t>
                </a:r>
                <a:r>
                  <a:rPr lang="zh-CN" altLang="en-US" dirty="0" smtClean="0"/>
                  <a:t>到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x’,y</a:t>
                </a:r>
                <a:r>
                  <a:rPr lang="en-US" altLang="zh-CN" dirty="0" smtClean="0"/>
                  <a:t>’)</a:t>
                </a:r>
                <a:r>
                  <a:rPr lang="zh-CN" altLang="en-US" dirty="0" smtClean="0"/>
                  <a:t>段沿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翻折，形成新的路径。这种路径的每一种情况都与（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）中的路径一一对应，因此也有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(0,0)</a:t>
                </a:r>
                <a:r>
                  <a:rPr lang="zh-CN" altLang="en-US" dirty="0" smtClean="0"/>
                  <a:t>到</a:t>
                </a:r>
                <a:r>
                  <a:rPr lang="en-US" altLang="zh-CN" dirty="0"/>
                  <a:t>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则满足题意的路径为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-2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章第</a:t>
            </a:r>
            <a:r>
              <a:rPr lang="en-US" altLang="zh-CN" dirty="0"/>
              <a:t>11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3354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56441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题：在由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组成的字符串中，出现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的总次数为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的字符串有多少个？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字符串</a:t>
                </a:r>
                <a:r>
                  <a:rPr lang="en-US" altLang="zh-CN" dirty="0" smtClean="0"/>
                  <a:t>01010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10101</a:t>
                </a:r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的总次数为</a:t>
                </a:r>
                <a:r>
                  <a:rPr lang="en-US" altLang="zh-CN" dirty="0" smtClean="0"/>
                  <a:t>4</a:t>
                </a:r>
              </a:p>
              <a:p>
                <a:r>
                  <a:rPr lang="zh-CN" altLang="en-US" dirty="0" smtClean="0"/>
                  <a:t>字符串中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连续的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或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不改变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出现的总次数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对于第一种情况</a:t>
                </a:r>
                <a:r>
                  <a:rPr lang="en-US" altLang="zh-CN" dirty="0" smtClean="0"/>
                  <a:t>01010</a:t>
                </a:r>
                <a:r>
                  <a:rPr lang="zh-CN" altLang="en-US" dirty="0" smtClean="0"/>
                  <a:t>，将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放在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个位置上，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放在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个位置上，等价于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的正整数解个数的积，一共有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18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第二种情况</a:t>
                </a:r>
                <a:r>
                  <a:rPr lang="en-US" altLang="zh-CN" dirty="0"/>
                  <a:t>10101 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放在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个位置上，等价于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4</a:t>
                </a:r>
                <a:r>
                  <a:rPr lang="zh-CN" altLang="en-US" dirty="0"/>
                  <a:t>的正整数解个数的积，一共有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因此一共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个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5644163"/>
              </a:xfrm>
              <a:blipFill rotWithShape="0">
                <a:blip r:embed="rId2"/>
                <a:stretch>
                  <a:fillRect l="-1043" t="-1080" r="-4522" b="-2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6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54287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题：在由</a:t>
                </a:r>
                <a:r>
                  <a:rPr lang="en-US" altLang="zh-CN" dirty="0"/>
                  <a:t>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组成的字符串中，出现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的总次数为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的字符串有多少个？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为偶数时，一共有两个字符串</a:t>
                </a:r>
                <a:r>
                  <a:rPr lang="en-US" altLang="zh-CN" dirty="0" smtClean="0"/>
                  <a:t>010…10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101…01</a:t>
                </a:r>
                <a:r>
                  <a:rPr lang="zh-CN" altLang="en-US" dirty="0" smtClean="0"/>
                  <a:t>符合要求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对于第一种情况，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放在</a:t>
                </a:r>
                <a:r>
                  <a:rPr lang="en-US" altLang="zh-CN" dirty="0" smtClean="0"/>
                  <a:t>k/2+1</a:t>
                </a:r>
                <a:r>
                  <a:rPr lang="zh-CN" altLang="en-US" dirty="0" smtClean="0"/>
                  <a:t>个位置上，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放在</a:t>
                </a:r>
                <a:r>
                  <a:rPr lang="en-US" altLang="zh-CN" dirty="0" smtClean="0"/>
                  <a:t>k/2</a:t>
                </a:r>
                <a:r>
                  <a:rPr lang="zh-CN" altLang="en-US" dirty="0" smtClean="0"/>
                  <a:t>个位置上，等价于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dirty="0" smtClean="0"/>
                  <a:t>正整数解个数的积，即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第二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放在</a:t>
                </a:r>
                <a:r>
                  <a:rPr lang="en-US" altLang="zh-CN" dirty="0" smtClean="0"/>
                  <a:t>k/2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放在</a:t>
                </a:r>
                <a:r>
                  <a:rPr lang="en-US" altLang="zh-CN" dirty="0" smtClean="0"/>
                  <a:t>k/2+1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位置上，等价于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dirty="0"/>
                  <a:t>正整数解个数的积，即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5428701"/>
              </a:xfrm>
              <a:blipFill rotWithShape="0">
                <a:blip r:embed="rId3"/>
                <a:stretch>
                  <a:fillRect l="-1043" t="-1908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为奇数</a:t>
                </a:r>
                <a:r>
                  <a:rPr lang="zh-CN" altLang="en-US" dirty="0"/>
                  <a:t>时，一共有两个字符串</a:t>
                </a:r>
                <a:r>
                  <a:rPr lang="en-US" altLang="zh-CN" dirty="0" smtClean="0"/>
                  <a:t>010…01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101…10</a:t>
                </a:r>
                <a:r>
                  <a:rPr lang="zh-CN" altLang="en-US" dirty="0" smtClean="0"/>
                  <a:t>符合</a:t>
                </a:r>
                <a:r>
                  <a:rPr lang="zh-CN" altLang="en-US" dirty="0"/>
                  <a:t>要求</a:t>
                </a:r>
                <a:endParaRPr lang="en-US" altLang="zh-CN" dirty="0"/>
              </a:p>
              <a:p>
                <a:r>
                  <a:rPr lang="zh-CN" altLang="en-US" dirty="0"/>
                  <a:t>对于第一种情况，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(k+1)/2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(k+1)/2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位置上，等价于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dirty="0"/>
                  <a:t>正整数解个数的积，即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第二种情况</a:t>
                </a:r>
                <a:r>
                  <a:rPr lang="zh-CN" altLang="en-US" dirty="0" smtClean="0"/>
                  <a:t>，，同理，</a:t>
                </a:r>
                <a:r>
                  <a:rPr lang="en-US" altLang="zh-CN" dirty="0" smtClean="0"/>
                  <a:t>m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(k+1)/2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放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(k+1)/2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位置上</a:t>
                </a:r>
                <a:r>
                  <a:rPr lang="zh-CN" altLang="en-US" dirty="0" smtClean="0"/>
                  <a:t>，个数也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一共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章第</a:t>
            </a:r>
            <a:r>
              <a:rPr lang="en-US" altLang="zh-CN" dirty="0"/>
              <a:t>22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8991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题：在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棋盘中选取两个相邻的方格（即有一条公共边的两个方格）有多少种不同的选取方法？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个相邻的方格在同一行上，每一行都有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个取法，共有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行，所以一共有</a:t>
            </a:r>
            <a:r>
              <a:rPr lang="en-US" altLang="zh-CN" dirty="0" smtClean="0"/>
              <a:t>m(n-1)</a:t>
            </a:r>
            <a:r>
              <a:rPr lang="zh-CN" altLang="en-US" dirty="0" smtClean="0"/>
              <a:t>种取法</a:t>
            </a:r>
            <a:endParaRPr lang="en-US" altLang="zh-CN" dirty="0" smtClean="0"/>
          </a:p>
          <a:p>
            <a:r>
              <a:rPr lang="zh-CN" altLang="en-US" dirty="0"/>
              <a:t>两个相邻的方格在同</a:t>
            </a:r>
            <a:r>
              <a:rPr lang="zh-CN" altLang="en-US" dirty="0" smtClean="0"/>
              <a:t>一列上</a:t>
            </a:r>
            <a:r>
              <a:rPr lang="zh-CN" altLang="en-US" dirty="0"/>
              <a:t>，每一行都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m-1</a:t>
            </a:r>
            <a:r>
              <a:rPr lang="zh-CN" altLang="en-US" dirty="0"/>
              <a:t>个取法，</a:t>
            </a:r>
            <a:r>
              <a:rPr lang="zh-CN" altLang="en-US" dirty="0" smtClean="0"/>
              <a:t>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zh-CN" altLang="en-US" dirty="0"/>
              <a:t>，所以一共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n(m-1</a:t>
            </a:r>
            <a:r>
              <a:rPr lang="en-US" altLang="zh-CN" dirty="0"/>
              <a:t>)</a:t>
            </a:r>
            <a:r>
              <a:rPr lang="zh-CN" altLang="en-US" dirty="0"/>
              <a:t>种</a:t>
            </a:r>
            <a:r>
              <a:rPr lang="zh-CN" altLang="en-US" dirty="0" smtClean="0"/>
              <a:t>取法</a:t>
            </a:r>
            <a:endParaRPr lang="en-US" altLang="zh-CN" dirty="0" smtClean="0"/>
          </a:p>
          <a:p>
            <a:r>
              <a:rPr lang="zh-CN" altLang="en-US" dirty="0" smtClean="0"/>
              <a:t>因此一共有</a:t>
            </a:r>
            <a:r>
              <a:rPr lang="en-US" altLang="zh-CN" dirty="0"/>
              <a:t>m(n-1</a:t>
            </a:r>
            <a:r>
              <a:rPr lang="en-US" altLang="zh-CN" dirty="0" smtClean="0"/>
              <a:t>)+</a:t>
            </a:r>
            <a:r>
              <a:rPr lang="en-US" altLang="zh-CN" dirty="0"/>
              <a:t> n(m-1</a:t>
            </a:r>
            <a:r>
              <a:rPr lang="en-US" altLang="zh-CN" dirty="0" smtClean="0"/>
              <a:t>)=2mn-m-n</a:t>
            </a:r>
            <a:r>
              <a:rPr lang="zh-CN" altLang="en-US" dirty="0" smtClean="0"/>
              <a:t>种取法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章第</a:t>
            </a:r>
            <a:r>
              <a:rPr lang="en-US" altLang="zh-CN" dirty="0" smtClean="0"/>
              <a:t>26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4735</TotalTime>
  <Words>1508</Words>
  <Application>Microsoft Office PowerPoint</Application>
  <PresentationFormat>宽屏</PresentationFormat>
  <Paragraphs>143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华康俪金黑W8(P)</vt:lpstr>
      <vt:lpstr>楷体</vt:lpstr>
      <vt:lpstr>宋体</vt:lpstr>
      <vt:lpstr>微软雅黑</vt:lpstr>
      <vt:lpstr>Arial</vt:lpstr>
      <vt:lpstr>Calibri</vt:lpstr>
      <vt:lpstr>Cambria Math</vt:lpstr>
      <vt:lpstr>Gill Sans MT</vt:lpstr>
      <vt:lpstr>Lucida Sans Unicode</vt:lpstr>
      <vt:lpstr>Times New Roman</vt:lpstr>
      <vt:lpstr>Wingdings</vt:lpstr>
      <vt:lpstr>Office 主题</vt:lpstr>
      <vt:lpstr>2023秋《组合数学》 </vt:lpstr>
      <vt:lpstr>第3次作业题号</vt:lpstr>
      <vt:lpstr>第2章第10题</vt:lpstr>
      <vt:lpstr>第2章第11题</vt:lpstr>
      <vt:lpstr>第2章第11题</vt:lpstr>
      <vt:lpstr>第2章第22题</vt:lpstr>
      <vt:lpstr>第2章第22题</vt:lpstr>
      <vt:lpstr>第2章第22题</vt:lpstr>
      <vt:lpstr>第2章第26题</vt:lpstr>
      <vt:lpstr>第8次作业题号</vt:lpstr>
      <vt:lpstr>第5章第14题</vt:lpstr>
      <vt:lpstr>第5章第15题</vt:lpstr>
      <vt:lpstr>第6章第2题</vt:lpstr>
      <vt:lpstr>第6章第3题</vt:lpstr>
      <vt:lpstr>第6章第3题</vt:lpstr>
      <vt:lpstr>第13次作业题号</vt:lpstr>
      <vt:lpstr>{  o(a)  | a ∈ A}，则称A与B是G等价的，求G等价类的个数。</vt:lpstr>
      <vt:lpstr>第8章第11题</vt:lpstr>
      <vt:lpstr>第10章第18题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USTC</cp:lastModifiedBy>
  <cp:revision>127</cp:revision>
  <dcterms:created xsi:type="dcterms:W3CDTF">2019-12-14T06:02:28Z</dcterms:created>
  <dcterms:modified xsi:type="dcterms:W3CDTF">2024-01-03T05:33:20Z</dcterms:modified>
</cp:coreProperties>
</file>